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sldIdLst>
    <p:sldId id="386" r:id="rId6"/>
    <p:sldId id="257" r:id="rId7"/>
    <p:sldId id="390" r:id="rId8"/>
    <p:sldId id="375" r:id="rId9"/>
    <p:sldId id="383" r:id="rId10"/>
    <p:sldId id="371" r:id="rId11"/>
    <p:sldId id="258" r:id="rId12"/>
    <p:sldId id="320" r:id="rId13"/>
    <p:sldId id="413" r:id="rId14"/>
    <p:sldId id="365" r:id="rId15"/>
    <p:sldId id="357" r:id="rId16"/>
    <p:sldId id="327" r:id="rId17"/>
    <p:sldId id="400" r:id="rId18"/>
    <p:sldId id="361" r:id="rId19"/>
    <p:sldId id="392" r:id="rId20"/>
    <p:sldId id="396" r:id="rId21"/>
    <p:sldId id="411" r:id="rId22"/>
    <p:sldId id="366" r:id="rId23"/>
    <p:sldId id="399" r:id="rId24"/>
    <p:sldId id="404" r:id="rId25"/>
    <p:sldId id="378" r:id="rId26"/>
    <p:sldId id="412" r:id="rId27"/>
    <p:sldId id="370" r:id="rId28"/>
    <p:sldId id="414" r:id="rId29"/>
    <p:sldId id="394" r:id="rId30"/>
    <p:sldId id="415" r:id="rId31"/>
    <p:sldId id="374" r:id="rId32"/>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ey Slides" id="{54837BAA-05E8-4E0F-B303-330ED1B3F1F6}">
          <p14:sldIdLst>
            <p14:sldId id="386"/>
            <p14:sldId id="257"/>
            <p14:sldId id="390"/>
            <p14:sldId id="375"/>
            <p14:sldId id="383"/>
            <p14:sldId id="371"/>
            <p14:sldId id="258"/>
            <p14:sldId id="320"/>
            <p14:sldId id="413"/>
            <p14:sldId id="365"/>
            <p14:sldId id="357"/>
            <p14:sldId id="327"/>
            <p14:sldId id="400"/>
            <p14:sldId id="361"/>
            <p14:sldId id="392"/>
            <p14:sldId id="396"/>
            <p14:sldId id="411"/>
            <p14:sldId id="366"/>
            <p14:sldId id="399"/>
            <p14:sldId id="404"/>
            <p14:sldId id="378"/>
            <p14:sldId id="412"/>
            <p14:sldId id="370"/>
            <p14:sldId id="414"/>
            <p14:sldId id="394"/>
            <p14:sldId id="415"/>
            <p14:sldId id="374"/>
          </p14:sldIdLst>
        </p14:section>
      </p14:sectionLst>
    </p:ext>
    <p:ext uri="{EFAFB233-063F-42B5-8137-9DF3F51BA10A}">
      <p15:sldGuideLst xmlns:p15="http://schemas.microsoft.com/office/powerpoint/2012/main">
        <p15:guide id="1" orient="horz" pos="2136" userDrawn="1">
          <p15:clr>
            <a:srgbClr val="A4A3A4"/>
          </p15:clr>
        </p15:guide>
        <p15:guide id="3" pos="3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27B88D-A1BD-D181-5AEE-FCFA42068117}" name="Daniel Ferry" initials="DF" userId="9459d5a88ccb0fad" providerId="Windows Live"/>
  <p188:author id="{E99930C3-6CAF-286A-D1D5-8785656630F9}" name="Dror Harats" initials="DH" userId="S-1-5-21-1202660629-484061587-682003330-1143" providerId="AD"/>
  <p188:author id="{12DF3ADD-330B-11CF-6992-98E24EE9EACA}" name="Erez Feige" initials="EF" userId="S::erez@vbl.co.il::9b2a53ea-23a2-45a7-9c4e-c883a9ac3cc8" providerId="AD"/>
  <p188:author id="{3A28F6E4-69C9-9B94-4B86-847819F6189E}" name="Sam Backenroth" initials="SB" userId="a5fa0aab67915f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ror Harats" initials="DH" lastIdx="13" clrIdx="0">
    <p:extLst>
      <p:ext uri="{19B8F6BF-5375-455C-9EA6-DF929625EA0E}">
        <p15:presenceInfo xmlns:p15="http://schemas.microsoft.com/office/powerpoint/2012/main" userId="S-1-5-21-1202660629-484061587-682003330-1143" providerId="AD"/>
      </p:ext>
    </p:extLst>
  </p:cmAuthor>
  <p:cmAuthor id="2" name="Niva Yakov" initials="NY" lastIdx="15" clrIdx="1">
    <p:extLst>
      <p:ext uri="{19B8F6BF-5375-455C-9EA6-DF929625EA0E}">
        <p15:presenceInfo xmlns:p15="http://schemas.microsoft.com/office/powerpoint/2012/main" userId="S-1-5-21-1202660629-484061587-682003330-1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E36"/>
    <a:srgbClr val="F5B043"/>
    <a:srgbClr val="68B5E8"/>
    <a:srgbClr val="9ECAD7"/>
    <a:srgbClr val="274063"/>
    <a:srgbClr val="D6E4E6"/>
    <a:srgbClr val="E6E6E6"/>
    <a:srgbClr val="662D91"/>
    <a:srgbClr val="002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1" autoAdjust="0"/>
    <p:restoredTop sz="95865" autoAdjust="0"/>
  </p:normalViewPr>
  <p:slideViewPr>
    <p:cSldViewPr snapToGrid="0">
      <p:cViewPr varScale="1">
        <p:scale>
          <a:sx n="80" d="100"/>
          <a:sy n="80" d="100"/>
        </p:scale>
        <p:origin x="792" y="62"/>
      </p:cViewPr>
      <p:guideLst>
        <p:guide orient="horz" pos="2136"/>
        <p:guide pos="3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1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urieSingletary\Downloads\PD-37624_attachments\MOSPD2%20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78902618457824E-2"/>
          <c:y val="2.8824877781609429E-2"/>
          <c:w val="0.91592113238865569"/>
          <c:h val="0.87546104790950985"/>
        </c:manualLayout>
      </c:layout>
      <c:barChart>
        <c:barDir val="col"/>
        <c:grouping val="clustered"/>
        <c:varyColors val="0"/>
        <c:ser>
          <c:idx val="0"/>
          <c:order val="0"/>
          <c:tx>
            <c:strRef>
              <c:f>Sheet1!$B$1</c:f>
              <c:strCache>
                <c:ptCount val="1"/>
                <c:pt idx="0">
                  <c:v>ORR</c:v>
                </c:pt>
              </c:strCache>
            </c:strRef>
          </c:tx>
          <c:spPr>
            <a:solidFill>
              <a:schemeClr val="tx2"/>
            </a:solidFill>
            <a:ln>
              <a:noFill/>
            </a:ln>
            <a:effectLst/>
          </c:spPr>
          <c:invertIfNegative val="0"/>
          <c:dPt>
            <c:idx val="0"/>
            <c:invertIfNegative val="0"/>
            <c:bubble3D val="0"/>
            <c:extLst>
              <c:ext xmlns:c16="http://schemas.microsoft.com/office/drawing/2014/chart" uri="{C3380CC4-5D6E-409C-BE32-E72D297353CC}">
                <c16:uniqueId val="{00000001-B473-6E4F-9F5B-401C063C4547}"/>
              </c:ext>
            </c:extLst>
          </c:dPt>
          <c:dPt>
            <c:idx val="1"/>
            <c:invertIfNegative val="0"/>
            <c:bubble3D val="0"/>
            <c:spPr>
              <a:solidFill>
                <a:schemeClr val="tx1"/>
              </a:solidFill>
              <a:ln>
                <a:noFill/>
              </a:ln>
              <a:effectLst/>
            </c:spPr>
            <c:extLst>
              <c:ext xmlns:c16="http://schemas.microsoft.com/office/drawing/2014/chart" uri="{C3380CC4-5D6E-409C-BE32-E72D297353CC}">
                <c16:uniqueId val="{00000003-B473-6E4F-9F5B-401C063C454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E-C1D4-4609-9066-07564F5F0D80}"/>
              </c:ext>
            </c:extLst>
          </c:dPt>
          <c:dPt>
            <c:idx val="4"/>
            <c:invertIfNegative val="0"/>
            <c:bubble3D val="0"/>
            <c:extLst>
              <c:ext xmlns:c16="http://schemas.microsoft.com/office/drawing/2014/chart" uri="{C3380CC4-5D6E-409C-BE32-E72D297353CC}">
                <c16:uniqueId val="{00000005-B473-6E4F-9F5B-401C063C4547}"/>
              </c:ext>
            </c:extLst>
          </c:dPt>
          <c:dPt>
            <c:idx val="5"/>
            <c:invertIfNegative val="0"/>
            <c:bubble3D val="0"/>
            <c:extLst>
              <c:ext xmlns:c16="http://schemas.microsoft.com/office/drawing/2014/chart" uri="{C3380CC4-5D6E-409C-BE32-E72D297353CC}">
                <c16:uniqueId val="{00000007-B473-6E4F-9F5B-401C063C4547}"/>
              </c:ext>
            </c:extLst>
          </c:dPt>
          <c:dPt>
            <c:idx val="6"/>
            <c:invertIfNegative val="0"/>
            <c:bubble3D val="0"/>
            <c:extLst>
              <c:ext xmlns:c16="http://schemas.microsoft.com/office/drawing/2014/chart" uri="{C3380CC4-5D6E-409C-BE32-E72D297353CC}">
                <c16:uniqueId val="{00000009-B473-6E4F-9F5B-401C063C4547}"/>
              </c:ext>
            </c:extLst>
          </c:dPt>
          <c:dPt>
            <c:idx val="7"/>
            <c:invertIfNegative val="0"/>
            <c:bubble3D val="0"/>
            <c:extLst>
              <c:ext xmlns:c16="http://schemas.microsoft.com/office/drawing/2014/chart" uri="{C3380CC4-5D6E-409C-BE32-E72D297353CC}">
                <c16:uniqueId val="{0000000B-B473-6E4F-9F5B-401C063C4547}"/>
              </c:ext>
            </c:extLst>
          </c:dPt>
          <c:dPt>
            <c:idx val="8"/>
            <c:invertIfNegative val="0"/>
            <c:bubble3D val="0"/>
            <c:extLst>
              <c:ext xmlns:c16="http://schemas.microsoft.com/office/drawing/2014/chart" uri="{C3380CC4-5D6E-409C-BE32-E72D297353CC}">
                <c16:uniqueId val="{0000000D-B473-6E4F-9F5B-401C063C4547}"/>
              </c:ext>
            </c:extLst>
          </c:dPt>
          <c:dPt>
            <c:idx val="9"/>
            <c:invertIfNegative val="0"/>
            <c:bubble3D val="0"/>
            <c:extLst>
              <c:ext xmlns:c16="http://schemas.microsoft.com/office/drawing/2014/chart" uri="{C3380CC4-5D6E-409C-BE32-E72D297353CC}">
                <c16:uniqueId val="{0000000F-B473-6E4F-9F5B-401C063C4547}"/>
              </c:ext>
            </c:extLst>
          </c:dPt>
          <c:dPt>
            <c:idx val="10"/>
            <c:invertIfNegative val="0"/>
            <c:bubble3D val="0"/>
            <c:extLst>
              <c:ext xmlns:c16="http://schemas.microsoft.com/office/drawing/2014/chart" uri="{C3380CC4-5D6E-409C-BE32-E72D297353CC}">
                <c16:uniqueId val="{00000011-B473-6E4F-9F5B-401C063C4547}"/>
              </c:ext>
            </c:extLst>
          </c:dPt>
          <c:dPt>
            <c:idx val="11"/>
            <c:invertIfNegative val="0"/>
            <c:bubble3D val="0"/>
            <c:extLst>
              <c:ext xmlns:c16="http://schemas.microsoft.com/office/drawing/2014/chart" uri="{C3380CC4-5D6E-409C-BE32-E72D297353CC}">
                <c16:uniqueId val="{00000013-B473-6E4F-9F5B-401C063C4547}"/>
              </c:ext>
            </c:extLst>
          </c:dPt>
          <c:dPt>
            <c:idx val="12"/>
            <c:invertIfNegative val="0"/>
            <c:bubble3D val="0"/>
            <c:extLst>
              <c:ext xmlns:c16="http://schemas.microsoft.com/office/drawing/2014/chart" uri="{C3380CC4-5D6E-409C-BE32-E72D297353CC}">
                <c16:uniqueId val="{00000015-B473-6E4F-9F5B-401C063C4547}"/>
              </c:ext>
            </c:extLst>
          </c:dPt>
          <c:dPt>
            <c:idx val="13"/>
            <c:invertIfNegative val="0"/>
            <c:bubble3D val="0"/>
            <c:extLst>
              <c:ext xmlns:c16="http://schemas.microsoft.com/office/drawing/2014/chart" uri="{C3380CC4-5D6E-409C-BE32-E72D297353CC}">
                <c16:uniqueId val="{00000017-B473-6E4F-9F5B-401C063C4547}"/>
              </c:ext>
            </c:extLst>
          </c:dPt>
          <c:dPt>
            <c:idx val="14"/>
            <c:invertIfNegative val="0"/>
            <c:bubble3D val="0"/>
            <c:extLst>
              <c:ext xmlns:c16="http://schemas.microsoft.com/office/drawing/2014/chart" uri="{C3380CC4-5D6E-409C-BE32-E72D297353CC}">
                <c16:uniqueId val="{00000019-B473-6E4F-9F5B-401C063C4547}"/>
              </c:ext>
            </c:extLst>
          </c:dPt>
          <c:dPt>
            <c:idx val="15"/>
            <c:invertIfNegative val="0"/>
            <c:bubble3D val="0"/>
            <c:extLst>
              <c:ext xmlns:c16="http://schemas.microsoft.com/office/drawing/2014/chart" uri="{C3380CC4-5D6E-409C-BE32-E72D297353CC}">
                <c16:uniqueId val="{0000001B-B473-6E4F-9F5B-401C063C4547}"/>
              </c:ext>
            </c:extLst>
          </c:dPt>
          <c:dLbls>
            <c:dLbl>
              <c:idx val="1"/>
              <c:tx>
                <c:rich>
                  <a:bodyPr/>
                  <a:lstStyle/>
                  <a:p>
                    <a:r>
                      <a:rPr lang="en-US"/>
                      <a:t>≥</a:t>
                    </a:r>
                    <a:fld id="{0A467676-32A2-4D94-9F32-0D8881FB430C}"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473-6E4F-9F5B-401C063C45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ofra-vec + paclitaxel</c:v>
                </c:pt>
                <c:pt idx="1">
                  <c:v>ofra-vec + paclitaxel</c:v>
                </c:pt>
                <c:pt idx="2">
                  <c:v>paclitaxel</c:v>
                </c:pt>
              </c:strCache>
            </c:strRef>
          </c:cat>
          <c:val>
            <c:numRef>
              <c:f>Sheet1!$B$2:$B$4</c:f>
              <c:numCache>
                <c:formatCode>General</c:formatCode>
                <c:ptCount val="3"/>
                <c:pt idx="0">
                  <c:v>58</c:v>
                </c:pt>
                <c:pt idx="1">
                  <c:v>58</c:v>
                </c:pt>
                <c:pt idx="2">
                  <c:v>30</c:v>
                </c:pt>
              </c:numCache>
            </c:numRef>
          </c:val>
          <c:extLst>
            <c:ext xmlns:c16="http://schemas.microsoft.com/office/drawing/2014/chart" uri="{C3380CC4-5D6E-409C-BE32-E72D297353CC}">
              <c16:uniqueId val="{0000001C-B473-6E4F-9F5B-401C063C4547}"/>
            </c:ext>
          </c:extLst>
        </c:ser>
        <c:dLbls>
          <c:dLblPos val="outEnd"/>
          <c:showLegendKey val="0"/>
          <c:showVal val="1"/>
          <c:showCatName val="0"/>
          <c:showSerName val="0"/>
          <c:showPercent val="0"/>
          <c:showBubbleSize val="0"/>
        </c:dLbls>
        <c:gapWidth val="59"/>
        <c:overlap val="-27"/>
        <c:axId val="493294576"/>
        <c:axId val="493291296"/>
      </c:barChart>
      <c:catAx>
        <c:axId val="49329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he-IL"/>
          </a:p>
        </c:txPr>
        <c:crossAx val="493291296"/>
        <c:crosses val="autoZero"/>
        <c:auto val="1"/>
        <c:lblAlgn val="ctr"/>
        <c:lblOffset val="100"/>
        <c:noMultiLvlLbl val="0"/>
      </c:catAx>
      <c:valAx>
        <c:axId val="493291296"/>
        <c:scaling>
          <c:orientation val="minMax"/>
          <c:max val="75"/>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he-IL"/>
          </a:p>
        </c:txPr>
        <c:crossAx val="493294576"/>
        <c:crosses val="autoZero"/>
        <c:crossBetween val="between"/>
        <c:minorUnit val="5"/>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9705255921944"/>
          <c:y val="3.3412122553335748E-2"/>
          <c:w val="0.82055212323632054"/>
          <c:h val="0.7724829433894745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274063"/>
              </a:solidFill>
              <a:ln>
                <a:noFill/>
              </a:ln>
              <a:effectLst/>
            </c:spPr>
            <c:extLst>
              <c:ext xmlns:c16="http://schemas.microsoft.com/office/drawing/2014/chart" uri="{C3380CC4-5D6E-409C-BE32-E72D297353CC}">
                <c16:uniqueId val="{00000001-1CB7-41D9-B1C8-62DA731BCCDB}"/>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4-1CB7-41D9-B1C8-62DA731BCCDB}"/>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1CB7-41D9-B1C8-62DA731BCCDB}"/>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6-1CB7-41D9-B1C8-62DA731BCCDB}"/>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1CB7-41D9-B1C8-62DA731BCCDB}"/>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8-1CB7-41D9-B1C8-62DA731BCCDB}"/>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9-1CB7-41D9-B1C8-62DA731BCCDB}"/>
              </c:ext>
            </c:extLst>
          </c:dPt>
          <c:errBars>
            <c:errBarType val="plus"/>
            <c:errValType val="cust"/>
            <c:noEndCap val="0"/>
            <c:plus>
              <c:numRef>
                <c:f>[1]Sheet1!$Q$47:$Q$53</c:f>
                <c:numCache>
                  <c:formatCode>General</c:formatCode>
                  <c:ptCount val="7"/>
                  <c:pt idx="0">
                    <c:v>0</c:v>
                  </c:pt>
                  <c:pt idx="1">
                    <c:v>21.984213327261973</c:v>
                  </c:pt>
                  <c:pt idx="2">
                    <c:v>9.4397700894342371</c:v>
                  </c:pt>
                  <c:pt idx="3">
                    <c:v>7.5418026942361642</c:v>
                  </c:pt>
                  <c:pt idx="4">
                    <c:v>13.864995320521938</c:v>
                  </c:pt>
                  <c:pt idx="5">
                    <c:v>16.66190408143822</c:v>
                  </c:pt>
                  <c:pt idx="6">
                    <c:v>9.4074438611133893</c:v>
                  </c:pt>
                </c:numCache>
              </c:numRef>
            </c:plus>
            <c:minus>
              <c:numRef>
                <c:f>[1]Sheet1!$Q$47:$Q$53</c:f>
                <c:numCache>
                  <c:formatCode>General</c:formatCode>
                  <c:ptCount val="7"/>
                  <c:pt idx="0">
                    <c:v>0</c:v>
                  </c:pt>
                  <c:pt idx="1">
                    <c:v>21.984213327261973</c:v>
                  </c:pt>
                  <c:pt idx="2">
                    <c:v>9.4397700894342371</c:v>
                  </c:pt>
                  <c:pt idx="3">
                    <c:v>7.5418026942361642</c:v>
                  </c:pt>
                  <c:pt idx="4">
                    <c:v>13.864995320521938</c:v>
                  </c:pt>
                  <c:pt idx="5">
                    <c:v>16.66190408143822</c:v>
                  </c:pt>
                  <c:pt idx="6">
                    <c:v>9.4074438611133893</c:v>
                  </c:pt>
                </c:numCache>
              </c:numRef>
            </c:minus>
            <c:spPr>
              <a:noFill/>
              <a:ln w="9525" cap="flat" cmpd="sng" algn="ctr">
                <a:solidFill>
                  <a:schemeClr val="bg1">
                    <a:lumMod val="75000"/>
                  </a:schemeClr>
                </a:solidFill>
                <a:round/>
              </a:ln>
              <a:effectLst/>
            </c:spPr>
          </c:errBars>
          <c:cat>
            <c:multiLvlStrRef>
              <c:f>[1]Sheet1!$N$47:$O$53</c:f>
              <c:multiLvlStrCache>
                <c:ptCount val="7"/>
                <c:lvl>
                  <c:pt idx="0">
                    <c:v>Control</c:v>
                  </c:pt>
                  <c:pt idx="1">
                    <c:v>RRMS</c:v>
                  </c:pt>
                  <c:pt idx="2">
                    <c:v>PMS</c:v>
                  </c:pt>
                  <c:pt idx="3">
                    <c:v>RA</c:v>
                  </c:pt>
                  <c:pt idx="4">
                    <c:v>PsA</c:v>
                  </c:pt>
                  <c:pt idx="5">
                    <c:v>CD</c:v>
                  </c:pt>
                  <c:pt idx="6">
                    <c:v>UC</c:v>
                  </c:pt>
                </c:lvl>
                <c:lvl>
                  <c:pt idx="1">
                    <c:v>n=25</c:v>
                  </c:pt>
                  <c:pt idx="2">
                    <c:v>n=8</c:v>
                  </c:pt>
                  <c:pt idx="3">
                    <c:v>n=12</c:v>
                  </c:pt>
                  <c:pt idx="4">
                    <c:v>n=7</c:v>
                  </c:pt>
                  <c:pt idx="5">
                    <c:v>n=7</c:v>
                  </c:pt>
                  <c:pt idx="6">
                    <c:v>n=5</c:v>
                  </c:pt>
                </c:lvl>
              </c:multiLvlStrCache>
            </c:multiLvlStrRef>
          </c:cat>
          <c:val>
            <c:numRef>
              <c:f>[1]Sheet1!$P$47:$P$53</c:f>
              <c:numCache>
                <c:formatCode>General</c:formatCode>
                <c:ptCount val="7"/>
                <c:pt idx="0">
                  <c:v>100</c:v>
                </c:pt>
                <c:pt idx="1">
                  <c:v>28.439273088708333</c:v>
                </c:pt>
                <c:pt idx="2">
                  <c:v>13.220948212875001</c:v>
                </c:pt>
                <c:pt idx="3">
                  <c:v>16.166666666666668</c:v>
                </c:pt>
                <c:pt idx="4">
                  <c:v>19.714285714285715</c:v>
                </c:pt>
                <c:pt idx="5">
                  <c:v>18.428571428571427</c:v>
                </c:pt>
                <c:pt idx="6">
                  <c:v>17</c:v>
                </c:pt>
              </c:numCache>
            </c:numRef>
          </c:val>
          <c:extLst>
            <c:ext xmlns:c16="http://schemas.microsoft.com/office/drawing/2014/chart" uri="{C3380CC4-5D6E-409C-BE32-E72D297353CC}">
              <c16:uniqueId val="{00000002-1CB7-41D9-B1C8-62DA731BCCDB}"/>
            </c:ext>
          </c:extLst>
        </c:ser>
        <c:dLbls>
          <c:showLegendKey val="0"/>
          <c:showVal val="0"/>
          <c:showCatName val="0"/>
          <c:showSerName val="0"/>
          <c:showPercent val="0"/>
          <c:showBubbleSize val="0"/>
        </c:dLbls>
        <c:gapWidth val="47"/>
        <c:overlap val="51"/>
        <c:axId val="1006937119"/>
        <c:axId val="1014918719"/>
      </c:barChart>
      <c:catAx>
        <c:axId val="100693711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he-IL"/>
          </a:p>
        </c:txPr>
        <c:crossAx val="1014918719"/>
        <c:crosses val="autoZero"/>
        <c:auto val="1"/>
        <c:lblAlgn val="ctr"/>
        <c:lblOffset val="100"/>
        <c:noMultiLvlLbl val="0"/>
      </c:catAx>
      <c:valAx>
        <c:axId val="1014918719"/>
        <c:scaling>
          <c:orientation val="minMax"/>
          <c:max val="10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he-IL"/>
          </a:p>
        </c:txPr>
        <c:crossAx val="1006937119"/>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en-US"/>
          </a:p>
        </p:txBody>
      </p:sp>
      <p:sp>
        <p:nvSpPr>
          <p:cNvPr id="3" name="Date Placeholder 2"/>
          <p:cNvSpPr>
            <a:spLocks noGrp="1"/>
          </p:cNvSpPr>
          <p:nvPr>
            <p:ph type="dt" idx="1"/>
          </p:nvPr>
        </p:nvSpPr>
        <p:spPr>
          <a:xfrm>
            <a:off x="4021295" y="0"/>
            <a:ext cx="3076363" cy="513508"/>
          </a:xfrm>
          <a:prstGeom prst="rect">
            <a:avLst/>
          </a:prstGeom>
        </p:spPr>
        <p:txBody>
          <a:bodyPr vert="horz" lIns="94768" tIns="47384" rIns="94768" bIns="47384" rtlCol="0"/>
          <a:lstStyle>
            <a:lvl1pPr algn="r">
              <a:defRPr sz="1200"/>
            </a:lvl1pPr>
          </a:lstStyle>
          <a:p>
            <a:fld id="{49E1E8EF-D5B4-0A4C-B79B-5D8979E41FED}" type="datetimeFigureOut">
              <a:rPr lang="en-US" smtClean="0"/>
              <a:t>3/10/2022</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en-US"/>
          </a:p>
        </p:txBody>
      </p:sp>
      <p:sp>
        <p:nvSpPr>
          <p:cNvPr id="5" name="Notes Placeholder 4"/>
          <p:cNvSpPr>
            <a:spLocks noGrp="1"/>
          </p:cNvSpPr>
          <p:nvPr>
            <p:ph type="body" sz="quarter" idx="3"/>
          </p:nvPr>
        </p:nvSpPr>
        <p:spPr>
          <a:xfrm>
            <a:off x="709931" y="4925407"/>
            <a:ext cx="5679440" cy="4029879"/>
          </a:xfrm>
          <a:prstGeom prst="rect">
            <a:avLst/>
          </a:prstGeom>
        </p:spPr>
        <p:txBody>
          <a:bodyPr vert="horz" lIns="94768" tIns="47384" rIns="94768" bIns="473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7"/>
            <a:ext cx="3076363" cy="513507"/>
          </a:xfrm>
          <a:prstGeom prst="rect">
            <a:avLst/>
          </a:prstGeom>
        </p:spPr>
        <p:txBody>
          <a:bodyPr vert="horz" lIns="94768" tIns="47384" rIns="94768" bIns="47384"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9721107"/>
            <a:ext cx="3076363" cy="513507"/>
          </a:xfrm>
          <a:prstGeom prst="rect">
            <a:avLst/>
          </a:prstGeom>
        </p:spPr>
        <p:txBody>
          <a:bodyPr vert="horz" lIns="94768" tIns="47384" rIns="94768" bIns="47384" rtlCol="0" anchor="b"/>
          <a:lstStyle>
            <a:lvl1pPr algn="r">
              <a:defRPr sz="1200"/>
            </a:lvl1pPr>
          </a:lstStyle>
          <a:p>
            <a:fld id="{63F5E6DF-E344-1F4F-9072-2D07B12F63A9}" type="slidenum">
              <a:rPr lang="en-US" smtClean="0"/>
              <a:t>‹#›</a:t>
            </a:fld>
            <a:endParaRPr lang="en-US"/>
          </a:p>
        </p:txBody>
      </p:sp>
    </p:spTree>
    <p:extLst>
      <p:ext uri="{BB962C8B-B14F-4D97-AF65-F5344CB8AC3E}">
        <p14:creationId xmlns:p14="http://schemas.microsoft.com/office/powerpoint/2010/main" val="226131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63F5E6DF-E344-1F4F-9072-2D07B12F63A9}" type="slidenum">
              <a:rPr lang="en-US" smtClean="0"/>
              <a:t>5</a:t>
            </a:fld>
            <a:endParaRPr lang="en-US"/>
          </a:p>
        </p:txBody>
      </p:sp>
    </p:spTree>
    <p:extLst>
      <p:ext uri="{BB962C8B-B14F-4D97-AF65-F5344CB8AC3E}">
        <p14:creationId xmlns:p14="http://schemas.microsoft.com/office/powerpoint/2010/main" val="2964002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F5E6DF-E344-1F4F-9072-2D07B12F63A9}" type="slidenum">
              <a:rPr lang="en-US" smtClean="0"/>
              <a:t>14</a:t>
            </a:fld>
            <a:endParaRPr lang="en-US"/>
          </a:p>
        </p:txBody>
      </p:sp>
    </p:spTree>
    <p:extLst>
      <p:ext uri="{BB962C8B-B14F-4D97-AF65-F5344CB8AC3E}">
        <p14:creationId xmlns:p14="http://schemas.microsoft.com/office/powerpoint/2010/main" val="2602324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7684">
              <a:defRPr/>
            </a:pPr>
            <a:fld id="{63F5E6DF-E344-1F4F-9072-2D07B12F63A9}" type="slidenum">
              <a:rPr lang="en-US">
                <a:solidFill>
                  <a:prstClr val="black"/>
                </a:solidFill>
                <a:latin typeface="Calibri" panose="020F0502020204030204"/>
              </a:rPr>
              <a:pPr defTabSz="94768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939258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5E6DF-E344-1F4F-9072-2D07B12F63A9}" type="slidenum">
              <a:rPr lang="en-US" smtClean="0"/>
              <a:t>16</a:t>
            </a:fld>
            <a:endParaRPr lang="en-US"/>
          </a:p>
        </p:txBody>
      </p:sp>
    </p:spTree>
    <p:extLst>
      <p:ext uri="{BB962C8B-B14F-4D97-AF65-F5344CB8AC3E}">
        <p14:creationId xmlns:p14="http://schemas.microsoft.com/office/powerpoint/2010/main" val="297398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5E6DF-E344-1F4F-9072-2D07B12F63A9}" type="slidenum">
              <a:rPr lang="en-US" smtClean="0"/>
              <a:t>17</a:t>
            </a:fld>
            <a:endParaRPr lang="en-US"/>
          </a:p>
        </p:txBody>
      </p:sp>
    </p:spTree>
    <p:extLst>
      <p:ext uri="{BB962C8B-B14F-4D97-AF65-F5344CB8AC3E}">
        <p14:creationId xmlns:p14="http://schemas.microsoft.com/office/powerpoint/2010/main" val="2818024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5E6DF-E344-1F4F-9072-2D07B12F63A9}" type="slidenum">
              <a:rPr lang="en-US" smtClean="0"/>
              <a:t>19</a:t>
            </a:fld>
            <a:endParaRPr lang="en-US"/>
          </a:p>
        </p:txBody>
      </p:sp>
    </p:spTree>
    <p:extLst>
      <p:ext uri="{BB962C8B-B14F-4D97-AF65-F5344CB8AC3E}">
        <p14:creationId xmlns:p14="http://schemas.microsoft.com/office/powerpoint/2010/main" val="364536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5E6DF-E344-1F4F-9072-2D07B12F63A9}" type="slidenum">
              <a:rPr lang="en-US" smtClean="0"/>
              <a:t>21</a:t>
            </a:fld>
            <a:endParaRPr lang="en-US"/>
          </a:p>
        </p:txBody>
      </p:sp>
    </p:spTree>
    <p:extLst>
      <p:ext uri="{BB962C8B-B14F-4D97-AF65-F5344CB8AC3E}">
        <p14:creationId xmlns:p14="http://schemas.microsoft.com/office/powerpoint/2010/main" val="1560523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7684">
              <a:defRPr/>
            </a:pPr>
            <a:fld id="{63F5E6DF-E344-1F4F-9072-2D07B12F63A9}" type="slidenum">
              <a:rPr lang="en-US">
                <a:solidFill>
                  <a:prstClr val="black"/>
                </a:solidFill>
                <a:latin typeface="Calibri" panose="020F0502020204030204"/>
              </a:rPr>
              <a:pPr defTabSz="947684">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595146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5E6DF-E344-1F4F-9072-2D07B12F63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90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5E6DF-E344-1F4F-9072-2D07B12F63A9}" type="slidenum">
              <a:rPr lang="en-US" smtClean="0"/>
              <a:t>6</a:t>
            </a:fld>
            <a:endParaRPr lang="en-US"/>
          </a:p>
        </p:txBody>
      </p:sp>
    </p:spTree>
    <p:extLst>
      <p:ext uri="{BB962C8B-B14F-4D97-AF65-F5344CB8AC3E}">
        <p14:creationId xmlns:p14="http://schemas.microsoft.com/office/powerpoint/2010/main" val="849284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F5E6DF-E344-1F4F-9072-2D07B12F63A9}" type="slidenum">
              <a:rPr lang="en-US" smtClean="0"/>
              <a:t>7</a:t>
            </a:fld>
            <a:endParaRPr lang="en-US"/>
          </a:p>
        </p:txBody>
      </p:sp>
    </p:spTree>
    <p:extLst>
      <p:ext uri="{BB962C8B-B14F-4D97-AF65-F5344CB8AC3E}">
        <p14:creationId xmlns:p14="http://schemas.microsoft.com/office/powerpoint/2010/main" val="221624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63F5E6DF-E344-1F4F-9072-2D07B12F63A9}" type="slidenum">
              <a:rPr lang="en-US" smtClean="0"/>
              <a:t>8</a:t>
            </a:fld>
            <a:endParaRPr lang="en-US"/>
          </a:p>
        </p:txBody>
      </p:sp>
    </p:spTree>
    <p:extLst>
      <p:ext uri="{BB962C8B-B14F-4D97-AF65-F5344CB8AC3E}">
        <p14:creationId xmlns:p14="http://schemas.microsoft.com/office/powerpoint/2010/main" val="231072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63F5E6DF-E344-1F4F-9072-2D07B12F63A9}" type="slidenum">
              <a:rPr lang="en-US" smtClean="0"/>
              <a:t>9</a:t>
            </a:fld>
            <a:endParaRPr lang="en-US"/>
          </a:p>
        </p:txBody>
      </p:sp>
    </p:spTree>
    <p:extLst>
      <p:ext uri="{BB962C8B-B14F-4D97-AF65-F5344CB8AC3E}">
        <p14:creationId xmlns:p14="http://schemas.microsoft.com/office/powerpoint/2010/main" val="271254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63F5E6DF-E344-1F4F-9072-2D07B12F63A9}" type="slidenum">
              <a:rPr lang="en-US" smtClean="0"/>
              <a:t>10</a:t>
            </a:fld>
            <a:endParaRPr lang="en-US"/>
          </a:p>
        </p:txBody>
      </p:sp>
    </p:spTree>
    <p:extLst>
      <p:ext uri="{BB962C8B-B14F-4D97-AF65-F5344CB8AC3E}">
        <p14:creationId xmlns:p14="http://schemas.microsoft.com/office/powerpoint/2010/main" val="162334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5E6DF-E344-1F4F-9072-2D07B12F63A9}" type="slidenum">
              <a:rPr lang="en-US" smtClean="0"/>
              <a:t>11</a:t>
            </a:fld>
            <a:endParaRPr lang="en-US"/>
          </a:p>
        </p:txBody>
      </p:sp>
    </p:spTree>
    <p:extLst>
      <p:ext uri="{BB962C8B-B14F-4D97-AF65-F5344CB8AC3E}">
        <p14:creationId xmlns:p14="http://schemas.microsoft.com/office/powerpoint/2010/main" val="92566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5E6DF-E344-1F4F-9072-2D07B12F63A9}" type="slidenum">
              <a:rPr lang="en-US" smtClean="0"/>
              <a:t>12</a:t>
            </a:fld>
            <a:endParaRPr lang="en-US"/>
          </a:p>
        </p:txBody>
      </p:sp>
    </p:spTree>
    <p:extLst>
      <p:ext uri="{BB962C8B-B14F-4D97-AF65-F5344CB8AC3E}">
        <p14:creationId xmlns:p14="http://schemas.microsoft.com/office/powerpoint/2010/main" val="247728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5E6DF-E344-1F4F-9072-2D07B12F63A9}" type="slidenum">
              <a:rPr lang="en-US" smtClean="0"/>
              <a:t>13</a:t>
            </a:fld>
            <a:endParaRPr lang="en-US"/>
          </a:p>
        </p:txBody>
      </p:sp>
    </p:spTree>
    <p:extLst>
      <p:ext uri="{BB962C8B-B14F-4D97-AF65-F5344CB8AC3E}">
        <p14:creationId xmlns:p14="http://schemas.microsoft.com/office/powerpoint/2010/main" val="764569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05C1FB-E852-924E-868E-DE68D9ADB5D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9062"/>
          </a:xfrm>
          <a:prstGeom prst="rect">
            <a:avLst/>
          </a:prstGeom>
        </p:spPr>
      </p:pic>
      <p:sp>
        <p:nvSpPr>
          <p:cNvPr id="3" name="Subtitle 2">
            <a:extLst>
              <a:ext uri="{FF2B5EF4-FFF2-40B4-BE49-F238E27FC236}">
                <a16:creationId xmlns:a16="http://schemas.microsoft.com/office/drawing/2014/main" id="{84B4977A-20A4-EB44-B17D-1D74AEEEE362}"/>
              </a:ext>
            </a:extLst>
          </p:cNvPr>
          <p:cNvSpPr>
            <a:spLocks noGrp="1"/>
          </p:cNvSpPr>
          <p:nvPr>
            <p:ph type="subTitle" idx="1" hasCustomPrompt="1"/>
          </p:nvPr>
        </p:nvSpPr>
        <p:spPr>
          <a:xfrm>
            <a:off x="685800" y="5466845"/>
            <a:ext cx="5410200" cy="365760"/>
          </a:xfrm>
          <a:prstGeom prst="rect">
            <a:avLst/>
          </a:prstGeom>
        </p:spPr>
        <p:txBody>
          <a:bodyPr lIns="0" rIns="0" anchor="b">
            <a:normAutofit/>
          </a:bodyPr>
          <a:lstStyle>
            <a:lvl1pPr marL="0" indent="0" algn="l">
              <a:buNone/>
              <a:defRPr sz="1400" b="0" i="0" spc="3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CORPORATE PRESENTATION</a:t>
            </a:r>
          </a:p>
        </p:txBody>
      </p:sp>
      <p:sp>
        <p:nvSpPr>
          <p:cNvPr id="15" name="Text Placeholder 14">
            <a:extLst>
              <a:ext uri="{FF2B5EF4-FFF2-40B4-BE49-F238E27FC236}">
                <a16:creationId xmlns:a16="http://schemas.microsoft.com/office/drawing/2014/main" id="{945F5F62-9351-8342-ABF6-260DEEB3660E}"/>
              </a:ext>
            </a:extLst>
          </p:cNvPr>
          <p:cNvSpPr>
            <a:spLocks noGrp="1"/>
          </p:cNvSpPr>
          <p:nvPr>
            <p:ph type="body" sz="quarter" idx="12" hasCustomPrompt="1"/>
          </p:nvPr>
        </p:nvSpPr>
        <p:spPr>
          <a:xfrm>
            <a:off x="685800" y="5888972"/>
            <a:ext cx="4248807" cy="365760"/>
          </a:xfrm>
          <a:prstGeom prst="rect">
            <a:avLst/>
          </a:prstGeom>
        </p:spPr>
        <p:txBody>
          <a:bodyPr lIns="0" rIns="0" anchor="t">
            <a:normAutofit/>
          </a:bodyPr>
          <a:lstStyle>
            <a:lvl1pPr marL="0" indent="0">
              <a:buNone/>
              <a:defRPr sz="1400" b="0" i="0" spc="300">
                <a:solidFill>
                  <a:schemeClr val="bg1"/>
                </a:solidFill>
                <a:latin typeface="+mn-lt"/>
              </a:defRPr>
            </a:lvl1pPr>
          </a:lstStyle>
          <a:p>
            <a:pPr lvl="0"/>
            <a:r>
              <a:rPr lang="en-US" dirty="0"/>
              <a:t>OCTOBER 2021</a:t>
            </a:r>
          </a:p>
        </p:txBody>
      </p:sp>
      <p:pic>
        <p:nvPicPr>
          <p:cNvPr id="17" name="Picture 16" descr="Logo&#10;&#10;Description automatically generated">
            <a:extLst>
              <a:ext uri="{FF2B5EF4-FFF2-40B4-BE49-F238E27FC236}">
                <a16:creationId xmlns:a16="http://schemas.microsoft.com/office/drawing/2014/main" id="{C4A97CF1-6B95-2F48-A8A7-AFFB4D71CA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1617" y="580737"/>
            <a:ext cx="1878314" cy="1010346"/>
          </a:xfrm>
          <a:prstGeom prst="rect">
            <a:avLst/>
          </a:prstGeom>
        </p:spPr>
      </p:pic>
      <p:sp>
        <p:nvSpPr>
          <p:cNvPr id="11" name="Title 1">
            <a:extLst>
              <a:ext uri="{FF2B5EF4-FFF2-40B4-BE49-F238E27FC236}">
                <a16:creationId xmlns:a16="http://schemas.microsoft.com/office/drawing/2014/main" id="{7D64C8E9-1FAB-454D-9541-CE872285B0F9}"/>
              </a:ext>
            </a:extLst>
          </p:cNvPr>
          <p:cNvSpPr>
            <a:spLocks noGrp="1"/>
          </p:cNvSpPr>
          <p:nvPr>
            <p:ph type="ctrTitle" hasCustomPrompt="1"/>
          </p:nvPr>
        </p:nvSpPr>
        <p:spPr>
          <a:xfrm>
            <a:off x="685800" y="1900768"/>
            <a:ext cx="4710277" cy="757130"/>
          </a:xfrm>
          <a:prstGeom prst="rect">
            <a:avLst/>
          </a:prstGeom>
        </p:spPr>
        <p:txBody>
          <a:bodyPr lIns="0" rIns="0">
            <a:spAutoFit/>
          </a:bodyPr>
          <a:lstStyle>
            <a:lvl1pPr marL="0" indent="0">
              <a:buFont typeface="Arial" panose="020B0604020202020204" pitchFamily="34" charset="0"/>
              <a:buNone/>
              <a:defRPr b="0"/>
            </a:lvl1pPr>
          </a:lstStyle>
          <a:p>
            <a:r>
              <a:rPr lang="en-US" sz="4800" dirty="0">
                <a:solidFill>
                  <a:schemeClr val="tx2"/>
                </a:solidFill>
              </a:rPr>
              <a:t>BREAKING</a:t>
            </a:r>
          </a:p>
        </p:txBody>
      </p:sp>
      <p:sp>
        <p:nvSpPr>
          <p:cNvPr id="12" name="Text Placeholder 7">
            <a:extLst>
              <a:ext uri="{FF2B5EF4-FFF2-40B4-BE49-F238E27FC236}">
                <a16:creationId xmlns:a16="http://schemas.microsoft.com/office/drawing/2014/main" id="{A936578C-6367-43A0-B564-0B8F9D449A44}"/>
              </a:ext>
            </a:extLst>
          </p:cNvPr>
          <p:cNvSpPr>
            <a:spLocks noGrp="1"/>
          </p:cNvSpPr>
          <p:nvPr>
            <p:ph type="body" sz="quarter" idx="11" hasCustomPrompt="1"/>
          </p:nvPr>
        </p:nvSpPr>
        <p:spPr>
          <a:xfrm>
            <a:off x="685800" y="2709467"/>
            <a:ext cx="4295695" cy="757130"/>
          </a:xfrm>
          <a:prstGeom prst="rect">
            <a:avLst/>
          </a:prstGeom>
        </p:spPr>
        <p:txBody>
          <a:bodyPr lIns="0" rIns="0">
            <a:spAutoFit/>
          </a:bodyPr>
          <a:lstStyle>
            <a:lvl1pPr marL="0" indent="0">
              <a:buNone/>
              <a:defRPr b="1"/>
            </a:lvl1pPr>
          </a:lstStyle>
          <a:p>
            <a:r>
              <a:rPr lang="en-US" sz="4800" dirty="0">
                <a:solidFill>
                  <a:schemeClr val="tx2"/>
                </a:solidFill>
              </a:rPr>
              <a:t>BARRIERS.</a:t>
            </a:r>
          </a:p>
        </p:txBody>
      </p:sp>
    </p:spTree>
    <p:extLst>
      <p:ext uri="{BB962C8B-B14F-4D97-AF65-F5344CB8AC3E}">
        <p14:creationId xmlns:p14="http://schemas.microsoft.com/office/powerpoint/2010/main" val="311503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036B187F-7385-CC4D-A3BF-73345BE09A15}"/>
              </a:ext>
            </a:extLst>
          </p:cNvPr>
          <p:cNvSpPr>
            <a:spLocks noGrp="1"/>
          </p:cNvSpPr>
          <p:nvPr>
            <p:ph type="dt" sz="half" idx="2"/>
          </p:nvPr>
        </p:nvSpPr>
        <p:spPr>
          <a:xfrm>
            <a:off x="591618" y="6414241"/>
            <a:ext cx="8521559" cy="365125"/>
          </a:xfrm>
          <a:prstGeom prst="rect">
            <a:avLst/>
          </a:prstGeom>
        </p:spPr>
        <p:txBody>
          <a:bodyPr vert="horz" lIns="91440" tIns="45720" rIns="91440" bIns="45720" rtlCol="0" anchor="ctr"/>
          <a:lstStyle>
            <a:lvl1pPr algn="l">
              <a:defRPr sz="600" b="0" i="0" spc="600" baseline="0">
                <a:solidFill>
                  <a:schemeClr val="bg2">
                    <a:lumMod val="75000"/>
                  </a:schemeClr>
                </a:solidFill>
                <a:latin typeface="+mn-lt"/>
              </a:defRPr>
            </a:lvl1pPr>
          </a:lstStyle>
          <a:p>
            <a:r>
              <a:rPr lang="en-US"/>
              <a:t>BREAKING BOUNDARIES, ENGINEERING THE FUTURE OF TARGETED MEDICINES</a:t>
            </a:r>
          </a:p>
        </p:txBody>
      </p:sp>
      <p:sp>
        <p:nvSpPr>
          <p:cNvPr id="7" name="Footer Placeholder 4">
            <a:extLst>
              <a:ext uri="{FF2B5EF4-FFF2-40B4-BE49-F238E27FC236}">
                <a16:creationId xmlns:a16="http://schemas.microsoft.com/office/drawing/2014/main" id="{3B15ADC1-3EEA-5D40-B192-20AD260C7828}"/>
              </a:ext>
            </a:extLst>
          </p:cNvPr>
          <p:cNvSpPr>
            <a:spLocks noGrp="1"/>
          </p:cNvSpPr>
          <p:nvPr>
            <p:ph type="ftr" sz="quarter" idx="3"/>
          </p:nvPr>
        </p:nvSpPr>
        <p:spPr>
          <a:xfrm>
            <a:off x="9286469" y="6414241"/>
            <a:ext cx="2801147" cy="365125"/>
          </a:xfrm>
          <a:prstGeom prst="rect">
            <a:avLst/>
          </a:prstGeom>
        </p:spPr>
        <p:txBody>
          <a:bodyPr vert="horz" lIns="91440" tIns="45720" rIns="91440" bIns="45720" rtlCol="0" anchor="ctr"/>
          <a:lstStyle>
            <a:lvl1pPr algn="r">
              <a:defRPr sz="600" b="0" i="0" spc="600">
                <a:solidFill>
                  <a:schemeClr val="tx1"/>
                </a:solidFill>
                <a:latin typeface="+mn-lt"/>
              </a:defRPr>
            </a:lvl1pPr>
          </a:lstStyle>
          <a:p>
            <a:r>
              <a:rPr lang="en-US"/>
              <a:t>CONFIDENTIAL</a:t>
            </a:r>
          </a:p>
        </p:txBody>
      </p:sp>
      <p:sp>
        <p:nvSpPr>
          <p:cNvPr id="9" name="Text Placeholder 12">
            <a:extLst>
              <a:ext uri="{FF2B5EF4-FFF2-40B4-BE49-F238E27FC236}">
                <a16:creationId xmlns:a16="http://schemas.microsoft.com/office/drawing/2014/main" id="{266DBE95-9EEA-47F7-BEA3-2E535FF30184}"/>
              </a:ext>
            </a:extLst>
          </p:cNvPr>
          <p:cNvSpPr>
            <a:spLocks noGrp="1"/>
          </p:cNvSpPr>
          <p:nvPr>
            <p:ph type="body" sz="quarter" idx="10" hasCustomPrompt="1"/>
          </p:nvPr>
        </p:nvSpPr>
        <p:spPr>
          <a:xfrm>
            <a:off x="685799" y="815975"/>
            <a:ext cx="11243859" cy="288925"/>
          </a:xfrm>
          <a:prstGeom prst="rect">
            <a:avLst/>
          </a:prstGeom>
        </p:spPr>
        <p:txBody>
          <a:bodyPr anchor="t">
            <a:noAutofit/>
          </a:bodyPr>
          <a:lstStyle>
            <a:lvl1pPr marL="0" indent="0">
              <a:buNone/>
              <a:defRPr sz="1600" b="0" i="0" spc="0">
                <a:solidFill>
                  <a:schemeClr val="accent1"/>
                </a:solidFill>
                <a:latin typeface="+mn-lt"/>
              </a:defRPr>
            </a:lvl1pPr>
          </a:lstStyle>
          <a:p>
            <a:pPr lvl="0"/>
            <a:r>
              <a:rPr lang="en-US" dirty="0"/>
              <a:t>CLICK TO EDIT MASTER SUBTITLE STYLE </a:t>
            </a:r>
          </a:p>
        </p:txBody>
      </p:sp>
      <p:sp>
        <p:nvSpPr>
          <p:cNvPr id="2" name="Title 1">
            <a:extLst>
              <a:ext uri="{FF2B5EF4-FFF2-40B4-BE49-F238E27FC236}">
                <a16:creationId xmlns:a16="http://schemas.microsoft.com/office/drawing/2014/main" id="{DA59F007-C485-421D-AF3E-FD3FC12A45E3}"/>
              </a:ext>
            </a:extLst>
          </p:cNvPr>
          <p:cNvSpPr>
            <a:spLocks noGrp="1"/>
          </p:cNvSpPr>
          <p:nvPr>
            <p:ph type="title"/>
          </p:nvPr>
        </p:nvSpPr>
        <p:spPr>
          <a:xfrm>
            <a:off x="685800" y="239162"/>
            <a:ext cx="11239500" cy="560300"/>
          </a:xfrm>
        </p:spPr>
        <p:txBody>
          <a:bodyPr/>
          <a:lstStyle/>
          <a:p>
            <a:r>
              <a:rPr lang="en-US" dirty="0"/>
              <a:t>Click to edit Master title style</a:t>
            </a:r>
            <a:endParaRPr lang="en-PH" dirty="0"/>
          </a:p>
        </p:txBody>
      </p:sp>
    </p:spTree>
    <p:extLst>
      <p:ext uri="{BB962C8B-B14F-4D97-AF65-F5344CB8AC3E}">
        <p14:creationId xmlns:p14="http://schemas.microsoft.com/office/powerpoint/2010/main" val="3156692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2 EDITAB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05C1FB-E852-924E-868E-DE68D9ADB5D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 y="-1061"/>
            <a:ext cx="12191998" cy="6860122"/>
          </a:xfrm>
          <a:prstGeom prst="rect">
            <a:avLst/>
          </a:prstGeom>
        </p:spPr>
      </p:pic>
      <p:pic>
        <p:nvPicPr>
          <p:cNvPr id="17" name="Picture 16" descr="Logo&#10;&#10;Description automatically generated">
            <a:extLst>
              <a:ext uri="{FF2B5EF4-FFF2-40B4-BE49-F238E27FC236}">
                <a16:creationId xmlns:a16="http://schemas.microsoft.com/office/drawing/2014/main" id="{C4A97CF1-6B95-2F48-A8A7-AFFB4D71CA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1617" y="580737"/>
            <a:ext cx="1878314" cy="1010346"/>
          </a:xfrm>
          <a:prstGeom prst="rect">
            <a:avLst/>
          </a:prstGeom>
        </p:spPr>
      </p:pic>
      <p:sp>
        <p:nvSpPr>
          <p:cNvPr id="9" name="Title 1">
            <a:extLst>
              <a:ext uri="{FF2B5EF4-FFF2-40B4-BE49-F238E27FC236}">
                <a16:creationId xmlns:a16="http://schemas.microsoft.com/office/drawing/2014/main" id="{ED220791-DD37-F147-B46F-BC7B70D9A1EA}"/>
              </a:ext>
            </a:extLst>
          </p:cNvPr>
          <p:cNvSpPr>
            <a:spLocks noGrp="1"/>
          </p:cNvSpPr>
          <p:nvPr>
            <p:ph type="ctrTitle" hasCustomPrompt="1"/>
          </p:nvPr>
        </p:nvSpPr>
        <p:spPr>
          <a:xfrm>
            <a:off x="591617" y="2883512"/>
            <a:ext cx="9109431" cy="731520"/>
          </a:xfrm>
          <a:prstGeom prst="rect">
            <a:avLst/>
          </a:prstGeom>
        </p:spPr>
        <p:txBody>
          <a:bodyPr anchor="b">
            <a:normAutofit/>
          </a:bodyPr>
          <a:lstStyle>
            <a:lvl1pPr algn="l">
              <a:defRPr sz="4400" b="0" spc="300">
                <a:solidFill>
                  <a:schemeClr val="bg1"/>
                </a:solidFill>
              </a:defRPr>
            </a:lvl1pPr>
          </a:lstStyle>
          <a:p>
            <a:r>
              <a:rPr lang="en-US" dirty="0"/>
              <a:t>ENDING</a:t>
            </a:r>
          </a:p>
        </p:txBody>
      </p:sp>
      <p:sp>
        <p:nvSpPr>
          <p:cNvPr id="10" name="Text Placeholder 11">
            <a:extLst>
              <a:ext uri="{FF2B5EF4-FFF2-40B4-BE49-F238E27FC236}">
                <a16:creationId xmlns:a16="http://schemas.microsoft.com/office/drawing/2014/main" id="{5734511E-5F1E-0645-8F8C-84BE7855B192}"/>
              </a:ext>
            </a:extLst>
          </p:cNvPr>
          <p:cNvSpPr>
            <a:spLocks noGrp="1"/>
          </p:cNvSpPr>
          <p:nvPr>
            <p:ph type="body" sz="quarter" idx="11" hasCustomPrompt="1"/>
          </p:nvPr>
        </p:nvSpPr>
        <p:spPr>
          <a:xfrm>
            <a:off x="1006199" y="3532830"/>
            <a:ext cx="4295695" cy="619548"/>
          </a:xfrm>
          <a:prstGeom prst="rect">
            <a:avLst/>
          </a:prstGeom>
        </p:spPr>
        <p:txBody>
          <a:bodyPr anchor="t">
            <a:noAutofit/>
          </a:bodyPr>
          <a:lstStyle>
            <a:lvl1pPr marL="0" indent="0">
              <a:buNone/>
              <a:defRPr sz="4400" b="1" i="0" spc="3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SLIDE.</a:t>
            </a:r>
          </a:p>
        </p:txBody>
      </p:sp>
      <p:sp>
        <p:nvSpPr>
          <p:cNvPr id="13" name="Text Placeholder 14">
            <a:extLst>
              <a:ext uri="{FF2B5EF4-FFF2-40B4-BE49-F238E27FC236}">
                <a16:creationId xmlns:a16="http://schemas.microsoft.com/office/drawing/2014/main" id="{2567C65A-4A97-A344-A90D-317BE91ECF76}"/>
              </a:ext>
            </a:extLst>
          </p:cNvPr>
          <p:cNvSpPr>
            <a:spLocks noGrp="1"/>
          </p:cNvSpPr>
          <p:nvPr>
            <p:ph type="body" sz="quarter" idx="13" hasCustomPrompt="1"/>
          </p:nvPr>
        </p:nvSpPr>
        <p:spPr>
          <a:xfrm>
            <a:off x="1075092" y="5888972"/>
            <a:ext cx="4316715" cy="365760"/>
          </a:xfrm>
          <a:prstGeom prst="rect">
            <a:avLst/>
          </a:prstGeom>
        </p:spPr>
        <p:txBody>
          <a:bodyPr anchor="t">
            <a:normAutofit/>
          </a:bodyPr>
          <a:lstStyle>
            <a:lvl1pPr marL="0" indent="0">
              <a:buNone/>
              <a:defRPr sz="1400" b="0" i="0" spc="300">
                <a:solidFill>
                  <a:schemeClr val="bg1"/>
                </a:solidFill>
                <a:latin typeface="+mn-lt"/>
              </a:defRPr>
            </a:lvl1pPr>
          </a:lstStyle>
          <a:p>
            <a:pPr lvl="0"/>
            <a:r>
              <a:rPr lang="en-US" dirty="0"/>
              <a:t>BUSINESSDEV@VBLRX.COM</a:t>
            </a:r>
          </a:p>
        </p:txBody>
      </p:sp>
      <p:sp>
        <p:nvSpPr>
          <p:cNvPr id="12" name="Subtitle 2">
            <a:extLst>
              <a:ext uri="{FF2B5EF4-FFF2-40B4-BE49-F238E27FC236}">
                <a16:creationId xmlns:a16="http://schemas.microsoft.com/office/drawing/2014/main" id="{4A151AA6-E2FC-AC41-90DC-AD24DD61F292}"/>
              </a:ext>
            </a:extLst>
          </p:cNvPr>
          <p:cNvSpPr>
            <a:spLocks noGrp="1"/>
          </p:cNvSpPr>
          <p:nvPr>
            <p:ph type="subTitle" idx="1" hasCustomPrompt="1"/>
          </p:nvPr>
        </p:nvSpPr>
        <p:spPr>
          <a:xfrm>
            <a:off x="591616" y="5466845"/>
            <a:ext cx="9109432" cy="365760"/>
          </a:xfrm>
          <a:prstGeom prst="rect">
            <a:avLst/>
          </a:prstGeom>
        </p:spPr>
        <p:txBody>
          <a:bodyPr anchor="b">
            <a:normAutofit/>
          </a:bodyPr>
          <a:lstStyle>
            <a:lvl1pPr marL="0" indent="0" algn="l">
              <a:buNone/>
              <a:defRPr sz="1400" b="0" i="0" spc="3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GENERAL INQUIRIES</a:t>
            </a:r>
          </a:p>
        </p:txBody>
      </p:sp>
    </p:spTree>
    <p:extLst>
      <p:ext uri="{BB962C8B-B14F-4D97-AF65-F5344CB8AC3E}">
        <p14:creationId xmlns:p14="http://schemas.microsoft.com/office/powerpoint/2010/main" val="183609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bg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7E0B2217-5FD2-46B1-9778-1189F3AEAC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3" name="Rectangle 2">
            <a:extLst>
              <a:ext uri="{FF2B5EF4-FFF2-40B4-BE49-F238E27FC236}">
                <a16:creationId xmlns:a16="http://schemas.microsoft.com/office/drawing/2014/main" id="{C484504D-1D68-4C4A-AF91-8216B331384E}"/>
              </a:ext>
            </a:extLst>
          </p:cNvPr>
          <p:cNvSpPr/>
          <p:nvPr userDrawn="1"/>
        </p:nvSpPr>
        <p:spPr>
          <a:xfrm>
            <a:off x="1" y="-12697"/>
            <a:ext cx="12192000" cy="4595681"/>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Rectangle 1">
            <a:extLst>
              <a:ext uri="{FF2B5EF4-FFF2-40B4-BE49-F238E27FC236}">
                <a16:creationId xmlns:a16="http://schemas.microsoft.com/office/drawing/2014/main" id="{5FFC7EFD-1118-4022-937D-90E37C995DAD}"/>
              </a:ext>
            </a:extLst>
          </p:cNvPr>
          <p:cNvSpPr/>
          <p:nvPr userDrawn="1"/>
        </p:nvSpPr>
        <p:spPr>
          <a:xfrm>
            <a:off x="0" y="4582984"/>
            <a:ext cx="12192001" cy="2287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Subtitle 2">
            <a:extLst>
              <a:ext uri="{FF2B5EF4-FFF2-40B4-BE49-F238E27FC236}">
                <a16:creationId xmlns:a16="http://schemas.microsoft.com/office/drawing/2014/main" id="{C0D41DDC-A68C-4470-9CAB-F31D81497EE4}"/>
              </a:ext>
            </a:extLst>
          </p:cNvPr>
          <p:cNvSpPr>
            <a:spLocks noGrp="1"/>
          </p:cNvSpPr>
          <p:nvPr userDrawn="1">
            <p:ph type="subTitle" idx="1" hasCustomPrompt="1"/>
          </p:nvPr>
        </p:nvSpPr>
        <p:spPr>
          <a:xfrm>
            <a:off x="685800" y="4850604"/>
            <a:ext cx="4513942" cy="759606"/>
          </a:xfrm>
          <a:prstGeom prst="rect">
            <a:avLst/>
          </a:prstGeom>
        </p:spPr>
        <p:txBody>
          <a:bodyPr lIns="0" tIns="0" rIns="0" bIns="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2000" kern="1200" cap="none" baseline="0" dirty="0">
                <a:solidFill>
                  <a:schemeClr val="tx1"/>
                </a:solidFill>
                <a:latin typeface="+mn-lt"/>
                <a:ea typeface="+mn-ea"/>
                <a:cs typeface="+mn-cs"/>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Subtitle</a:t>
            </a:r>
          </a:p>
        </p:txBody>
      </p:sp>
      <p:sp>
        <p:nvSpPr>
          <p:cNvPr id="13" name="Title 1">
            <a:extLst>
              <a:ext uri="{FF2B5EF4-FFF2-40B4-BE49-F238E27FC236}">
                <a16:creationId xmlns:a16="http://schemas.microsoft.com/office/drawing/2014/main" id="{E44B9957-3604-4F55-A4DE-57F6508386C9}"/>
              </a:ext>
            </a:extLst>
          </p:cNvPr>
          <p:cNvSpPr>
            <a:spLocks noGrp="1"/>
          </p:cNvSpPr>
          <p:nvPr userDrawn="1">
            <p:ph type="ctrTitle" hasCustomPrompt="1"/>
          </p:nvPr>
        </p:nvSpPr>
        <p:spPr>
          <a:xfrm>
            <a:off x="685799" y="3980685"/>
            <a:ext cx="10727267" cy="759607"/>
          </a:xfrm>
          <a:prstGeom prst="rect">
            <a:avLst/>
          </a:prstGeom>
        </p:spPr>
        <p:txBody>
          <a:bodyPr lIns="0" tIns="0" rIns="0" bIns="0" anchor="t" anchorCtr="0">
            <a:noAutofit/>
          </a:bodyPr>
          <a:lstStyle>
            <a:lvl1pPr algn="l" defTabSz="914400" rtl="0" eaLnBrk="1" latinLnBrk="0" hangingPunct="1">
              <a:lnSpc>
                <a:spcPct val="100000"/>
              </a:lnSpc>
              <a:spcBef>
                <a:spcPct val="0"/>
              </a:spcBef>
              <a:buNone/>
              <a:defRPr lang="en-US" sz="5000" b="1" kern="1200" cap="none" baseline="0" dirty="0">
                <a:solidFill>
                  <a:schemeClr val="bg1"/>
                </a:solidFill>
                <a:latin typeface="+mn-lt"/>
                <a:ea typeface="+mj-ea"/>
                <a:cs typeface="+mj-cs"/>
              </a:defRPr>
            </a:lvl1pPr>
          </a:lstStyle>
          <a:p>
            <a:r>
              <a:rPr lang="en-US" dirty="0"/>
              <a:t>DIVIDER SLIDE</a:t>
            </a:r>
          </a:p>
        </p:txBody>
      </p:sp>
      <p:pic>
        <p:nvPicPr>
          <p:cNvPr id="11" name="Picture 10" descr="Logo&#10;&#10;Description automatically generated">
            <a:extLst>
              <a:ext uri="{FF2B5EF4-FFF2-40B4-BE49-F238E27FC236}">
                <a16:creationId xmlns:a16="http://schemas.microsoft.com/office/drawing/2014/main" id="{F8B6B2DF-9CCA-483D-965E-2800B7F2469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41913" y="469797"/>
            <a:ext cx="1042559" cy="560793"/>
          </a:xfrm>
          <a:prstGeom prst="rect">
            <a:avLst/>
          </a:prstGeom>
        </p:spPr>
      </p:pic>
    </p:spTree>
    <p:extLst>
      <p:ext uri="{BB962C8B-B14F-4D97-AF65-F5344CB8AC3E}">
        <p14:creationId xmlns:p14="http://schemas.microsoft.com/office/powerpoint/2010/main" val="238172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8A412B-8DB7-444C-82BA-975C000D6DCB}"/>
              </a:ext>
            </a:extLst>
          </p:cNvPr>
          <p:cNvSpPr>
            <a:spLocks noGrp="1"/>
          </p:cNvSpPr>
          <p:nvPr>
            <p:ph idx="1"/>
          </p:nvPr>
        </p:nvSpPr>
        <p:spPr>
          <a:xfrm>
            <a:off x="685800" y="1244009"/>
            <a:ext cx="11243859" cy="5033501"/>
          </a:xfrm>
          <a:prstGeom prst="rect">
            <a:avLst/>
          </a:prstGeom>
        </p:spPr>
        <p:txBody>
          <a:bodyPr>
            <a:noAutofit/>
          </a:bodyPr>
          <a:lstStyle>
            <a:lvl1pPr>
              <a:defRPr sz="1800">
                <a:latin typeface="+mn-lt"/>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D60A08BD-F122-8C48-B229-B6D183B05491}"/>
              </a:ext>
            </a:extLst>
          </p:cNvPr>
          <p:cNvSpPr>
            <a:spLocks noGrp="1"/>
          </p:cNvSpPr>
          <p:nvPr>
            <p:ph type="body" sz="quarter" idx="10" hasCustomPrompt="1"/>
          </p:nvPr>
        </p:nvSpPr>
        <p:spPr>
          <a:xfrm>
            <a:off x="685799" y="799462"/>
            <a:ext cx="11243859" cy="305438"/>
          </a:xfrm>
          <a:prstGeom prst="rect">
            <a:avLst/>
          </a:prstGeom>
        </p:spPr>
        <p:txBody>
          <a:bodyPr anchor="t">
            <a:noAutofit/>
          </a:bodyPr>
          <a:lstStyle>
            <a:lvl1pPr marL="0" indent="0">
              <a:buNone/>
              <a:defRPr sz="1600" b="0" i="0" spc="0">
                <a:solidFill>
                  <a:schemeClr val="accent1"/>
                </a:solidFill>
                <a:latin typeface="+mn-lt"/>
              </a:defRPr>
            </a:lvl1pPr>
          </a:lstStyle>
          <a:p>
            <a:pPr lvl="0"/>
            <a:r>
              <a:rPr lang="en-US" dirty="0"/>
              <a:t>CLICK TO EDIT MASTER SUBTITLE STYLE </a:t>
            </a:r>
          </a:p>
        </p:txBody>
      </p:sp>
      <p:sp>
        <p:nvSpPr>
          <p:cNvPr id="12" name="Date Placeholder 3">
            <a:extLst>
              <a:ext uri="{FF2B5EF4-FFF2-40B4-BE49-F238E27FC236}">
                <a16:creationId xmlns:a16="http://schemas.microsoft.com/office/drawing/2014/main" id="{C36459E4-824C-1247-A61B-3E4BF44608AB}"/>
              </a:ext>
            </a:extLst>
          </p:cNvPr>
          <p:cNvSpPr>
            <a:spLocks noGrp="1"/>
          </p:cNvSpPr>
          <p:nvPr>
            <p:ph type="dt" sz="half" idx="2"/>
          </p:nvPr>
        </p:nvSpPr>
        <p:spPr>
          <a:xfrm>
            <a:off x="591618" y="6414241"/>
            <a:ext cx="8521559" cy="365125"/>
          </a:xfrm>
          <a:prstGeom prst="rect">
            <a:avLst/>
          </a:prstGeom>
        </p:spPr>
        <p:txBody>
          <a:bodyPr vert="horz" lIns="91440" tIns="45720" rIns="91440" bIns="45720" rtlCol="0" anchor="ctr"/>
          <a:lstStyle>
            <a:lvl1pPr algn="l">
              <a:defRPr sz="600" b="0" i="0" spc="600" baseline="0">
                <a:solidFill>
                  <a:schemeClr val="bg2">
                    <a:lumMod val="75000"/>
                  </a:schemeClr>
                </a:solidFill>
                <a:latin typeface="+mn-lt"/>
              </a:defRPr>
            </a:lvl1pPr>
          </a:lstStyle>
          <a:p>
            <a:r>
              <a:rPr lang="en-US"/>
              <a:t>BREAKING BOUNDARIES, ENGINEERING THE FUTURE OF TARGETED MEDICINES</a:t>
            </a:r>
          </a:p>
        </p:txBody>
      </p:sp>
      <p:sp>
        <p:nvSpPr>
          <p:cNvPr id="14" name="Footer Placeholder 4">
            <a:extLst>
              <a:ext uri="{FF2B5EF4-FFF2-40B4-BE49-F238E27FC236}">
                <a16:creationId xmlns:a16="http://schemas.microsoft.com/office/drawing/2014/main" id="{13F9F588-57F5-0B4A-9FDC-35F5EE52529C}"/>
              </a:ext>
            </a:extLst>
          </p:cNvPr>
          <p:cNvSpPr>
            <a:spLocks noGrp="1"/>
          </p:cNvSpPr>
          <p:nvPr>
            <p:ph type="ftr" sz="quarter" idx="3"/>
          </p:nvPr>
        </p:nvSpPr>
        <p:spPr>
          <a:xfrm>
            <a:off x="9286469" y="6414241"/>
            <a:ext cx="2801147" cy="365125"/>
          </a:xfrm>
          <a:prstGeom prst="rect">
            <a:avLst/>
          </a:prstGeom>
        </p:spPr>
        <p:txBody>
          <a:bodyPr vert="horz" lIns="91440" tIns="45720" rIns="91440" bIns="45720" rtlCol="0" anchor="ctr"/>
          <a:lstStyle>
            <a:lvl1pPr algn="r">
              <a:defRPr sz="600" b="0" i="0" spc="600">
                <a:solidFill>
                  <a:schemeClr val="tx1"/>
                </a:solidFill>
                <a:latin typeface="+mn-lt"/>
              </a:defRPr>
            </a:lvl1pPr>
          </a:lstStyle>
          <a:p>
            <a:r>
              <a:rPr lang="en-US"/>
              <a:t>CONFIDENTIAL</a:t>
            </a:r>
          </a:p>
        </p:txBody>
      </p:sp>
      <p:sp>
        <p:nvSpPr>
          <p:cNvPr id="5" name="Title 4">
            <a:extLst>
              <a:ext uri="{FF2B5EF4-FFF2-40B4-BE49-F238E27FC236}">
                <a16:creationId xmlns:a16="http://schemas.microsoft.com/office/drawing/2014/main" id="{7E5E31AB-E637-4D2A-B17E-D334E65164D6}"/>
              </a:ext>
            </a:extLst>
          </p:cNvPr>
          <p:cNvSpPr>
            <a:spLocks noGrp="1"/>
          </p:cNvSpPr>
          <p:nvPr>
            <p:ph type="title"/>
          </p:nvPr>
        </p:nvSpPr>
        <p:spPr/>
        <p:txBody>
          <a:bodyPr/>
          <a:lstStyle/>
          <a:p>
            <a:r>
              <a:rPr lang="en-US"/>
              <a:t>Click to edit Master title style</a:t>
            </a:r>
            <a:endParaRPr lang="en-PH"/>
          </a:p>
        </p:txBody>
      </p:sp>
    </p:spTree>
    <p:extLst>
      <p:ext uri="{BB962C8B-B14F-4D97-AF65-F5344CB8AC3E}">
        <p14:creationId xmlns:p14="http://schemas.microsoft.com/office/powerpoint/2010/main" val="167476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BA245A-854F-4E8D-B5FC-4297930777FC}"/>
              </a:ext>
            </a:extLst>
          </p:cNvPr>
          <p:cNvSpPr>
            <a:spLocks noGrp="1"/>
          </p:cNvSpPr>
          <p:nvPr>
            <p:ph type="dt" sz="half" idx="10"/>
          </p:nvPr>
        </p:nvSpPr>
        <p:spPr/>
        <p:txBody>
          <a:bodyPr/>
          <a:lstStyle/>
          <a:p>
            <a:r>
              <a:rPr lang="en-US"/>
              <a:t>Footer</a:t>
            </a:r>
          </a:p>
        </p:txBody>
      </p:sp>
      <p:sp>
        <p:nvSpPr>
          <p:cNvPr id="4" name="Footer Placeholder 3">
            <a:extLst>
              <a:ext uri="{FF2B5EF4-FFF2-40B4-BE49-F238E27FC236}">
                <a16:creationId xmlns:a16="http://schemas.microsoft.com/office/drawing/2014/main" id="{C53F46B4-7E2C-4FEE-81A8-0DEDE46947C1}"/>
              </a:ext>
            </a:extLst>
          </p:cNvPr>
          <p:cNvSpPr>
            <a:spLocks noGrp="1"/>
          </p:cNvSpPr>
          <p:nvPr>
            <p:ph type="ftr" sz="quarter" idx="11"/>
          </p:nvPr>
        </p:nvSpPr>
        <p:spPr/>
        <p:txBody>
          <a:bodyPr/>
          <a:lstStyle/>
          <a:p>
            <a:r>
              <a:rPr lang="en-US"/>
              <a:t>CONFIDENTIAL</a:t>
            </a:r>
          </a:p>
        </p:txBody>
      </p:sp>
      <p:sp>
        <p:nvSpPr>
          <p:cNvPr id="5" name="Text Placeholder 12">
            <a:extLst>
              <a:ext uri="{FF2B5EF4-FFF2-40B4-BE49-F238E27FC236}">
                <a16:creationId xmlns:a16="http://schemas.microsoft.com/office/drawing/2014/main" id="{3DA3368D-198D-41EF-AB5E-5B04A4B48467}"/>
              </a:ext>
            </a:extLst>
          </p:cNvPr>
          <p:cNvSpPr>
            <a:spLocks noGrp="1"/>
          </p:cNvSpPr>
          <p:nvPr>
            <p:ph type="body" sz="quarter" idx="10" hasCustomPrompt="1"/>
          </p:nvPr>
        </p:nvSpPr>
        <p:spPr>
          <a:xfrm>
            <a:off x="685800" y="799462"/>
            <a:ext cx="11243858" cy="305438"/>
          </a:xfrm>
          <a:prstGeom prst="rect">
            <a:avLst/>
          </a:prstGeom>
        </p:spPr>
        <p:txBody>
          <a:bodyPr anchor="t">
            <a:noAutofit/>
          </a:bodyPr>
          <a:lstStyle>
            <a:lvl1pPr marL="0" indent="0">
              <a:buNone/>
              <a:defRPr sz="1600" b="0" i="0" spc="0">
                <a:solidFill>
                  <a:schemeClr val="accent1"/>
                </a:solidFill>
                <a:latin typeface="+mn-lt"/>
              </a:defRPr>
            </a:lvl1pPr>
          </a:lstStyle>
          <a:p>
            <a:pPr lvl="0"/>
            <a:r>
              <a:rPr lang="en-US" dirty="0"/>
              <a:t>CLICK TO EDIT MASTER SUBTITLE STYLE </a:t>
            </a:r>
          </a:p>
        </p:txBody>
      </p:sp>
      <p:sp>
        <p:nvSpPr>
          <p:cNvPr id="7" name="Text Placeholder 6">
            <a:extLst>
              <a:ext uri="{FF2B5EF4-FFF2-40B4-BE49-F238E27FC236}">
                <a16:creationId xmlns:a16="http://schemas.microsoft.com/office/drawing/2014/main" id="{9A88A07B-7A03-4443-A97F-67B816C7A983}"/>
              </a:ext>
            </a:extLst>
          </p:cNvPr>
          <p:cNvSpPr>
            <a:spLocks noGrp="1"/>
          </p:cNvSpPr>
          <p:nvPr>
            <p:ph type="body" sz="quarter" idx="12"/>
          </p:nvPr>
        </p:nvSpPr>
        <p:spPr>
          <a:xfrm>
            <a:off x="685800" y="1104900"/>
            <a:ext cx="11239500" cy="4686300"/>
          </a:xfrm>
        </p:spPr>
        <p:txBody>
          <a:bodyPr/>
          <a:lstStyle>
            <a:lvl1pPr>
              <a:buClr>
                <a:schemeClr val="tx1"/>
              </a:buClr>
              <a:defRPr sz="2400"/>
            </a:lvl1pPr>
            <a:lvl2pPr marL="685800" indent="-228600">
              <a:buFont typeface="Arial" panose="020B0604020202020204" pitchFamily="34" charset="0"/>
              <a:buChar char="–"/>
              <a:defRPr sz="2000"/>
            </a:lvl2pPr>
            <a:lvl3pPr>
              <a:defRPr sz="1800"/>
            </a:lvl3pPr>
            <a:lvl4pPr marL="1600200" indent="-228600">
              <a:buFont typeface="Arial" panose="020B0604020202020204" pitchFamily="34" charset="0"/>
              <a:buChar cha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6" name="Title 5">
            <a:extLst>
              <a:ext uri="{FF2B5EF4-FFF2-40B4-BE49-F238E27FC236}">
                <a16:creationId xmlns:a16="http://schemas.microsoft.com/office/drawing/2014/main" id="{20DA1305-3ED2-49E1-9674-200CE8F42C35}"/>
              </a:ext>
            </a:extLst>
          </p:cNvPr>
          <p:cNvSpPr>
            <a:spLocks noGrp="1"/>
          </p:cNvSpPr>
          <p:nvPr>
            <p:ph type="title"/>
          </p:nvPr>
        </p:nvSpPr>
        <p:spPr/>
        <p:txBody>
          <a:bodyPr/>
          <a:lstStyle/>
          <a:p>
            <a:r>
              <a:rPr lang="en-US"/>
              <a:t>Click to edit Master title style</a:t>
            </a:r>
            <a:endParaRPr lang="en-PH"/>
          </a:p>
        </p:txBody>
      </p:sp>
    </p:spTree>
    <p:extLst>
      <p:ext uri="{BB962C8B-B14F-4D97-AF65-F5344CB8AC3E}">
        <p14:creationId xmlns:p14="http://schemas.microsoft.com/office/powerpoint/2010/main" val="119383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8A412B-8DB7-444C-82BA-975C000D6DCB}"/>
              </a:ext>
            </a:extLst>
          </p:cNvPr>
          <p:cNvSpPr>
            <a:spLocks noGrp="1"/>
          </p:cNvSpPr>
          <p:nvPr>
            <p:ph idx="1"/>
          </p:nvPr>
        </p:nvSpPr>
        <p:spPr>
          <a:xfrm>
            <a:off x="1137678" y="1244009"/>
            <a:ext cx="3429000" cy="5033501"/>
          </a:xfrm>
          <a:prstGeom prst="rect">
            <a:avLst/>
          </a:prstGeo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AB161E5C-6F04-804F-97FA-E7A02E8D3E33}"/>
              </a:ext>
            </a:extLst>
          </p:cNvPr>
          <p:cNvSpPr>
            <a:spLocks noGrp="1"/>
          </p:cNvSpPr>
          <p:nvPr>
            <p:ph idx="12"/>
          </p:nvPr>
        </p:nvSpPr>
        <p:spPr>
          <a:xfrm>
            <a:off x="4819167" y="1244009"/>
            <a:ext cx="3429000" cy="5033501"/>
          </a:xfrm>
          <a:prstGeom prst="rect">
            <a:avLst/>
          </a:prstGeo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71FCEE7B-B9AD-4340-B0CD-48E289C4A1EB}"/>
              </a:ext>
            </a:extLst>
          </p:cNvPr>
          <p:cNvSpPr>
            <a:spLocks noGrp="1"/>
          </p:cNvSpPr>
          <p:nvPr>
            <p:ph idx="13"/>
          </p:nvPr>
        </p:nvSpPr>
        <p:spPr>
          <a:xfrm>
            <a:off x="8500657" y="1244009"/>
            <a:ext cx="3429000" cy="5033501"/>
          </a:xfrm>
          <a:prstGeom prst="rect">
            <a:avLst/>
          </a:prstGeo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64D06B14-C95A-C644-A67A-E3EEA0126FC8}"/>
              </a:ext>
            </a:extLst>
          </p:cNvPr>
          <p:cNvSpPr>
            <a:spLocks noGrp="1"/>
          </p:cNvSpPr>
          <p:nvPr>
            <p:ph type="dt" sz="half" idx="2"/>
          </p:nvPr>
        </p:nvSpPr>
        <p:spPr>
          <a:xfrm>
            <a:off x="591618" y="6414241"/>
            <a:ext cx="8521559" cy="365125"/>
          </a:xfrm>
          <a:prstGeom prst="rect">
            <a:avLst/>
          </a:prstGeom>
        </p:spPr>
        <p:txBody>
          <a:bodyPr vert="horz" lIns="91440" tIns="45720" rIns="91440" bIns="45720" rtlCol="0" anchor="ctr"/>
          <a:lstStyle>
            <a:lvl1pPr algn="l">
              <a:defRPr sz="600" b="0" i="0" spc="600" baseline="0">
                <a:solidFill>
                  <a:schemeClr val="bg2">
                    <a:lumMod val="75000"/>
                  </a:schemeClr>
                </a:solidFill>
                <a:latin typeface="+mn-lt"/>
              </a:defRPr>
            </a:lvl1pPr>
          </a:lstStyle>
          <a:p>
            <a:r>
              <a:rPr lang="en-US"/>
              <a:t>BREAKING BOUNDARIES, ENGINEERING THE FUTURE OF TARGETED MEDICINES</a:t>
            </a:r>
          </a:p>
        </p:txBody>
      </p:sp>
      <p:sp>
        <p:nvSpPr>
          <p:cNvPr id="15" name="Footer Placeholder 4">
            <a:extLst>
              <a:ext uri="{FF2B5EF4-FFF2-40B4-BE49-F238E27FC236}">
                <a16:creationId xmlns:a16="http://schemas.microsoft.com/office/drawing/2014/main" id="{912C2354-2608-CD48-9B16-DD2C369EF3C2}"/>
              </a:ext>
            </a:extLst>
          </p:cNvPr>
          <p:cNvSpPr>
            <a:spLocks noGrp="1"/>
          </p:cNvSpPr>
          <p:nvPr>
            <p:ph type="ftr" sz="quarter" idx="3"/>
          </p:nvPr>
        </p:nvSpPr>
        <p:spPr>
          <a:xfrm>
            <a:off x="9286469" y="6414241"/>
            <a:ext cx="2801147" cy="365125"/>
          </a:xfrm>
          <a:prstGeom prst="rect">
            <a:avLst/>
          </a:prstGeom>
        </p:spPr>
        <p:txBody>
          <a:bodyPr vert="horz" lIns="91440" tIns="45720" rIns="91440" bIns="45720" rtlCol="0" anchor="ctr"/>
          <a:lstStyle>
            <a:lvl1pPr algn="r">
              <a:defRPr sz="600" b="0" i="0" spc="600">
                <a:solidFill>
                  <a:schemeClr val="tx1"/>
                </a:solidFill>
                <a:latin typeface="+mn-lt"/>
              </a:defRPr>
            </a:lvl1pPr>
          </a:lstStyle>
          <a:p>
            <a:r>
              <a:rPr lang="en-US"/>
              <a:t>CONFIDENTIAL</a:t>
            </a:r>
          </a:p>
        </p:txBody>
      </p:sp>
      <p:sp>
        <p:nvSpPr>
          <p:cNvPr id="13" name="Text Placeholder 12">
            <a:extLst>
              <a:ext uri="{FF2B5EF4-FFF2-40B4-BE49-F238E27FC236}">
                <a16:creationId xmlns:a16="http://schemas.microsoft.com/office/drawing/2014/main" id="{77A0BF9E-7C91-4159-841D-6F2D175C5847}"/>
              </a:ext>
            </a:extLst>
          </p:cNvPr>
          <p:cNvSpPr>
            <a:spLocks noGrp="1"/>
          </p:cNvSpPr>
          <p:nvPr>
            <p:ph type="body" sz="quarter" idx="10" hasCustomPrompt="1"/>
          </p:nvPr>
        </p:nvSpPr>
        <p:spPr>
          <a:xfrm>
            <a:off x="685799" y="799462"/>
            <a:ext cx="11243859" cy="305438"/>
          </a:xfrm>
          <a:prstGeom prst="rect">
            <a:avLst/>
          </a:prstGeom>
        </p:spPr>
        <p:txBody>
          <a:bodyPr anchor="t">
            <a:noAutofit/>
          </a:bodyPr>
          <a:lstStyle>
            <a:lvl1pPr marL="0" indent="0">
              <a:buNone/>
              <a:defRPr sz="1600" b="0" i="0" spc="0">
                <a:solidFill>
                  <a:schemeClr val="accent1"/>
                </a:solidFill>
                <a:latin typeface="+mn-lt"/>
              </a:defRPr>
            </a:lvl1pPr>
          </a:lstStyle>
          <a:p>
            <a:pPr lvl="0"/>
            <a:r>
              <a:rPr lang="en-US" dirty="0"/>
              <a:t>CLICK TO EDIT MASTER SUBTITLE STYLE </a:t>
            </a:r>
          </a:p>
        </p:txBody>
      </p:sp>
      <p:sp>
        <p:nvSpPr>
          <p:cNvPr id="4" name="Title 3">
            <a:extLst>
              <a:ext uri="{FF2B5EF4-FFF2-40B4-BE49-F238E27FC236}">
                <a16:creationId xmlns:a16="http://schemas.microsoft.com/office/drawing/2014/main" id="{891CD6F2-F4A4-4FE0-8551-9C19EB3482B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098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HEAVY COP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8A412B-8DB7-444C-82BA-975C000D6DCB}"/>
              </a:ext>
            </a:extLst>
          </p:cNvPr>
          <p:cNvSpPr>
            <a:spLocks noGrp="1"/>
          </p:cNvSpPr>
          <p:nvPr>
            <p:ph idx="1"/>
          </p:nvPr>
        </p:nvSpPr>
        <p:spPr>
          <a:xfrm>
            <a:off x="1137678" y="1244009"/>
            <a:ext cx="10791981" cy="5033501"/>
          </a:xfrm>
          <a:prstGeom prst="rect">
            <a:avLst/>
          </a:prstGeom>
        </p:spPr>
        <p:txBody>
          <a:bodyPr>
            <a:no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C36459E4-824C-1247-A61B-3E4BF44608AB}"/>
              </a:ext>
            </a:extLst>
          </p:cNvPr>
          <p:cNvSpPr>
            <a:spLocks noGrp="1"/>
          </p:cNvSpPr>
          <p:nvPr>
            <p:ph type="dt" sz="half" idx="2"/>
          </p:nvPr>
        </p:nvSpPr>
        <p:spPr>
          <a:xfrm>
            <a:off x="591618" y="6414241"/>
            <a:ext cx="8521559" cy="365125"/>
          </a:xfrm>
          <a:prstGeom prst="rect">
            <a:avLst/>
          </a:prstGeom>
        </p:spPr>
        <p:txBody>
          <a:bodyPr vert="horz" lIns="91440" tIns="45720" rIns="91440" bIns="45720" rtlCol="0" anchor="ctr"/>
          <a:lstStyle>
            <a:lvl1pPr algn="l">
              <a:defRPr sz="600" b="0" i="0" spc="600" baseline="0">
                <a:solidFill>
                  <a:schemeClr val="bg2">
                    <a:lumMod val="75000"/>
                  </a:schemeClr>
                </a:solidFill>
                <a:latin typeface="+mn-lt"/>
              </a:defRPr>
            </a:lvl1pPr>
          </a:lstStyle>
          <a:p>
            <a:r>
              <a:rPr lang="en-US"/>
              <a:t>BREAKING BOUNDARIES, ENGINEERING THE FUTURE OF TARGETED MEDICINES</a:t>
            </a:r>
          </a:p>
        </p:txBody>
      </p:sp>
      <p:sp>
        <p:nvSpPr>
          <p:cNvPr id="14" name="Footer Placeholder 4">
            <a:extLst>
              <a:ext uri="{FF2B5EF4-FFF2-40B4-BE49-F238E27FC236}">
                <a16:creationId xmlns:a16="http://schemas.microsoft.com/office/drawing/2014/main" id="{13F9F588-57F5-0B4A-9FDC-35F5EE52529C}"/>
              </a:ext>
            </a:extLst>
          </p:cNvPr>
          <p:cNvSpPr>
            <a:spLocks noGrp="1"/>
          </p:cNvSpPr>
          <p:nvPr>
            <p:ph type="ftr" sz="quarter" idx="3"/>
          </p:nvPr>
        </p:nvSpPr>
        <p:spPr>
          <a:xfrm>
            <a:off x="9286469" y="6414241"/>
            <a:ext cx="2801147" cy="365125"/>
          </a:xfrm>
          <a:prstGeom prst="rect">
            <a:avLst/>
          </a:prstGeom>
        </p:spPr>
        <p:txBody>
          <a:bodyPr vert="horz" lIns="91440" tIns="45720" rIns="91440" bIns="45720" rtlCol="0" anchor="ctr"/>
          <a:lstStyle>
            <a:lvl1pPr algn="r">
              <a:defRPr sz="600" b="0" i="0" spc="600">
                <a:solidFill>
                  <a:schemeClr val="tx1"/>
                </a:solidFill>
                <a:latin typeface="+mn-lt"/>
              </a:defRPr>
            </a:lvl1pPr>
          </a:lstStyle>
          <a:p>
            <a:r>
              <a:rPr lang="en-US"/>
              <a:t>CONFIDENTIAL</a:t>
            </a:r>
          </a:p>
        </p:txBody>
      </p:sp>
      <p:sp>
        <p:nvSpPr>
          <p:cNvPr id="4" name="Title 3">
            <a:extLst>
              <a:ext uri="{FF2B5EF4-FFF2-40B4-BE49-F238E27FC236}">
                <a16:creationId xmlns:a16="http://schemas.microsoft.com/office/drawing/2014/main" id="{430811FA-5B1A-4EBB-B9AA-4510C6E9AE33}"/>
              </a:ext>
            </a:extLst>
          </p:cNvPr>
          <p:cNvSpPr>
            <a:spLocks noGrp="1"/>
          </p:cNvSpPr>
          <p:nvPr>
            <p:ph type="title"/>
          </p:nvPr>
        </p:nvSpPr>
        <p:spPr/>
        <p:txBody>
          <a:bodyPr/>
          <a:lstStyle/>
          <a:p>
            <a:r>
              <a:rPr lang="en-US" dirty="0"/>
              <a:t>Click to edit Master title style</a:t>
            </a:r>
          </a:p>
        </p:txBody>
      </p:sp>
      <p:sp>
        <p:nvSpPr>
          <p:cNvPr id="9" name="Text Placeholder 12">
            <a:extLst>
              <a:ext uri="{FF2B5EF4-FFF2-40B4-BE49-F238E27FC236}">
                <a16:creationId xmlns:a16="http://schemas.microsoft.com/office/drawing/2014/main" id="{38E53ABE-487D-4DAE-90E1-5C29A2851682}"/>
              </a:ext>
            </a:extLst>
          </p:cNvPr>
          <p:cNvSpPr>
            <a:spLocks noGrp="1"/>
          </p:cNvSpPr>
          <p:nvPr>
            <p:ph type="body" sz="quarter" idx="10" hasCustomPrompt="1"/>
          </p:nvPr>
        </p:nvSpPr>
        <p:spPr>
          <a:xfrm>
            <a:off x="685800" y="799462"/>
            <a:ext cx="11243858" cy="307816"/>
          </a:xfrm>
          <a:prstGeom prst="rect">
            <a:avLst/>
          </a:prstGeom>
        </p:spPr>
        <p:txBody>
          <a:bodyPr anchor="t">
            <a:noAutofit/>
          </a:bodyPr>
          <a:lstStyle>
            <a:lvl1pPr marL="0" indent="0">
              <a:buNone/>
              <a:defRPr sz="1600" b="0" i="0" spc="0">
                <a:solidFill>
                  <a:schemeClr val="accent1"/>
                </a:solidFill>
                <a:latin typeface="+mn-lt"/>
              </a:defRPr>
            </a:lvl1pPr>
          </a:lstStyle>
          <a:p>
            <a:pPr lvl="0"/>
            <a:r>
              <a:rPr lang="en-US" dirty="0"/>
              <a:t>CLICK TO EDIT MASTER SUBTITLE STYLE </a:t>
            </a:r>
          </a:p>
        </p:txBody>
      </p:sp>
    </p:spTree>
    <p:extLst>
      <p:ext uri="{BB962C8B-B14F-4D97-AF65-F5344CB8AC3E}">
        <p14:creationId xmlns:p14="http://schemas.microsoft.com/office/powerpoint/2010/main" val="3593600100"/>
      </p:ext>
    </p:extLst>
  </p:cSld>
  <p:clrMapOvr>
    <a:masterClrMapping/>
  </p:clrMapOvr>
  <p:extLst>
    <p:ext uri="{DCECCB84-F9BA-43D5-87BE-67443E8EF086}">
      <p15:sldGuideLst xmlns:p15="http://schemas.microsoft.com/office/powerpoint/2012/main">
        <p15:guide id="1" pos="3840" userDrawn="1">
          <p15:clr>
            <a:srgbClr val="FBAE40"/>
          </p15:clr>
        </p15:guide>
        <p15:guide id="2" pos="4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Slid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384F-C737-DC47-9381-0CDEE856E97F}"/>
              </a:ext>
            </a:extLst>
          </p:cNvPr>
          <p:cNvSpPr>
            <a:spLocks noGrp="1"/>
          </p:cNvSpPr>
          <p:nvPr>
            <p:ph type="title" hasCustomPrompt="1"/>
          </p:nvPr>
        </p:nvSpPr>
        <p:spPr>
          <a:xfrm>
            <a:off x="591618" y="1640576"/>
            <a:ext cx="5249060" cy="1740336"/>
          </a:xfrm>
          <a:prstGeom prst="rect">
            <a:avLst/>
          </a:prstGeom>
        </p:spPr>
        <p:txBody>
          <a:bodyPr anchor="b">
            <a:normAutofit/>
          </a:bodyPr>
          <a:lstStyle>
            <a:lvl1pPr>
              <a:defRPr sz="4400" b="1" i="0" cap="all" spc="200" baseline="0">
                <a:latin typeface="+mn-lt"/>
              </a:defRPr>
            </a:lvl1pPr>
          </a:lstStyle>
          <a:p>
            <a:r>
              <a:rPr lang="en-US" dirty="0"/>
              <a:t>Therapeutics</a:t>
            </a:r>
          </a:p>
        </p:txBody>
      </p:sp>
      <p:pic>
        <p:nvPicPr>
          <p:cNvPr id="11" name="Picture 10" descr="Icon&#10;&#10;Description automatically generated">
            <a:extLst>
              <a:ext uri="{FF2B5EF4-FFF2-40B4-BE49-F238E27FC236}">
                <a16:creationId xmlns:a16="http://schemas.microsoft.com/office/drawing/2014/main" id="{6E2BE62E-83DD-1443-9ABB-44214A8AF1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3058" y="4059848"/>
            <a:ext cx="1727200" cy="508000"/>
          </a:xfrm>
          <a:prstGeom prst="rect">
            <a:avLst/>
          </a:prstGeom>
        </p:spPr>
      </p:pic>
      <p:pic>
        <p:nvPicPr>
          <p:cNvPr id="16" name="Picture 15">
            <a:extLst>
              <a:ext uri="{FF2B5EF4-FFF2-40B4-BE49-F238E27FC236}">
                <a16:creationId xmlns:a16="http://schemas.microsoft.com/office/drawing/2014/main" id="{1CBD3EF1-A91C-EE4D-BC9A-92F55D837DCD}"/>
              </a:ext>
            </a:extLst>
          </p:cNvPr>
          <p:cNvPicPr>
            <a:picLocks/>
          </p:cNvPicPr>
          <p:nvPr userDrawn="1"/>
        </p:nvPicPr>
        <p:blipFill>
          <a:blip r:embed="rId3" cstate="email">
            <a:extLst>
              <a:ext uri="{28A0092B-C50C-407E-A947-70E740481C1C}">
                <a14:useLocalDpi xmlns:a14="http://schemas.microsoft.com/office/drawing/2010/main"/>
              </a:ext>
            </a:extLst>
          </a:blip>
          <a:srcRect/>
          <a:stretch/>
        </p:blipFill>
        <p:spPr>
          <a:xfrm>
            <a:off x="6065520" y="0"/>
            <a:ext cx="6126480" cy="6858000"/>
          </a:xfrm>
          <a:prstGeom prst="rect">
            <a:avLst/>
          </a:prstGeom>
        </p:spPr>
      </p:pic>
    </p:spTree>
    <p:extLst>
      <p:ext uri="{BB962C8B-B14F-4D97-AF65-F5344CB8AC3E}">
        <p14:creationId xmlns:p14="http://schemas.microsoft.com/office/powerpoint/2010/main" val="199190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Slide 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384F-C737-DC47-9381-0CDEE856E97F}"/>
              </a:ext>
            </a:extLst>
          </p:cNvPr>
          <p:cNvSpPr>
            <a:spLocks noGrp="1"/>
          </p:cNvSpPr>
          <p:nvPr>
            <p:ph type="title" hasCustomPrompt="1"/>
          </p:nvPr>
        </p:nvSpPr>
        <p:spPr>
          <a:xfrm>
            <a:off x="591618" y="1640576"/>
            <a:ext cx="5249060" cy="1740336"/>
          </a:xfrm>
        </p:spPr>
        <p:txBody>
          <a:bodyPr anchor="b">
            <a:noAutofit/>
          </a:bodyPr>
          <a:lstStyle>
            <a:lvl1pPr>
              <a:defRPr sz="4400" b="1" i="0" spc="200" baseline="0">
                <a:latin typeface="+mn-lt"/>
              </a:defRPr>
            </a:lvl1pPr>
          </a:lstStyle>
          <a:p>
            <a:r>
              <a:rPr lang="en-US" dirty="0"/>
              <a:t>TECHNOLOGIES</a:t>
            </a:r>
          </a:p>
        </p:txBody>
      </p:sp>
      <p:pic>
        <p:nvPicPr>
          <p:cNvPr id="8" name="Picture 7">
            <a:extLst>
              <a:ext uri="{FF2B5EF4-FFF2-40B4-BE49-F238E27FC236}">
                <a16:creationId xmlns:a16="http://schemas.microsoft.com/office/drawing/2014/main" id="{6B02AE6F-E053-0A40-82DC-9C0BBCFBED2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65747" y="0"/>
            <a:ext cx="6126253" cy="6858000"/>
          </a:xfrm>
          <a:prstGeom prst="rect">
            <a:avLst/>
          </a:prstGeom>
        </p:spPr>
      </p:pic>
      <p:sp>
        <p:nvSpPr>
          <p:cNvPr id="9" name="Text Placeholder 16">
            <a:extLst>
              <a:ext uri="{FF2B5EF4-FFF2-40B4-BE49-F238E27FC236}">
                <a16:creationId xmlns:a16="http://schemas.microsoft.com/office/drawing/2014/main" id="{A1B4A0B3-6479-B34D-945E-16FA3A015F0C}"/>
              </a:ext>
            </a:extLst>
          </p:cNvPr>
          <p:cNvSpPr>
            <a:spLocks noGrp="1"/>
          </p:cNvSpPr>
          <p:nvPr>
            <p:ph type="body" sz="quarter" idx="10" hasCustomPrompt="1"/>
          </p:nvPr>
        </p:nvSpPr>
        <p:spPr>
          <a:xfrm>
            <a:off x="591617" y="3477088"/>
            <a:ext cx="5256605" cy="221810"/>
          </a:xfrm>
        </p:spPr>
        <p:txBody>
          <a:bodyPr>
            <a:noAutofit/>
          </a:bodyPr>
          <a:lstStyle>
            <a:lvl1pPr marL="0" indent="0">
              <a:buNone/>
              <a:defRPr sz="1600" b="0" i="0" spc="600">
                <a:solidFill>
                  <a:schemeClr val="accent2"/>
                </a:solidFill>
                <a:latin typeface="+mn-lt"/>
              </a:defRPr>
            </a:lvl1pPr>
          </a:lstStyle>
          <a:p>
            <a:pPr lvl="0"/>
            <a:r>
              <a:rPr lang="en-US" dirty="0"/>
              <a:t>SECTION TWO</a:t>
            </a:r>
          </a:p>
        </p:txBody>
      </p:sp>
      <p:pic>
        <p:nvPicPr>
          <p:cNvPr id="11" name="Picture 10">
            <a:extLst>
              <a:ext uri="{FF2B5EF4-FFF2-40B4-BE49-F238E27FC236}">
                <a16:creationId xmlns:a16="http://schemas.microsoft.com/office/drawing/2014/main" id="{6E2BE62E-83DD-1443-9ABB-44214A8AF11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058" y="4059848"/>
            <a:ext cx="1511299" cy="508000"/>
          </a:xfrm>
          <a:prstGeom prst="rect">
            <a:avLst/>
          </a:prstGeom>
        </p:spPr>
      </p:pic>
    </p:spTree>
    <p:extLst>
      <p:ext uri="{BB962C8B-B14F-4D97-AF65-F5344CB8AC3E}">
        <p14:creationId xmlns:p14="http://schemas.microsoft.com/office/powerpoint/2010/main" val="3549886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lide 3/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384F-C737-DC47-9381-0CDEE856E97F}"/>
              </a:ext>
            </a:extLst>
          </p:cNvPr>
          <p:cNvSpPr>
            <a:spLocks noGrp="1"/>
          </p:cNvSpPr>
          <p:nvPr>
            <p:ph type="title" hasCustomPrompt="1"/>
          </p:nvPr>
        </p:nvSpPr>
        <p:spPr>
          <a:xfrm>
            <a:off x="591618" y="1640576"/>
            <a:ext cx="5249060" cy="1740336"/>
          </a:xfrm>
        </p:spPr>
        <p:txBody>
          <a:bodyPr anchor="b">
            <a:noAutofit/>
          </a:bodyPr>
          <a:lstStyle>
            <a:lvl1pPr>
              <a:defRPr sz="4400" b="1" i="0" spc="200" baseline="0">
                <a:latin typeface="+mn-lt"/>
              </a:defRPr>
            </a:lvl1pPr>
          </a:lstStyle>
          <a:p>
            <a:r>
              <a:rPr lang="en-US" dirty="0"/>
              <a:t>MEDICINES</a:t>
            </a:r>
          </a:p>
        </p:txBody>
      </p:sp>
      <p:pic>
        <p:nvPicPr>
          <p:cNvPr id="8" name="Picture 7">
            <a:extLst>
              <a:ext uri="{FF2B5EF4-FFF2-40B4-BE49-F238E27FC236}">
                <a16:creationId xmlns:a16="http://schemas.microsoft.com/office/drawing/2014/main" id="{6B02AE6F-E053-0A40-82DC-9C0BBCFBED24}"/>
              </a:ext>
            </a:extLst>
          </p:cNvPr>
          <p:cNvPicPr>
            <a:picLocks/>
          </p:cNvPicPr>
          <p:nvPr userDrawn="1"/>
        </p:nvPicPr>
        <p:blipFill>
          <a:blip r:embed="rId2" cstate="email">
            <a:extLst>
              <a:ext uri="{28A0092B-C50C-407E-A947-70E740481C1C}">
                <a14:useLocalDpi xmlns:a14="http://schemas.microsoft.com/office/drawing/2010/main"/>
              </a:ext>
            </a:extLst>
          </a:blip>
          <a:srcRect/>
          <a:stretch/>
        </p:blipFill>
        <p:spPr>
          <a:xfrm>
            <a:off x="6065520" y="0"/>
            <a:ext cx="6126480" cy="6858000"/>
          </a:xfrm>
          <a:prstGeom prst="rect">
            <a:avLst/>
          </a:prstGeom>
        </p:spPr>
      </p:pic>
      <p:sp>
        <p:nvSpPr>
          <p:cNvPr id="9" name="Text Placeholder 16">
            <a:extLst>
              <a:ext uri="{FF2B5EF4-FFF2-40B4-BE49-F238E27FC236}">
                <a16:creationId xmlns:a16="http://schemas.microsoft.com/office/drawing/2014/main" id="{A1B4A0B3-6479-B34D-945E-16FA3A015F0C}"/>
              </a:ext>
            </a:extLst>
          </p:cNvPr>
          <p:cNvSpPr>
            <a:spLocks noGrp="1"/>
          </p:cNvSpPr>
          <p:nvPr>
            <p:ph type="body" sz="quarter" idx="10" hasCustomPrompt="1"/>
          </p:nvPr>
        </p:nvSpPr>
        <p:spPr>
          <a:xfrm>
            <a:off x="591618" y="3477088"/>
            <a:ext cx="5264150" cy="221810"/>
          </a:xfrm>
        </p:spPr>
        <p:txBody>
          <a:bodyPr>
            <a:noAutofit/>
          </a:bodyPr>
          <a:lstStyle>
            <a:lvl1pPr marL="0" indent="0">
              <a:buNone/>
              <a:defRPr sz="1600" b="0" i="0" spc="600">
                <a:solidFill>
                  <a:schemeClr val="bg2"/>
                </a:solidFill>
                <a:latin typeface="+mn-lt"/>
              </a:defRPr>
            </a:lvl1pPr>
          </a:lstStyle>
          <a:p>
            <a:pPr lvl="0"/>
            <a:r>
              <a:rPr lang="en-US" dirty="0"/>
              <a:t>SECTION THREE</a:t>
            </a:r>
          </a:p>
        </p:txBody>
      </p:sp>
      <p:pic>
        <p:nvPicPr>
          <p:cNvPr id="11" name="Picture 10">
            <a:extLst>
              <a:ext uri="{FF2B5EF4-FFF2-40B4-BE49-F238E27FC236}">
                <a16:creationId xmlns:a16="http://schemas.microsoft.com/office/drawing/2014/main" id="{6E2BE62E-83DD-1443-9ABB-44214A8AF11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057" y="4059848"/>
            <a:ext cx="1727203" cy="508000"/>
          </a:xfrm>
          <a:prstGeom prst="rect">
            <a:avLst/>
          </a:prstGeom>
        </p:spPr>
      </p:pic>
    </p:spTree>
    <p:extLst>
      <p:ext uri="{BB962C8B-B14F-4D97-AF65-F5344CB8AC3E}">
        <p14:creationId xmlns:p14="http://schemas.microsoft.com/office/powerpoint/2010/main" val="229706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8898391-874C-43B9-97A3-2F0D84335AA7}"/>
              </a:ext>
            </a:extLst>
          </p:cNvPr>
          <p:cNvSpPr txBox="1">
            <a:spLocks/>
          </p:cNvSpPr>
          <p:nvPr userDrawn="1"/>
        </p:nvSpPr>
        <p:spPr>
          <a:xfrm>
            <a:off x="591618" y="6414241"/>
            <a:ext cx="8521559" cy="365125"/>
          </a:xfrm>
          <a:prstGeom prst="rect">
            <a:avLst/>
          </a:prstGeom>
        </p:spPr>
        <p:txBody>
          <a:bodyPr vert="horz" lIns="91440" tIns="45720" rIns="91440" bIns="45720" rtlCol="0" anchor="ctr"/>
          <a:lstStyle>
            <a:defPPr>
              <a:defRPr lang="en-US"/>
            </a:defPPr>
            <a:lvl1pPr marL="0" algn="l" defTabSz="914400" rtl="0" eaLnBrk="1" latinLnBrk="0" hangingPunct="1">
              <a:defRPr sz="600" b="0" i="0" kern="1200" spc="600" baseline="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BREAKING BOUNDARIES, ENGINEERING THE FUTURE OF TARGETED MEDICINES</a:t>
            </a:r>
          </a:p>
        </p:txBody>
      </p:sp>
      <p:sp>
        <p:nvSpPr>
          <p:cNvPr id="2" name="Title Placeholder 1">
            <a:extLst>
              <a:ext uri="{FF2B5EF4-FFF2-40B4-BE49-F238E27FC236}">
                <a16:creationId xmlns:a16="http://schemas.microsoft.com/office/drawing/2014/main" id="{EFCB05D2-EFB3-D840-ACEF-20A3FA60B375}"/>
              </a:ext>
            </a:extLst>
          </p:cNvPr>
          <p:cNvSpPr>
            <a:spLocks noGrp="1"/>
          </p:cNvSpPr>
          <p:nvPr>
            <p:ph type="title"/>
          </p:nvPr>
        </p:nvSpPr>
        <p:spPr>
          <a:xfrm>
            <a:off x="685800" y="239162"/>
            <a:ext cx="11239500" cy="560300"/>
          </a:xfrm>
          <a:prstGeom prst="rect">
            <a:avLst/>
          </a:prstGeom>
        </p:spPr>
        <p:txBody>
          <a:bodyPr vert="horz" lIns="0" tIns="45720" rIns="0" bIns="45720" rtlCol="0" anchor="b">
            <a:noAutofit/>
          </a:bodyPr>
          <a:lstStyle/>
          <a:p>
            <a:pPr lvl="0"/>
            <a:r>
              <a:rPr lang="en-US" dirty="0"/>
              <a:t>Click to Edit Master Title Style</a:t>
            </a:r>
          </a:p>
        </p:txBody>
      </p:sp>
      <p:sp>
        <p:nvSpPr>
          <p:cNvPr id="3" name="Text Placeholder 2">
            <a:extLst>
              <a:ext uri="{FF2B5EF4-FFF2-40B4-BE49-F238E27FC236}">
                <a16:creationId xmlns:a16="http://schemas.microsoft.com/office/drawing/2014/main" id="{8F96F1C2-048E-844B-844B-FA53536BC09A}"/>
              </a:ext>
            </a:extLst>
          </p:cNvPr>
          <p:cNvSpPr>
            <a:spLocks noGrp="1"/>
          </p:cNvSpPr>
          <p:nvPr>
            <p:ph type="body" idx="1"/>
          </p:nvPr>
        </p:nvSpPr>
        <p:spPr>
          <a:xfrm>
            <a:off x="685800" y="1104901"/>
            <a:ext cx="11239500" cy="462456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3CD436-7AE5-9946-8B03-9D2C4DC15203}"/>
              </a:ext>
            </a:extLst>
          </p:cNvPr>
          <p:cNvSpPr>
            <a:spLocks noGrp="1"/>
          </p:cNvSpPr>
          <p:nvPr>
            <p:ph type="dt" sz="half" idx="2"/>
          </p:nvPr>
        </p:nvSpPr>
        <p:spPr>
          <a:xfrm>
            <a:off x="685800" y="5919788"/>
            <a:ext cx="11239500" cy="365125"/>
          </a:xfrm>
          <a:prstGeom prst="rect">
            <a:avLst/>
          </a:prstGeom>
        </p:spPr>
        <p:txBody>
          <a:bodyPr vert="horz" lIns="0" tIns="0" rIns="0" bIns="0" rtlCol="0" anchor="b"/>
          <a:lstStyle>
            <a:lvl1pPr algn="l">
              <a:defRPr sz="900" b="0" i="0" spc="0" baseline="0">
                <a:solidFill>
                  <a:schemeClr val="tx1"/>
                </a:solidFill>
                <a:latin typeface="+mn-lt"/>
              </a:defRPr>
            </a:lvl1pPr>
          </a:lstStyle>
          <a:p>
            <a:r>
              <a:rPr lang="en-US"/>
              <a:t>Footer</a:t>
            </a:r>
          </a:p>
        </p:txBody>
      </p:sp>
      <p:sp>
        <p:nvSpPr>
          <p:cNvPr id="5" name="Footer Placeholder 4">
            <a:extLst>
              <a:ext uri="{FF2B5EF4-FFF2-40B4-BE49-F238E27FC236}">
                <a16:creationId xmlns:a16="http://schemas.microsoft.com/office/drawing/2014/main" id="{EB1153C9-7E5C-4146-B06D-EA036E9DB501}"/>
              </a:ext>
            </a:extLst>
          </p:cNvPr>
          <p:cNvSpPr>
            <a:spLocks noGrp="1"/>
          </p:cNvSpPr>
          <p:nvPr>
            <p:ph type="ftr" sz="quarter" idx="3"/>
          </p:nvPr>
        </p:nvSpPr>
        <p:spPr>
          <a:xfrm>
            <a:off x="9286469" y="6414241"/>
            <a:ext cx="2801147" cy="365125"/>
          </a:xfrm>
          <a:prstGeom prst="rect">
            <a:avLst/>
          </a:prstGeom>
        </p:spPr>
        <p:txBody>
          <a:bodyPr vert="horz" lIns="91440" tIns="45720" rIns="91440" bIns="45720" rtlCol="0" anchor="ctr"/>
          <a:lstStyle>
            <a:lvl1pPr algn="r">
              <a:defRPr sz="600" b="0" i="0" spc="600">
                <a:solidFill>
                  <a:schemeClr val="tx1"/>
                </a:solidFill>
                <a:latin typeface="+mn-lt"/>
              </a:defRPr>
            </a:lvl1pPr>
          </a:lstStyle>
          <a:p>
            <a:r>
              <a:rPr lang="en-US"/>
              <a:t>CONFIDENTIAL</a:t>
            </a:r>
          </a:p>
        </p:txBody>
      </p:sp>
      <p:sp>
        <p:nvSpPr>
          <p:cNvPr id="7" name="Rectangle 6">
            <a:extLst>
              <a:ext uri="{FF2B5EF4-FFF2-40B4-BE49-F238E27FC236}">
                <a16:creationId xmlns:a16="http://schemas.microsoft.com/office/drawing/2014/main" id="{88D9934F-6CF8-A440-8FF6-EEAC70AAABC6}"/>
              </a:ext>
            </a:extLst>
          </p:cNvPr>
          <p:cNvSpPr/>
          <p:nvPr userDrawn="1"/>
        </p:nvSpPr>
        <p:spPr>
          <a:xfrm>
            <a:off x="0" y="0"/>
            <a:ext cx="4114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 icon&#10;&#10;Description automatically generated">
            <a:extLst>
              <a:ext uri="{FF2B5EF4-FFF2-40B4-BE49-F238E27FC236}">
                <a16:creationId xmlns:a16="http://schemas.microsoft.com/office/drawing/2014/main" id="{44FDB192-119E-5849-B4C6-D67A1D1DA9F3}"/>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4188" y="217190"/>
            <a:ext cx="243104" cy="277726"/>
          </a:xfrm>
          <a:prstGeom prst="rect">
            <a:avLst/>
          </a:prstGeom>
        </p:spPr>
      </p:pic>
      <p:sp>
        <p:nvSpPr>
          <p:cNvPr id="10" name="Date Placeholder 3">
            <a:extLst>
              <a:ext uri="{FF2B5EF4-FFF2-40B4-BE49-F238E27FC236}">
                <a16:creationId xmlns:a16="http://schemas.microsoft.com/office/drawing/2014/main" id="{57D5D44E-5180-6D46-BA7D-C7F4340487A3}"/>
              </a:ext>
            </a:extLst>
          </p:cNvPr>
          <p:cNvSpPr txBox="1">
            <a:spLocks/>
          </p:cNvSpPr>
          <p:nvPr userDrawn="1"/>
        </p:nvSpPr>
        <p:spPr>
          <a:xfrm rot="5400000">
            <a:off x="-615717" y="3246437"/>
            <a:ext cx="163342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i="0" spc="200" baseline="0">
                <a:solidFill>
                  <a:schemeClr val="bg1"/>
                </a:solidFill>
                <a:latin typeface="+mn-lt"/>
              </a:rPr>
              <a:t>VBL THERAPEUTICS</a:t>
            </a:r>
          </a:p>
        </p:txBody>
      </p:sp>
      <p:sp>
        <p:nvSpPr>
          <p:cNvPr id="11" name="Date Placeholder 3">
            <a:extLst>
              <a:ext uri="{FF2B5EF4-FFF2-40B4-BE49-F238E27FC236}">
                <a16:creationId xmlns:a16="http://schemas.microsoft.com/office/drawing/2014/main" id="{85B8489C-01C6-5142-A25C-BC2022B5BF8A}"/>
              </a:ext>
            </a:extLst>
          </p:cNvPr>
          <p:cNvSpPr txBox="1">
            <a:spLocks/>
          </p:cNvSpPr>
          <p:nvPr userDrawn="1"/>
        </p:nvSpPr>
        <p:spPr>
          <a:xfrm>
            <a:off x="-6754" y="6414241"/>
            <a:ext cx="42508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0528B0-37D3-8147-A8C2-922426D6DC90}" type="slidenum">
              <a:rPr lang="en-US" sz="700" b="0" i="0" spc="200" baseline="0" smtClean="0">
                <a:solidFill>
                  <a:schemeClr val="bg1"/>
                </a:solidFill>
                <a:latin typeface="+mn-lt"/>
              </a:rPr>
              <a:t>‹#›</a:t>
            </a:fld>
            <a:endParaRPr lang="en-US" sz="700" b="0" i="0" spc="200" baseline="0">
              <a:solidFill>
                <a:schemeClr val="bg1"/>
              </a:solidFill>
              <a:latin typeface="+mn-lt"/>
            </a:endParaRPr>
          </a:p>
        </p:txBody>
      </p:sp>
    </p:spTree>
    <p:extLst>
      <p:ext uri="{BB962C8B-B14F-4D97-AF65-F5344CB8AC3E}">
        <p14:creationId xmlns:p14="http://schemas.microsoft.com/office/powerpoint/2010/main" val="581257150"/>
      </p:ext>
    </p:extLst>
  </p:cSld>
  <p:clrMap bg1="lt1" tx1="dk1" bg2="lt2" tx2="dk2" accent1="accent1" accent2="accent2" accent3="accent3" accent4="accent4" accent5="accent5" accent6="accent6" hlink="hlink" folHlink="folHlink"/>
  <p:sldLayoutIdLst>
    <p:sldLayoutId id="2147483728" r:id="rId1"/>
    <p:sldLayoutId id="2147483732" r:id="rId2"/>
    <p:sldLayoutId id="2147483650" r:id="rId3"/>
    <p:sldLayoutId id="2147483730" r:id="rId4"/>
    <p:sldLayoutId id="2147483681" r:id="rId5"/>
    <p:sldLayoutId id="2147483716" r:id="rId6"/>
    <p:sldLayoutId id="2147483651" r:id="rId7"/>
    <p:sldLayoutId id="2147483734" r:id="rId8"/>
    <p:sldLayoutId id="2147483735" r:id="rId9"/>
    <p:sldLayoutId id="2147483673" r:id="rId10"/>
    <p:sldLayoutId id="2147483686" r:id="rId11"/>
  </p:sldLayoutIdLst>
  <p:hf sldNum="0" hdr="0"/>
  <p:txStyles>
    <p:titleStyle>
      <a:lvl1pPr algn="l" defTabSz="914400" rtl="0" eaLnBrk="1" latinLnBrk="0" hangingPunct="1">
        <a:lnSpc>
          <a:spcPct val="90000"/>
        </a:lnSpc>
        <a:spcBef>
          <a:spcPct val="0"/>
        </a:spcBef>
        <a:buNone/>
        <a:defRPr lang="en-US" sz="2400" b="1" i="0" kern="1200" cap="none" spc="150" baseline="0" dirty="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3959" userDrawn="1">
          <p15:clr>
            <a:srgbClr val="F26B43"/>
          </p15:clr>
        </p15:guide>
        <p15:guide id="4" orient="horz" pos="648" userDrawn="1">
          <p15:clr>
            <a:srgbClr val="F26B43"/>
          </p15:clr>
        </p15:guide>
        <p15:guide id="5" pos="7512" userDrawn="1">
          <p15:clr>
            <a:srgbClr val="F26B43"/>
          </p15:clr>
        </p15:guide>
        <p15:guide id="6" pos="432" userDrawn="1">
          <p15:clr>
            <a:srgbClr val="F26B43"/>
          </p15:clr>
        </p15:guide>
        <p15:guide id="7" pos="720" userDrawn="1">
          <p15:clr>
            <a:srgbClr val="F26B43"/>
          </p15:clr>
        </p15:guide>
        <p15:guide id="8" orient="horz" pos="6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64.svg"/><Relationship Id="rId5" Type="http://schemas.openxmlformats.org/officeDocument/2006/relationships/image" Target="../media/image58.png"/><Relationship Id="rId10" Type="http://schemas.openxmlformats.org/officeDocument/2006/relationships/image" Target="../media/image61.png"/><Relationship Id="rId4" Type="http://schemas.openxmlformats.org/officeDocument/2006/relationships/image" Target="../media/image62.svg"/><Relationship Id="rId9" Type="http://schemas.openxmlformats.org/officeDocument/2006/relationships/image" Target="../media/image67.sv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8.svg"/><Relationship Id="rId18" Type="http://schemas.openxmlformats.org/officeDocument/2006/relationships/image" Target="../media/image72.png"/><Relationship Id="rId3" Type="http://schemas.openxmlformats.org/officeDocument/2006/relationships/hyperlink" Target="https://pubmed.ncbi.nlm.nih.gov/33637348/" TargetMode="External"/><Relationship Id="rId21" Type="http://schemas.openxmlformats.org/officeDocument/2006/relationships/image" Target="../media/image86.svg"/><Relationship Id="rId7" Type="http://schemas.openxmlformats.org/officeDocument/2006/relationships/image" Target="../media/image64.jpeg"/><Relationship Id="rId12" Type="http://schemas.openxmlformats.org/officeDocument/2006/relationships/image" Target="../media/image69.png"/><Relationship Id="rId17" Type="http://schemas.openxmlformats.org/officeDocument/2006/relationships/image" Target="../media/image82.svg"/><Relationship Id="rId2" Type="http://schemas.openxmlformats.org/officeDocument/2006/relationships/notesSlide" Target="../notesSlides/notesSlide7.xml"/><Relationship Id="rId16" Type="http://schemas.openxmlformats.org/officeDocument/2006/relationships/image" Target="../media/image71.png"/><Relationship Id="rId20" Type="http://schemas.openxmlformats.org/officeDocument/2006/relationships/image" Target="../media/image73.png"/><Relationship Id="rId1" Type="http://schemas.openxmlformats.org/officeDocument/2006/relationships/slideLayout" Target="../slideLayouts/slideLayout10.xml"/><Relationship Id="rId6" Type="http://schemas.openxmlformats.org/officeDocument/2006/relationships/image" Target="../media/image71.svg"/><Relationship Id="rId11" Type="http://schemas.openxmlformats.org/officeDocument/2006/relationships/image" Target="../media/image68.png"/><Relationship Id="rId5" Type="http://schemas.openxmlformats.org/officeDocument/2006/relationships/image" Target="../media/image63.png"/><Relationship Id="rId15" Type="http://schemas.openxmlformats.org/officeDocument/2006/relationships/image" Target="../media/image80.svg"/><Relationship Id="rId23" Type="http://schemas.openxmlformats.org/officeDocument/2006/relationships/image" Target="../media/image88.svg"/><Relationship Id="rId10" Type="http://schemas.openxmlformats.org/officeDocument/2006/relationships/image" Target="../media/image67.png"/><Relationship Id="rId19" Type="http://schemas.openxmlformats.org/officeDocument/2006/relationships/image" Target="../media/image84.svg"/><Relationship Id="rId4" Type="http://schemas.openxmlformats.org/officeDocument/2006/relationships/image" Target="../media/image62.jpeg"/><Relationship Id="rId9" Type="http://schemas.openxmlformats.org/officeDocument/2006/relationships/image" Target="../media/image66.png"/><Relationship Id="rId14" Type="http://schemas.openxmlformats.org/officeDocument/2006/relationships/image" Target="../media/image70.png"/><Relationship Id="rId22" Type="http://schemas.openxmlformats.org/officeDocument/2006/relationships/image" Target="../media/image74.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pubmed.ncbi.nlm.nih.gov/26282651/" TargetMode="External"/><Relationship Id="rId5" Type="http://schemas.openxmlformats.org/officeDocument/2006/relationships/hyperlink" Target="https://doi.org/10.1016/j.ygyno.2021.02.014" TargetMode="External"/><Relationship Id="rId4" Type="http://schemas.openxmlformats.org/officeDocument/2006/relationships/hyperlink" Target="https://www.vblrx.com/wp-content/uploads/2020/06/Arend-et-al-Phase-I_II-study-of-VB-111-in-platinum-resistant-Ovarian-Cancer-2020.pdf"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75.png"/><Relationship Id="rId7" Type="http://schemas.openxmlformats.org/officeDocument/2006/relationships/image" Target="../media/image77.png"/><Relationship Id="rId12" Type="http://schemas.openxmlformats.org/officeDocument/2006/relationships/image" Target="../media/image98.sv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92.svg"/><Relationship Id="rId11" Type="http://schemas.openxmlformats.org/officeDocument/2006/relationships/image" Target="../media/image79.png"/><Relationship Id="rId5" Type="http://schemas.openxmlformats.org/officeDocument/2006/relationships/image" Target="../media/image76.png"/><Relationship Id="rId10" Type="http://schemas.openxmlformats.org/officeDocument/2006/relationships/image" Target="../media/image96.svg"/><Relationship Id="rId4" Type="http://schemas.openxmlformats.org/officeDocument/2006/relationships/image" Target="../media/image90.svg"/><Relationship Id="rId9" Type="http://schemas.openxmlformats.org/officeDocument/2006/relationships/image" Target="../media/image78.png"/></Relationships>
</file>

<file path=ppt/slides/_rels/slide14.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png"/><Relationship Id="rId3" Type="http://schemas.openxmlformats.org/officeDocument/2006/relationships/hyperlink" Target="https://doi.org/10.1016/j.ygyno.2020.02.034" TargetMode="External"/><Relationship Id="rId7" Type="http://schemas.openxmlformats.org/officeDocument/2006/relationships/image" Target="../media/image102.svg"/><Relationship Id="rId12"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82.png"/><Relationship Id="rId11" Type="http://schemas.openxmlformats.org/officeDocument/2006/relationships/image" Target="../media/image86.png"/><Relationship Id="rId5" Type="http://schemas.openxmlformats.org/officeDocument/2006/relationships/image" Target="../media/image81.png"/><Relationship Id="rId10" Type="http://schemas.openxmlformats.org/officeDocument/2006/relationships/image" Target="../media/image85.png"/><Relationship Id="rId4" Type="http://schemas.openxmlformats.org/officeDocument/2006/relationships/image" Target="../media/image80.png"/><Relationship Id="rId9" Type="http://schemas.openxmlformats.org/officeDocument/2006/relationships/image" Target="../media/image84.png"/></Relationships>
</file>

<file path=ppt/slides/_rels/slide15.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119.svg"/><Relationship Id="rId18" Type="http://schemas.openxmlformats.org/officeDocument/2006/relationships/image" Target="../media/image97.png"/><Relationship Id="rId26" Type="http://schemas.openxmlformats.org/officeDocument/2006/relationships/hyperlink" Target="https://www.researchandmarkets.com/reports/5351779/kidney-cancer-drugs-global-market-report-2021#cat-pos-1" TargetMode="External"/><Relationship Id="rId3" Type="http://schemas.openxmlformats.org/officeDocument/2006/relationships/image" Target="../media/image89.png"/><Relationship Id="rId21" Type="http://schemas.openxmlformats.org/officeDocument/2006/relationships/hyperlink" Target="https://www.fortunebusinessinsights.com/brain-tumor-drugs-market-105025" TargetMode="External"/><Relationship Id="rId7" Type="http://schemas.openxmlformats.org/officeDocument/2006/relationships/image" Target="../media/image113.svg"/><Relationship Id="rId12" Type="http://schemas.openxmlformats.org/officeDocument/2006/relationships/image" Target="../media/image94.png"/><Relationship Id="rId17" Type="http://schemas.openxmlformats.org/officeDocument/2006/relationships/image" Target="../media/image123.svg"/><Relationship Id="rId25" Type="http://schemas.openxmlformats.org/officeDocument/2006/relationships/hyperlink" Target="https://www.marketdataforecast.com/market-reports/global-lung-cancer-therapeutics-market" TargetMode="External"/><Relationship Id="rId2" Type="http://schemas.openxmlformats.org/officeDocument/2006/relationships/notesSlide" Target="../notesSlides/notesSlide11.xml"/><Relationship Id="rId16" Type="http://schemas.openxmlformats.org/officeDocument/2006/relationships/image" Target="../media/image96.png"/><Relationship Id="rId20" Type="http://schemas.openxmlformats.org/officeDocument/2006/relationships/hyperlink" Target="https://www.marketreportsworld.com/global-ovarian-cancer-market-17217529" TargetMode="External"/><Relationship Id="rId1" Type="http://schemas.openxmlformats.org/officeDocument/2006/relationships/slideLayout" Target="../slideLayouts/slideLayout10.xml"/><Relationship Id="rId6" Type="http://schemas.openxmlformats.org/officeDocument/2006/relationships/image" Target="../media/image91.png"/><Relationship Id="rId11" Type="http://schemas.openxmlformats.org/officeDocument/2006/relationships/image" Target="../media/image117.svg"/><Relationship Id="rId24" Type="http://schemas.openxmlformats.org/officeDocument/2006/relationships/hyperlink" Target="https://www.marketdataforecast.com/market-reports/liver-cancer-therapeutics-market" TargetMode="External"/><Relationship Id="rId5" Type="http://schemas.openxmlformats.org/officeDocument/2006/relationships/image" Target="../media/image111.svg"/><Relationship Id="rId15" Type="http://schemas.openxmlformats.org/officeDocument/2006/relationships/image" Target="../media/image121.svg"/><Relationship Id="rId23" Type="http://schemas.openxmlformats.org/officeDocument/2006/relationships/hyperlink" Target="https://www.databridgemarketresearch.com/reports/global-neuroendocrine-tumors-market" TargetMode="External"/><Relationship Id="rId10" Type="http://schemas.openxmlformats.org/officeDocument/2006/relationships/image" Target="../media/image93.png"/><Relationship Id="rId19" Type="http://schemas.openxmlformats.org/officeDocument/2006/relationships/image" Target="../media/image125.svg"/><Relationship Id="rId4" Type="http://schemas.openxmlformats.org/officeDocument/2006/relationships/image" Target="../media/image90.png"/><Relationship Id="rId9" Type="http://schemas.openxmlformats.org/officeDocument/2006/relationships/image" Target="../media/image115.svg"/><Relationship Id="rId14" Type="http://schemas.openxmlformats.org/officeDocument/2006/relationships/image" Target="../media/image95.png"/><Relationship Id="rId22" Type="http://schemas.openxmlformats.org/officeDocument/2006/relationships/hyperlink" Target="https://www.marketdataforecast.com/market-reports/global-thyroid-cancer-market" TargetMode="External"/><Relationship Id="rId27" Type="http://schemas.openxmlformats.org/officeDocument/2006/relationships/hyperlink" Target="https://www.marketdataforecast.com/market-reports/global-colorectal-cancer-market"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8.png"/><Relationship Id="rId7" Type="http://schemas.openxmlformats.org/officeDocument/2006/relationships/image" Target="../media/image101.jpe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00.jpeg"/><Relationship Id="rId5" Type="http://schemas.openxmlformats.org/officeDocument/2006/relationships/image" Target="../media/image99.jpeg"/><Relationship Id="rId10" Type="http://schemas.openxmlformats.org/officeDocument/2006/relationships/image" Target="../media/image132.svg"/><Relationship Id="rId4" Type="http://schemas.microsoft.com/office/2007/relationships/hdphoto" Target="../media/hdphoto2.wdp"/><Relationship Id="rId9" Type="http://schemas.openxmlformats.org/officeDocument/2006/relationships/image" Target="../media/image103.png"/></Relationships>
</file>

<file path=ppt/slides/_rels/slide1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06.png"/><Relationship Id="rId4" Type="http://schemas.openxmlformats.org/officeDocument/2006/relationships/image" Target="../media/image10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09.png"/><Relationship Id="rId4" Type="http://schemas.openxmlformats.org/officeDocument/2006/relationships/image" Target="../media/image10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144.svg"/><Relationship Id="rId13" Type="http://schemas.openxmlformats.org/officeDocument/2006/relationships/image" Target="../media/image90.png"/><Relationship Id="rId3" Type="http://schemas.openxmlformats.org/officeDocument/2006/relationships/image" Target="../media/image111.png"/><Relationship Id="rId7" Type="http://schemas.openxmlformats.org/officeDocument/2006/relationships/image" Target="../media/image114.png"/><Relationship Id="rId12" Type="http://schemas.openxmlformats.org/officeDocument/2006/relationships/image" Target="../media/image147.sv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93.png"/><Relationship Id="rId5" Type="http://schemas.openxmlformats.org/officeDocument/2006/relationships/chart" Target="../charts/chart2.xml"/><Relationship Id="rId10" Type="http://schemas.openxmlformats.org/officeDocument/2006/relationships/image" Target="../media/image146.svg"/><Relationship Id="rId4" Type="http://schemas.openxmlformats.org/officeDocument/2006/relationships/image" Target="../media/image112.png"/><Relationship Id="rId9" Type="http://schemas.openxmlformats.org/officeDocument/2006/relationships/image" Target="../media/image115.png"/><Relationship Id="rId14" Type="http://schemas.openxmlformats.org/officeDocument/2006/relationships/image" Target="../media/image148.svg"/></Relationships>
</file>

<file path=ppt/slides/_rels/slide2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04.png"/><Relationship Id="rId1" Type="http://schemas.openxmlformats.org/officeDocument/2006/relationships/slideLayout" Target="../slideLayouts/slideLayout3.xml"/><Relationship Id="rId5" Type="http://schemas.openxmlformats.org/officeDocument/2006/relationships/image" Target="../media/image106.png"/><Relationship Id="rId4" Type="http://schemas.openxmlformats.org/officeDocument/2006/relationships/image" Target="../media/image10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jpeg"/><Relationship Id="rId18" Type="http://schemas.openxmlformats.org/officeDocument/2006/relationships/image" Target="../media/image132.png"/><Relationship Id="rId26" Type="http://schemas.openxmlformats.org/officeDocument/2006/relationships/image" Target="../media/image140.png"/><Relationship Id="rId39" Type="http://schemas.openxmlformats.org/officeDocument/2006/relationships/image" Target="../media/image153.png"/><Relationship Id="rId3" Type="http://schemas.openxmlformats.org/officeDocument/2006/relationships/image" Target="../media/image117.png"/><Relationship Id="rId21" Type="http://schemas.openxmlformats.org/officeDocument/2006/relationships/image" Target="../media/image135.png"/><Relationship Id="rId34" Type="http://schemas.openxmlformats.org/officeDocument/2006/relationships/image" Target="../media/image148.png"/><Relationship Id="rId42" Type="http://schemas.openxmlformats.org/officeDocument/2006/relationships/image" Target="../media/image155.png"/><Relationship Id="rId7" Type="http://schemas.openxmlformats.org/officeDocument/2006/relationships/image" Target="../media/image121.jpeg"/><Relationship Id="rId12" Type="http://schemas.openxmlformats.org/officeDocument/2006/relationships/image" Target="../media/image126.jpeg"/><Relationship Id="rId17" Type="http://schemas.openxmlformats.org/officeDocument/2006/relationships/image" Target="../media/image131.jpeg"/><Relationship Id="rId25" Type="http://schemas.openxmlformats.org/officeDocument/2006/relationships/image" Target="../media/image139.jpeg"/><Relationship Id="rId33" Type="http://schemas.openxmlformats.org/officeDocument/2006/relationships/image" Target="../media/image147.tiff"/><Relationship Id="rId38" Type="http://schemas.openxmlformats.org/officeDocument/2006/relationships/image" Target="../media/image152.png"/><Relationship Id="rId2" Type="http://schemas.openxmlformats.org/officeDocument/2006/relationships/notesSlide" Target="../notesSlides/notesSlide16.xml"/><Relationship Id="rId16" Type="http://schemas.openxmlformats.org/officeDocument/2006/relationships/image" Target="../media/image130.png"/><Relationship Id="rId20" Type="http://schemas.openxmlformats.org/officeDocument/2006/relationships/image" Target="../media/image134.png"/><Relationship Id="rId29" Type="http://schemas.openxmlformats.org/officeDocument/2006/relationships/image" Target="../media/image143.jpeg"/><Relationship Id="rId41" Type="http://schemas.openxmlformats.org/officeDocument/2006/relationships/image" Target="../media/image154.png"/><Relationship Id="rId1" Type="http://schemas.openxmlformats.org/officeDocument/2006/relationships/slideLayout" Target="../slideLayouts/slideLayout10.xml"/><Relationship Id="rId6" Type="http://schemas.openxmlformats.org/officeDocument/2006/relationships/image" Target="../media/image120.png"/><Relationship Id="rId11" Type="http://schemas.openxmlformats.org/officeDocument/2006/relationships/image" Target="../media/image125.jpeg"/><Relationship Id="rId24" Type="http://schemas.openxmlformats.org/officeDocument/2006/relationships/image" Target="../media/image138.emf"/><Relationship Id="rId32" Type="http://schemas.openxmlformats.org/officeDocument/2006/relationships/image" Target="../media/image146.png"/><Relationship Id="rId37" Type="http://schemas.openxmlformats.org/officeDocument/2006/relationships/image" Target="../media/image151.png"/><Relationship Id="rId40" Type="http://schemas.microsoft.com/office/2007/relationships/hdphoto" Target="../media/hdphoto4.wdp"/><Relationship Id="rId5" Type="http://schemas.openxmlformats.org/officeDocument/2006/relationships/image" Target="../media/image119.png"/><Relationship Id="rId15" Type="http://schemas.openxmlformats.org/officeDocument/2006/relationships/image" Target="../media/image129.png"/><Relationship Id="rId23" Type="http://schemas.openxmlformats.org/officeDocument/2006/relationships/image" Target="../media/image137.png"/><Relationship Id="rId28" Type="http://schemas.openxmlformats.org/officeDocument/2006/relationships/image" Target="../media/image142.png"/><Relationship Id="rId36" Type="http://schemas.openxmlformats.org/officeDocument/2006/relationships/image" Target="../media/image150.png"/><Relationship Id="rId10" Type="http://schemas.openxmlformats.org/officeDocument/2006/relationships/image" Target="../media/image124.png"/><Relationship Id="rId19" Type="http://schemas.openxmlformats.org/officeDocument/2006/relationships/image" Target="../media/image133.jpeg"/><Relationship Id="rId31" Type="http://schemas.openxmlformats.org/officeDocument/2006/relationships/image" Target="../media/image145.jpeg"/><Relationship Id="rId4" Type="http://schemas.openxmlformats.org/officeDocument/2006/relationships/image" Target="../media/image118.png"/><Relationship Id="rId9" Type="http://schemas.openxmlformats.org/officeDocument/2006/relationships/image" Target="../media/image123.jpeg"/><Relationship Id="rId14" Type="http://schemas.openxmlformats.org/officeDocument/2006/relationships/image" Target="../media/image128.png"/><Relationship Id="rId22" Type="http://schemas.openxmlformats.org/officeDocument/2006/relationships/image" Target="../media/image136.jpeg"/><Relationship Id="rId27" Type="http://schemas.openxmlformats.org/officeDocument/2006/relationships/image" Target="../media/image141.jpeg"/><Relationship Id="rId30" Type="http://schemas.openxmlformats.org/officeDocument/2006/relationships/image" Target="../media/image144.png"/><Relationship Id="rId35" Type="http://schemas.openxmlformats.org/officeDocument/2006/relationships/image" Target="../media/image149.jpeg"/><Relationship Id="rId43" Type="http://schemas.openxmlformats.org/officeDocument/2006/relationships/image" Target="../media/image156.png"/></Relationships>
</file>

<file path=ppt/slides/_rels/slide25.xml.rels><?xml version="1.0" encoding="UTF-8" standalone="yes"?>
<Relationships xmlns="http://schemas.openxmlformats.org/package/2006/relationships"><Relationship Id="rId13" Type="http://schemas.openxmlformats.org/officeDocument/2006/relationships/image" Target="../media/image168.jpeg"/><Relationship Id="rId18" Type="http://schemas.openxmlformats.org/officeDocument/2006/relationships/image" Target="../media/image173.jpeg"/><Relationship Id="rId26" Type="http://schemas.openxmlformats.org/officeDocument/2006/relationships/image" Target="../media/image181.png"/><Relationship Id="rId39" Type="http://schemas.openxmlformats.org/officeDocument/2006/relationships/image" Target="../media/image194.jpeg"/><Relationship Id="rId3" Type="http://schemas.openxmlformats.org/officeDocument/2006/relationships/image" Target="../media/image158.png"/><Relationship Id="rId21" Type="http://schemas.openxmlformats.org/officeDocument/2006/relationships/image" Target="../media/image176.png"/><Relationship Id="rId34" Type="http://schemas.openxmlformats.org/officeDocument/2006/relationships/image" Target="../media/image189.png"/><Relationship Id="rId42" Type="http://schemas.openxmlformats.org/officeDocument/2006/relationships/image" Target="../media/image197.jpeg"/><Relationship Id="rId47" Type="http://schemas.openxmlformats.org/officeDocument/2006/relationships/image" Target="../media/image202.tiff"/><Relationship Id="rId7" Type="http://schemas.openxmlformats.org/officeDocument/2006/relationships/image" Target="../media/image162.png"/><Relationship Id="rId12" Type="http://schemas.openxmlformats.org/officeDocument/2006/relationships/image" Target="../media/image167.png"/><Relationship Id="rId17" Type="http://schemas.openxmlformats.org/officeDocument/2006/relationships/image" Target="../media/image172.jpeg"/><Relationship Id="rId25" Type="http://schemas.openxmlformats.org/officeDocument/2006/relationships/image" Target="../media/image180.png"/><Relationship Id="rId33" Type="http://schemas.openxmlformats.org/officeDocument/2006/relationships/image" Target="../media/image188.png"/><Relationship Id="rId38" Type="http://schemas.openxmlformats.org/officeDocument/2006/relationships/image" Target="../media/image193.png"/><Relationship Id="rId46" Type="http://schemas.openxmlformats.org/officeDocument/2006/relationships/image" Target="../media/image201.jpeg"/><Relationship Id="rId2" Type="http://schemas.openxmlformats.org/officeDocument/2006/relationships/image" Target="../media/image157.png"/><Relationship Id="rId16" Type="http://schemas.openxmlformats.org/officeDocument/2006/relationships/image" Target="../media/image171.png"/><Relationship Id="rId20" Type="http://schemas.openxmlformats.org/officeDocument/2006/relationships/image" Target="../media/image175.png"/><Relationship Id="rId29" Type="http://schemas.openxmlformats.org/officeDocument/2006/relationships/image" Target="../media/image184.png"/><Relationship Id="rId41" Type="http://schemas.openxmlformats.org/officeDocument/2006/relationships/image" Target="../media/image196.jpeg"/><Relationship Id="rId1" Type="http://schemas.openxmlformats.org/officeDocument/2006/relationships/slideLayout" Target="../slideLayouts/slideLayout10.xml"/><Relationship Id="rId6" Type="http://schemas.openxmlformats.org/officeDocument/2006/relationships/image" Target="../media/image161.png"/><Relationship Id="rId11" Type="http://schemas.openxmlformats.org/officeDocument/2006/relationships/image" Target="../media/image166.png"/><Relationship Id="rId24" Type="http://schemas.openxmlformats.org/officeDocument/2006/relationships/image" Target="../media/image179.png"/><Relationship Id="rId32" Type="http://schemas.openxmlformats.org/officeDocument/2006/relationships/image" Target="../media/image187.gif"/><Relationship Id="rId37" Type="http://schemas.openxmlformats.org/officeDocument/2006/relationships/image" Target="../media/image192.png"/><Relationship Id="rId40" Type="http://schemas.openxmlformats.org/officeDocument/2006/relationships/image" Target="../media/image195.png"/><Relationship Id="rId45" Type="http://schemas.openxmlformats.org/officeDocument/2006/relationships/image" Target="../media/image200.jpeg"/><Relationship Id="rId5" Type="http://schemas.openxmlformats.org/officeDocument/2006/relationships/image" Target="../media/image160.png"/><Relationship Id="rId15" Type="http://schemas.openxmlformats.org/officeDocument/2006/relationships/image" Target="../media/image170.png"/><Relationship Id="rId23" Type="http://schemas.openxmlformats.org/officeDocument/2006/relationships/image" Target="../media/image178.jpeg"/><Relationship Id="rId28" Type="http://schemas.openxmlformats.org/officeDocument/2006/relationships/image" Target="../media/image183.png"/><Relationship Id="rId36" Type="http://schemas.openxmlformats.org/officeDocument/2006/relationships/image" Target="../media/image191.png"/><Relationship Id="rId49" Type="http://schemas.openxmlformats.org/officeDocument/2006/relationships/image" Target="../media/image204.png"/><Relationship Id="rId10" Type="http://schemas.openxmlformats.org/officeDocument/2006/relationships/image" Target="../media/image165.png"/><Relationship Id="rId19" Type="http://schemas.openxmlformats.org/officeDocument/2006/relationships/image" Target="../media/image174.png"/><Relationship Id="rId31" Type="http://schemas.openxmlformats.org/officeDocument/2006/relationships/image" Target="../media/image186.png"/><Relationship Id="rId44" Type="http://schemas.openxmlformats.org/officeDocument/2006/relationships/image" Target="../media/image199.jpeg"/><Relationship Id="rId4" Type="http://schemas.openxmlformats.org/officeDocument/2006/relationships/image" Target="../media/image159.png"/><Relationship Id="rId9" Type="http://schemas.openxmlformats.org/officeDocument/2006/relationships/image" Target="../media/image164.png"/><Relationship Id="rId14" Type="http://schemas.openxmlformats.org/officeDocument/2006/relationships/image" Target="../media/image169.png"/><Relationship Id="rId22" Type="http://schemas.openxmlformats.org/officeDocument/2006/relationships/image" Target="../media/image177.tiff"/><Relationship Id="rId27" Type="http://schemas.openxmlformats.org/officeDocument/2006/relationships/image" Target="../media/image182.png"/><Relationship Id="rId30" Type="http://schemas.openxmlformats.org/officeDocument/2006/relationships/image" Target="../media/image185.png"/><Relationship Id="rId35" Type="http://schemas.openxmlformats.org/officeDocument/2006/relationships/image" Target="../media/image190.png"/><Relationship Id="rId43" Type="http://schemas.openxmlformats.org/officeDocument/2006/relationships/image" Target="../media/image198.jpeg"/><Relationship Id="rId48" Type="http://schemas.openxmlformats.org/officeDocument/2006/relationships/image" Target="../media/image203.jpeg"/><Relationship Id="rId8" Type="http://schemas.openxmlformats.org/officeDocument/2006/relationships/image" Target="../media/image163.png"/></Relationships>
</file>

<file path=ppt/slides/_rels/slide26.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206.png"/><Relationship Id="rId4" Type="http://schemas.openxmlformats.org/officeDocument/2006/relationships/image" Target="../media/image129.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10.xml"/><Relationship Id="rId6" Type="http://schemas.openxmlformats.org/officeDocument/2006/relationships/image" Target="../media/image17.svg"/><Relationship Id="rId5" Type="http://schemas.openxmlformats.org/officeDocument/2006/relationships/image" Target="../media/image15.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microsoft.com/office/2007/relationships/hdphoto" Target="../media/hdphoto1.wdp"/><Relationship Id="rId11" Type="http://schemas.openxmlformats.org/officeDocument/2006/relationships/image" Target="../media/image36.png"/><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jpeg"/><Relationship Id="rId10" Type="http://schemas.openxmlformats.org/officeDocument/2006/relationships/hyperlink" Target="http://ir.vblrx.com/static-files/f5f147a5-f1d0-4c79-9e21-c1594195d819" TargetMode="External"/><Relationship Id="rId4" Type="http://schemas.openxmlformats.org/officeDocument/2006/relationships/image" Target="../media/image42.jpeg"/><Relationship Id="rId9" Type="http://schemas.openxmlformats.org/officeDocument/2006/relationships/image" Target="../media/image47.jpe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49.emf"/><Relationship Id="rId3" Type="http://schemas.openxmlformats.org/officeDocument/2006/relationships/notesSlide" Target="../notesSlides/notesSlide5.xml"/><Relationship Id="rId7" Type="http://schemas.openxmlformats.org/officeDocument/2006/relationships/image" Target="../media/image54.png"/><Relationship Id="rId12"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53.png"/><Relationship Id="rId11" Type="http://schemas.openxmlformats.org/officeDocument/2006/relationships/image" Target="../media/image48.emf"/><Relationship Id="rId5" Type="http://schemas.openxmlformats.org/officeDocument/2006/relationships/image" Target="../media/image52.png"/><Relationship Id="rId15" Type="http://schemas.openxmlformats.org/officeDocument/2006/relationships/image" Target="../media/image50.emf"/><Relationship Id="rId10" Type="http://schemas.openxmlformats.org/officeDocument/2006/relationships/oleObject" Target="../embeddings/oleObject1.bin"/><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DCCAC3A-6A71-4343-9CF7-672846D135C7}"/>
              </a:ext>
            </a:extLst>
          </p:cNvPr>
          <p:cNvSpPr>
            <a:spLocks noGrp="1"/>
          </p:cNvSpPr>
          <p:nvPr>
            <p:ph type="subTitle" idx="1"/>
          </p:nvPr>
        </p:nvSpPr>
        <p:spPr>
          <a:xfrm>
            <a:off x="685800" y="5466845"/>
            <a:ext cx="5410200" cy="365760"/>
          </a:xfrm>
        </p:spPr>
        <p:txBody>
          <a:bodyPr/>
          <a:lstStyle/>
          <a:p>
            <a:r>
              <a:rPr lang="en-US" dirty="0">
                <a:effectLst>
                  <a:outerShdw blurRad="38100" dist="38100" dir="2700000" algn="tl">
                    <a:srgbClr val="000000">
                      <a:alpha val="43137"/>
                    </a:srgbClr>
                  </a:outerShdw>
                </a:effectLst>
              </a:rPr>
              <a:t>CORPORATE PRESENTATION</a:t>
            </a:r>
          </a:p>
        </p:txBody>
      </p:sp>
      <p:sp>
        <p:nvSpPr>
          <p:cNvPr id="9" name="Text Placeholder 8">
            <a:extLst>
              <a:ext uri="{FF2B5EF4-FFF2-40B4-BE49-F238E27FC236}">
                <a16:creationId xmlns:a16="http://schemas.microsoft.com/office/drawing/2014/main" id="{BACDB3D4-F69F-2944-B4CB-3633A77925DC}"/>
              </a:ext>
            </a:extLst>
          </p:cNvPr>
          <p:cNvSpPr>
            <a:spLocks noGrp="1"/>
          </p:cNvSpPr>
          <p:nvPr>
            <p:ph type="body" sz="quarter" idx="12"/>
          </p:nvPr>
        </p:nvSpPr>
        <p:spPr>
          <a:xfrm>
            <a:off x="685800" y="5888972"/>
            <a:ext cx="4248807" cy="365760"/>
          </a:xfrm>
        </p:spPr>
        <p:txBody>
          <a:bodyPr/>
          <a:lstStyle/>
          <a:p>
            <a:r>
              <a:rPr lang="en-US" dirty="0">
                <a:effectLst>
                  <a:outerShdw blurRad="38100" dist="38100" dir="2700000" algn="tl">
                    <a:srgbClr val="000000">
                      <a:alpha val="43137"/>
                    </a:srgbClr>
                  </a:outerShdw>
                </a:effectLst>
              </a:rPr>
              <a:t>MARCH 2022</a:t>
            </a:r>
          </a:p>
        </p:txBody>
      </p:sp>
      <p:sp>
        <p:nvSpPr>
          <p:cNvPr id="14" name="Text Placeholder 13">
            <a:extLst>
              <a:ext uri="{FF2B5EF4-FFF2-40B4-BE49-F238E27FC236}">
                <a16:creationId xmlns:a16="http://schemas.microsoft.com/office/drawing/2014/main" id="{74987716-C463-4DF0-B71F-7FDED7775C86}"/>
              </a:ext>
            </a:extLst>
          </p:cNvPr>
          <p:cNvSpPr>
            <a:spLocks noGrp="1"/>
          </p:cNvSpPr>
          <p:nvPr>
            <p:ph type="body" sz="quarter" idx="11"/>
          </p:nvPr>
        </p:nvSpPr>
        <p:spPr>
          <a:xfrm>
            <a:off x="685800" y="2411266"/>
            <a:ext cx="4295695" cy="1421928"/>
          </a:xfrm>
        </p:spPr>
        <p:txBody>
          <a:bodyPr/>
          <a:lstStyle/>
          <a:p>
            <a:r>
              <a:rPr lang="en-US" sz="4800" b="1" dirty="0">
                <a:solidFill>
                  <a:schemeClr val="bg1"/>
                </a:solidFill>
                <a:effectLst>
                  <a:outerShdw blurRad="38100" dist="38100" dir="2700000" algn="tl">
                    <a:srgbClr val="000000">
                      <a:alpha val="43137"/>
                    </a:srgbClr>
                  </a:outerShdw>
                </a:effectLst>
              </a:rPr>
              <a:t>BREAKING </a:t>
            </a:r>
            <a:r>
              <a:rPr lang="en-US" sz="4800" dirty="0">
                <a:solidFill>
                  <a:schemeClr val="bg1"/>
                </a:solidFill>
                <a:effectLst>
                  <a:outerShdw blurRad="38100" dist="38100" dir="2700000" algn="tl">
                    <a:srgbClr val="000000">
                      <a:alpha val="43137"/>
                    </a:srgbClr>
                  </a:outerShdw>
                </a:effectLst>
              </a:rPr>
              <a:t>BOUNDARIES</a:t>
            </a:r>
          </a:p>
        </p:txBody>
      </p:sp>
      <p:sp>
        <p:nvSpPr>
          <p:cNvPr id="11" name="Text Placeholder 7">
            <a:extLst>
              <a:ext uri="{FF2B5EF4-FFF2-40B4-BE49-F238E27FC236}">
                <a16:creationId xmlns:a16="http://schemas.microsoft.com/office/drawing/2014/main" id="{0B911C48-D9C1-47C3-ACC1-B0131D5C2828}"/>
              </a:ext>
            </a:extLst>
          </p:cNvPr>
          <p:cNvSpPr txBox="1">
            <a:spLocks/>
          </p:cNvSpPr>
          <p:nvPr/>
        </p:nvSpPr>
        <p:spPr>
          <a:xfrm>
            <a:off x="685800" y="4022155"/>
            <a:ext cx="5250576" cy="1255728"/>
          </a:xfrm>
          <a:prstGeom prst="rect">
            <a:avLst/>
          </a:prstGeom>
        </p:spPr>
        <p:txBody>
          <a:bodyPr vert="horz" wrap="square" lIns="0" tIns="45720" rIns="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4400" b="1" i="0" kern="1200" spc="3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2"/>
                </a:solidFill>
              </a:rPr>
              <a:t>ENGINEERING </a:t>
            </a:r>
            <a:br>
              <a:rPr lang="en-US" sz="2800" b="1" dirty="0">
                <a:solidFill>
                  <a:schemeClr val="tx2"/>
                </a:solidFill>
              </a:rPr>
            </a:br>
            <a:r>
              <a:rPr lang="en-US" sz="2800" b="1" dirty="0">
                <a:solidFill>
                  <a:schemeClr val="tx2"/>
                </a:solidFill>
              </a:rPr>
              <a:t>THE </a:t>
            </a:r>
            <a:r>
              <a:rPr lang="en-US" sz="2800" dirty="0">
                <a:solidFill>
                  <a:schemeClr val="tx2"/>
                </a:solidFill>
              </a:rPr>
              <a:t>FUTURE OF </a:t>
            </a:r>
            <a:br>
              <a:rPr lang="en-US" sz="2800" dirty="0">
                <a:solidFill>
                  <a:schemeClr val="tx2"/>
                </a:solidFill>
              </a:rPr>
            </a:br>
            <a:r>
              <a:rPr lang="en-US" sz="2800" dirty="0">
                <a:solidFill>
                  <a:schemeClr val="tx2"/>
                </a:solidFill>
              </a:rPr>
              <a:t>TARGETED MEDICINE</a:t>
            </a:r>
          </a:p>
        </p:txBody>
      </p:sp>
    </p:spTree>
    <p:extLst>
      <p:ext uri="{BB962C8B-B14F-4D97-AF65-F5344CB8AC3E}">
        <p14:creationId xmlns:p14="http://schemas.microsoft.com/office/powerpoint/2010/main" val="3043263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06ECF54-8D78-40A9-97BE-10852450C4C6}"/>
              </a:ext>
            </a:extLst>
          </p:cNvPr>
          <p:cNvSpPr/>
          <p:nvPr/>
        </p:nvSpPr>
        <p:spPr>
          <a:xfrm>
            <a:off x="410547" y="1028700"/>
            <a:ext cx="5399238" cy="5255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 name="Title 3">
            <a:extLst>
              <a:ext uri="{FF2B5EF4-FFF2-40B4-BE49-F238E27FC236}">
                <a16:creationId xmlns:a16="http://schemas.microsoft.com/office/drawing/2014/main" id="{51A05AB2-D211-9947-8772-1653E771A2D8}"/>
              </a:ext>
            </a:extLst>
          </p:cNvPr>
          <p:cNvSpPr>
            <a:spLocks noGrp="1"/>
          </p:cNvSpPr>
          <p:nvPr>
            <p:ph type="title"/>
          </p:nvPr>
        </p:nvSpPr>
        <p:spPr>
          <a:xfrm>
            <a:off x="685800" y="239162"/>
            <a:ext cx="11239500" cy="560300"/>
          </a:xfrm>
        </p:spPr>
        <p:txBody>
          <a:bodyPr anchor="ctr"/>
          <a:lstStyle/>
          <a:p>
            <a:r>
              <a:rPr lang="en-US" dirty="0"/>
              <a:t>Multiple Ofra-Vec Phase 2 and Phase 3 Trials Ongoing</a:t>
            </a:r>
          </a:p>
        </p:txBody>
      </p:sp>
      <p:cxnSp>
        <p:nvCxnSpPr>
          <p:cNvPr id="20" name="Straight Connector 19">
            <a:extLst>
              <a:ext uri="{FF2B5EF4-FFF2-40B4-BE49-F238E27FC236}">
                <a16:creationId xmlns:a16="http://schemas.microsoft.com/office/drawing/2014/main" id="{AC73B5F4-485D-4D59-80C3-F3E5CC58AFDB}"/>
              </a:ext>
            </a:extLst>
          </p:cNvPr>
          <p:cNvCxnSpPr>
            <a:cxnSpLocks/>
          </p:cNvCxnSpPr>
          <p:nvPr/>
        </p:nvCxnSpPr>
        <p:spPr>
          <a:xfrm>
            <a:off x="6130434" y="3656292"/>
            <a:ext cx="57992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9FDF65A-35C5-4FA2-AB64-32D044EEB4BF}"/>
              </a:ext>
            </a:extLst>
          </p:cNvPr>
          <p:cNvSpPr txBox="1"/>
          <p:nvPr/>
        </p:nvSpPr>
        <p:spPr>
          <a:xfrm>
            <a:off x="7338804" y="1650000"/>
            <a:ext cx="4212497" cy="1600438"/>
          </a:xfrm>
          <a:prstGeom prst="rect">
            <a:avLst/>
          </a:prstGeom>
          <a:noFill/>
        </p:spPr>
        <p:txBody>
          <a:bodyPr wrap="square">
            <a:spAutoFit/>
          </a:bodyPr>
          <a:lstStyle/>
          <a:p>
            <a:pPr defTabSz="1219170">
              <a:spcAft>
                <a:spcPts val="1200"/>
              </a:spcAft>
              <a:defRPr/>
            </a:pPr>
            <a:r>
              <a:rPr lang="en-US" b="1" kern="0" dirty="0">
                <a:latin typeface="Arial"/>
                <a:cs typeface="Arial"/>
                <a:sym typeface="Arial"/>
              </a:rPr>
              <a:t>Recurrent GBM</a:t>
            </a:r>
            <a:br>
              <a:rPr lang="en-US" b="1" kern="0" dirty="0">
                <a:latin typeface="Arial"/>
                <a:cs typeface="Arial"/>
                <a:sym typeface="Arial"/>
              </a:rPr>
            </a:br>
            <a:r>
              <a:rPr lang="en-US" sz="1400" kern="0" dirty="0">
                <a:solidFill>
                  <a:schemeClr val="accent1"/>
                </a:solidFill>
                <a:latin typeface="Arial"/>
                <a:cs typeface="Arial"/>
                <a:sym typeface="Arial"/>
              </a:rPr>
              <a:t>Phase 2 Trial</a:t>
            </a:r>
            <a:endParaRPr lang="en-US" sz="1600" kern="0" dirty="0">
              <a:latin typeface="Arial"/>
              <a:cs typeface="Arial"/>
              <a:sym typeface="Arial"/>
            </a:endParaRPr>
          </a:p>
          <a:p>
            <a:pPr defTabSz="1219170">
              <a:spcAft>
                <a:spcPts val="1200"/>
              </a:spcAft>
              <a:defRPr/>
            </a:pPr>
            <a:r>
              <a:rPr lang="en-US" sz="1400" b="1" kern="0" dirty="0">
                <a:latin typeface="Arial"/>
                <a:cs typeface="Arial"/>
                <a:sym typeface="Arial"/>
              </a:rPr>
              <a:t>Aim: </a:t>
            </a:r>
            <a:r>
              <a:rPr lang="en-US" sz="1400" kern="0" dirty="0">
                <a:latin typeface="Arial"/>
                <a:cs typeface="Arial"/>
                <a:sym typeface="Arial"/>
              </a:rPr>
              <a:t>Replicate previous positive Phase 2 results in </a:t>
            </a:r>
            <a:r>
              <a:rPr lang="en-US" sz="1400" kern="0" dirty="0" err="1">
                <a:latin typeface="Arial"/>
                <a:cs typeface="Arial"/>
                <a:sym typeface="Arial"/>
              </a:rPr>
              <a:t>rGBM</a:t>
            </a:r>
            <a:r>
              <a:rPr lang="en-US" sz="1400" kern="0" dirty="0">
                <a:latin typeface="Arial"/>
                <a:cs typeface="Arial"/>
                <a:sym typeface="Arial"/>
              </a:rPr>
              <a:t> with single agent </a:t>
            </a:r>
            <a:r>
              <a:rPr lang="en-US" sz="1400" kern="0" dirty="0" err="1">
                <a:latin typeface="Arial"/>
                <a:cs typeface="Arial"/>
                <a:sym typeface="Arial"/>
              </a:rPr>
              <a:t>ofra-vec</a:t>
            </a:r>
            <a:r>
              <a:rPr lang="en-US" sz="1400" kern="0" dirty="0">
                <a:latin typeface="Arial"/>
                <a:cs typeface="Arial"/>
                <a:sym typeface="Arial"/>
              </a:rPr>
              <a:t> therapy, without bevacizumab, which neutralizes its effects. Preliminary data expected in 2H22</a:t>
            </a:r>
          </a:p>
        </p:txBody>
      </p:sp>
      <p:grpSp>
        <p:nvGrpSpPr>
          <p:cNvPr id="31" name="Group 30">
            <a:extLst>
              <a:ext uri="{FF2B5EF4-FFF2-40B4-BE49-F238E27FC236}">
                <a16:creationId xmlns:a16="http://schemas.microsoft.com/office/drawing/2014/main" id="{3A0C8A12-99EB-47CB-87FF-656E1BD7E795}"/>
              </a:ext>
            </a:extLst>
          </p:cNvPr>
          <p:cNvGrpSpPr/>
          <p:nvPr/>
        </p:nvGrpSpPr>
        <p:grpSpPr>
          <a:xfrm>
            <a:off x="6130435" y="1650000"/>
            <a:ext cx="1016816" cy="1079230"/>
            <a:chOff x="4905325" y="2765838"/>
            <a:chExt cx="1527048" cy="1523048"/>
          </a:xfrm>
        </p:grpSpPr>
        <p:sp>
          <p:nvSpPr>
            <p:cNvPr id="24" name="Oval 23">
              <a:extLst>
                <a:ext uri="{FF2B5EF4-FFF2-40B4-BE49-F238E27FC236}">
                  <a16:creationId xmlns:a16="http://schemas.microsoft.com/office/drawing/2014/main" id="{446CEE67-6D30-4F42-8F4D-471E7ED0BE41}"/>
                </a:ext>
              </a:extLst>
            </p:cNvPr>
            <p:cNvSpPr/>
            <p:nvPr/>
          </p:nvSpPr>
          <p:spPr>
            <a:xfrm>
              <a:off x="4905325" y="2765838"/>
              <a:ext cx="1527048" cy="1523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PH"/>
            </a:p>
          </p:txBody>
        </p:sp>
        <p:pic>
          <p:nvPicPr>
            <p:cNvPr id="23" name="Graphic 22">
              <a:extLst>
                <a:ext uri="{FF2B5EF4-FFF2-40B4-BE49-F238E27FC236}">
                  <a16:creationId xmlns:a16="http://schemas.microsoft.com/office/drawing/2014/main" id="{D6DF3511-1847-4ADF-8A8F-EB3892EF86E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224003" y="3082516"/>
              <a:ext cx="889692" cy="889692"/>
            </a:xfrm>
            <a:prstGeom prst="rect">
              <a:avLst/>
            </a:prstGeom>
          </p:spPr>
        </p:pic>
      </p:grpSp>
      <p:sp>
        <p:nvSpPr>
          <p:cNvPr id="16" name="TextBox 15">
            <a:extLst>
              <a:ext uri="{FF2B5EF4-FFF2-40B4-BE49-F238E27FC236}">
                <a16:creationId xmlns:a16="http://schemas.microsoft.com/office/drawing/2014/main" id="{E3687562-4E35-4D0D-AE74-EEEC435522B1}"/>
              </a:ext>
            </a:extLst>
          </p:cNvPr>
          <p:cNvSpPr txBox="1"/>
          <p:nvPr/>
        </p:nvSpPr>
        <p:spPr>
          <a:xfrm>
            <a:off x="7338803" y="4277591"/>
            <a:ext cx="4212498" cy="1600438"/>
          </a:xfrm>
          <a:prstGeom prst="rect">
            <a:avLst/>
          </a:prstGeom>
          <a:noFill/>
        </p:spPr>
        <p:txBody>
          <a:bodyPr wrap="square">
            <a:spAutoFit/>
          </a:bodyPr>
          <a:lstStyle/>
          <a:p>
            <a:pPr defTabSz="1219170">
              <a:spcAft>
                <a:spcPts val="1200"/>
              </a:spcAft>
              <a:defRPr/>
            </a:pPr>
            <a:r>
              <a:rPr lang="en-US" b="1" kern="0" dirty="0">
                <a:latin typeface="Arial"/>
                <a:cs typeface="Arial"/>
                <a:sym typeface="Arial"/>
              </a:rPr>
              <a:t>Colorectal Cancer</a:t>
            </a:r>
            <a:br>
              <a:rPr lang="en-US" b="1" kern="0" dirty="0">
                <a:latin typeface="Arial"/>
                <a:cs typeface="Arial"/>
                <a:sym typeface="Arial"/>
              </a:rPr>
            </a:br>
            <a:r>
              <a:rPr lang="en-US" sz="1400" kern="0" dirty="0">
                <a:solidFill>
                  <a:schemeClr val="accent1"/>
                </a:solidFill>
                <a:latin typeface="Arial"/>
                <a:cs typeface="Arial"/>
                <a:sym typeface="Arial"/>
              </a:rPr>
              <a:t>Phase 2a Trial</a:t>
            </a:r>
            <a:endParaRPr lang="en-US" sz="1600" i="1" kern="0" dirty="0">
              <a:latin typeface="Arial"/>
              <a:cs typeface="Arial"/>
              <a:sym typeface="Arial"/>
            </a:endParaRPr>
          </a:p>
          <a:p>
            <a:pPr defTabSz="1219170">
              <a:spcAft>
                <a:spcPts val="1200"/>
              </a:spcAft>
              <a:defRPr/>
            </a:pPr>
            <a:r>
              <a:rPr lang="en-US" sz="1400" b="1" kern="0" dirty="0">
                <a:latin typeface="Arial"/>
                <a:cs typeface="Arial"/>
                <a:sym typeface="Arial"/>
              </a:rPr>
              <a:t>Aim: </a:t>
            </a:r>
            <a:r>
              <a:rPr lang="en-US" sz="1400" kern="0" dirty="0">
                <a:latin typeface="Arial"/>
                <a:cs typeface="Arial"/>
                <a:sym typeface="Arial"/>
              </a:rPr>
              <a:t>Pilot exploratory study to evaluate activity and immune response in colorectal cancer when combined with </a:t>
            </a:r>
            <a:r>
              <a:rPr lang="en-US" sz="1400" kern="0" dirty="0" err="1">
                <a:latin typeface="Arial"/>
                <a:cs typeface="Arial"/>
                <a:sym typeface="Arial"/>
              </a:rPr>
              <a:t>nivolumab</a:t>
            </a:r>
            <a:r>
              <a:rPr lang="en-US" sz="1400" kern="0" dirty="0">
                <a:latin typeface="Arial"/>
                <a:cs typeface="Arial"/>
                <a:sym typeface="Arial"/>
              </a:rPr>
              <a:t>. Preliminary data expected in 1H22</a:t>
            </a:r>
          </a:p>
        </p:txBody>
      </p:sp>
      <p:grpSp>
        <p:nvGrpSpPr>
          <p:cNvPr id="32" name="Group 31">
            <a:extLst>
              <a:ext uri="{FF2B5EF4-FFF2-40B4-BE49-F238E27FC236}">
                <a16:creationId xmlns:a16="http://schemas.microsoft.com/office/drawing/2014/main" id="{0D2EE4C2-D6CF-4646-AE28-CC82A823D3C3}"/>
              </a:ext>
            </a:extLst>
          </p:cNvPr>
          <p:cNvGrpSpPr/>
          <p:nvPr/>
        </p:nvGrpSpPr>
        <p:grpSpPr>
          <a:xfrm>
            <a:off x="6130435" y="4277591"/>
            <a:ext cx="1016816" cy="1079230"/>
            <a:chOff x="4905325" y="4477035"/>
            <a:chExt cx="1527048" cy="1523048"/>
          </a:xfrm>
        </p:grpSpPr>
        <p:sp>
          <p:nvSpPr>
            <p:cNvPr id="27" name="Oval 26">
              <a:extLst>
                <a:ext uri="{FF2B5EF4-FFF2-40B4-BE49-F238E27FC236}">
                  <a16:creationId xmlns:a16="http://schemas.microsoft.com/office/drawing/2014/main" id="{89D1B5A0-C9CD-40C4-9D99-C4346D95221F}"/>
                </a:ext>
              </a:extLst>
            </p:cNvPr>
            <p:cNvSpPr/>
            <p:nvPr/>
          </p:nvSpPr>
          <p:spPr>
            <a:xfrm>
              <a:off x="4905325" y="4477035"/>
              <a:ext cx="1527048" cy="1523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9" name="Graphic 28">
              <a:extLst>
                <a:ext uri="{FF2B5EF4-FFF2-40B4-BE49-F238E27FC236}">
                  <a16:creationId xmlns:a16="http://schemas.microsoft.com/office/drawing/2014/main" id="{AC72782B-3C3D-41A5-AA6E-FB62E85DF62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p:blipFill>
          <p:spPr>
            <a:xfrm>
              <a:off x="5224003" y="4793713"/>
              <a:ext cx="889692" cy="889692"/>
            </a:xfrm>
            <a:prstGeom prst="rect">
              <a:avLst/>
            </a:prstGeom>
          </p:spPr>
        </p:pic>
      </p:grpSp>
      <p:pic>
        <p:nvPicPr>
          <p:cNvPr id="6" name="Picture 5">
            <a:extLst>
              <a:ext uri="{FF2B5EF4-FFF2-40B4-BE49-F238E27FC236}">
                <a16:creationId xmlns:a16="http://schemas.microsoft.com/office/drawing/2014/main" id="{2B8D7C16-F0D8-6F4D-A5B4-0B4D23B599EA}"/>
              </a:ext>
            </a:extLst>
          </p:cNvPr>
          <p:cNvPicPr>
            <a:picLocks noChangeAspect="1"/>
          </p:cNvPicPr>
          <p:nvPr/>
        </p:nvPicPr>
        <p:blipFill rotWithShape="1">
          <a:blip r:embed="rId7" cstate="email">
            <a:lum bright="70000" contrast="-70000"/>
            <a:extLst>
              <a:ext uri="{28A0092B-C50C-407E-A947-70E740481C1C}">
                <a14:useLocalDpi xmlns:a14="http://schemas.microsoft.com/office/drawing/2010/main"/>
              </a:ext>
            </a:extLst>
          </a:blip>
          <a:srcRect/>
          <a:stretch/>
        </p:blipFill>
        <p:spPr>
          <a:xfrm>
            <a:off x="2221837" y="2752343"/>
            <a:ext cx="1683413" cy="575487"/>
          </a:xfrm>
          <a:prstGeom prst="rect">
            <a:avLst/>
          </a:prstGeom>
        </p:spPr>
      </p:pic>
      <p:grpSp>
        <p:nvGrpSpPr>
          <p:cNvPr id="46" name="Group 45">
            <a:extLst>
              <a:ext uri="{FF2B5EF4-FFF2-40B4-BE49-F238E27FC236}">
                <a16:creationId xmlns:a16="http://schemas.microsoft.com/office/drawing/2014/main" id="{0F3FF30B-A3B5-4D22-8DEE-CD242AC0AC10}"/>
              </a:ext>
            </a:extLst>
          </p:cNvPr>
          <p:cNvGrpSpPr/>
          <p:nvPr/>
        </p:nvGrpSpPr>
        <p:grpSpPr>
          <a:xfrm>
            <a:off x="624720" y="3546954"/>
            <a:ext cx="5185065" cy="1817894"/>
            <a:chOff x="624720" y="3041245"/>
            <a:chExt cx="5185065" cy="1817894"/>
          </a:xfrm>
        </p:grpSpPr>
        <p:sp>
          <p:nvSpPr>
            <p:cNvPr id="5" name="TextBox 4">
              <a:extLst>
                <a:ext uri="{FF2B5EF4-FFF2-40B4-BE49-F238E27FC236}">
                  <a16:creationId xmlns:a16="http://schemas.microsoft.com/office/drawing/2014/main" id="{C8C72120-9949-4312-9318-E5D9E8061148}"/>
                </a:ext>
              </a:extLst>
            </p:cNvPr>
            <p:cNvSpPr txBox="1"/>
            <p:nvPr/>
          </p:nvSpPr>
          <p:spPr>
            <a:xfrm>
              <a:off x="1888986" y="3041245"/>
              <a:ext cx="3752862" cy="954107"/>
            </a:xfrm>
            <a:prstGeom prst="rect">
              <a:avLst/>
            </a:prstGeom>
            <a:noFill/>
          </p:spPr>
          <p:txBody>
            <a:bodyPr wrap="square" rtlCol="0">
              <a:spAutoFit/>
            </a:bodyPr>
            <a:lstStyle/>
            <a:p>
              <a:r>
                <a:rPr lang="en-US" sz="2000">
                  <a:solidFill>
                    <a:schemeClr val="accent1"/>
                  </a:solidFill>
                  <a:sym typeface="Arial"/>
                </a:rPr>
                <a:t>Platinum-Resistant </a:t>
              </a:r>
              <a:br>
                <a:rPr lang="en-US" sz="2000">
                  <a:solidFill>
                    <a:schemeClr val="accent1"/>
                  </a:solidFill>
                  <a:sym typeface="Arial"/>
                </a:rPr>
              </a:br>
              <a:r>
                <a:rPr lang="en-US" sz="2000">
                  <a:solidFill>
                    <a:schemeClr val="accent1"/>
                  </a:solidFill>
                  <a:sym typeface="Arial"/>
                </a:rPr>
                <a:t>Ovarian Cancer</a:t>
              </a:r>
              <a:endParaRPr lang="en-PH" sz="2000">
                <a:solidFill>
                  <a:schemeClr val="accent1"/>
                </a:solidFill>
              </a:endParaRPr>
            </a:p>
            <a:p>
              <a:r>
                <a:rPr lang="en-PH" sz="1600">
                  <a:solidFill>
                    <a:schemeClr val="bg1"/>
                  </a:solidFill>
                  <a:effectLst>
                    <a:outerShdw blurRad="38100" dist="38100" dir="2700000" algn="tl">
                      <a:srgbClr val="000000">
                        <a:alpha val="43137"/>
                      </a:srgbClr>
                    </a:outerShdw>
                  </a:effectLst>
                </a:rPr>
                <a:t>Phase 3 Registration-Enabling Trial</a:t>
              </a:r>
            </a:p>
          </p:txBody>
        </p:sp>
        <p:sp>
          <p:nvSpPr>
            <p:cNvPr id="36" name="TextBox 35">
              <a:extLst>
                <a:ext uri="{FF2B5EF4-FFF2-40B4-BE49-F238E27FC236}">
                  <a16:creationId xmlns:a16="http://schemas.microsoft.com/office/drawing/2014/main" id="{7E79C0A3-169A-4D2C-880B-DEA7BE0700B7}"/>
                </a:ext>
              </a:extLst>
            </p:cNvPr>
            <p:cNvSpPr txBox="1"/>
            <p:nvPr/>
          </p:nvSpPr>
          <p:spPr>
            <a:xfrm>
              <a:off x="1888986" y="4120475"/>
              <a:ext cx="3920799" cy="738664"/>
            </a:xfrm>
            <a:prstGeom prst="rect">
              <a:avLst/>
            </a:prstGeom>
            <a:noFill/>
          </p:spPr>
          <p:txBody>
            <a:bodyPr wrap="square">
              <a:spAutoFit/>
            </a:bodyPr>
            <a:lstStyle/>
            <a:p>
              <a:r>
                <a:rPr lang="en-US" sz="1400" b="1" kern="0" dirty="0">
                  <a:solidFill>
                    <a:schemeClr val="bg1"/>
                  </a:solidFill>
                  <a:effectLst>
                    <a:outerShdw blurRad="38100" dist="38100" dir="2700000" algn="tl">
                      <a:srgbClr val="000000">
                        <a:alpha val="43137"/>
                      </a:srgbClr>
                    </a:outerShdw>
                  </a:effectLst>
                  <a:latin typeface="Arial"/>
                  <a:cs typeface="Arial"/>
                  <a:sym typeface="Arial"/>
                </a:rPr>
                <a:t>Co-Primary endpoints:</a:t>
              </a:r>
            </a:p>
            <a:p>
              <a:r>
                <a:rPr lang="en-US" sz="1400" kern="0" dirty="0">
                  <a:solidFill>
                    <a:schemeClr val="bg1"/>
                  </a:solidFill>
                  <a:effectLst>
                    <a:outerShdw blurRad="38100" dist="38100" dir="2700000" algn="tl">
                      <a:srgbClr val="000000">
                        <a:alpha val="43137"/>
                      </a:srgbClr>
                    </a:outerShdw>
                  </a:effectLst>
                  <a:latin typeface="Arial"/>
                  <a:cs typeface="Arial"/>
                  <a:sym typeface="Arial"/>
                </a:rPr>
                <a:t>Progression Free Survival - Expected 2H22 </a:t>
              </a:r>
              <a:br>
                <a:rPr lang="en-US" sz="1400" kern="0" dirty="0">
                  <a:solidFill>
                    <a:schemeClr val="bg1"/>
                  </a:solidFill>
                  <a:effectLst>
                    <a:outerShdw blurRad="38100" dist="38100" dir="2700000" algn="tl">
                      <a:srgbClr val="000000">
                        <a:alpha val="43137"/>
                      </a:srgbClr>
                    </a:outerShdw>
                  </a:effectLst>
                  <a:latin typeface="Arial"/>
                  <a:cs typeface="Arial"/>
                  <a:sym typeface="Arial"/>
                </a:rPr>
              </a:br>
              <a:r>
                <a:rPr lang="en-US" sz="1400" kern="0" dirty="0">
                  <a:solidFill>
                    <a:schemeClr val="bg1"/>
                  </a:solidFill>
                  <a:effectLst>
                    <a:outerShdw blurRad="38100" dist="38100" dir="2700000" algn="tl">
                      <a:srgbClr val="000000">
                        <a:alpha val="43137"/>
                      </a:srgbClr>
                    </a:outerShdw>
                  </a:effectLst>
                  <a:latin typeface="Arial"/>
                  <a:cs typeface="Arial"/>
                  <a:sym typeface="Arial"/>
                </a:rPr>
                <a:t>Overall Survival - Expected 2023 </a:t>
              </a:r>
              <a:endParaRPr lang="en-PH" sz="1400" dirty="0">
                <a:solidFill>
                  <a:schemeClr val="bg1"/>
                </a:solidFill>
                <a:effectLst>
                  <a:outerShdw blurRad="38100" dist="38100" dir="2700000" algn="tl">
                    <a:srgbClr val="000000">
                      <a:alpha val="43137"/>
                    </a:srgbClr>
                  </a:outerShdw>
                </a:effectLst>
              </a:endParaRPr>
            </a:p>
          </p:txBody>
        </p:sp>
        <p:grpSp>
          <p:nvGrpSpPr>
            <p:cNvPr id="22" name="Group 21">
              <a:extLst>
                <a:ext uri="{FF2B5EF4-FFF2-40B4-BE49-F238E27FC236}">
                  <a16:creationId xmlns:a16="http://schemas.microsoft.com/office/drawing/2014/main" id="{D324A578-E6F2-4813-86AF-772DB2D45041}"/>
                </a:ext>
              </a:extLst>
            </p:cNvPr>
            <p:cNvGrpSpPr/>
            <p:nvPr/>
          </p:nvGrpSpPr>
          <p:grpSpPr>
            <a:xfrm>
              <a:off x="624720" y="3041245"/>
              <a:ext cx="1082064" cy="1079230"/>
              <a:chOff x="624720" y="2316959"/>
              <a:chExt cx="1082064" cy="1079230"/>
            </a:xfrm>
          </p:grpSpPr>
          <p:sp>
            <p:nvSpPr>
              <p:cNvPr id="37" name="Oval 36">
                <a:extLst>
                  <a:ext uri="{FF2B5EF4-FFF2-40B4-BE49-F238E27FC236}">
                    <a16:creationId xmlns:a16="http://schemas.microsoft.com/office/drawing/2014/main" id="{CD12A1A0-7212-41EF-AEEC-60E0D16014F3}"/>
                  </a:ext>
                </a:extLst>
              </p:cNvPr>
              <p:cNvSpPr/>
              <p:nvPr/>
            </p:nvSpPr>
            <p:spPr>
              <a:xfrm>
                <a:off x="624720" y="2316959"/>
                <a:ext cx="1082064" cy="1079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38" name="Graphic 37">
                <a:extLst>
                  <a:ext uri="{FF2B5EF4-FFF2-40B4-BE49-F238E27FC236}">
                    <a16:creationId xmlns:a16="http://schemas.microsoft.com/office/drawing/2014/main" id="{806AF6CA-C4BF-464E-8C80-09317DE305C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850535" y="2541357"/>
                <a:ext cx="630434" cy="630435"/>
              </a:xfrm>
              <a:prstGeom prst="rect">
                <a:avLst/>
              </a:prstGeom>
            </p:spPr>
          </p:pic>
        </p:grpSp>
      </p:grpSp>
      <p:pic>
        <p:nvPicPr>
          <p:cNvPr id="7" name="Picture 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20822" y="1193590"/>
            <a:ext cx="1965961" cy="1545337"/>
          </a:xfrm>
          <a:prstGeom prst="rect">
            <a:avLst/>
          </a:prstGeom>
        </p:spPr>
      </p:pic>
      <p:sp>
        <p:nvSpPr>
          <p:cNvPr id="26" name="TextBox 25">
            <a:extLst>
              <a:ext uri="{FF2B5EF4-FFF2-40B4-BE49-F238E27FC236}">
                <a16:creationId xmlns:a16="http://schemas.microsoft.com/office/drawing/2014/main" id="{C7DD1AB6-4DE0-B24F-968F-61F1FB516221}"/>
              </a:ext>
            </a:extLst>
          </p:cNvPr>
          <p:cNvSpPr txBox="1"/>
          <p:nvPr/>
        </p:nvSpPr>
        <p:spPr>
          <a:xfrm>
            <a:off x="1888986" y="5489971"/>
            <a:ext cx="3597414" cy="523220"/>
          </a:xfrm>
          <a:prstGeom prst="rect">
            <a:avLst/>
          </a:prstGeom>
          <a:noFill/>
        </p:spPr>
        <p:txBody>
          <a:bodyPr wrap="square">
            <a:spAutoFit/>
          </a:bodyPr>
          <a:lstStyle/>
          <a:p>
            <a:r>
              <a:rPr lang="en-US" sz="1400" b="1" kern="0" dirty="0">
                <a:solidFill>
                  <a:schemeClr val="bg1"/>
                </a:solidFill>
                <a:effectLst>
                  <a:outerShdw blurRad="38100" dist="38100" dir="2700000" algn="tl">
                    <a:srgbClr val="000000">
                      <a:alpha val="43137"/>
                    </a:srgbClr>
                  </a:outerShdw>
                </a:effectLst>
                <a:latin typeface="Arial"/>
                <a:cs typeface="Arial"/>
                <a:sym typeface="Arial"/>
              </a:rPr>
              <a:t>Successfully meeting either PFS or OS expected to support regulatory approval</a:t>
            </a:r>
          </a:p>
        </p:txBody>
      </p:sp>
    </p:spTree>
    <p:extLst>
      <p:ext uri="{BB962C8B-B14F-4D97-AF65-F5344CB8AC3E}">
        <p14:creationId xmlns:p14="http://schemas.microsoft.com/office/powerpoint/2010/main" val="305117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FE5ACB30-1FC0-46DC-9118-7D71A76E3018}"/>
              </a:ext>
            </a:extLst>
          </p:cNvPr>
          <p:cNvSpPr txBox="1"/>
          <p:nvPr/>
        </p:nvSpPr>
        <p:spPr>
          <a:xfrm>
            <a:off x="685800" y="6070251"/>
            <a:ext cx="11244263" cy="215444"/>
          </a:xfrm>
          <a:prstGeom prst="rect">
            <a:avLst/>
          </a:prstGeom>
          <a:noFill/>
        </p:spPr>
        <p:txBody>
          <a:bodyPr wrap="square" lIns="0" tIns="0" rIns="0" bIns="0" rtlCol="1" anchor="b">
            <a:spAutoFit/>
          </a:bodyPr>
          <a:lstStyle/>
          <a:p>
            <a:pPr>
              <a:defRPr/>
            </a:pPr>
            <a:r>
              <a:rPr lang="en-US" sz="700" baseline="30000" dirty="0">
                <a:solidFill>
                  <a:schemeClr val="bg1">
                    <a:lumMod val="65000"/>
                  </a:schemeClr>
                </a:solidFill>
                <a:latin typeface="Arial" panose="020B0604020202020204" pitchFamily="34" charset="0"/>
                <a:ea typeface="Roboto Condensed" panose="020B0604020202020204" charset="0"/>
                <a:cs typeface="Arial" panose="020B0604020202020204" pitchFamily="34" charset="0"/>
              </a:rPr>
              <a:t>*</a:t>
            </a:r>
            <a:r>
              <a:rPr lang="en-US" sz="700" dirty="0">
                <a:solidFill>
                  <a:schemeClr val="bg1">
                    <a:lumMod val="65000"/>
                  </a:schemeClr>
                </a:solidFill>
                <a:latin typeface="Arial" panose="020B0604020202020204" pitchFamily="34" charset="0"/>
                <a:ea typeface="Roboto Condensed" panose="020B0604020202020204" charset="0"/>
                <a:cs typeface="Arial" panose="020B0604020202020204" pitchFamily="34" charset="0"/>
              </a:rPr>
              <a:t>Arend et al., </a:t>
            </a:r>
            <a:r>
              <a:rPr lang="en-US" sz="700" dirty="0">
                <a:solidFill>
                  <a:schemeClr val="accent6">
                    <a:lumMod val="50000"/>
                    <a:lumOff val="50000"/>
                  </a:schemeClr>
                </a:solidFill>
                <a:latin typeface="Arial" panose="020B0604020202020204" pitchFamily="34" charset="0"/>
                <a:ea typeface="Roboto Condensed" panose="020B0604020202020204" charset="0"/>
                <a:cs typeface="Arial" panose="020B0604020202020204" pitchFamily="34" charset="0"/>
                <a:hlinkClick r:id="rId3">
                  <a:extLst>
                    <a:ext uri="{A12FA001-AC4F-418D-AE19-62706E023703}">
                      <ahyp:hlinkClr xmlns:ahyp="http://schemas.microsoft.com/office/drawing/2018/hyperlinkcolor" xmlns="" val="tx"/>
                    </a:ext>
                  </a:extLst>
                </a:hlinkClick>
              </a:rPr>
              <a:t>Gynecologic Oncology 2021 Feb 23;S0090-8258(21)00151-7.</a:t>
            </a:r>
            <a:endParaRPr lang="en-US" sz="700" dirty="0">
              <a:solidFill>
                <a:schemeClr val="accent6">
                  <a:lumMod val="50000"/>
                  <a:lumOff val="50000"/>
                </a:schemeClr>
              </a:solidFill>
              <a:latin typeface="Arial" panose="020B0604020202020204" pitchFamily="34" charset="0"/>
              <a:ea typeface="Roboto Condensed" panose="020B060402020202020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chemeClr val="bg1">
                    <a:lumMod val="65000"/>
                  </a:schemeClr>
                </a:solidFill>
                <a:effectLst/>
                <a:uLnTx/>
                <a:uFillTx/>
                <a:latin typeface="Arial" panose="020B0604020202020204" pitchFamily="34" charset="0"/>
                <a:ea typeface="Roboto Condensed" panose="020B0604020202020204" charset="0"/>
                <a:cs typeface="Arial" panose="020B0604020202020204" pitchFamily="34" charset="0"/>
                <a:sym typeface="Arial"/>
              </a:rPr>
              <a:t>GOG Foundation, Inc., is an independent international non-profit organization whose mission is dedicated to transforming the standard of care in gynecologic oncology.</a:t>
            </a:r>
            <a:endParaRPr kumimoji="0" lang="he-IL" sz="700" b="0" i="0" u="none" strike="noStrike" kern="0" cap="none" spc="0" normalizeH="0" baseline="0" noProof="0" dirty="0">
              <a:ln>
                <a:noFill/>
              </a:ln>
              <a:solidFill>
                <a:schemeClr val="bg1">
                  <a:lumMod val="65000"/>
                </a:schemeClr>
              </a:solidFill>
              <a:effectLst/>
              <a:uLnTx/>
              <a:uFillTx/>
              <a:latin typeface="Arial" panose="020B0604020202020204" pitchFamily="34" charset="0"/>
              <a:ea typeface="Roboto Condensed" panose="020B0604020202020204" charset="0"/>
              <a:cs typeface="Arial" panose="020B0604020202020204" pitchFamily="34" charset="0"/>
              <a:sym typeface="Arial"/>
            </a:endParaRPr>
          </a:p>
        </p:txBody>
      </p:sp>
      <p:sp>
        <p:nvSpPr>
          <p:cNvPr id="6" name="Rectangle 5">
            <a:extLst>
              <a:ext uri="{FF2B5EF4-FFF2-40B4-BE49-F238E27FC236}">
                <a16:creationId xmlns:a16="http://schemas.microsoft.com/office/drawing/2014/main" id="{AF726237-24A3-45D8-A5A9-3D9E62816481}"/>
              </a:ext>
            </a:extLst>
          </p:cNvPr>
          <p:cNvSpPr/>
          <p:nvPr/>
        </p:nvSpPr>
        <p:spPr>
          <a:xfrm>
            <a:off x="409576" y="1038600"/>
            <a:ext cx="11782424" cy="230851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65" name="Picture 64">
            <a:extLst>
              <a:ext uri="{FF2B5EF4-FFF2-40B4-BE49-F238E27FC236}">
                <a16:creationId xmlns:a16="http://schemas.microsoft.com/office/drawing/2014/main" id="{F8AED0B7-43E5-40CF-886F-65C2BE8290F0}"/>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7188" y="1514135"/>
            <a:ext cx="1148330" cy="1333689"/>
          </a:xfrm>
          <a:prstGeom prst="rect">
            <a:avLst/>
          </a:prstGeom>
        </p:spPr>
      </p:pic>
      <p:grpSp>
        <p:nvGrpSpPr>
          <p:cNvPr id="13" name="Group 12">
            <a:extLst>
              <a:ext uri="{FF2B5EF4-FFF2-40B4-BE49-F238E27FC236}">
                <a16:creationId xmlns:a16="http://schemas.microsoft.com/office/drawing/2014/main" id="{5FDAA90C-D6DF-4773-AF8A-0C102CBAF84C}"/>
              </a:ext>
            </a:extLst>
          </p:cNvPr>
          <p:cNvGrpSpPr/>
          <p:nvPr/>
        </p:nvGrpSpPr>
        <p:grpSpPr>
          <a:xfrm>
            <a:off x="2096595" y="1305284"/>
            <a:ext cx="9833066" cy="1715864"/>
            <a:chOff x="685800" y="1342679"/>
            <a:chExt cx="9833066" cy="1715864"/>
          </a:xfrm>
        </p:grpSpPr>
        <p:sp>
          <p:nvSpPr>
            <p:cNvPr id="69" name="Rectangle 68">
              <a:extLst>
                <a:ext uri="{FF2B5EF4-FFF2-40B4-BE49-F238E27FC236}">
                  <a16:creationId xmlns:a16="http://schemas.microsoft.com/office/drawing/2014/main" id="{5BB5973A-E187-4DB3-9049-293F11820FA1}"/>
                </a:ext>
              </a:extLst>
            </p:cNvPr>
            <p:cNvSpPr/>
            <p:nvPr/>
          </p:nvSpPr>
          <p:spPr>
            <a:xfrm>
              <a:off x="685800" y="2780821"/>
              <a:ext cx="2027249" cy="22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r>
                <a:rPr lang="en-US" sz="1200" b="1">
                  <a:solidFill>
                    <a:schemeClr val="tx1"/>
                  </a:solidFill>
                </a:rPr>
                <a:t>Week</a:t>
              </a:r>
              <a:endParaRPr lang="en-PH" sz="1200" b="1">
                <a:solidFill>
                  <a:schemeClr val="tx1"/>
                </a:solidFill>
              </a:endParaRPr>
            </a:p>
          </p:txBody>
        </p:sp>
        <p:cxnSp>
          <p:nvCxnSpPr>
            <p:cNvPr id="74" name="Straight Connector 73">
              <a:extLst>
                <a:ext uri="{FF2B5EF4-FFF2-40B4-BE49-F238E27FC236}">
                  <a16:creationId xmlns:a16="http://schemas.microsoft.com/office/drawing/2014/main" id="{841A81D4-B922-4136-B78B-34637511728C}"/>
                </a:ext>
              </a:extLst>
            </p:cNvPr>
            <p:cNvCxnSpPr>
              <a:cxnSpLocks/>
            </p:cNvCxnSpPr>
            <p:nvPr/>
          </p:nvCxnSpPr>
          <p:spPr>
            <a:xfrm>
              <a:off x="2944167" y="2932428"/>
              <a:ext cx="7574699" cy="0"/>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D5344C2C-5241-4BE3-A945-6C2FE558F2A5}"/>
                </a:ext>
              </a:extLst>
            </p:cNvPr>
            <p:cNvSpPr/>
            <p:nvPr/>
          </p:nvSpPr>
          <p:spPr>
            <a:xfrm>
              <a:off x="2799715" y="2784943"/>
              <a:ext cx="273600" cy="2736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1200" b="1">
                  <a:solidFill>
                    <a:schemeClr val="tx1"/>
                  </a:solidFill>
                </a:rPr>
                <a:t>1</a:t>
              </a:r>
              <a:endParaRPr lang="en-PH" sz="1200" b="1">
                <a:solidFill>
                  <a:schemeClr val="tx1"/>
                </a:solidFill>
              </a:endParaRPr>
            </a:p>
          </p:txBody>
        </p:sp>
        <p:sp>
          <p:nvSpPr>
            <p:cNvPr id="76" name="Oval 75">
              <a:extLst>
                <a:ext uri="{FF2B5EF4-FFF2-40B4-BE49-F238E27FC236}">
                  <a16:creationId xmlns:a16="http://schemas.microsoft.com/office/drawing/2014/main" id="{1AFFB198-48C5-4DED-8289-843F75454677}"/>
                </a:ext>
              </a:extLst>
            </p:cNvPr>
            <p:cNvSpPr/>
            <p:nvPr/>
          </p:nvSpPr>
          <p:spPr>
            <a:xfrm>
              <a:off x="3973312" y="2784943"/>
              <a:ext cx="273600" cy="2736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1200" b="1">
                  <a:solidFill>
                    <a:schemeClr val="tx1"/>
                  </a:solidFill>
                </a:rPr>
                <a:t>4</a:t>
              </a:r>
              <a:endParaRPr lang="en-PH" sz="1200" b="1">
                <a:solidFill>
                  <a:schemeClr val="tx1"/>
                </a:solidFill>
              </a:endParaRPr>
            </a:p>
          </p:txBody>
        </p:sp>
        <p:sp>
          <p:nvSpPr>
            <p:cNvPr id="77" name="Oval 76">
              <a:extLst>
                <a:ext uri="{FF2B5EF4-FFF2-40B4-BE49-F238E27FC236}">
                  <a16:creationId xmlns:a16="http://schemas.microsoft.com/office/drawing/2014/main" id="{E5D14C80-4CED-4F1C-8BB6-841E80ADF08A}"/>
                </a:ext>
              </a:extLst>
            </p:cNvPr>
            <p:cNvSpPr/>
            <p:nvPr/>
          </p:nvSpPr>
          <p:spPr>
            <a:xfrm>
              <a:off x="5187936" y="2784943"/>
              <a:ext cx="273600" cy="2736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1200" b="1">
                  <a:solidFill>
                    <a:schemeClr val="tx1"/>
                  </a:solidFill>
                </a:rPr>
                <a:t>8</a:t>
              </a:r>
              <a:endParaRPr lang="en-PH" sz="1200" b="1">
                <a:solidFill>
                  <a:schemeClr val="tx1"/>
                </a:solidFill>
              </a:endParaRPr>
            </a:p>
          </p:txBody>
        </p:sp>
        <p:sp>
          <p:nvSpPr>
            <p:cNvPr id="79" name="Oval 78">
              <a:extLst>
                <a:ext uri="{FF2B5EF4-FFF2-40B4-BE49-F238E27FC236}">
                  <a16:creationId xmlns:a16="http://schemas.microsoft.com/office/drawing/2014/main" id="{EA481947-B677-4C06-9C73-70A0BAE4E4C3}"/>
                </a:ext>
              </a:extLst>
            </p:cNvPr>
            <p:cNvSpPr/>
            <p:nvPr/>
          </p:nvSpPr>
          <p:spPr>
            <a:xfrm>
              <a:off x="7593181" y="2784943"/>
              <a:ext cx="273600" cy="2736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1200" b="1">
                  <a:solidFill>
                    <a:schemeClr val="tx1"/>
                  </a:solidFill>
                </a:rPr>
                <a:t>16</a:t>
              </a:r>
              <a:endParaRPr lang="en-PH" sz="1200" b="1">
                <a:solidFill>
                  <a:schemeClr val="tx1"/>
                </a:solidFill>
              </a:endParaRPr>
            </a:p>
          </p:txBody>
        </p:sp>
        <p:sp>
          <p:nvSpPr>
            <p:cNvPr id="80" name="Oval 79">
              <a:extLst>
                <a:ext uri="{FF2B5EF4-FFF2-40B4-BE49-F238E27FC236}">
                  <a16:creationId xmlns:a16="http://schemas.microsoft.com/office/drawing/2014/main" id="{8CCA4E46-F7CF-4149-AF2D-BE2256304C05}"/>
                </a:ext>
              </a:extLst>
            </p:cNvPr>
            <p:cNvSpPr/>
            <p:nvPr/>
          </p:nvSpPr>
          <p:spPr>
            <a:xfrm>
              <a:off x="8799804" y="2784943"/>
              <a:ext cx="273600" cy="2736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1200" b="1">
                  <a:solidFill>
                    <a:schemeClr val="tx1"/>
                  </a:solidFill>
                </a:rPr>
                <a:t>20</a:t>
              </a:r>
              <a:endParaRPr lang="en-PH" sz="1200" b="1">
                <a:solidFill>
                  <a:schemeClr val="tx1"/>
                </a:solidFill>
              </a:endParaRPr>
            </a:p>
          </p:txBody>
        </p:sp>
        <p:sp>
          <p:nvSpPr>
            <p:cNvPr id="81" name="Oval 80">
              <a:extLst>
                <a:ext uri="{FF2B5EF4-FFF2-40B4-BE49-F238E27FC236}">
                  <a16:creationId xmlns:a16="http://schemas.microsoft.com/office/drawing/2014/main" id="{6EEDEED1-C6FD-467D-A37D-96C643F9CC4F}"/>
                </a:ext>
              </a:extLst>
            </p:cNvPr>
            <p:cNvSpPr/>
            <p:nvPr/>
          </p:nvSpPr>
          <p:spPr>
            <a:xfrm>
              <a:off x="10004737" y="2784943"/>
              <a:ext cx="273600" cy="2736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1200" b="1">
                  <a:solidFill>
                    <a:schemeClr val="tx1"/>
                  </a:solidFill>
                </a:rPr>
                <a:t>24</a:t>
              </a:r>
              <a:endParaRPr lang="en-PH" sz="1200" b="1">
                <a:solidFill>
                  <a:schemeClr val="tx1"/>
                </a:solidFill>
              </a:endParaRPr>
            </a:p>
          </p:txBody>
        </p:sp>
        <p:sp>
          <p:nvSpPr>
            <p:cNvPr id="148" name="Oval 147">
              <a:extLst>
                <a:ext uri="{FF2B5EF4-FFF2-40B4-BE49-F238E27FC236}">
                  <a16:creationId xmlns:a16="http://schemas.microsoft.com/office/drawing/2014/main" id="{0B30B441-57FC-47D4-B73A-C73592CACD1D}"/>
                </a:ext>
              </a:extLst>
            </p:cNvPr>
            <p:cNvSpPr/>
            <p:nvPr/>
          </p:nvSpPr>
          <p:spPr>
            <a:xfrm>
              <a:off x="6386558" y="2784943"/>
              <a:ext cx="273600" cy="2736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1200" b="1">
                  <a:solidFill>
                    <a:schemeClr val="tx1"/>
                  </a:solidFill>
                </a:rPr>
                <a:t>12</a:t>
              </a:r>
              <a:endParaRPr lang="en-PH" sz="1200" b="1">
                <a:solidFill>
                  <a:schemeClr val="tx1"/>
                </a:solidFill>
              </a:endParaRPr>
            </a:p>
          </p:txBody>
        </p:sp>
        <p:sp>
          <p:nvSpPr>
            <p:cNvPr id="84" name="Rectangle 83">
              <a:extLst>
                <a:ext uri="{FF2B5EF4-FFF2-40B4-BE49-F238E27FC236}">
                  <a16:creationId xmlns:a16="http://schemas.microsoft.com/office/drawing/2014/main" id="{8B52ACC9-2630-47F4-9CDC-F7AC339FCAD0}"/>
                </a:ext>
              </a:extLst>
            </p:cNvPr>
            <p:cNvSpPr/>
            <p:nvPr/>
          </p:nvSpPr>
          <p:spPr>
            <a:xfrm>
              <a:off x="685801" y="1498201"/>
              <a:ext cx="1903414" cy="430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000" b="1">
                  <a:solidFill>
                    <a:schemeClr val="tx1"/>
                  </a:solidFill>
                </a:rPr>
                <a:t>400 Patients</a:t>
              </a:r>
            </a:p>
          </p:txBody>
        </p:sp>
        <p:grpSp>
          <p:nvGrpSpPr>
            <p:cNvPr id="105" name="Group 104">
              <a:extLst>
                <a:ext uri="{FF2B5EF4-FFF2-40B4-BE49-F238E27FC236}">
                  <a16:creationId xmlns:a16="http://schemas.microsoft.com/office/drawing/2014/main" id="{1603F5BD-4848-45F5-B8E6-C3D15E1CC66F}"/>
                </a:ext>
              </a:extLst>
            </p:cNvPr>
            <p:cNvGrpSpPr/>
            <p:nvPr/>
          </p:nvGrpSpPr>
          <p:grpSpPr>
            <a:xfrm>
              <a:off x="2944167" y="1498201"/>
              <a:ext cx="7574698" cy="118710"/>
              <a:chOff x="4171761" y="4444439"/>
              <a:chExt cx="7000980" cy="118710"/>
            </a:xfrm>
          </p:grpSpPr>
          <p:cxnSp>
            <p:nvCxnSpPr>
              <p:cNvPr id="93" name="Straight Arrow Connector 92">
                <a:extLst>
                  <a:ext uri="{FF2B5EF4-FFF2-40B4-BE49-F238E27FC236}">
                    <a16:creationId xmlns:a16="http://schemas.microsoft.com/office/drawing/2014/main" id="{99D45658-FA57-46D4-8DAD-BA8219C0625F}"/>
                  </a:ext>
                </a:extLst>
              </p:cNvPr>
              <p:cNvCxnSpPr>
                <a:cxnSpLocks/>
              </p:cNvCxnSpPr>
              <p:nvPr/>
            </p:nvCxnSpPr>
            <p:spPr>
              <a:xfrm>
                <a:off x="4171761" y="4444439"/>
                <a:ext cx="7000980" cy="0"/>
              </a:xfrm>
              <a:prstGeom prst="straightConnector1">
                <a:avLst/>
              </a:prstGeom>
              <a:ln w="28575" cap="sq">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95CD44F-FAAD-4704-9F3A-0929ADD68C3B}"/>
                  </a:ext>
                </a:extLst>
              </p:cNvPr>
              <p:cNvCxnSpPr>
                <a:cxnSpLocks/>
              </p:cNvCxnSpPr>
              <p:nvPr/>
            </p:nvCxnSpPr>
            <p:spPr>
              <a:xfrm flipV="1">
                <a:off x="4171761" y="4444439"/>
                <a:ext cx="0" cy="118710"/>
              </a:xfrm>
              <a:prstGeom prst="line">
                <a:avLst/>
              </a:prstGeom>
              <a:ln w="28575" cap="sq">
                <a:tailEnd type="none"/>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3A2C7641-D6CF-49A3-AD06-AD5479AD8FAD}"/>
                </a:ext>
              </a:extLst>
            </p:cNvPr>
            <p:cNvGrpSpPr/>
            <p:nvPr/>
          </p:nvGrpSpPr>
          <p:grpSpPr>
            <a:xfrm>
              <a:off x="2944257" y="1810391"/>
              <a:ext cx="7574609" cy="118710"/>
              <a:chOff x="4171761" y="4756629"/>
              <a:chExt cx="7000898" cy="118710"/>
            </a:xfrm>
          </p:grpSpPr>
          <p:cxnSp>
            <p:nvCxnSpPr>
              <p:cNvPr id="94" name="Straight Arrow Connector 93">
                <a:extLst>
                  <a:ext uri="{FF2B5EF4-FFF2-40B4-BE49-F238E27FC236}">
                    <a16:creationId xmlns:a16="http://schemas.microsoft.com/office/drawing/2014/main" id="{9082EBC9-1672-4C7B-B36F-38C8EDAEB574}"/>
                  </a:ext>
                </a:extLst>
              </p:cNvPr>
              <p:cNvCxnSpPr>
                <a:cxnSpLocks/>
              </p:cNvCxnSpPr>
              <p:nvPr/>
            </p:nvCxnSpPr>
            <p:spPr>
              <a:xfrm>
                <a:off x="4171761" y="4875339"/>
                <a:ext cx="7000898" cy="0"/>
              </a:xfrm>
              <a:prstGeom prst="straightConnector1">
                <a:avLst/>
              </a:prstGeom>
              <a:ln w="28575" cap="sq">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4499F8E-7DF2-4CCE-9D0D-097D0BD106F5}"/>
                  </a:ext>
                </a:extLst>
              </p:cNvPr>
              <p:cNvCxnSpPr>
                <a:cxnSpLocks/>
              </p:cNvCxnSpPr>
              <p:nvPr/>
            </p:nvCxnSpPr>
            <p:spPr>
              <a:xfrm flipV="1">
                <a:off x="4171761" y="4756629"/>
                <a:ext cx="0" cy="118710"/>
              </a:xfrm>
              <a:prstGeom prst="line">
                <a:avLst/>
              </a:prstGeom>
              <a:ln w="28575" cap="sq">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sp>
          <p:nvSpPr>
            <p:cNvPr id="85" name="Oval 84">
              <a:extLst>
                <a:ext uri="{FF2B5EF4-FFF2-40B4-BE49-F238E27FC236}">
                  <a16:creationId xmlns:a16="http://schemas.microsoft.com/office/drawing/2014/main" id="{EBFE1988-A6AB-48E7-9952-1F256D73BB12}"/>
                </a:ext>
              </a:extLst>
            </p:cNvPr>
            <p:cNvSpPr/>
            <p:nvPr/>
          </p:nvSpPr>
          <p:spPr>
            <a:xfrm>
              <a:off x="2766690" y="1536175"/>
              <a:ext cx="354953" cy="35495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1200" b="1">
                  <a:solidFill>
                    <a:schemeClr val="tx1"/>
                  </a:solidFill>
                </a:rPr>
                <a:t>1:1</a:t>
              </a:r>
              <a:endParaRPr lang="en-PH" sz="1200" b="1">
                <a:solidFill>
                  <a:schemeClr val="tx1"/>
                </a:solidFill>
              </a:endParaRPr>
            </a:p>
          </p:txBody>
        </p:sp>
        <p:sp>
          <p:nvSpPr>
            <p:cNvPr id="108" name="Rectangle 107">
              <a:extLst>
                <a:ext uri="{FF2B5EF4-FFF2-40B4-BE49-F238E27FC236}">
                  <a16:creationId xmlns:a16="http://schemas.microsoft.com/office/drawing/2014/main" id="{D32F7BEC-4316-4A41-97D2-66DE6269B5DF}"/>
                </a:ext>
              </a:extLst>
            </p:cNvPr>
            <p:cNvSpPr/>
            <p:nvPr/>
          </p:nvSpPr>
          <p:spPr>
            <a:xfrm>
              <a:off x="5474322" y="1342679"/>
              <a:ext cx="2405011" cy="287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200" b="1" dirty="0" err="1">
                  <a:solidFill>
                    <a:schemeClr val="bg1"/>
                  </a:solidFill>
                </a:rPr>
                <a:t>ofra-vec</a:t>
              </a:r>
              <a:r>
                <a:rPr lang="en-US" sz="1200" b="1" dirty="0">
                  <a:solidFill>
                    <a:schemeClr val="bg1"/>
                  </a:solidFill>
                </a:rPr>
                <a:t> + weekly paclitaxel</a:t>
              </a:r>
              <a:endParaRPr lang="en-PH" sz="1200" b="1" dirty="0">
                <a:solidFill>
                  <a:schemeClr val="bg1"/>
                </a:solidFill>
              </a:endParaRPr>
            </a:p>
          </p:txBody>
        </p:sp>
        <p:sp>
          <p:nvSpPr>
            <p:cNvPr id="109" name="Rectangle 108">
              <a:extLst>
                <a:ext uri="{FF2B5EF4-FFF2-40B4-BE49-F238E27FC236}">
                  <a16:creationId xmlns:a16="http://schemas.microsoft.com/office/drawing/2014/main" id="{7600F759-E029-4FDE-AF23-D4F6DB5FD850}"/>
                </a:ext>
              </a:extLst>
            </p:cNvPr>
            <p:cNvSpPr/>
            <p:nvPr/>
          </p:nvSpPr>
          <p:spPr>
            <a:xfrm>
              <a:off x="5474322" y="1777328"/>
              <a:ext cx="2405011" cy="287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200" b="1">
                  <a:solidFill>
                    <a:schemeClr val="bg1"/>
                  </a:solidFill>
                </a:rPr>
                <a:t>Placebo + weekly paclitaxel</a:t>
              </a:r>
              <a:endParaRPr lang="en-PH" sz="1200" b="1">
                <a:solidFill>
                  <a:schemeClr val="bg1"/>
                </a:solidFill>
              </a:endParaRPr>
            </a:p>
          </p:txBody>
        </p:sp>
        <p:sp>
          <p:nvSpPr>
            <p:cNvPr id="67" name="Rectangle 66">
              <a:extLst>
                <a:ext uri="{FF2B5EF4-FFF2-40B4-BE49-F238E27FC236}">
                  <a16:creationId xmlns:a16="http://schemas.microsoft.com/office/drawing/2014/main" id="{B588AAF3-1AED-4A4B-A1FC-351828FEC5A1}"/>
                </a:ext>
              </a:extLst>
            </p:cNvPr>
            <p:cNvSpPr/>
            <p:nvPr/>
          </p:nvSpPr>
          <p:spPr>
            <a:xfrm>
              <a:off x="685800" y="2141241"/>
              <a:ext cx="2027249" cy="22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r>
                <a:rPr lang="en-US" sz="1200" b="1" dirty="0" err="1">
                  <a:solidFill>
                    <a:schemeClr val="tx1"/>
                  </a:solidFill>
                </a:rPr>
                <a:t>ofra-vec</a:t>
              </a:r>
              <a:r>
                <a:rPr lang="en-US" sz="1200" b="1" dirty="0">
                  <a:solidFill>
                    <a:schemeClr val="tx1"/>
                  </a:solidFill>
                </a:rPr>
                <a:t> / placebo dosing</a:t>
              </a:r>
              <a:endParaRPr lang="en-PH" sz="1200" b="1" dirty="0">
                <a:solidFill>
                  <a:schemeClr val="tx1"/>
                </a:solidFill>
              </a:endParaRPr>
            </a:p>
          </p:txBody>
        </p:sp>
        <p:grpSp>
          <p:nvGrpSpPr>
            <p:cNvPr id="110" name="Group 109">
              <a:extLst>
                <a:ext uri="{FF2B5EF4-FFF2-40B4-BE49-F238E27FC236}">
                  <a16:creationId xmlns:a16="http://schemas.microsoft.com/office/drawing/2014/main" id="{232B6E54-8F0E-401F-9E7B-6D65C40B31D3}"/>
                </a:ext>
              </a:extLst>
            </p:cNvPr>
            <p:cNvGrpSpPr>
              <a:grpSpLocks noChangeAspect="1"/>
            </p:cNvGrpSpPr>
            <p:nvPr/>
          </p:nvGrpSpPr>
          <p:grpSpPr>
            <a:xfrm>
              <a:off x="2799355" y="2117582"/>
              <a:ext cx="274320" cy="274320"/>
              <a:chOff x="8408752" y="3744066"/>
              <a:chExt cx="265596" cy="265596"/>
            </a:xfrm>
          </p:grpSpPr>
          <p:sp>
            <p:nvSpPr>
              <p:cNvPr id="111" name="Oval 110">
                <a:extLst>
                  <a:ext uri="{FF2B5EF4-FFF2-40B4-BE49-F238E27FC236}">
                    <a16:creationId xmlns:a16="http://schemas.microsoft.com/office/drawing/2014/main" id="{029A12F2-AA19-44F0-9878-7D7D4623E1FD}"/>
                  </a:ext>
                </a:extLst>
              </p:cNvPr>
              <p:cNvSpPr/>
              <p:nvPr/>
            </p:nvSpPr>
            <p:spPr>
              <a:xfrm>
                <a:off x="8408752" y="3744066"/>
                <a:ext cx="265596" cy="2655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b="1"/>
              </a:p>
            </p:txBody>
          </p:sp>
          <p:sp>
            <p:nvSpPr>
              <p:cNvPr id="112" name="Freeform: Shape 111">
                <a:extLst>
                  <a:ext uri="{FF2B5EF4-FFF2-40B4-BE49-F238E27FC236}">
                    <a16:creationId xmlns:a16="http://schemas.microsoft.com/office/drawing/2014/main" id="{B46B7F54-FD48-4A96-B9DF-F1F83FDFF1B8}"/>
                  </a:ext>
                </a:extLst>
              </p:cNvPr>
              <p:cNvSpPr/>
              <p:nvPr/>
            </p:nvSpPr>
            <p:spPr>
              <a:xfrm>
                <a:off x="8474362" y="3911316"/>
                <a:ext cx="37933" cy="37934"/>
              </a:xfrm>
              <a:custGeom>
                <a:avLst/>
                <a:gdLst>
                  <a:gd name="connsiteX0" fmla="*/ 19246 w 34249"/>
                  <a:gd name="connsiteY0" fmla="*/ 1882 h 34250"/>
                  <a:gd name="connsiteX1" fmla="*/ 17699 w 34249"/>
                  <a:gd name="connsiteY1" fmla="*/ 12386 h 34250"/>
                  <a:gd name="connsiteX2" fmla="*/ 862 w 34249"/>
                  <a:gd name="connsiteY2" fmla="*/ 29223 h 34250"/>
                  <a:gd name="connsiteX3" fmla="*/ 862 w 34249"/>
                  <a:gd name="connsiteY3" fmla="*/ 33388 h 34250"/>
                  <a:gd name="connsiteX4" fmla="*/ 5027 w 34249"/>
                  <a:gd name="connsiteY4" fmla="*/ 33388 h 34250"/>
                  <a:gd name="connsiteX5" fmla="*/ 21863 w 34249"/>
                  <a:gd name="connsiteY5" fmla="*/ 16552 h 34250"/>
                  <a:gd name="connsiteX6" fmla="*/ 26088 w 34249"/>
                  <a:gd name="connsiteY6" fmla="*/ 17624 h 34250"/>
                  <a:gd name="connsiteX7" fmla="*/ 26112 w 34249"/>
                  <a:gd name="connsiteY7" fmla="*/ 17624 h 34250"/>
                  <a:gd name="connsiteX8" fmla="*/ 32368 w 34249"/>
                  <a:gd name="connsiteY8" fmla="*/ 15003 h 34250"/>
                  <a:gd name="connsiteX9" fmla="*/ 34250 w 34249"/>
                  <a:gd name="connsiteY9" fmla="*/ 13103 h 34250"/>
                  <a:gd name="connsiteX10" fmla="*/ 21147 w 34249"/>
                  <a:gd name="connsiteY10" fmla="*/ 0 h 3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49" h="34250">
                    <a:moveTo>
                      <a:pt x="19246" y="1882"/>
                    </a:moveTo>
                    <a:cubicBezTo>
                      <a:pt x="16452" y="4650"/>
                      <a:pt x="15822" y="8930"/>
                      <a:pt x="17699" y="12386"/>
                    </a:cubicBezTo>
                    <a:lnTo>
                      <a:pt x="862" y="29223"/>
                    </a:lnTo>
                    <a:cubicBezTo>
                      <a:pt x="-287" y="30373"/>
                      <a:pt x="-287" y="32237"/>
                      <a:pt x="862" y="33388"/>
                    </a:cubicBezTo>
                    <a:cubicBezTo>
                      <a:pt x="2012" y="34538"/>
                      <a:pt x="3877" y="34538"/>
                      <a:pt x="5027" y="33388"/>
                    </a:cubicBezTo>
                    <a:lnTo>
                      <a:pt x="21863" y="16552"/>
                    </a:lnTo>
                    <a:cubicBezTo>
                      <a:pt x="23159" y="17258"/>
                      <a:pt x="24612" y="17627"/>
                      <a:pt x="26088" y="17624"/>
                    </a:cubicBezTo>
                    <a:lnTo>
                      <a:pt x="26112" y="17624"/>
                    </a:lnTo>
                    <a:cubicBezTo>
                      <a:pt x="28464" y="17625"/>
                      <a:pt x="30718" y="16680"/>
                      <a:pt x="32368" y="15003"/>
                    </a:cubicBezTo>
                    <a:lnTo>
                      <a:pt x="34250" y="13103"/>
                    </a:lnTo>
                    <a:lnTo>
                      <a:pt x="21147" y="0"/>
                    </a:lnTo>
                    <a:close/>
                  </a:path>
                </a:pathLst>
              </a:custGeom>
              <a:solidFill>
                <a:schemeClr val="bg1"/>
              </a:solidFill>
              <a:ln w="275" cap="flat">
                <a:noFill/>
                <a:prstDash val="solid"/>
                <a:miter/>
              </a:ln>
            </p:spPr>
            <p:txBody>
              <a:bodyPr rtlCol="0" anchor="ctr"/>
              <a:lstStyle/>
              <a:p>
                <a:endParaRPr lang="en-PH" b="1"/>
              </a:p>
            </p:txBody>
          </p:sp>
          <p:sp>
            <p:nvSpPr>
              <p:cNvPr id="113" name="Freeform: Shape 112">
                <a:extLst>
                  <a:ext uri="{FF2B5EF4-FFF2-40B4-BE49-F238E27FC236}">
                    <a16:creationId xmlns:a16="http://schemas.microsoft.com/office/drawing/2014/main" id="{09D24557-385A-45CA-9259-F3C2FC681D10}"/>
                  </a:ext>
                </a:extLst>
              </p:cNvPr>
              <p:cNvSpPr/>
              <p:nvPr/>
            </p:nvSpPr>
            <p:spPr>
              <a:xfrm>
                <a:off x="8495634" y="3817117"/>
                <a:ext cx="110275" cy="110273"/>
              </a:xfrm>
              <a:custGeom>
                <a:avLst/>
                <a:gdLst>
                  <a:gd name="connsiteX0" fmla="*/ 66939 w 99565"/>
                  <a:gd name="connsiteY0" fmla="*/ 863 h 99563"/>
                  <a:gd name="connsiteX1" fmla="*/ 62773 w 99565"/>
                  <a:gd name="connsiteY1" fmla="*/ 863 h 99563"/>
                  <a:gd name="connsiteX2" fmla="*/ 62773 w 99565"/>
                  <a:gd name="connsiteY2" fmla="*/ 5027 h 99563"/>
                  <a:gd name="connsiteX3" fmla="*/ 72816 w 99565"/>
                  <a:gd name="connsiteY3" fmla="*/ 15070 h 99563"/>
                  <a:gd name="connsiteX4" fmla="*/ 61951 w 99565"/>
                  <a:gd name="connsiteY4" fmla="*/ 25934 h 99563"/>
                  <a:gd name="connsiteX5" fmla="*/ 48215 w 99565"/>
                  <a:gd name="connsiteY5" fmla="*/ 12199 h 99563"/>
                  <a:gd name="connsiteX6" fmla="*/ 44050 w 99565"/>
                  <a:gd name="connsiteY6" fmla="*/ 12199 h 99563"/>
                  <a:gd name="connsiteX7" fmla="*/ 44050 w 99565"/>
                  <a:gd name="connsiteY7" fmla="*/ 16364 h 99563"/>
                  <a:gd name="connsiteX8" fmla="*/ 52374 w 99565"/>
                  <a:gd name="connsiteY8" fmla="*/ 24687 h 99563"/>
                  <a:gd name="connsiteX9" fmla="*/ 1726 w 99565"/>
                  <a:gd name="connsiteY9" fmla="*/ 75336 h 99563"/>
                  <a:gd name="connsiteX10" fmla="*/ 1726 w 99565"/>
                  <a:gd name="connsiteY10" fmla="*/ 83666 h 99563"/>
                  <a:gd name="connsiteX11" fmla="*/ 15902 w 99565"/>
                  <a:gd name="connsiteY11" fmla="*/ 97842 h 99563"/>
                  <a:gd name="connsiteX12" fmla="*/ 24232 w 99565"/>
                  <a:gd name="connsiteY12" fmla="*/ 97842 h 99563"/>
                  <a:gd name="connsiteX13" fmla="*/ 29351 w 99565"/>
                  <a:gd name="connsiteY13" fmla="*/ 92723 h 99563"/>
                  <a:gd name="connsiteX14" fmla="*/ 21619 w 99565"/>
                  <a:gd name="connsiteY14" fmla="*/ 84886 h 99563"/>
                  <a:gd name="connsiteX15" fmla="*/ 20860 w 99565"/>
                  <a:gd name="connsiteY15" fmla="*/ 82029 h 99563"/>
                  <a:gd name="connsiteX16" fmla="*/ 22965 w 99565"/>
                  <a:gd name="connsiteY16" fmla="*/ 79952 h 99563"/>
                  <a:gd name="connsiteX17" fmla="*/ 25813 w 99565"/>
                  <a:gd name="connsiteY17" fmla="*/ 80749 h 99563"/>
                  <a:gd name="connsiteX18" fmla="*/ 33518 w 99565"/>
                  <a:gd name="connsiteY18" fmla="*/ 88557 h 99563"/>
                  <a:gd name="connsiteX19" fmla="*/ 40839 w 99565"/>
                  <a:gd name="connsiteY19" fmla="*/ 81235 h 99563"/>
                  <a:gd name="connsiteX20" fmla="*/ 30223 w 99565"/>
                  <a:gd name="connsiteY20" fmla="*/ 70728 h 99563"/>
                  <a:gd name="connsiteX21" fmla="*/ 30202 w 99565"/>
                  <a:gd name="connsiteY21" fmla="*/ 66564 h 99563"/>
                  <a:gd name="connsiteX22" fmla="*/ 34367 w 99565"/>
                  <a:gd name="connsiteY22" fmla="*/ 66542 h 99563"/>
                  <a:gd name="connsiteX23" fmla="*/ 45003 w 99565"/>
                  <a:gd name="connsiteY23" fmla="*/ 77070 h 99563"/>
                  <a:gd name="connsiteX24" fmla="*/ 52228 w 99565"/>
                  <a:gd name="connsiteY24" fmla="*/ 69846 h 99563"/>
                  <a:gd name="connsiteX25" fmla="*/ 44521 w 99565"/>
                  <a:gd name="connsiteY25" fmla="*/ 62140 h 99563"/>
                  <a:gd name="connsiteX26" fmla="*/ 44521 w 99565"/>
                  <a:gd name="connsiteY26" fmla="*/ 57975 h 99563"/>
                  <a:gd name="connsiteX27" fmla="*/ 48687 w 99565"/>
                  <a:gd name="connsiteY27" fmla="*/ 57974 h 99563"/>
                  <a:gd name="connsiteX28" fmla="*/ 56392 w 99565"/>
                  <a:gd name="connsiteY28" fmla="*/ 65680 h 99563"/>
                  <a:gd name="connsiteX29" fmla="*/ 61590 w 99565"/>
                  <a:gd name="connsiteY29" fmla="*/ 60484 h 99563"/>
                  <a:gd name="connsiteX30" fmla="*/ 51016 w 99565"/>
                  <a:gd name="connsiteY30" fmla="*/ 49911 h 99563"/>
                  <a:gd name="connsiteX31" fmla="*/ 51016 w 99565"/>
                  <a:gd name="connsiteY31" fmla="*/ 45746 h 99563"/>
                  <a:gd name="connsiteX32" fmla="*/ 55181 w 99565"/>
                  <a:gd name="connsiteY32" fmla="*/ 45746 h 99563"/>
                  <a:gd name="connsiteX33" fmla="*/ 65754 w 99565"/>
                  <a:gd name="connsiteY33" fmla="*/ 56318 h 99563"/>
                  <a:gd name="connsiteX34" fmla="*/ 74880 w 99565"/>
                  <a:gd name="connsiteY34" fmla="*/ 47192 h 99563"/>
                  <a:gd name="connsiteX35" fmla="*/ 83203 w 99565"/>
                  <a:gd name="connsiteY35" fmla="*/ 55517 h 99563"/>
                  <a:gd name="connsiteX36" fmla="*/ 87369 w 99565"/>
                  <a:gd name="connsiteY36" fmla="*/ 55516 h 99563"/>
                  <a:gd name="connsiteX37" fmla="*/ 87367 w 99565"/>
                  <a:gd name="connsiteY37" fmla="*/ 51351 h 99563"/>
                  <a:gd name="connsiteX38" fmla="*/ 74578 w 99565"/>
                  <a:gd name="connsiteY38" fmla="*/ 38561 h 99563"/>
                  <a:gd name="connsiteX39" fmla="*/ 85396 w 99565"/>
                  <a:gd name="connsiteY39" fmla="*/ 27650 h 99563"/>
                  <a:gd name="connsiteX40" fmla="*/ 94538 w 99565"/>
                  <a:gd name="connsiteY40" fmla="*/ 36793 h 99563"/>
                  <a:gd name="connsiteX41" fmla="*/ 98702 w 99565"/>
                  <a:gd name="connsiteY41" fmla="*/ 36792 h 99563"/>
                  <a:gd name="connsiteX42" fmla="*/ 98702 w 99565"/>
                  <a:gd name="connsiteY42" fmla="*/ 32627 h 9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9565" h="99563">
                    <a:moveTo>
                      <a:pt x="66939" y="863"/>
                    </a:moveTo>
                    <a:cubicBezTo>
                      <a:pt x="65789" y="-288"/>
                      <a:pt x="63924" y="-288"/>
                      <a:pt x="62773" y="863"/>
                    </a:cubicBezTo>
                    <a:cubicBezTo>
                      <a:pt x="61623" y="2013"/>
                      <a:pt x="61623" y="3878"/>
                      <a:pt x="62773" y="5027"/>
                    </a:cubicBezTo>
                    <a:lnTo>
                      <a:pt x="72816" y="15070"/>
                    </a:lnTo>
                    <a:lnTo>
                      <a:pt x="61951" y="25934"/>
                    </a:lnTo>
                    <a:lnTo>
                      <a:pt x="48215" y="12199"/>
                    </a:lnTo>
                    <a:cubicBezTo>
                      <a:pt x="47065" y="11048"/>
                      <a:pt x="45200" y="11048"/>
                      <a:pt x="44050" y="12199"/>
                    </a:cubicBezTo>
                    <a:cubicBezTo>
                      <a:pt x="42900" y="13349"/>
                      <a:pt x="42900" y="15214"/>
                      <a:pt x="44050" y="16364"/>
                    </a:cubicBezTo>
                    <a:lnTo>
                      <a:pt x="52374" y="24687"/>
                    </a:lnTo>
                    <a:lnTo>
                      <a:pt x="1726" y="75336"/>
                    </a:lnTo>
                    <a:cubicBezTo>
                      <a:pt x="-575" y="77636"/>
                      <a:pt x="-575" y="81365"/>
                      <a:pt x="1726" y="83666"/>
                    </a:cubicBezTo>
                    <a:lnTo>
                      <a:pt x="15902" y="97842"/>
                    </a:lnTo>
                    <a:cubicBezTo>
                      <a:pt x="18204" y="100138"/>
                      <a:pt x="21930" y="100138"/>
                      <a:pt x="24232" y="97842"/>
                    </a:cubicBezTo>
                    <a:lnTo>
                      <a:pt x="29351" y="92723"/>
                    </a:lnTo>
                    <a:lnTo>
                      <a:pt x="21619" y="84886"/>
                    </a:lnTo>
                    <a:cubicBezTo>
                      <a:pt x="20873" y="84140"/>
                      <a:pt x="20583" y="83049"/>
                      <a:pt x="20860" y="82029"/>
                    </a:cubicBezTo>
                    <a:cubicBezTo>
                      <a:pt x="21139" y="81009"/>
                      <a:pt x="21941" y="80217"/>
                      <a:pt x="22965" y="79952"/>
                    </a:cubicBezTo>
                    <a:cubicBezTo>
                      <a:pt x="23988" y="79689"/>
                      <a:pt x="25075" y="79992"/>
                      <a:pt x="25813" y="80749"/>
                    </a:cubicBezTo>
                    <a:lnTo>
                      <a:pt x="33518" y="88557"/>
                    </a:lnTo>
                    <a:lnTo>
                      <a:pt x="40839" y="81235"/>
                    </a:lnTo>
                    <a:lnTo>
                      <a:pt x="30223" y="70728"/>
                    </a:lnTo>
                    <a:cubicBezTo>
                      <a:pt x="29068" y="69585"/>
                      <a:pt x="29058" y="67720"/>
                      <a:pt x="30202" y="66564"/>
                    </a:cubicBezTo>
                    <a:cubicBezTo>
                      <a:pt x="31346" y="65408"/>
                      <a:pt x="33211" y="65398"/>
                      <a:pt x="34367" y="66542"/>
                    </a:cubicBezTo>
                    <a:lnTo>
                      <a:pt x="45003" y="77070"/>
                    </a:lnTo>
                    <a:lnTo>
                      <a:pt x="52228" y="69846"/>
                    </a:lnTo>
                    <a:lnTo>
                      <a:pt x="44521" y="62140"/>
                    </a:lnTo>
                    <a:cubicBezTo>
                      <a:pt x="43371" y="60989"/>
                      <a:pt x="43371" y="59124"/>
                      <a:pt x="44521" y="57975"/>
                    </a:cubicBezTo>
                    <a:cubicBezTo>
                      <a:pt x="45672" y="56825"/>
                      <a:pt x="47536" y="56825"/>
                      <a:pt x="48687" y="57974"/>
                    </a:cubicBezTo>
                    <a:lnTo>
                      <a:pt x="56392" y="65680"/>
                    </a:lnTo>
                    <a:lnTo>
                      <a:pt x="61590" y="60484"/>
                    </a:lnTo>
                    <a:lnTo>
                      <a:pt x="51016" y="49911"/>
                    </a:lnTo>
                    <a:cubicBezTo>
                      <a:pt x="49866" y="48762"/>
                      <a:pt x="49866" y="46897"/>
                      <a:pt x="51016" y="45746"/>
                    </a:cubicBezTo>
                    <a:cubicBezTo>
                      <a:pt x="52167" y="44596"/>
                      <a:pt x="54032" y="44596"/>
                      <a:pt x="55181" y="45746"/>
                    </a:cubicBezTo>
                    <a:lnTo>
                      <a:pt x="65754" y="56318"/>
                    </a:lnTo>
                    <a:lnTo>
                      <a:pt x="74880" y="47192"/>
                    </a:lnTo>
                    <a:lnTo>
                      <a:pt x="83203" y="55517"/>
                    </a:lnTo>
                    <a:cubicBezTo>
                      <a:pt x="84354" y="56666"/>
                      <a:pt x="86218" y="56666"/>
                      <a:pt x="87369" y="55516"/>
                    </a:cubicBezTo>
                    <a:cubicBezTo>
                      <a:pt x="88518" y="54366"/>
                      <a:pt x="88518" y="52501"/>
                      <a:pt x="87367" y="51351"/>
                    </a:cubicBezTo>
                    <a:lnTo>
                      <a:pt x="74578" y="38561"/>
                    </a:lnTo>
                    <a:lnTo>
                      <a:pt x="85396" y="27650"/>
                    </a:lnTo>
                    <a:lnTo>
                      <a:pt x="94538" y="36793"/>
                    </a:lnTo>
                    <a:cubicBezTo>
                      <a:pt x="95688" y="37942"/>
                      <a:pt x="97553" y="37942"/>
                      <a:pt x="98702" y="36792"/>
                    </a:cubicBezTo>
                    <a:cubicBezTo>
                      <a:pt x="99853" y="35642"/>
                      <a:pt x="99853" y="33778"/>
                      <a:pt x="98702" y="32627"/>
                    </a:cubicBezTo>
                    <a:close/>
                  </a:path>
                </a:pathLst>
              </a:custGeom>
              <a:solidFill>
                <a:schemeClr val="bg1"/>
              </a:solidFill>
              <a:ln w="275" cap="flat">
                <a:noFill/>
                <a:prstDash val="solid"/>
                <a:miter/>
              </a:ln>
            </p:spPr>
            <p:txBody>
              <a:bodyPr rtlCol="0" anchor="ctr"/>
              <a:lstStyle/>
              <a:p>
                <a:endParaRPr lang="en-PH" b="1"/>
              </a:p>
            </p:txBody>
          </p:sp>
        </p:grpSp>
        <p:grpSp>
          <p:nvGrpSpPr>
            <p:cNvPr id="126" name="Group 125">
              <a:extLst>
                <a:ext uri="{FF2B5EF4-FFF2-40B4-BE49-F238E27FC236}">
                  <a16:creationId xmlns:a16="http://schemas.microsoft.com/office/drawing/2014/main" id="{DEC4BB49-7C00-4155-96A3-C535C3CD654B}"/>
                </a:ext>
              </a:extLst>
            </p:cNvPr>
            <p:cNvGrpSpPr>
              <a:grpSpLocks noChangeAspect="1"/>
            </p:cNvGrpSpPr>
            <p:nvPr/>
          </p:nvGrpSpPr>
          <p:grpSpPr>
            <a:xfrm>
              <a:off x="5187576" y="2117582"/>
              <a:ext cx="274320" cy="274320"/>
              <a:chOff x="8385884" y="3744066"/>
              <a:chExt cx="265596" cy="265596"/>
            </a:xfrm>
          </p:grpSpPr>
          <p:sp>
            <p:nvSpPr>
              <p:cNvPr id="127" name="Oval 126">
                <a:extLst>
                  <a:ext uri="{FF2B5EF4-FFF2-40B4-BE49-F238E27FC236}">
                    <a16:creationId xmlns:a16="http://schemas.microsoft.com/office/drawing/2014/main" id="{42F2852B-4A42-4A6A-9916-E0592393EC15}"/>
                  </a:ext>
                </a:extLst>
              </p:cNvPr>
              <p:cNvSpPr/>
              <p:nvPr/>
            </p:nvSpPr>
            <p:spPr>
              <a:xfrm>
                <a:off x="8385884" y="3744066"/>
                <a:ext cx="265596" cy="2655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b="1"/>
              </a:p>
            </p:txBody>
          </p:sp>
          <p:sp>
            <p:nvSpPr>
              <p:cNvPr id="128" name="Freeform: Shape 127">
                <a:extLst>
                  <a:ext uri="{FF2B5EF4-FFF2-40B4-BE49-F238E27FC236}">
                    <a16:creationId xmlns:a16="http://schemas.microsoft.com/office/drawing/2014/main" id="{C5CF7D1C-A30B-454E-8A65-6B41DFF88EFD}"/>
                  </a:ext>
                </a:extLst>
              </p:cNvPr>
              <p:cNvSpPr/>
              <p:nvPr/>
            </p:nvSpPr>
            <p:spPr>
              <a:xfrm>
                <a:off x="8457919" y="3906890"/>
                <a:ext cx="37933" cy="37934"/>
              </a:xfrm>
              <a:custGeom>
                <a:avLst/>
                <a:gdLst>
                  <a:gd name="connsiteX0" fmla="*/ 19246 w 34249"/>
                  <a:gd name="connsiteY0" fmla="*/ 1882 h 34250"/>
                  <a:gd name="connsiteX1" fmla="*/ 17699 w 34249"/>
                  <a:gd name="connsiteY1" fmla="*/ 12386 h 34250"/>
                  <a:gd name="connsiteX2" fmla="*/ 862 w 34249"/>
                  <a:gd name="connsiteY2" fmla="*/ 29223 h 34250"/>
                  <a:gd name="connsiteX3" fmla="*/ 862 w 34249"/>
                  <a:gd name="connsiteY3" fmla="*/ 33388 h 34250"/>
                  <a:gd name="connsiteX4" fmla="*/ 5027 w 34249"/>
                  <a:gd name="connsiteY4" fmla="*/ 33388 h 34250"/>
                  <a:gd name="connsiteX5" fmla="*/ 21863 w 34249"/>
                  <a:gd name="connsiteY5" fmla="*/ 16552 h 34250"/>
                  <a:gd name="connsiteX6" fmla="*/ 26088 w 34249"/>
                  <a:gd name="connsiteY6" fmla="*/ 17624 h 34250"/>
                  <a:gd name="connsiteX7" fmla="*/ 26112 w 34249"/>
                  <a:gd name="connsiteY7" fmla="*/ 17624 h 34250"/>
                  <a:gd name="connsiteX8" fmla="*/ 32368 w 34249"/>
                  <a:gd name="connsiteY8" fmla="*/ 15003 h 34250"/>
                  <a:gd name="connsiteX9" fmla="*/ 34250 w 34249"/>
                  <a:gd name="connsiteY9" fmla="*/ 13103 h 34250"/>
                  <a:gd name="connsiteX10" fmla="*/ 21147 w 34249"/>
                  <a:gd name="connsiteY10" fmla="*/ 0 h 3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49" h="34250">
                    <a:moveTo>
                      <a:pt x="19246" y="1882"/>
                    </a:moveTo>
                    <a:cubicBezTo>
                      <a:pt x="16452" y="4650"/>
                      <a:pt x="15822" y="8930"/>
                      <a:pt x="17699" y="12386"/>
                    </a:cubicBezTo>
                    <a:lnTo>
                      <a:pt x="862" y="29223"/>
                    </a:lnTo>
                    <a:cubicBezTo>
                      <a:pt x="-287" y="30373"/>
                      <a:pt x="-287" y="32237"/>
                      <a:pt x="862" y="33388"/>
                    </a:cubicBezTo>
                    <a:cubicBezTo>
                      <a:pt x="2012" y="34538"/>
                      <a:pt x="3877" y="34538"/>
                      <a:pt x="5027" y="33388"/>
                    </a:cubicBezTo>
                    <a:lnTo>
                      <a:pt x="21863" y="16552"/>
                    </a:lnTo>
                    <a:cubicBezTo>
                      <a:pt x="23159" y="17258"/>
                      <a:pt x="24612" y="17627"/>
                      <a:pt x="26088" y="17624"/>
                    </a:cubicBezTo>
                    <a:lnTo>
                      <a:pt x="26112" y="17624"/>
                    </a:lnTo>
                    <a:cubicBezTo>
                      <a:pt x="28464" y="17625"/>
                      <a:pt x="30718" y="16680"/>
                      <a:pt x="32368" y="15003"/>
                    </a:cubicBezTo>
                    <a:lnTo>
                      <a:pt x="34250" y="13103"/>
                    </a:lnTo>
                    <a:lnTo>
                      <a:pt x="21147" y="0"/>
                    </a:lnTo>
                    <a:close/>
                  </a:path>
                </a:pathLst>
              </a:custGeom>
              <a:solidFill>
                <a:schemeClr val="bg1"/>
              </a:solidFill>
              <a:ln w="275" cap="flat">
                <a:noFill/>
                <a:prstDash val="solid"/>
                <a:miter/>
              </a:ln>
            </p:spPr>
            <p:txBody>
              <a:bodyPr rtlCol="0" anchor="ctr"/>
              <a:lstStyle/>
              <a:p>
                <a:endParaRPr lang="en-PH" b="1"/>
              </a:p>
            </p:txBody>
          </p:sp>
          <p:sp>
            <p:nvSpPr>
              <p:cNvPr id="129" name="Freeform: Shape 128">
                <a:extLst>
                  <a:ext uri="{FF2B5EF4-FFF2-40B4-BE49-F238E27FC236}">
                    <a16:creationId xmlns:a16="http://schemas.microsoft.com/office/drawing/2014/main" id="{8EEB90D4-CF50-4C39-A09A-9D3F7B2D9CB5}"/>
                  </a:ext>
                </a:extLst>
              </p:cNvPr>
              <p:cNvSpPr/>
              <p:nvPr/>
            </p:nvSpPr>
            <p:spPr>
              <a:xfrm>
                <a:off x="8475760" y="3817117"/>
                <a:ext cx="110275" cy="110273"/>
              </a:xfrm>
              <a:custGeom>
                <a:avLst/>
                <a:gdLst>
                  <a:gd name="connsiteX0" fmla="*/ 66939 w 99565"/>
                  <a:gd name="connsiteY0" fmla="*/ 863 h 99563"/>
                  <a:gd name="connsiteX1" fmla="*/ 62773 w 99565"/>
                  <a:gd name="connsiteY1" fmla="*/ 863 h 99563"/>
                  <a:gd name="connsiteX2" fmla="*/ 62773 w 99565"/>
                  <a:gd name="connsiteY2" fmla="*/ 5027 h 99563"/>
                  <a:gd name="connsiteX3" fmla="*/ 72816 w 99565"/>
                  <a:gd name="connsiteY3" fmla="*/ 15070 h 99563"/>
                  <a:gd name="connsiteX4" fmla="*/ 61951 w 99565"/>
                  <a:gd name="connsiteY4" fmla="*/ 25934 h 99563"/>
                  <a:gd name="connsiteX5" fmla="*/ 48215 w 99565"/>
                  <a:gd name="connsiteY5" fmla="*/ 12199 h 99563"/>
                  <a:gd name="connsiteX6" fmla="*/ 44050 w 99565"/>
                  <a:gd name="connsiteY6" fmla="*/ 12199 h 99563"/>
                  <a:gd name="connsiteX7" fmla="*/ 44050 w 99565"/>
                  <a:gd name="connsiteY7" fmla="*/ 16364 h 99563"/>
                  <a:gd name="connsiteX8" fmla="*/ 52374 w 99565"/>
                  <a:gd name="connsiteY8" fmla="*/ 24687 h 99563"/>
                  <a:gd name="connsiteX9" fmla="*/ 1726 w 99565"/>
                  <a:gd name="connsiteY9" fmla="*/ 75336 h 99563"/>
                  <a:gd name="connsiteX10" fmla="*/ 1726 w 99565"/>
                  <a:gd name="connsiteY10" fmla="*/ 83666 h 99563"/>
                  <a:gd name="connsiteX11" fmla="*/ 15902 w 99565"/>
                  <a:gd name="connsiteY11" fmla="*/ 97842 h 99563"/>
                  <a:gd name="connsiteX12" fmla="*/ 24232 w 99565"/>
                  <a:gd name="connsiteY12" fmla="*/ 97842 h 99563"/>
                  <a:gd name="connsiteX13" fmla="*/ 29351 w 99565"/>
                  <a:gd name="connsiteY13" fmla="*/ 92723 h 99563"/>
                  <a:gd name="connsiteX14" fmla="*/ 21619 w 99565"/>
                  <a:gd name="connsiteY14" fmla="*/ 84886 h 99563"/>
                  <a:gd name="connsiteX15" fmla="*/ 20860 w 99565"/>
                  <a:gd name="connsiteY15" fmla="*/ 82029 h 99563"/>
                  <a:gd name="connsiteX16" fmla="*/ 22965 w 99565"/>
                  <a:gd name="connsiteY16" fmla="*/ 79952 h 99563"/>
                  <a:gd name="connsiteX17" fmla="*/ 25813 w 99565"/>
                  <a:gd name="connsiteY17" fmla="*/ 80749 h 99563"/>
                  <a:gd name="connsiteX18" fmla="*/ 33518 w 99565"/>
                  <a:gd name="connsiteY18" fmla="*/ 88557 h 99563"/>
                  <a:gd name="connsiteX19" fmla="*/ 40839 w 99565"/>
                  <a:gd name="connsiteY19" fmla="*/ 81235 h 99563"/>
                  <a:gd name="connsiteX20" fmla="*/ 30223 w 99565"/>
                  <a:gd name="connsiteY20" fmla="*/ 70728 h 99563"/>
                  <a:gd name="connsiteX21" fmla="*/ 30202 w 99565"/>
                  <a:gd name="connsiteY21" fmla="*/ 66564 h 99563"/>
                  <a:gd name="connsiteX22" fmla="*/ 34367 w 99565"/>
                  <a:gd name="connsiteY22" fmla="*/ 66542 h 99563"/>
                  <a:gd name="connsiteX23" fmla="*/ 45003 w 99565"/>
                  <a:gd name="connsiteY23" fmla="*/ 77070 h 99563"/>
                  <a:gd name="connsiteX24" fmla="*/ 52228 w 99565"/>
                  <a:gd name="connsiteY24" fmla="*/ 69846 h 99563"/>
                  <a:gd name="connsiteX25" fmla="*/ 44521 w 99565"/>
                  <a:gd name="connsiteY25" fmla="*/ 62140 h 99563"/>
                  <a:gd name="connsiteX26" fmla="*/ 44521 w 99565"/>
                  <a:gd name="connsiteY26" fmla="*/ 57975 h 99563"/>
                  <a:gd name="connsiteX27" fmla="*/ 48687 w 99565"/>
                  <a:gd name="connsiteY27" fmla="*/ 57974 h 99563"/>
                  <a:gd name="connsiteX28" fmla="*/ 56392 w 99565"/>
                  <a:gd name="connsiteY28" fmla="*/ 65680 h 99563"/>
                  <a:gd name="connsiteX29" fmla="*/ 61590 w 99565"/>
                  <a:gd name="connsiteY29" fmla="*/ 60484 h 99563"/>
                  <a:gd name="connsiteX30" fmla="*/ 51016 w 99565"/>
                  <a:gd name="connsiteY30" fmla="*/ 49911 h 99563"/>
                  <a:gd name="connsiteX31" fmla="*/ 51016 w 99565"/>
                  <a:gd name="connsiteY31" fmla="*/ 45746 h 99563"/>
                  <a:gd name="connsiteX32" fmla="*/ 55181 w 99565"/>
                  <a:gd name="connsiteY32" fmla="*/ 45746 h 99563"/>
                  <a:gd name="connsiteX33" fmla="*/ 65754 w 99565"/>
                  <a:gd name="connsiteY33" fmla="*/ 56318 h 99563"/>
                  <a:gd name="connsiteX34" fmla="*/ 74880 w 99565"/>
                  <a:gd name="connsiteY34" fmla="*/ 47192 h 99563"/>
                  <a:gd name="connsiteX35" fmla="*/ 83203 w 99565"/>
                  <a:gd name="connsiteY35" fmla="*/ 55517 h 99563"/>
                  <a:gd name="connsiteX36" fmla="*/ 87369 w 99565"/>
                  <a:gd name="connsiteY36" fmla="*/ 55516 h 99563"/>
                  <a:gd name="connsiteX37" fmla="*/ 87367 w 99565"/>
                  <a:gd name="connsiteY37" fmla="*/ 51351 h 99563"/>
                  <a:gd name="connsiteX38" fmla="*/ 74578 w 99565"/>
                  <a:gd name="connsiteY38" fmla="*/ 38561 h 99563"/>
                  <a:gd name="connsiteX39" fmla="*/ 85396 w 99565"/>
                  <a:gd name="connsiteY39" fmla="*/ 27650 h 99563"/>
                  <a:gd name="connsiteX40" fmla="*/ 94538 w 99565"/>
                  <a:gd name="connsiteY40" fmla="*/ 36793 h 99563"/>
                  <a:gd name="connsiteX41" fmla="*/ 98702 w 99565"/>
                  <a:gd name="connsiteY41" fmla="*/ 36792 h 99563"/>
                  <a:gd name="connsiteX42" fmla="*/ 98702 w 99565"/>
                  <a:gd name="connsiteY42" fmla="*/ 32627 h 9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9565" h="99563">
                    <a:moveTo>
                      <a:pt x="66939" y="863"/>
                    </a:moveTo>
                    <a:cubicBezTo>
                      <a:pt x="65789" y="-288"/>
                      <a:pt x="63924" y="-288"/>
                      <a:pt x="62773" y="863"/>
                    </a:cubicBezTo>
                    <a:cubicBezTo>
                      <a:pt x="61623" y="2013"/>
                      <a:pt x="61623" y="3878"/>
                      <a:pt x="62773" y="5027"/>
                    </a:cubicBezTo>
                    <a:lnTo>
                      <a:pt x="72816" y="15070"/>
                    </a:lnTo>
                    <a:lnTo>
                      <a:pt x="61951" y="25934"/>
                    </a:lnTo>
                    <a:lnTo>
                      <a:pt x="48215" y="12199"/>
                    </a:lnTo>
                    <a:cubicBezTo>
                      <a:pt x="47065" y="11048"/>
                      <a:pt x="45200" y="11048"/>
                      <a:pt x="44050" y="12199"/>
                    </a:cubicBezTo>
                    <a:cubicBezTo>
                      <a:pt x="42900" y="13349"/>
                      <a:pt x="42900" y="15214"/>
                      <a:pt x="44050" y="16364"/>
                    </a:cubicBezTo>
                    <a:lnTo>
                      <a:pt x="52374" y="24687"/>
                    </a:lnTo>
                    <a:lnTo>
                      <a:pt x="1726" y="75336"/>
                    </a:lnTo>
                    <a:cubicBezTo>
                      <a:pt x="-575" y="77636"/>
                      <a:pt x="-575" y="81365"/>
                      <a:pt x="1726" y="83666"/>
                    </a:cubicBezTo>
                    <a:lnTo>
                      <a:pt x="15902" y="97842"/>
                    </a:lnTo>
                    <a:cubicBezTo>
                      <a:pt x="18204" y="100138"/>
                      <a:pt x="21930" y="100138"/>
                      <a:pt x="24232" y="97842"/>
                    </a:cubicBezTo>
                    <a:lnTo>
                      <a:pt x="29351" y="92723"/>
                    </a:lnTo>
                    <a:lnTo>
                      <a:pt x="21619" y="84886"/>
                    </a:lnTo>
                    <a:cubicBezTo>
                      <a:pt x="20873" y="84140"/>
                      <a:pt x="20583" y="83049"/>
                      <a:pt x="20860" y="82029"/>
                    </a:cubicBezTo>
                    <a:cubicBezTo>
                      <a:pt x="21139" y="81009"/>
                      <a:pt x="21941" y="80217"/>
                      <a:pt x="22965" y="79952"/>
                    </a:cubicBezTo>
                    <a:cubicBezTo>
                      <a:pt x="23988" y="79689"/>
                      <a:pt x="25075" y="79992"/>
                      <a:pt x="25813" y="80749"/>
                    </a:cubicBezTo>
                    <a:lnTo>
                      <a:pt x="33518" y="88557"/>
                    </a:lnTo>
                    <a:lnTo>
                      <a:pt x="40839" y="81235"/>
                    </a:lnTo>
                    <a:lnTo>
                      <a:pt x="30223" y="70728"/>
                    </a:lnTo>
                    <a:cubicBezTo>
                      <a:pt x="29068" y="69585"/>
                      <a:pt x="29058" y="67720"/>
                      <a:pt x="30202" y="66564"/>
                    </a:cubicBezTo>
                    <a:cubicBezTo>
                      <a:pt x="31346" y="65408"/>
                      <a:pt x="33211" y="65398"/>
                      <a:pt x="34367" y="66542"/>
                    </a:cubicBezTo>
                    <a:lnTo>
                      <a:pt x="45003" y="77070"/>
                    </a:lnTo>
                    <a:lnTo>
                      <a:pt x="52228" y="69846"/>
                    </a:lnTo>
                    <a:lnTo>
                      <a:pt x="44521" y="62140"/>
                    </a:lnTo>
                    <a:cubicBezTo>
                      <a:pt x="43371" y="60989"/>
                      <a:pt x="43371" y="59124"/>
                      <a:pt x="44521" y="57975"/>
                    </a:cubicBezTo>
                    <a:cubicBezTo>
                      <a:pt x="45672" y="56825"/>
                      <a:pt x="47536" y="56825"/>
                      <a:pt x="48687" y="57974"/>
                    </a:cubicBezTo>
                    <a:lnTo>
                      <a:pt x="56392" y="65680"/>
                    </a:lnTo>
                    <a:lnTo>
                      <a:pt x="61590" y="60484"/>
                    </a:lnTo>
                    <a:lnTo>
                      <a:pt x="51016" y="49911"/>
                    </a:lnTo>
                    <a:cubicBezTo>
                      <a:pt x="49866" y="48762"/>
                      <a:pt x="49866" y="46897"/>
                      <a:pt x="51016" y="45746"/>
                    </a:cubicBezTo>
                    <a:cubicBezTo>
                      <a:pt x="52167" y="44596"/>
                      <a:pt x="54032" y="44596"/>
                      <a:pt x="55181" y="45746"/>
                    </a:cubicBezTo>
                    <a:lnTo>
                      <a:pt x="65754" y="56318"/>
                    </a:lnTo>
                    <a:lnTo>
                      <a:pt x="74880" y="47192"/>
                    </a:lnTo>
                    <a:lnTo>
                      <a:pt x="83203" y="55517"/>
                    </a:lnTo>
                    <a:cubicBezTo>
                      <a:pt x="84354" y="56666"/>
                      <a:pt x="86218" y="56666"/>
                      <a:pt x="87369" y="55516"/>
                    </a:cubicBezTo>
                    <a:cubicBezTo>
                      <a:pt x="88518" y="54366"/>
                      <a:pt x="88518" y="52501"/>
                      <a:pt x="87367" y="51351"/>
                    </a:cubicBezTo>
                    <a:lnTo>
                      <a:pt x="74578" y="38561"/>
                    </a:lnTo>
                    <a:lnTo>
                      <a:pt x="85396" y="27650"/>
                    </a:lnTo>
                    <a:lnTo>
                      <a:pt x="94538" y="36793"/>
                    </a:lnTo>
                    <a:cubicBezTo>
                      <a:pt x="95688" y="37942"/>
                      <a:pt x="97553" y="37942"/>
                      <a:pt x="98702" y="36792"/>
                    </a:cubicBezTo>
                    <a:cubicBezTo>
                      <a:pt x="99853" y="35642"/>
                      <a:pt x="99853" y="33778"/>
                      <a:pt x="98702" y="32627"/>
                    </a:cubicBezTo>
                    <a:close/>
                  </a:path>
                </a:pathLst>
              </a:custGeom>
              <a:solidFill>
                <a:schemeClr val="bg1"/>
              </a:solidFill>
              <a:ln w="275" cap="flat">
                <a:noFill/>
                <a:prstDash val="solid"/>
                <a:miter/>
              </a:ln>
            </p:spPr>
            <p:txBody>
              <a:bodyPr rtlCol="0" anchor="ctr"/>
              <a:lstStyle/>
              <a:p>
                <a:endParaRPr lang="en-PH" b="1"/>
              </a:p>
            </p:txBody>
          </p:sp>
        </p:grpSp>
        <p:grpSp>
          <p:nvGrpSpPr>
            <p:cNvPr id="131" name="Group 130">
              <a:extLst>
                <a:ext uri="{FF2B5EF4-FFF2-40B4-BE49-F238E27FC236}">
                  <a16:creationId xmlns:a16="http://schemas.microsoft.com/office/drawing/2014/main" id="{30959AE3-6CF6-4E52-88AA-B5842FA85D62}"/>
                </a:ext>
              </a:extLst>
            </p:cNvPr>
            <p:cNvGrpSpPr>
              <a:grpSpLocks noChangeAspect="1"/>
            </p:cNvGrpSpPr>
            <p:nvPr/>
          </p:nvGrpSpPr>
          <p:grpSpPr>
            <a:xfrm>
              <a:off x="7592821" y="2118287"/>
              <a:ext cx="274320" cy="274320"/>
              <a:chOff x="8378137" y="3744749"/>
              <a:chExt cx="265596" cy="265596"/>
            </a:xfrm>
          </p:grpSpPr>
          <p:sp>
            <p:nvSpPr>
              <p:cNvPr id="132" name="Oval 131">
                <a:extLst>
                  <a:ext uri="{FF2B5EF4-FFF2-40B4-BE49-F238E27FC236}">
                    <a16:creationId xmlns:a16="http://schemas.microsoft.com/office/drawing/2014/main" id="{F37A46FF-6E5E-438A-BBC8-16841C8F3158}"/>
                  </a:ext>
                </a:extLst>
              </p:cNvPr>
              <p:cNvSpPr/>
              <p:nvPr/>
            </p:nvSpPr>
            <p:spPr>
              <a:xfrm>
                <a:off x="8378137" y="3744749"/>
                <a:ext cx="265596" cy="2655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b="1"/>
              </a:p>
            </p:txBody>
          </p:sp>
          <p:sp>
            <p:nvSpPr>
              <p:cNvPr id="133" name="Freeform: Shape 132">
                <a:extLst>
                  <a:ext uri="{FF2B5EF4-FFF2-40B4-BE49-F238E27FC236}">
                    <a16:creationId xmlns:a16="http://schemas.microsoft.com/office/drawing/2014/main" id="{8E8A15C7-3BE9-4F04-A528-89E82C230352}"/>
                  </a:ext>
                </a:extLst>
              </p:cNvPr>
              <p:cNvSpPr/>
              <p:nvPr/>
            </p:nvSpPr>
            <p:spPr>
              <a:xfrm>
                <a:off x="8453308" y="3906890"/>
                <a:ext cx="37933" cy="37934"/>
              </a:xfrm>
              <a:custGeom>
                <a:avLst/>
                <a:gdLst>
                  <a:gd name="connsiteX0" fmla="*/ 19246 w 34249"/>
                  <a:gd name="connsiteY0" fmla="*/ 1882 h 34250"/>
                  <a:gd name="connsiteX1" fmla="*/ 17699 w 34249"/>
                  <a:gd name="connsiteY1" fmla="*/ 12386 h 34250"/>
                  <a:gd name="connsiteX2" fmla="*/ 862 w 34249"/>
                  <a:gd name="connsiteY2" fmla="*/ 29223 h 34250"/>
                  <a:gd name="connsiteX3" fmla="*/ 862 w 34249"/>
                  <a:gd name="connsiteY3" fmla="*/ 33388 h 34250"/>
                  <a:gd name="connsiteX4" fmla="*/ 5027 w 34249"/>
                  <a:gd name="connsiteY4" fmla="*/ 33388 h 34250"/>
                  <a:gd name="connsiteX5" fmla="*/ 21863 w 34249"/>
                  <a:gd name="connsiteY5" fmla="*/ 16552 h 34250"/>
                  <a:gd name="connsiteX6" fmla="*/ 26088 w 34249"/>
                  <a:gd name="connsiteY6" fmla="*/ 17624 h 34250"/>
                  <a:gd name="connsiteX7" fmla="*/ 26112 w 34249"/>
                  <a:gd name="connsiteY7" fmla="*/ 17624 h 34250"/>
                  <a:gd name="connsiteX8" fmla="*/ 32368 w 34249"/>
                  <a:gd name="connsiteY8" fmla="*/ 15003 h 34250"/>
                  <a:gd name="connsiteX9" fmla="*/ 34250 w 34249"/>
                  <a:gd name="connsiteY9" fmla="*/ 13103 h 34250"/>
                  <a:gd name="connsiteX10" fmla="*/ 21147 w 34249"/>
                  <a:gd name="connsiteY10" fmla="*/ 0 h 3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49" h="34250">
                    <a:moveTo>
                      <a:pt x="19246" y="1882"/>
                    </a:moveTo>
                    <a:cubicBezTo>
                      <a:pt x="16452" y="4650"/>
                      <a:pt x="15822" y="8930"/>
                      <a:pt x="17699" y="12386"/>
                    </a:cubicBezTo>
                    <a:lnTo>
                      <a:pt x="862" y="29223"/>
                    </a:lnTo>
                    <a:cubicBezTo>
                      <a:pt x="-287" y="30373"/>
                      <a:pt x="-287" y="32237"/>
                      <a:pt x="862" y="33388"/>
                    </a:cubicBezTo>
                    <a:cubicBezTo>
                      <a:pt x="2012" y="34538"/>
                      <a:pt x="3877" y="34538"/>
                      <a:pt x="5027" y="33388"/>
                    </a:cubicBezTo>
                    <a:lnTo>
                      <a:pt x="21863" y="16552"/>
                    </a:lnTo>
                    <a:cubicBezTo>
                      <a:pt x="23159" y="17258"/>
                      <a:pt x="24612" y="17627"/>
                      <a:pt x="26088" y="17624"/>
                    </a:cubicBezTo>
                    <a:lnTo>
                      <a:pt x="26112" y="17624"/>
                    </a:lnTo>
                    <a:cubicBezTo>
                      <a:pt x="28464" y="17625"/>
                      <a:pt x="30718" y="16680"/>
                      <a:pt x="32368" y="15003"/>
                    </a:cubicBezTo>
                    <a:lnTo>
                      <a:pt x="34250" y="13103"/>
                    </a:lnTo>
                    <a:lnTo>
                      <a:pt x="21147" y="0"/>
                    </a:lnTo>
                    <a:close/>
                  </a:path>
                </a:pathLst>
              </a:custGeom>
              <a:solidFill>
                <a:schemeClr val="bg1"/>
              </a:solidFill>
              <a:ln w="275" cap="flat">
                <a:noFill/>
                <a:prstDash val="solid"/>
                <a:miter/>
              </a:ln>
            </p:spPr>
            <p:txBody>
              <a:bodyPr rtlCol="0" anchor="ctr"/>
              <a:lstStyle/>
              <a:p>
                <a:endParaRPr lang="en-PH" b="1"/>
              </a:p>
            </p:txBody>
          </p:sp>
          <p:sp>
            <p:nvSpPr>
              <p:cNvPr id="134" name="Freeform: Shape 133">
                <a:extLst>
                  <a:ext uri="{FF2B5EF4-FFF2-40B4-BE49-F238E27FC236}">
                    <a16:creationId xmlns:a16="http://schemas.microsoft.com/office/drawing/2014/main" id="{ACFA4371-CDAA-4DC1-849B-81E05719971E}"/>
                  </a:ext>
                </a:extLst>
              </p:cNvPr>
              <p:cNvSpPr/>
              <p:nvPr/>
            </p:nvSpPr>
            <p:spPr>
              <a:xfrm>
                <a:off x="8469616" y="3821728"/>
                <a:ext cx="110275" cy="110273"/>
              </a:xfrm>
              <a:custGeom>
                <a:avLst/>
                <a:gdLst>
                  <a:gd name="connsiteX0" fmla="*/ 66939 w 99565"/>
                  <a:gd name="connsiteY0" fmla="*/ 863 h 99563"/>
                  <a:gd name="connsiteX1" fmla="*/ 62773 w 99565"/>
                  <a:gd name="connsiteY1" fmla="*/ 863 h 99563"/>
                  <a:gd name="connsiteX2" fmla="*/ 62773 w 99565"/>
                  <a:gd name="connsiteY2" fmla="*/ 5027 h 99563"/>
                  <a:gd name="connsiteX3" fmla="*/ 72816 w 99565"/>
                  <a:gd name="connsiteY3" fmla="*/ 15070 h 99563"/>
                  <a:gd name="connsiteX4" fmla="*/ 61951 w 99565"/>
                  <a:gd name="connsiteY4" fmla="*/ 25934 h 99563"/>
                  <a:gd name="connsiteX5" fmla="*/ 48215 w 99565"/>
                  <a:gd name="connsiteY5" fmla="*/ 12199 h 99563"/>
                  <a:gd name="connsiteX6" fmla="*/ 44050 w 99565"/>
                  <a:gd name="connsiteY6" fmla="*/ 12199 h 99563"/>
                  <a:gd name="connsiteX7" fmla="*/ 44050 w 99565"/>
                  <a:gd name="connsiteY7" fmla="*/ 16364 h 99563"/>
                  <a:gd name="connsiteX8" fmla="*/ 52374 w 99565"/>
                  <a:gd name="connsiteY8" fmla="*/ 24687 h 99563"/>
                  <a:gd name="connsiteX9" fmla="*/ 1726 w 99565"/>
                  <a:gd name="connsiteY9" fmla="*/ 75336 h 99563"/>
                  <a:gd name="connsiteX10" fmla="*/ 1726 w 99565"/>
                  <a:gd name="connsiteY10" fmla="*/ 83666 h 99563"/>
                  <a:gd name="connsiteX11" fmla="*/ 15902 w 99565"/>
                  <a:gd name="connsiteY11" fmla="*/ 97842 h 99563"/>
                  <a:gd name="connsiteX12" fmla="*/ 24232 w 99565"/>
                  <a:gd name="connsiteY12" fmla="*/ 97842 h 99563"/>
                  <a:gd name="connsiteX13" fmla="*/ 29351 w 99565"/>
                  <a:gd name="connsiteY13" fmla="*/ 92723 h 99563"/>
                  <a:gd name="connsiteX14" fmla="*/ 21619 w 99565"/>
                  <a:gd name="connsiteY14" fmla="*/ 84886 h 99563"/>
                  <a:gd name="connsiteX15" fmla="*/ 20860 w 99565"/>
                  <a:gd name="connsiteY15" fmla="*/ 82029 h 99563"/>
                  <a:gd name="connsiteX16" fmla="*/ 22965 w 99565"/>
                  <a:gd name="connsiteY16" fmla="*/ 79952 h 99563"/>
                  <a:gd name="connsiteX17" fmla="*/ 25813 w 99565"/>
                  <a:gd name="connsiteY17" fmla="*/ 80749 h 99563"/>
                  <a:gd name="connsiteX18" fmla="*/ 33518 w 99565"/>
                  <a:gd name="connsiteY18" fmla="*/ 88557 h 99563"/>
                  <a:gd name="connsiteX19" fmla="*/ 40839 w 99565"/>
                  <a:gd name="connsiteY19" fmla="*/ 81235 h 99563"/>
                  <a:gd name="connsiteX20" fmla="*/ 30223 w 99565"/>
                  <a:gd name="connsiteY20" fmla="*/ 70728 h 99563"/>
                  <a:gd name="connsiteX21" fmla="*/ 30202 w 99565"/>
                  <a:gd name="connsiteY21" fmla="*/ 66564 h 99563"/>
                  <a:gd name="connsiteX22" fmla="*/ 34367 w 99565"/>
                  <a:gd name="connsiteY22" fmla="*/ 66542 h 99563"/>
                  <a:gd name="connsiteX23" fmla="*/ 45003 w 99565"/>
                  <a:gd name="connsiteY23" fmla="*/ 77070 h 99563"/>
                  <a:gd name="connsiteX24" fmla="*/ 52228 w 99565"/>
                  <a:gd name="connsiteY24" fmla="*/ 69846 h 99563"/>
                  <a:gd name="connsiteX25" fmla="*/ 44521 w 99565"/>
                  <a:gd name="connsiteY25" fmla="*/ 62140 h 99563"/>
                  <a:gd name="connsiteX26" fmla="*/ 44521 w 99565"/>
                  <a:gd name="connsiteY26" fmla="*/ 57975 h 99563"/>
                  <a:gd name="connsiteX27" fmla="*/ 48687 w 99565"/>
                  <a:gd name="connsiteY27" fmla="*/ 57974 h 99563"/>
                  <a:gd name="connsiteX28" fmla="*/ 56392 w 99565"/>
                  <a:gd name="connsiteY28" fmla="*/ 65680 h 99563"/>
                  <a:gd name="connsiteX29" fmla="*/ 61590 w 99565"/>
                  <a:gd name="connsiteY29" fmla="*/ 60484 h 99563"/>
                  <a:gd name="connsiteX30" fmla="*/ 51016 w 99565"/>
                  <a:gd name="connsiteY30" fmla="*/ 49911 h 99563"/>
                  <a:gd name="connsiteX31" fmla="*/ 51016 w 99565"/>
                  <a:gd name="connsiteY31" fmla="*/ 45746 h 99563"/>
                  <a:gd name="connsiteX32" fmla="*/ 55181 w 99565"/>
                  <a:gd name="connsiteY32" fmla="*/ 45746 h 99563"/>
                  <a:gd name="connsiteX33" fmla="*/ 65754 w 99565"/>
                  <a:gd name="connsiteY33" fmla="*/ 56318 h 99563"/>
                  <a:gd name="connsiteX34" fmla="*/ 74880 w 99565"/>
                  <a:gd name="connsiteY34" fmla="*/ 47192 h 99563"/>
                  <a:gd name="connsiteX35" fmla="*/ 83203 w 99565"/>
                  <a:gd name="connsiteY35" fmla="*/ 55517 h 99563"/>
                  <a:gd name="connsiteX36" fmla="*/ 87369 w 99565"/>
                  <a:gd name="connsiteY36" fmla="*/ 55516 h 99563"/>
                  <a:gd name="connsiteX37" fmla="*/ 87367 w 99565"/>
                  <a:gd name="connsiteY37" fmla="*/ 51351 h 99563"/>
                  <a:gd name="connsiteX38" fmla="*/ 74578 w 99565"/>
                  <a:gd name="connsiteY38" fmla="*/ 38561 h 99563"/>
                  <a:gd name="connsiteX39" fmla="*/ 85396 w 99565"/>
                  <a:gd name="connsiteY39" fmla="*/ 27650 h 99563"/>
                  <a:gd name="connsiteX40" fmla="*/ 94538 w 99565"/>
                  <a:gd name="connsiteY40" fmla="*/ 36793 h 99563"/>
                  <a:gd name="connsiteX41" fmla="*/ 98702 w 99565"/>
                  <a:gd name="connsiteY41" fmla="*/ 36792 h 99563"/>
                  <a:gd name="connsiteX42" fmla="*/ 98702 w 99565"/>
                  <a:gd name="connsiteY42" fmla="*/ 32627 h 9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9565" h="99563">
                    <a:moveTo>
                      <a:pt x="66939" y="863"/>
                    </a:moveTo>
                    <a:cubicBezTo>
                      <a:pt x="65789" y="-288"/>
                      <a:pt x="63924" y="-288"/>
                      <a:pt x="62773" y="863"/>
                    </a:cubicBezTo>
                    <a:cubicBezTo>
                      <a:pt x="61623" y="2013"/>
                      <a:pt x="61623" y="3878"/>
                      <a:pt x="62773" y="5027"/>
                    </a:cubicBezTo>
                    <a:lnTo>
                      <a:pt x="72816" y="15070"/>
                    </a:lnTo>
                    <a:lnTo>
                      <a:pt x="61951" y="25934"/>
                    </a:lnTo>
                    <a:lnTo>
                      <a:pt x="48215" y="12199"/>
                    </a:lnTo>
                    <a:cubicBezTo>
                      <a:pt x="47065" y="11048"/>
                      <a:pt x="45200" y="11048"/>
                      <a:pt x="44050" y="12199"/>
                    </a:cubicBezTo>
                    <a:cubicBezTo>
                      <a:pt x="42900" y="13349"/>
                      <a:pt x="42900" y="15214"/>
                      <a:pt x="44050" y="16364"/>
                    </a:cubicBezTo>
                    <a:lnTo>
                      <a:pt x="52374" y="24687"/>
                    </a:lnTo>
                    <a:lnTo>
                      <a:pt x="1726" y="75336"/>
                    </a:lnTo>
                    <a:cubicBezTo>
                      <a:pt x="-575" y="77636"/>
                      <a:pt x="-575" y="81365"/>
                      <a:pt x="1726" y="83666"/>
                    </a:cubicBezTo>
                    <a:lnTo>
                      <a:pt x="15902" y="97842"/>
                    </a:lnTo>
                    <a:cubicBezTo>
                      <a:pt x="18204" y="100138"/>
                      <a:pt x="21930" y="100138"/>
                      <a:pt x="24232" y="97842"/>
                    </a:cubicBezTo>
                    <a:lnTo>
                      <a:pt x="29351" y="92723"/>
                    </a:lnTo>
                    <a:lnTo>
                      <a:pt x="21619" y="84886"/>
                    </a:lnTo>
                    <a:cubicBezTo>
                      <a:pt x="20873" y="84140"/>
                      <a:pt x="20583" y="83049"/>
                      <a:pt x="20860" y="82029"/>
                    </a:cubicBezTo>
                    <a:cubicBezTo>
                      <a:pt x="21139" y="81009"/>
                      <a:pt x="21941" y="80217"/>
                      <a:pt x="22965" y="79952"/>
                    </a:cubicBezTo>
                    <a:cubicBezTo>
                      <a:pt x="23988" y="79689"/>
                      <a:pt x="25075" y="79992"/>
                      <a:pt x="25813" y="80749"/>
                    </a:cubicBezTo>
                    <a:lnTo>
                      <a:pt x="33518" y="88557"/>
                    </a:lnTo>
                    <a:lnTo>
                      <a:pt x="40839" y="81235"/>
                    </a:lnTo>
                    <a:lnTo>
                      <a:pt x="30223" y="70728"/>
                    </a:lnTo>
                    <a:cubicBezTo>
                      <a:pt x="29068" y="69585"/>
                      <a:pt x="29058" y="67720"/>
                      <a:pt x="30202" y="66564"/>
                    </a:cubicBezTo>
                    <a:cubicBezTo>
                      <a:pt x="31346" y="65408"/>
                      <a:pt x="33211" y="65398"/>
                      <a:pt x="34367" y="66542"/>
                    </a:cubicBezTo>
                    <a:lnTo>
                      <a:pt x="45003" y="77070"/>
                    </a:lnTo>
                    <a:lnTo>
                      <a:pt x="52228" y="69846"/>
                    </a:lnTo>
                    <a:lnTo>
                      <a:pt x="44521" y="62140"/>
                    </a:lnTo>
                    <a:cubicBezTo>
                      <a:pt x="43371" y="60989"/>
                      <a:pt x="43371" y="59124"/>
                      <a:pt x="44521" y="57975"/>
                    </a:cubicBezTo>
                    <a:cubicBezTo>
                      <a:pt x="45672" y="56825"/>
                      <a:pt x="47536" y="56825"/>
                      <a:pt x="48687" y="57974"/>
                    </a:cubicBezTo>
                    <a:lnTo>
                      <a:pt x="56392" y="65680"/>
                    </a:lnTo>
                    <a:lnTo>
                      <a:pt x="61590" y="60484"/>
                    </a:lnTo>
                    <a:lnTo>
                      <a:pt x="51016" y="49911"/>
                    </a:lnTo>
                    <a:cubicBezTo>
                      <a:pt x="49866" y="48762"/>
                      <a:pt x="49866" y="46897"/>
                      <a:pt x="51016" y="45746"/>
                    </a:cubicBezTo>
                    <a:cubicBezTo>
                      <a:pt x="52167" y="44596"/>
                      <a:pt x="54032" y="44596"/>
                      <a:pt x="55181" y="45746"/>
                    </a:cubicBezTo>
                    <a:lnTo>
                      <a:pt x="65754" y="56318"/>
                    </a:lnTo>
                    <a:lnTo>
                      <a:pt x="74880" y="47192"/>
                    </a:lnTo>
                    <a:lnTo>
                      <a:pt x="83203" y="55517"/>
                    </a:lnTo>
                    <a:cubicBezTo>
                      <a:pt x="84354" y="56666"/>
                      <a:pt x="86218" y="56666"/>
                      <a:pt x="87369" y="55516"/>
                    </a:cubicBezTo>
                    <a:cubicBezTo>
                      <a:pt x="88518" y="54366"/>
                      <a:pt x="88518" y="52501"/>
                      <a:pt x="87367" y="51351"/>
                    </a:cubicBezTo>
                    <a:lnTo>
                      <a:pt x="74578" y="38561"/>
                    </a:lnTo>
                    <a:lnTo>
                      <a:pt x="85396" y="27650"/>
                    </a:lnTo>
                    <a:lnTo>
                      <a:pt x="94538" y="36793"/>
                    </a:lnTo>
                    <a:cubicBezTo>
                      <a:pt x="95688" y="37942"/>
                      <a:pt x="97553" y="37942"/>
                      <a:pt x="98702" y="36792"/>
                    </a:cubicBezTo>
                    <a:cubicBezTo>
                      <a:pt x="99853" y="35642"/>
                      <a:pt x="99853" y="33778"/>
                      <a:pt x="98702" y="32627"/>
                    </a:cubicBezTo>
                    <a:close/>
                  </a:path>
                </a:pathLst>
              </a:custGeom>
              <a:solidFill>
                <a:schemeClr val="bg1"/>
              </a:solidFill>
              <a:ln w="275" cap="flat">
                <a:noFill/>
                <a:prstDash val="solid"/>
                <a:miter/>
              </a:ln>
            </p:spPr>
            <p:txBody>
              <a:bodyPr rtlCol="0" anchor="ctr"/>
              <a:lstStyle/>
              <a:p>
                <a:endParaRPr lang="en-PH" b="1"/>
              </a:p>
            </p:txBody>
          </p:sp>
        </p:grpSp>
        <p:sp>
          <p:nvSpPr>
            <p:cNvPr id="141" name="Oval 140">
              <a:extLst>
                <a:ext uri="{FF2B5EF4-FFF2-40B4-BE49-F238E27FC236}">
                  <a16:creationId xmlns:a16="http://schemas.microsoft.com/office/drawing/2014/main" id="{C12B63FE-6A45-4A8A-B732-66CCF116A450}"/>
                </a:ext>
              </a:extLst>
            </p:cNvPr>
            <p:cNvSpPr/>
            <p:nvPr/>
          </p:nvSpPr>
          <p:spPr>
            <a:xfrm>
              <a:off x="10004377" y="211758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b="1"/>
            </a:p>
          </p:txBody>
        </p:sp>
        <p:sp>
          <p:nvSpPr>
            <p:cNvPr id="68" name="Rectangle 67">
              <a:extLst>
                <a:ext uri="{FF2B5EF4-FFF2-40B4-BE49-F238E27FC236}">
                  <a16:creationId xmlns:a16="http://schemas.microsoft.com/office/drawing/2014/main" id="{858D75A5-084D-414A-9896-E061BBA3B024}"/>
                </a:ext>
              </a:extLst>
            </p:cNvPr>
            <p:cNvSpPr/>
            <p:nvPr/>
          </p:nvSpPr>
          <p:spPr>
            <a:xfrm>
              <a:off x="685800" y="2453777"/>
              <a:ext cx="2027249" cy="22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r>
                <a:rPr lang="en-US" sz="1200" b="1">
                  <a:solidFill>
                    <a:schemeClr val="tx1"/>
                  </a:solidFill>
                </a:rPr>
                <a:t>CT Follow Up</a:t>
              </a:r>
              <a:endParaRPr lang="en-PH" sz="1200" b="1">
                <a:solidFill>
                  <a:schemeClr val="tx1"/>
                </a:solidFill>
              </a:endParaRPr>
            </a:p>
          </p:txBody>
        </p:sp>
        <p:pic>
          <p:nvPicPr>
            <p:cNvPr id="145" name="Graphic 144">
              <a:extLst>
                <a:ext uri="{FF2B5EF4-FFF2-40B4-BE49-F238E27FC236}">
                  <a16:creationId xmlns:a16="http://schemas.microsoft.com/office/drawing/2014/main" id="{81730E27-2A21-4E26-B052-A51B99B21F3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799355" y="2430118"/>
              <a:ext cx="274320" cy="274320"/>
            </a:xfrm>
            <a:prstGeom prst="rect">
              <a:avLst/>
            </a:prstGeom>
          </p:spPr>
        </p:pic>
        <p:pic>
          <p:nvPicPr>
            <p:cNvPr id="147" name="Graphic 146">
              <a:extLst>
                <a:ext uri="{FF2B5EF4-FFF2-40B4-BE49-F238E27FC236}">
                  <a16:creationId xmlns:a16="http://schemas.microsoft.com/office/drawing/2014/main" id="{3BE2B862-9CDC-4842-AA7C-D0AE1409428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383179" y="2430118"/>
              <a:ext cx="274320" cy="274320"/>
            </a:xfrm>
            <a:prstGeom prst="rect">
              <a:avLst/>
            </a:prstGeom>
          </p:spPr>
        </p:pic>
        <p:pic>
          <p:nvPicPr>
            <p:cNvPr id="150" name="Graphic 149">
              <a:extLst>
                <a:ext uri="{FF2B5EF4-FFF2-40B4-BE49-F238E27FC236}">
                  <a16:creationId xmlns:a16="http://schemas.microsoft.com/office/drawing/2014/main" id="{481C124B-FE56-4096-9443-E5564D11CE1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0004377" y="2430118"/>
              <a:ext cx="274320" cy="274320"/>
            </a:xfrm>
            <a:prstGeom prst="rect">
              <a:avLst/>
            </a:prstGeom>
          </p:spPr>
        </p:pic>
      </p:grpSp>
      <p:grpSp>
        <p:nvGrpSpPr>
          <p:cNvPr id="7" name="Group 6">
            <a:extLst>
              <a:ext uri="{FF2B5EF4-FFF2-40B4-BE49-F238E27FC236}">
                <a16:creationId xmlns:a16="http://schemas.microsoft.com/office/drawing/2014/main" id="{284C6718-1BCC-45CE-ACCB-89104C54CF2F}"/>
              </a:ext>
            </a:extLst>
          </p:cNvPr>
          <p:cNvGrpSpPr/>
          <p:nvPr/>
        </p:nvGrpSpPr>
        <p:grpSpPr>
          <a:xfrm>
            <a:off x="685800" y="3470123"/>
            <a:ext cx="11506199" cy="2346354"/>
            <a:chOff x="685800" y="1466580"/>
            <a:chExt cx="11506199" cy="2346354"/>
          </a:xfrm>
        </p:grpSpPr>
        <p:sp>
          <p:nvSpPr>
            <p:cNvPr id="24" name="TextBox 23">
              <a:extLst>
                <a:ext uri="{FF2B5EF4-FFF2-40B4-BE49-F238E27FC236}">
                  <a16:creationId xmlns:a16="http://schemas.microsoft.com/office/drawing/2014/main" id="{37FCD02A-D161-4B41-99E9-4EC5DEA11B38}"/>
                </a:ext>
              </a:extLst>
            </p:cNvPr>
            <p:cNvSpPr txBox="1"/>
            <p:nvPr/>
          </p:nvSpPr>
          <p:spPr>
            <a:xfrm>
              <a:off x="1460463" y="3245962"/>
              <a:ext cx="4541500" cy="523220"/>
            </a:xfrm>
            <a:prstGeom prst="rect">
              <a:avLst/>
            </a:prstGeom>
            <a:noFill/>
          </p:spPr>
          <p:txBody>
            <a:bodyPr wrap="square" lIns="0" tIns="0" rIns="0" bIns="0" anchor="ctr">
              <a:spAutoFit/>
            </a:bodyPr>
            <a:lstStyle/>
            <a:p>
              <a:pPr marL="0" indent="0">
                <a:buNone/>
              </a:pPr>
              <a:r>
                <a:rPr lang="en-US" sz="1700"/>
                <a:t>Activity successfully demonstrated in interim analysis, with response rate ≥ 58% *</a:t>
              </a:r>
            </a:p>
          </p:txBody>
        </p:sp>
        <p:sp>
          <p:nvSpPr>
            <p:cNvPr id="42" name="TextBox 41">
              <a:extLst>
                <a:ext uri="{FF2B5EF4-FFF2-40B4-BE49-F238E27FC236}">
                  <a16:creationId xmlns:a16="http://schemas.microsoft.com/office/drawing/2014/main" id="{E0E778A4-6C41-40A0-9E98-4598CA2B0475}"/>
                </a:ext>
              </a:extLst>
            </p:cNvPr>
            <p:cNvSpPr txBox="1"/>
            <p:nvPr/>
          </p:nvSpPr>
          <p:spPr>
            <a:xfrm>
              <a:off x="7311495" y="3381001"/>
              <a:ext cx="4541500" cy="261610"/>
            </a:xfrm>
            <a:prstGeom prst="rect">
              <a:avLst/>
            </a:prstGeom>
            <a:noFill/>
          </p:spPr>
          <p:txBody>
            <a:bodyPr wrap="square" lIns="0" tIns="0" rIns="0" bIns="0" anchor="ctr">
              <a:spAutoFit/>
            </a:bodyPr>
            <a:lstStyle/>
            <a:p>
              <a:pPr marL="0" indent="0">
                <a:buNone/>
              </a:pPr>
              <a:r>
                <a:rPr lang="en-US" sz="1700" dirty="0"/>
                <a:t>Enrollment complete</a:t>
              </a:r>
            </a:p>
          </p:txBody>
        </p:sp>
        <p:cxnSp>
          <p:nvCxnSpPr>
            <p:cNvPr id="48" name="Straight Connector 47">
              <a:extLst>
                <a:ext uri="{FF2B5EF4-FFF2-40B4-BE49-F238E27FC236}">
                  <a16:creationId xmlns:a16="http://schemas.microsoft.com/office/drawing/2014/main" id="{71B056EB-19B1-477A-A2B6-FCE1E55BB481}"/>
                </a:ext>
              </a:extLst>
            </p:cNvPr>
            <p:cNvCxnSpPr>
              <a:cxnSpLocks/>
            </p:cNvCxnSpPr>
            <p:nvPr/>
          </p:nvCxnSpPr>
          <p:spPr>
            <a:xfrm>
              <a:off x="685800" y="2205850"/>
              <a:ext cx="54187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C132A8-1D3A-4D4D-B1D8-1F7A07DA6C88}"/>
                </a:ext>
              </a:extLst>
            </p:cNvPr>
            <p:cNvCxnSpPr>
              <a:cxnSpLocks/>
            </p:cNvCxnSpPr>
            <p:nvPr/>
          </p:nvCxnSpPr>
          <p:spPr>
            <a:xfrm>
              <a:off x="6510897" y="2205850"/>
              <a:ext cx="54187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9457503-8294-4302-930E-1298E7969E37}"/>
                </a:ext>
              </a:extLst>
            </p:cNvPr>
            <p:cNvCxnSpPr>
              <a:cxnSpLocks/>
            </p:cNvCxnSpPr>
            <p:nvPr/>
          </p:nvCxnSpPr>
          <p:spPr>
            <a:xfrm>
              <a:off x="685800" y="3073664"/>
              <a:ext cx="54187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87E7ED8-6191-46B6-B9ED-F50D1D5F1FDB}"/>
                </a:ext>
              </a:extLst>
            </p:cNvPr>
            <p:cNvCxnSpPr>
              <a:cxnSpLocks/>
            </p:cNvCxnSpPr>
            <p:nvPr/>
          </p:nvCxnSpPr>
          <p:spPr>
            <a:xfrm>
              <a:off x="6510897" y="3073664"/>
              <a:ext cx="54187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11FA704-0ACC-4E19-BD74-DD93478FCE43}"/>
                </a:ext>
              </a:extLst>
            </p:cNvPr>
            <p:cNvSpPr txBox="1"/>
            <p:nvPr/>
          </p:nvSpPr>
          <p:spPr>
            <a:xfrm>
              <a:off x="1448677" y="2496513"/>
              <a:ext cx="4541500" cy="261610"/>
            </a:xfrm>
            <a:prstGeom prst="rect">
              <a:avLst/>
            </a:prstGeom>
            <a:noFill/>
          </p:spPr>
          <p:txBody>
            <a:bodyPr wrap="square" lIns="0" tIns="0" rIns="0" bIns="0" anchor="ctr">
              <a:spAutoFit/>
            </a:bodyPr>
            <a:lstStyle/>
            <a:p>
              <a:pPr marL="0" indent="0">
                <a:buNone/>
              </a:pPr>
              <a:r>
                <a:rPr lang="en-US" sz="1700"/>
                <a:t>Clinical collaboration with the </a:t>
              </a:r>
            </a:p>
          </p:txBody>
        </p:sp>
        <p:sp>
          <p:nvSpPr>
            <p:cNvPr id="40" name="TextBox 39">
              <a:extLst>
                <a:ext uri="{FF2B5EF4-FFF2-40B4-BE49-F238E27FC236}">
                  <a16:creationId xmlns:a16="http://schemas.microsoft.com/office/drawing/2014/main" id="{D4D04567-91C6-4A6F-B0BB-7CFB8C6284AE}"/>
                </a:ext>
              </a:extLst>
            </p:cNvPr>
            <p:cNvSpPr txBox="1"/>
            <p:nvPr/>
          </p:nvSpPr>
          <p:spPr>
            <a:xfrm>
              <a:off x="7285558" y="2303034"/>
              <a:ext cx="4906441" cy="692497"/>
            </a:xfrm>
            <a:prstGeom prst="rect">
              <a:avLst/>
            </a:prstGeom>
            <a:noFill/>
          </p:spPr>
          <p:txBody>
            <a:bodyPr wrap="square" lIns="0" tIns="0" rIns="0" bIns="0" anchor="ctr">
              <a:spAutoFit/>
            </a:bodyPr>
            <a:lstStyle/>
            <a:p>
              <a:pPr marL="0" indent="0">
                <a:lnSpc>
                  <a:spcPts val="1800"/>
                </a:lnSpc>
                <a:buNone/>
              </a:pPr>
              <a:r>
                <a:rPr lang="en-US" sz="1700"/>
                <a:t>Successfully meeting either PFS or OS </a:t>
              </a:r>
              <a:br>
                <a:rPr lang="en-US" sz="1700"/>
              </a:br>
              <a:r>
                <a:rPr lang="en-US" sz="1700"/>
                <a:t>primary endpoints expected to be sufficient for submitting a BLA for potential full FDA approval</a:t>
              </a:r>
            </a:p>
          </p:txBody>
        </p:sp>
        <p:pic>
          <p:nvPicPr>
            <p:cNvPr id="52" name="Picture 51">
              <a:extLst>
                <a:ext uri="{FF2B5EF4-FFF2-40B4-BE49-F238E27FC236}">
                  <a16:creationId xmlns:a16="http://schemas.microsoft.com/office/drawing/2014/main" id="{FDEB1476-12FC-465F-A60F-7920721D2D4D}"/>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l="-300" r="-136"/>
            <a:stretch/>
          </p:blipFill>
          <p:spPr>
            <a:xfrm>
              <a:off x="4328965" y="2491588"/>
              <a:ext cx="1684038" cy="276418"/>
            </a:xfrm>
            <a:prstGeom prst="rect">
              <a:avLst/>
            </a:prstGeom>
          </p:spPr>
        </p:pic>
        <p:sp>
          <p:nvSpPr>
            <p:cNvPr id="16" name="TextBox 15">
              <a:extLst>
                <a:ext uri="{FF2B5EF4-FFF2-40B4-BE49-F238E27FC236}">
                  <a16:creationId xmlns:a16="http://schemas.microsoft.com/office/drawing/2014/main" id="{FF5A6036-A0C4-4DFD-B847-B4B55EC15686}"/>
                </a:ext>
              </a:extLst>
            </p:cNvPr>
            <p:cNvSpPr txBox="1"/>
            <p:nvPr/>
          </p:nvSpPr>
          <p:spPr>
            <a:xfrm>
              <a:off x="1460463" y="1641138"/>
              <a:ext cx="4541500" cy="261610"/>
            </a:xfrm>
            <a:prstGeom prst="rect">
              <a:avLst/>
            </a:prstGeom>
            <a:noFill/>
          </p:spPr>
          <p:txBody>
            <a:bodyPr wrap="square" lIns="0" tIns="0" rIns="0" bIns="0" anchor="ctr">
              <a:spAutoFit/>
            </a:bodyPr>
            <a:lstStyle/>
            <a:p>
              <a:pPr marL="0" indent="0">
                <a:buNone/>
              </a:pPr>
              <a:r>
                <a:rPr lang="en-US" sz="1700"/>
                <a:t>Global multi-center study</a:t>
              </a:r>
            </a:p>
          </p:txBody>
        </p:sp>
        <p:sp>
          <p:nvSpPr>
            <p:cNvPr id="38" name="TextBox 37">
              <a:extLst>
                <a:ext uri="{FF2B5EF4-FFF2-40B4-BE49-F238E27FC236}">
                  <a16:creationId xmlns:a16="http://schemas.microsoft.com/office/drawing/2014/main" id="{B95221A6-57CF-40D3-B8D7-C7458630B441}"/>
                </a:ext>
              </a:extLst>
            </p:cNvPr>
            <p:cNvSpPr txBox="1"/>
            <p:nvPr/>
          </p:nvSpPr>
          <p:spPr>
            <a:xfrm>
              <a:off x="7285559" y="1641138"/>
              <a:ext cx="4541500" cy="261610"/>
            </a:xfrm>
            <a:prstGeom prst="rect">
              <a:avLst/>
            </a:prstGeom>
            <a:noFill/>
          </p:spPr>
          <p:txBody>
            <a:bodyPr wrap="square" lIns="0" tIns="0" rIns="0" bIns="0" anchor="ctr">
              <a:spAutoFit/>
            </a:bodyPr>
            <a:lstStyle/>
            <a:p>
              <a:pPr marL="0" indent="0">
                <a:buNone/>
              </a:pPr>
              <a:r>
                <a:rPr lang="en-US" sz="1700"/>
                <a:t>Dual primary endpoint: PFS and OS</a:t>
              </a:r>
            </a:p>
          </p:txBody>
        </p:sp>
        <p:grpSp>
          <p:nvGrpSpPr>
            <p:cNvPr id="59" name="Group 58">
              <a:extLst>
                <a:ext uri="{FF2B5EF4-FFF2-40B4-BE49-F238E27FC236}">
                  <a16:creationId xmlns:a16="http://schemas.microsoft.com/office/drawing/2014/main" id="{1363AA65-3E7D-4113-BEC4-DB859BC7DC32}"/>
                </a:ext>
              </a:extLst>
            </p:cNvPr>
            <p:cNvGrpSpPr/>
            <p:nvPr/>
          </p:nvGrpSpPr>
          <p:grpSpPr>
            <a:xfrm>
              <a:off x="4165582" y="1608710"/>
              <a:ext cx="1480099" cy="324000"/>
              <a:chOff x="4238878" y="1706256"/>
              <a:chExt cx="1480099" cy="324000"/>
            </a:xfrm>
          </p:grpSpPr>
          <p:pic>
            <p:nvPicPr>
              <p:cNvPr id="54" name="Picture 53">
                <a:extLst>
                  <a:ext uri="{FF2B5EF4-FFF2-40B4-BE49-F238E27FC236}">
                    <a16:creationId xmlns:a16="http://schemas.microsoft.com/office/drawing/2014/main" id="{22BD8A96-1A94-4B05-BFB5-5BE930D2ADE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238878" y="1706256"/>
                <a:ext cx="324000" cy="324000"/>
              </a:xfrm>
              <a:prstGeom prst="ellipse">
                <a:avLst/>
              </a:prstGeom>
              <a:ln>
                <a:noFill/>
              </a:ln>
            </p:spPr>
          </p:pic>
          <p:pic>
            <p:nvPicPr>
              <p:cNvPr id="55" name="Picture 54">
                <a:extLst>
                  <a:ext uri="{FF2B5EF4-FFF2-40B4-BE49-F238E27FC236}">
                    <a16:creationId xmlns:a16="http://schemas.microsoft.com/office/drawing/2014/main" id="{B14724BD-560F-4E28-9CB9-2C92D8D0F93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624244" y="1706256"/>
                <a:ext cx="324000" cy="324000"/>
              </a:xfrm>
              <a:prstGeom prst="ellipse">
                <a:avLst/>
              </a:prstGeom>
              <a:ln>
                <a:noFill/>
              </a:ln>
            </p:spPr>
          </p:pic>
          <p:pic>
            <p:nvPicPr>
              <p:cNvPr id="56" name="Picture 55">
                <a:extLst>
                  <a:ext uri="{FF2B5EF4-FFF2-40B4-BE49-F238E27FC236}">
                    <a16:creationId xmlns:a16="http://schemas.microsoft.com/office/drawing/2014/main" id="{753C2C7F-315C-489C-8835-6A3A1B86A58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16592" b="-22367"/>
              <a:stretch/>
            </p:blipFill>
            <p:spPr>
              <a:xfrm>
                <a:off x="5394977" y="1706256"/>
                <a:ext cx="324000" cy="324000"/>
              </a:xfrm>
              <a:prstGeom prst="ellipse">
                <a:avLst/>
              </a:prstGeom>
              <a:solidFill>
                <a:schemeClr val="bg1"/>
              </a:solidFill>
              <a:ln>
                <a:solidFill>
                  <a:schemeClr val="bg1">
                    <a:lumMod val="85000"/>
                  </a:schemeClr>
                </a:solidFill>
              </a:ln>
            </p:spPr>
          </p:pic>
          <p:pic>
            <p:nvPicPr>
              <p:cNvPr id="57" name="Picture 56">
                <a:extLst>
                  <a:ext uri="{FF2B5EF4-FFF2-40B4-BE49-F238E27FC236}">
                    <a16:creationId xmlns:a16="http://schemas.microsoft.com/office/drawing/2014/main" id="{84BF08B3-56D3-4E42-8D35-0BDDD2B084D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009610" y="1706256"/>
                <a:ext cx="324000" cy="324000"/>
              </a:xfrm>
              <a:prstGeom prst="ellipse">
                <a:avLst/>
              </a:prstGeom>
              <a:ln>
                <a:noFill/>
              </a:ln>
            </p:spPr>
          </p:pic>
        </p:grpSp>
        <p:cxnSp>
          <p:nvCxnSpPr>
            <p:cNvPr id="156" name="Straight Connector 155">
              <a:extLst>
                <a:ext uri="{FF2B5EF4-FFF2-40B4-BE49-F238E27FC236}">
                  <a16:creationId xmlns:a16="http://schemas.microsoft.com/office/drawing/2014/main" id="{2A50E957-4AB4-42C9-ACE3-99048D9AD439}"/>
                </a:ext>
              </a:extLst>
            </p:cNvPr>
            <p:cNvCxnSpPr>
              <a:cxnSpLocks/>
            </p:cNvCxnSpPr>
            <p:nvPr/>
          </p:nvCxnSpPr>
          <p:spPr>
            <a:xfrm>
              <a:off x="6307731" y="1466580"/>
              <a:ext cx="0" cy="23463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80" name="Group 179">
              <a:extLst>
                <a:ext uri="{FF2B5EF4-FFF2-40B4-BE49-F238E27FC236}">
                  <a16:creationId xmlns:a16="http://schemas.microsoft.com/office/drawing/2014/main" id="{56E9A4C0-5E68-4491-B803-AA9162960AF5}"/>
                </a:ext>
              </a:extLst>
            </p:cNvPr>
            <p:cNvGrpSpPr/>
            <p:nvPr/>
          </p:nvGrpSpPr>
          <p:grpSpPr>
            <a:xfrm>
              <a:off x="713242" y="2361182"/>
              <a:ext cx="532270" cy="532270"/>
              <a:chOff x="713242" y="2361182"/>
              <a:chExt cx="532270" cy="532270"/>
            </a:xfrm>
          </p:grpSpPr>
          <p:sp>
            <p:nvSpPr>
              <p:cNvPr id="19" name="Oval 18">
                <a:extLst>
                  <a:ext uri="{FF2B5EF4-FFF2-40B4-BE49-F238E27FC236}">
                    <a16:creationId xmlns:a16="http://schemas.microsoft.com/office/drawing/2014/main" id="{74D6CB3E-5197-4AFB-93BC-9E67BC3E0E85}"/>
                  </a:ext>
                </a:extLst>
              </p:cNvPr>
              <p:cNvSpPr/>
              <p:nvPr/>
            </p:nvSpPr>
            <p:spPr>
              <a:xfrm>
                <a:off x="713242" y="2361182"/>
                <a:ext cx="532270" cy="5322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pic>
            <p:nvPicPr>
              <p:cNvPr id="166" name="Graphic 165">
                <a:extLst>
                  <a:ext uri="{FF2B5EF4-FFF2-40B4-BE49-F238E27FC236}">
                    <a16:creationId xmlns:a16="http://schemas.microsoft.com/office/drawing/2014/main" id="{076FF773-991F-4A1A-A6AD-D3C2CF1AD4D0}"/>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844481" y="2492421"/>
                <a:ext cx="269792" cy="269792"/>
              </a:xfrm>
              <a:prstGeom prst="rect">
                <a:avLst/>
              </a:prstGeom>
            </p:spPr>
          </p:pic>
        </p:grpSp>
        <p:grpSp>
          <p:nvGrpSpPr>
            <p:cNvPr id="184" name="Group 183">
              <a:extLst>
                <a:ext uri="{FF2B5EF4-FFF2-40B4-BE49-F238E27FC236}">
                  <a16:creationId xmlns:a16="http://schemas.microsoft.com/office/drawing/2014/main" id="{7A3DC898-D2F5-4FB4-B1B9-597783FDD266}"/>
                </a:ext>
              </a:extLst>
            </p:cNvPr>
            <p:cNvGrpSpPr/>
            <p:nvPr/>
          </p:nvGrpSpPr>
          <p:grpSpPr>
            <a:xfrm>
              <a:off x="6550125" y="1505808"/>
              <a:ext cx="532270" cy="532270"/>
              <a:chOff x="6550125" y="1505808"/>
              <a:chExt cx="532270" cy="532270"/>
            </a:xfrm>
          </p:grpSpPr>
          <p:sp>
            <p:nvSpPr>
              <p:cNvPr id="37" name="Oval 36">
                <a:extLst>
                  <a:ext uri="{FF2B5EF4-FFF2-40B4-BE49-F238E27FC236}">
                    <a16:creationId xmlns:a16="http://schemas.microsoft.com/office/drawing/2014/main" id="{96692E16-7D93-480B-B709-390BAA17F884}"/>
                  </a:ext>
                </a:extLst>
              </p:cNvPr>
              <p:cNvSpPr/>
              <p:nvPr/>
            </p:nvSpPr>
            <p:spPr>
              <a:xfrm>
                <a:off x="6550125" y="1505808"/>
                <a:ext cx="532270" cy="5322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pic>
            <p:nvPicPr>
              <p:cNvPr id="170" name="Graphic 169">
                <a:extLst>
                  <a:ext uri="{FF2B5EF4-FFF2-40B4-BE49-F238E27FC236}">
                    <a16:creationId xmlns:a16="http://schemas.microsoft.com/office/drawing/2014/main" id="{069EAF62-EE02-43CA-8003-E05576F2D464}"/>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6669202" y="1624885"/>
                <a:ext cx="294118" cy="294118"/>
              </a:xfrm>
              <a:prstGeom prst="rect">
                <a:avLst/>
              </a:prstGeom>
            </p:spPr>
          </p:pic>
        </p:grpSp>
        <p:grpSp>
          <p:nvGrpSpPr>
            <p:cNvPr id="181" name="Group 180">
              <a:extLst>
                <a:ext uri="{FF2B5EF4-FFF2-40B4-BE49-F238E27FC236}">
                  <a16:creationId xmlns:a16="http://schemas.microsoft.com/office/drawing/2014/main" id="{86F13F2F-59AF-4D4A-9C5E-D716033DC546}"/>
                </a:ext>
              </a:extLst>
            </p:cNvPr>
            <p:cNvGrpSpPr/>
            <p:nvPr/>
          </p:nvGrpSpPr>
          <p:grpSpPr>
            <a:xfrm>
              <a:off x="725028" y="3241436"/>
              <a:ext cx="532270" cy="532270"/>
              <a:chOff x="725028" y="3241436"/>
              <a:chExt cx="532270" cy="532270"/>
            </a:xfrm>
          </p:grpSpPr>
          <p:sp>
            <p:nvSpPr>
              <p:cNvPr id="22" name="Oval 21">
                <a:extLst>
                  <a:ext uri="{FF2B5EF4-FFF2-40B4-BE49-F238E27FC236}">
                    <a16:creationId xmlns:a16="http://schemas.microsoft.com/office/drawing/2014/main" id="{65F4A497-F34C-4E4E-89E1-C8D65E0EB725}"/>
                  </a:ext>
                </a:extLst>
              </p:cNvPr>
              <p:cNvSpPr/>
              <p:nvPr/>
            </p:nvSpPr>
            <p:spPr>
              <a:xfrm>
                <a:off x="725028" y="3241436"/>
                <a:ext cx="532270" cy="5322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pic>
            <p:nvPicPr>
              <p:cNvPr id="172" name="Graphic 171">
                <a:extLst>
                  <a:ext uri="{FF2B5EF4-FFF2-40B4-BE49-F238E27FC236}">
                    <a16:creationId xmlns:a16="http://schemas.microsoft.com/office/drawing/2014/main" id="{EABADC33-840D-4FD9-A000-51FE4B5C3F15}"/>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857350" y="3373758"/>
                <a:ext cx="267626" cy="267626"/>
              </a:xfrm>
              <a:prstGeom prst="rect">
                <a:avLst/>
              </a:prstGeom>
            </p:spPr>
          </p:pic>
        </p:grpSp>
        <p:grpSp>
          <p:nvGrpSpPr>
            <p:cNvPr id="183" name="Group 182">
              <a:extLst>
                <a:ext uri="{FF2B5EF4-FFF2-40B4-BE49-F238E27FC236}">
                  <a16:creationId xmlns:a16="http://schemas.microsoft.com/office/drawing/2014/main" id="{8E11F265-0451-486F-9221-64E952F272D7}"/>
                </a:ext>
              </a:extLst>
            </p:cNvPr>
            <p:cNvGrpSpPr/>
            <p:nvPr/>
          </p:nvGrpSpPr>
          <p:grpSpPr>
            <a:xfrm>
              <a:off x="6550125" y="2373622"/>
              <a:ext cx="532270" cy="532270"/>
              <a:chOff x="6550125" y="2373622"/>
              <a:chExt cx="532270" cy="532270"/>
            </a:xfrm>
          </p:grpSpPr>
          <p:sp>
            <p:nvSpPr>
              <p:cNvPr id="39" name="Oval 38">
                <a:extLst>
                  <a:ext uri="{FF2B5EF4-FFF2-40B4-BE49-F238E27FC236}">
                    <a16:creationId xmlns:a16="http://schemas.microsoft.com/office/drawing/2014/main" id="{7405B872-F84C-4768-9397-4C77B9E44D6E}"/>
                  </a:ext>
                </a:extLst>
              </p:cNvPr>
              <p:cNvSpPr/>
              <p:nvPr/>
            </p:nvSpPr>
            <p:spPr>
              <a:xfrm>
                <a:off x="6550125" y="2373622"/>
                <a:ext cx="532270" cy="5322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pic>
            <p:nvPicPr>
              <p:cNvPr id="174" name="Graphic 173">
                <a:extLst>
                  <a:ext uri="{FF2B5EF4-FFF2-40B4-BE49-F238E27FC236}">
                    <a16:creationId xmlns:a16="http://schemas.microsoft.com/office/drawing/2014/main" id="{F345B863-B7D4-4E58-9668-FAF12DF5B74B}"/>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6658924" y="2482421"/>
                <a:ext cx="314672" cy="314672"/>
              </a:xfrm>
              <a:prstGeom prst="rect">
                <a:avLst/>
              </a:prstGeom>
            </p:spPr>
          </p:pic>
        </p:grpSp>
        <p:grpSp>
          <p:nvGrpSpPr>
            <p:cNvPr id="182" name="Group 181">
              <a:extLst>
                <a:ext uri="{FF2B5EF4-FFF2-40B4-BE49-F238E27FC236}">
                  <a16:creationId xmlns:a16="http://schemas.microsoft.com/office/drawing/2014/main" id="{E53AD99C-74D1-4F98-A8E6-2317762CDE93}"/>
                </a:ext>
              </a:extLst>
            </p:cNvPr>
            <p:cNvGrpSpPr/>
            <p:nvPr/>
          </p:nvGrpSpPr>
          <p:grpSpPr>
            <a:xfrm>
              <a:off x="6576061" y="3245671"/>
              <a:ext cx="532270" cy="532270"/>
              <a:chOff x="6576061" y="3245671"/>
              <a:chExt cx="532270" cy="532270"/>
            </a:xfrm>
          </p:grpSpPr>
          <p:sp>
            <p:nvSpPr>
              <p:cNvPr id="41" name="Oval 40">
                <a:extLst>
                  <a:ext uri="{FF2B5EF4-FFF2-40B4-BE49-F238E27FC236}">
                    <a16:creationId xmlns:a16="http://schemas.microsoft.com/office/drawing/2014/main" id="{B4DACF59-6FEA-4BF4-A969-9E8F4015CA81}"/>
                  </a:ext>
                </a:extLst>
              </p:cNvPr>
              <p:cNvSpPr/>
              <p:nvPr/>
            </p:nvSpPr>
            <p:spPr>
              <a:xfrm>
                <a:off x="6576061" y="3245671"/>
                <a:ext cx="532270" cy="5322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pic>
            <p:nvPicPr>
              <p:cNvPr id="176" name="Graphic 175">
                <a:extLst>
                  <a:ext uri="{FF2B5EF4-FFF2-40B4-BE49-F238E27FC236}">
                    <a16:creationId xmlns:a16="http://schemas.microsoft.com/office/drawing/2014/main" id="{144BC501-3139-4C6D-AD2B-919FEC5BE34B}"/>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6708345" y="3377955"/>
                <a:ext cx="267702" cy="267702"/>
              </a:xfrm>
              <a:prstGeom prst="rect">
                <a:avLst/>
              </a:prstGeom>
            </p:spPr>
          </p:pic>
        </p:grpSp>
        <p:grpSp>
          <p:nvGrpSpPr>
            <p:cNvPr id="179" name="Group 178">
              <a:extLst>
                <a:ext uri="{FF2B5EF4-FFF2-40B4-BE49-F238E27FC236}">
                  <a16:creationId xmlns:a16="http://schemas.microsoft.com/office/drawing/2014/main" id="{9CFABE03-62D8-44DD-9E17-1CA19ADF747D}"/>
                </a:ext>
              </a:extLst>
            </p:cNvPr>
            <p:cNvGrpSpPr/>
            <p:nvPr/>
          </p:nvGrpSpPr>
          <p:grpSpPr>
            <a:xfrm>
              <a:off x="725028" y="1505808"/>
              <a:ext cx="532270" cy="532270"/>
              <a:chOff x="725028" y="1505808"/>
              <a:chExt cx="532270" cy="532270"/>
            </a:xfrm>
          </p:grpSpPr>
          <p:sp>
            <p:nvSpPr>
              <p:cNvPr id="12" name="Oval 11">
                <a:extLst>
                  <a:ext uri="{FF2B5EF4-FFF2-40B4-BE49-F238E27FC236}">
                    <a16:creationId xmlns:a16="http://schemas.microsoft.com/office/drawing/2014/main" id="{BCE911FB-294F-442D-8500-4FF6F8CF192A}"/>
                  </a:ext>
                </a:extLst>
              </p:cNvPr>
              <p:cNvSpPr/>
              <p:nvPr/>
            </p:nvSpPr>
            <p:spPr>
              <a:xfrm>
                <a:off x="725028" y="1505808"/>
                <a:ext cx="532270" cy="5322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pic>
            <p:nvPicPr>
              <p:cNvPr id="178" name="Graphic 177">
                <a:extLst>
                  <a:ext uri="{FF2B5EF4-FFF2-40B4-BE49-F238E27FC236}">
                    <a16:creationId xmlns:a16="http://schemas.microsoft.com/office/drawing/2014/main" id="{653B8BE9-676A-4A5D-BE5B-8E109F8FE08E}"/>
                  </a:ext>
                </a:extLst>
              </p:cNvPr>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858831" y="1639611"/>
                <a:ext cx="264664" cy="264664"/>
              </a:xfrm>
              <a:prstGeom prst="rect">
                <a:avLst/>
              </a:prstGeom>
            </p:spPr>
          </p:pic>
        </p:grpSp>
      </p:grpSp>
      <p:cxnSp>
        <p:nvCxnSpPr>
          <p:cNvPr id="92" name="Straight Connector 91">
            <a:extLst>
              <a:ext uri="{FF2B5EF4-FFF2-40B4-BE49-F238E27FC236}">
                <a16:creationId xmlns:a16="http://schemas.microsoft.com/office/drawing/2014/main" id="{A68563A7-726F-41A4-BF9C-B4A25AE7B4A1}"/>
              </a:ext>
            </a:extLst>
          </p:cNvPr>
          <p:cNvCxnSpPr>
            <a:cxnSpLocks/>
          </p:cNvCxnSpPr>
          <p:nvPr/>
        </p:nvCxnSpPr>
        <p:spPr>
          <a:xfrm>
            <a:off x="410548" y="3347112"/>
            <a:ext cx="1178145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Freeform: Shape 132">
            <a:extLst>
              <a:ext uri="{FF2B5EF4-FFF2-40B4-BE49-F238E27FC236}">
                <a16:creationId xmlns:a16="http://schemas.microsoft.com/office/drawing/2014/main" id="{8E8A15C7-3BE9-4F04-A528-89E82C230352}"/>
              </a:ext>
            </a:extLst>
          </p:cNvPr>
          <p:cNvSpPr/>
          <p:nvPr/>
        </p:nvSpPr>
        <p:spPr>
          <a:xfrm>
            <a:off x="11483935" y="2238103"/>
            <a:ext cx="39179" cy="39180"/>
          </a:xfrm>
          <a:custGeom>
            <a:avLst/>
            <a:gdLst>
              <a:gd name="connsiteX0" fmla="*/ 19246 w 34249"/>
              <a:gd name="connsiteY0" fmla="*/ 1882 h 34250"/>
              <a:gd name="connsiteX1" fmla="*/ 17699 w 34249"/>
              <a:gd name="connsiteY1" fmla="*/ 12386 h 34250"/>
              <a:gd name="connsiteX2" fmla="*/ 862 w 34249"/>
              <a:gd name="connsiteY2" fmla="*/ 29223 h 34250"/>
              <a:gd name="connsiteX3" fmla="*/ 862 w 34249"/>
              <a:gd name="connsiteY3" fmla="*/ 33388 h 34250"/>
              <a:gd name="connsiteX4" fmla="*/ 5027 w 34249"/>
              <a:gd name="connsiteY4" fmla="*/ 33388 h 34250"/>
              <a:gd name="connsiteX5" fmla="*/ 21863 w 34249"/>
              <a:gd name="connsiteY5" fmla="*/ 16552 h 34250"/>
              <a:gd name="connsiteX6" fmla="*/ 26088 w 34249"/>
              <a:gd name="connsiteY6" fmla="*/ 17624 h 34250"/>
              <a:gd name="connsiteX7" fmla="*/ 26112 w 34249"/>
              <a:gd name="connsiteY7" fmla="*/ 17624 h 34250"/>
              <a:gd name="connsiteX8" fmla="*/ 32368 w 34249"/>
              <a:gd name="connsiteY8" fmla="*/ 15003 h 34250"/>
              <a:gd name="connsiteX9" fmla="*/ 34250 w 34249"/>
              <a:gd name="connsiteY9" fmla="*/ 13103 h 34250"/>
              <a:gd name="connsiteX10" fmla="*/ 21147 w 34249"/>
              <a:gd name="connsiteY10" fmla="*/ 0 h 3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49" h="34250">
                <a:moveTo>
                  <a:pt x="19246" y="1882"/>
                </a:moveTo>
                <a:cubicBezTo>
                  <a:pt x="16452" y="4650"/>
                  <a:pt x="15822" y="8930"/>
                  <a:pt x="17699" y="12386"/>
                </a:cubicBezTo>
                <a:lnTo>
                  <a:pt x="862" y="29223"/>
                </a:lnTo>
                <a:cubicBezTo>
                  <a:pt x="-287" y="30373"/>
                  <a:pt x="-287" y="32237"/>
                  <a:pt x="862" y="33388"/>
                </a:cubicBezTo>
                <a:cubicBezTo>
                  <a:pt x="2012" y="34538"/>
                  <a:pt x="3877" y="34538"/>
                  <a:pt x="5027" y="33388"/>
                </a:cubicBezTo>
                <a:lnTo>
                  <a:pt x="21863" y="16552"/>
                </a:lnTo>
                <a:cubicBezTo>
                  <a:pt x="23159" y="17258"/>
                  <a:pt x="24612" y="17627"/>
                  <a:pt x="26088" y="17624"/>
                </a:cubicBezTo>
                <a:lnTo>
                  <a:pt x="26112" y="17624"/>
                </a:lnTo>
                <a:cubicBezTo>
                  <a:pt x="28464" y="17625"/>
                  <a:pt x="30718" y="16680"/>
                  <a:pt x="32368" y="15003"/>
                </a:cubicBezTo>
                <a:lnTo>
                  <a:pt x="34250" y="13103"/>
                </a:lnTo>
                <a:lnTo>
                  <a:pt x="21147" y="0"/>
                </a:lnTo>
                <a:close/>
              </a:path>
            </a:pathLst>
          </a:custGeom>
          <a:solidFill>
            <a:schemeClr val="bg1"/>
          </a:solidFill>
          <a:ln w="275" cap="flat">
            <a:noFill/>
            <a:prstDash val="solid"/>
            <a:miter/>
          </a:ln>
        </p:spPr>
        <p:txBody>
          <a:bodyPr rtlCol="0" anchor="ctr"/>
          <a:lstStyle/>
          <a:p>
            <a:endParaRPr lang="en-PH" b="1"/>
          </a:p>
        </p:txBody>
      </p:sp>
      <p:sp>
        <p:nvSpPr>
          <p:cNvPr id="87" name="Freeform: Shape 133">
            <a:extLst>
              <a:ext uri="{FF2B5EF4-FFF2-40B4-BE49-F238E27FC236}">
                <a16:creationId xmlns:a16="http://schemas.microsoft.com/office/drawing/2014/main" id="{ACFA4371-CDAA-4DC1-849B-81E05719971E}"/>
              </a:ext>
            </a:extLst>
          </p:cNvPr>
          <p:cNvSpPr/>
          <p:nvPr/>
        </p:nvSpPr>
        <p:spPr>
          <a:xfrm>
            <a:off x="11503160" y="2145382"/>
            <a:ext cx="113897" cy="113895"/>
          </a:xfrm>
          <a:custGeom>
            <a:avLst/>
            <a:gdLst>
              <a:gd name="connsiteX0" fmla="*/ 66939 w 99565"/>
              <a:gd name="connsiteY0" fmla="*/ 863 h 99563"/>
              <a:gd name="connsiteX1" fmla="*/ 62773 w 99565"/>
              <a:gd name="connsiteY1" fmla="*/ 863 h 99563"/>
              <a:gd name="connsiteX2" fmla="*/ 62773 w 99565"/>
              <a:gd name="connsiteY2" fmla="*/ 5027 h 99563"/>
              <a:gd name="connsiteX3" fmla="*/ 72816 w 99565"/>
              <a:gd name="connsiteY3" fmla="*/ 15070 h 99563"/>
              <a:gd name="connsiteX4" fmla="*/ 61951 w 99565"/>
              <a:gd name="connsiteY4" fmla="*/ 25934 h 99563"/>
              <a:gd name="connsiteX5" fmla="*/ 48215 w 99565"/>
              <a:gd name="connsiteY5" fmla="*/ 12199 h 99563"/>
              <a:gd name="connsiteX6" fmla="*/ 44050 w 99565"/>
              <a:gd name="connsiteY6" fmla="*/ 12199 h 99563"/>
              <a:gd name="connsiteX7" fmla="*/ 44050 w 99565"/>
              <a:gd name="connsiteY7" fmla="*/ 16364 h 99563"/>
              <a:gd name="connsiteX8" fmla="*/ 52374 w 99565"/>
              <a:gd name="connsiteY8" fmla="*/ 24687 h 99563"/>
              <a:gd name="connsiteX9" fmla="*/ 1726 w 99565"/>
              <a:gd name="connsiteY9" fmla="*/ 75336 h 99563"/>
              <a:gd name="connsiteX10" fmla="*/ 1726 w 99565"/>
              <a:gd name="connsiteY10" fmla="*/ 83666 h 99563"/>
              <a:gd name="connsiteX11" fmla="*/ 15902 w 99565"/>
              <a:gd name="connsiteY11" fmla="*/ 97842 h 99563"/>
              <a:gd name="connsiteX12" fmla="*/ 24232 w 99565"/>
              <a:gd name="connsiteY12" fmla="*/ 97842 h 99563"/>
              <a:gd name="connsiteX13" fmla="*/ 29351 w 99565"/>
              <a:gd name="connsiteY13" fmla="*/ 92723 h 99563"/>
              <a:gd name="connsiteX14" fmla="*/ 21619 w 99565"/>
              <a:gd name="connsiteY14" fmla="*/ 84886 h 99563"/>
              <a:gd name="connsiteX15" fmla="*/ 20860 w 99565"/>
              <a:gd name="connsiteY15" fmla="*/ 82029 h 99563"/>
              <a:gd name="connsiteX16" fmla="*/ 22965 w 99565"/>
              <a:gd name="connsiteY16" fmla="*/ 79952 h 99563"/>
              <a:gd name="connsiteX17" fmla="*/ 25813 w 99565"/>
              <a:gd name="connsiteY17" fmla="*/ 80749 h 99563"/>
              <a:gd name="connsiteX18" fmla="*/ 33518 w 99565"/>
              <a:gd name="connsiteY18" fmla="*/ 88557 h 99563"/>
              <a:gd name="connsiteX19" fmla="*/ 40839 w 99565"/>
              <a:gd name="connsiteY19" fmla="*/ 81235 h 99563"/>
              <a:gd name="connsiteX20" fmla="*/ 30223 w 99565"/>
              <a:gd name="connsiteY20" fmla="*/ 70728 h 99563"/>
              <a:gd name="connsiteX21" fmla="*/ 30202 w 99565"/>
              <a:gd name="connsiteY21" fmla="*/ 66564 h 99563"/>
              <a:gd name="connsiteX22" fmla="*/ 34367 w 99565"/>
              <a:gd name="connsiteY22" fmla="*/ 66542 h 99563"/>
              <a:gd name="connsiteX23" fmla="*/ 45003 w 99565"/>
              <a:gd name="connsiteY23" fmla="*/ 77070 h 99563"/>
              <a:gd name="connsiteX24" fmla="*/ 52228 w 99565"/>
              <a:gd name="connsiteY24" fmla="*/ 69846 h 99563"/>
              <a:gd name="connsiteX25" fmla="*/ 44521 w 99565"/>
              <a:gd name="connsiteY25" fmla="*/ 62140 h 99563"/>
              <a:gd name="connsiteX26" fmla="*/ 44521 w 99565"/>
              <a:gd name="connsiteY26" fmla="*/ 57975 h 99563"/>
              <a:gd name="connsiteX27" fmla="*/ 48687 w 99565"/>
              <a:gd name="connsiteY27" fmla="*/ 57974 h 99563"/>
              <a:gd name="connsiteX28" fmla="*/ 56392 w 99565"/>
              <a:gd name="connsiteY28" fmla="*/ 65680 h 99563"/>
              <a:gd name="connsiteX29" fmla="*/ 61590 w 99565"/>
              <a:gd name="connsiteY29" fmla="*/ 60484 h 99563"/>
              <a:gd name="connsiteX30" fmla="*/ 51016 w 99565"/>
              <a:gd name="connsiteY30" fmla="*/ 49911 h 99563"/>
              <a:gd name="connsiteX31" fmla="*/ 51016 w 99565"/>
              <a:gd name="connsiteY31" fmla="*/ 45746 h 99563"/>
              <a:gd name="connsiteX32" fmla="*/ 55181 w 99565"/>
              <a:gd name="connsiteY32" fmla="*/ 45746 h 99563"/>
              <a:gd name="connsiteX33" fmla="*/ 65754 w 99565"/>
              <a:gd name="connsiteY33" fmla="*/ 56318 h 99563"/>
              <a:gd name="connsiteX34" fmla="*/ 74880 w 99565"/>
              <a:gd name="connsiteY34" fmla="*/ 47192 h 99563"/>
              <a:gd name="connsiteX35" fmla="*/ 83203 w 99565"/>
              <a:gd name="connsiteY35" fmla="*/ 55517 h 99563"/>
              <a:gd name="connsiteX36" fmla="*/ 87369 w 99565"/>
              <a:gd name="connsiteY36" fmla="*/ 55516 h 99563"/>
              <a:gd name="connsiteX37" fmla="*/ 87367 w 99565"/>
              <a:gd name="connsiteY37" fmla="*/ 51351 h 99563"/>
              <a:gd name="connsiteX38" fmla="*/ 74578 w 99565"/>
              <a:gd name="connsiteY38" fmla="*/ 38561 h 99563"/>
              <a:gd name="connsiteX39" fmla="*/ 85396 w 99565"/>
              <a:gd name="connsiteY39" fmla="*/ 27650 h 99563"/>
              <a:gd name="connsiteX40" fmla="*/ 94538 w 99565"/>
              <a:gd name="connsiteY40" fmla="*/ 36793 h 99563"/>
              <a:gd name="connsiteX41" fmla="*/ 98702 w 99565"/>
              <a:gd name="connsiteY41" fmla="*/ 36792 h 99563"/>
              <a:gd name="connsiteX42" fmla="*/ 98702 w 99565"/>
              <a:gd name="connsiteY42" fmla="*/ 32627 h 9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9565" h="99563">
                <a:moveTo>
                  <a:pt x="66939" y="863"/>
                </a:moveTo>
                <a:cubicBezTo>
                  <a:pt x="65789" y="-288"/>
                  <a:pt x="63924" y="-288"/>
                  <a:pt x="62773" y="863"/>
                </a:cubicBezTo>
                <a:cubicBezTo>
                  <a:pt x="61623" y="2013"/>
                  <a:pt x="61623" y="3878"/>
                  <a:pt x="62773" y="5027"/>
                </a:cubicBezTo>
                <a:lnTo>
                  <a:pt x="72816" y="15070"/>
                </a:lnTo>
                <a:lnTo>
                  <a:pt x="61951" y="25934"/>
                </a:lnTo>
                <a:lnTo>
                  <a:pt x="48215" y="12199"/>
                </a:lnTo>
                <a:cubicBezTo>
                  <a:pt x="47065" y="11048"/>
                  <a:pt x="45200" y="11048"/>
                  <a:pt x="44050" y="12199"/>
                </a:cubicBezTo>
                <a:cubicBezTo>
                  <a:pt x="42900" y="13349"/>
                  <a:pt x="42900" y="15214"/>
                  <a:pt x="44050" y="16364"/>
                </a:cubicBezTo>
                <a:lnTo>
                  <a:pt x="52374" y="24687"/>
                </a:lnTo>
                <a:lnTo>
                  <a:pt x="1726" y="75336"/>
                </a:lnTo>
                <a:cubicBezTo>
                  <a:pt x="-575" y="77636"/>
                  <a:pt x="-575" y="81365"/>
                  <a:pt x="1726" y="83666"/>
                </a:cubicBezTo>
                <a:lnTo>
                  <a:pt x="15902" y="97842"/>
                </a:lnTo>
                <a:cubicBezTo>
                  <a:pt x="18204" y="100138"/>
                  <a:pt x="21930" y="100138"/>
                  <a:pt x="24232" y="97842"/>
                </a:cubicBezTo>
                <a:lnTo>
                  <a:pt x="29351" y="92723"/>
                </a:lnTo>
                <a:lnTo>
                  <a:pt x="21619" y="84886"/>
                </a:lnTo>
                <a:cubicBezTo>
                  <a:pt x="20873" y="84140"/>
                  <a:pt x="20583" y="83049"/>
                  <a:pt x="20860" y="82029"/>
                </a:cubicBezTo>
                <a:cubicBezTo>
                  <a:pt x="21139" y="81009"/>
                  <a:pt x="21941" y="80217"/>
                  <a:pt x="22965" y="79952"/>
                </a:cubicBezTo>
                <a:cubicBezTo>
                  <a:pt x="23988" y="79689"/>
                  <a:pt x="25075" y="79992"/>
                  <a:pt x="25813" y="80749"/>
                </a:cubicBezTo>
                <a:lnTo>
                  <a:pt x="33518" y="88557"/>
                </a:lnTo>
                <a:lnTo>
                  <a:pt x="40839" y="81235"/>
                </a:lnTo>
                <a:lnTo>
                  <a:pt x="30223" y="70728"/>
                </a:lnTo>
                <a:cubicBezTo>
                  <a:pt x="29068" y="69585"/>
                  <a:pt x="29058" y="67720"/>
                  <a:pt x="30202" y="66564"/>
                </a:cubicBezTo>
                <a:cubicBezTo>
                  <a:pt x="31346" y="65408"/>
                  <a:pt x="33211" y="65398"/>
                  <a:pt x="34367" y="66542"/>
                </a:cubicBezTo>
                <a:lnTo>
                  <a:pt x="45003" y="77070"/>
                </a:lnTo>
                <a:lnTo>
                  <a:pt x="52228" y="69846"/>
                </a:lnTo>
                <a:lnTo>
                  <a:pt x="44521" y="62140"/>
                </a:lnTo>
                <a:cubicBezTo>
                  <a:pt x="43371" y="60989"/>
                  <a:pt x="43371" y="59124"/>
                  <a:pt x="44521" y="57975"/>
                </a:cubicBezTo>
                <a:cubicBezTo>
                  <a:pt x="45672" y="56825"/>
                  <a:pt x="47536" y="56825"/>
                  <a:pt x="48687" y="57974"/>
                </a:cubicBezTo>
                <a:lnTo>
                  <a:pt x="56392" y="65680"/>
                </a:lnTo>
                <a:lnTo>
                  <a:pt x="61590" y="60484"/>
                </a:lnTo>
                <a:lnTo>
                  <a:pt x="51016" y="49911"/>
                </a:lnTo>
                <a:cubicBezTo>
                  <a:pt x="49866" y="48762"/>
                  <a:pt x="49866" y="46897"/>
                  <a:pt x="51016" y="45746"/>
                </a:cubicBezTo>
                <a:cubicBezTo>
                  <a:pt x="52167" y="44596"/>
                  <a:pt x="54032" y="44596"/>
                  <a:pt x="55181" y="45746"/>
                </a:cubicBezTo>
                <a:lnTo>
                  <a:pt x="65754" y="56318"/>
                </a:lnTo>
                <a:lnTo>
                  <a:pt x="74880" y="47192"/>
                </a:lnTo>
                <a:lnTo>
                  <a:pt x="83203" y="55517"/>
                </a:lnTo>
                <a:cubicBezTo>
                  <a:pt x="84354" y="56666"/>
                  <a:pt x="86218" y="56666"/>
                  <a:pt x="87369" y="55516"/>
                </a:cubicBezTo>
                <a:cubicBezTo>
                  <a:pt x="88518" y="54366"/>
                  <a:pt x="88518" y="52501"/>
                  <a:pt x="87367" y="51351"/>
                </a:cubicBezTo>
                <a:lnTo>
                  <a:pt x="74578" y="38561"/>
                </a:lnTo>
                <a:lnTo>
                  <a:pt x="85396" y="27650"/>
                </a:lnTo>
                <a:lnTo>
                  <a:pt x="94538" y="36793"/>
                </a:lnTo>
                <a:cubicBezTo>
                  <a:pt x="95688" y="37942"/>
                  <a:pt x="97553" y="37942"/>
                  <a:pt x="98702" y="36792"/>
                </a:cubicBezTo>
                <a:cubicBezTo>
                  <a:pt x="99853" y="35642"/>
                  <a:pt x="99853" y="33778"/>
                  <a:pt x="98702" y="32627"/>
                </a:cubicBezTo>
                <a:close/>
              </a:path>
            </a:pathLst>
          </a:custGeom>
          <a:solidFill>
            <a:schemeClr val="bg1"/>
          </a:solidFill>
          <a:ln w="275" cap="flat">
            <a:noFill/>
            <a:prstDash val="solid"/>
            <a:miter/>
          </a:ln>
        </p:spPr>
        <p:txBody>
          <a:bodyPr rtlCol="0" anchor="ctr"/>
          <a:lstStyle/>
          <a:p>
            <a:endParaRPr lang="en-PH" b="1"/>
          </a:p>
        </p:txBody>
      </p:sp>
      <p:sp>
        <p:nvSpPr>
          <p:cNvPr id="5" name="Title 4">
            <a:extLst>
              <a:ext uri="{FF2B5EF4-FFF2-40B4-BE49-F238E27FC236}">
                <a16:creationId xmlns:a16="http://schemas.microsoft.com/office/drawing/2014/main" id="{E5230E17-AC18-4786-9537-6E8CC721DEA4}"/>
              </a:ext>
            </a:extLst>
          </p:cNvPr>
          <p:cNvSpPr>
            <a:spLocks noGrp="1"/>
          </p:cNvSpPr>
          <p:nvPr>
            <p:ph type="title"/>
          </p:nvPr>
        </p:nvSpPr>
        <p:spPr/>
        <p:txBody>
          <a:bodyPr anchor="ctr"/>
          <a:lstStyle/>
          <a:p>
            <a:r>
              <a:rPr lang="en-US" cap="none" dirty="0"/>
              <a:t>OVAL: Phase 3 Study In Platinum-Resistant Ovarian Cancer</a:t>
            </a:r>
            <a:endParaRPr lang="en-PH" dirty="0"/>
          </a:p>
        </p:txBody>
      </p:sp>
    </p:spTree>
    <p:extLst>
      <p:ext uri="{BB962C8B-B14F-4D97-AF65-F5344CB8AC3E}">
        <p14:creationId xmlns:p14="http://schemas.microsoft.com/office/powerpoint/2010/main" val="259829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8048A7-7A3E-48D8-913A-D725E11BAE2B}"/>
              </a:ext>
            </a:extLst>
          </p:cNvPr>
          <p:cNvSpPr/>
          <p:nvPr/>
        </p:nvSpPr>
        <p:spPr>
          <a:xfrm>
            <a:off x="685798" y="1437883"/>
            <a:ext cx="5619750" cy="4089275"/>
          </a:xfrm>
          <a:prstGeom prst="rect">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PH"/>
          </a:p>
        </p:txBody>
      </p:sp>
      <p:graphicFrame>
        <p:nvGraphicFramePr>
          <p:cNvPr id="6" name="Chart 5">
            <a:extLst>
              <a:ext uri="{FF2B5EF4-FFF2-40B4-BE49-F238E27FC236}">
                <a16:creationId xmlns:a16="http://schemas.microsoft.com/office/drawing/2014/main" id="{4547777C-88DF-B040-89E4-6CB6EF90A4BC}"/>
              </a:ext>
            </a:extLst>
          </p:cNvPr>
          <p:cNvGraphicFramePr/>
          <p:nvPr>
            <p:extLst>
              <p:ext uri="{D42A27DB-BD31-4B8C-83A1-F6EECF244321}">
                <p14:modId xmlns:p14="http://schemas.microsoft.com/office/powerpoint/2010/main" val="1698739819"/>
              </p:ext>
            </p:extLst>
          </p:nvPr>
        </p:nvGraphicFramePr>
        <p:xfrm>
          <a:off x="1142999" y="1454293"/>
          <a:ext cx="4953001" cy="396765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C5A9217-3DBD-0748-AE71-0D2CE53EC4B7}"/>
              </a:ext>
            </a:extLst>
          </p:cNvPr>
          <p:cNvSpPr txBox="1"/>
          <p:nvPr/>
        </p:nvSpPr>
        <p:spPr>
          <a:xfrm rot="16200000">
            <a:off x="-905880" y="3164319"/>
            <a:ext cx="3791422" cy="338554"/>
          </a:xfrm>
          <a:prstGeom prst="rect">
            <a:avLst/>
          </a:prstGeom>
          <a:noFill/>
        </p:spPr>
        <p:txBody>
          <a:bodyPr wrap="square" rtlCol="1">
            <a:spAutoFit/>
          </a:bodyPr>
          <a:lstStyle/>
          <a:p>
            <a:pPr algn="ctr" defTabSz="914354" eaLnBrk="0" fontAlgn="base" hangingPunct="0">
              <a:spcBef>
                <a:spcPct val="0"/>
              </a:spcBef>
              <a:spcAft>
                <a:spcPct val="0"/>
              </a:spcAft>
              <a:defRPr/>
            </a:pPr>
            <a:r>
              <a:rPr lang="en-US" sz="1600" b="1" dirty="0">
                <a:latin typeface="Arial" panose="020B0604020202020204" pitchFamily="34" charset="0"/>
                <a:ea typeface="Roboto Condensed" panose="020B0604020202020204" charset="0"/>
                <a:cs typeface="Arial" panose="020B0604020202020204" pitchFamily="34" charset="0"/>
                <a:sym typeface="Arial"/>
              </a:rPr>
              <a:t>Response Rate (%)</a:t>
            </a:r>
            <a:endParaRPr lang="he-IL" sz="1600" b="1" dirty="0">
              <a:latin typeface="Arial" panose="020B0604020202020204" pitchFamily="34" charset="0"/>
              <a:ea typeface="Roboto Condensed" panose="020B0604020202020204" charset="0"/>
              <a:cs typeface="Arial" panose="020B0604020202020204" pitchFamily="34" charset="0"/>
              <a:sym typeface="Arial"/>
            </a:endParaRPr>
          </a:p>
        </p:txBody>
      </p:sp>
      <p:sp>
        <p:nvSpPr>
          <p:cNvPr id="16" name="TextBox 15">
            <a:extLst>
              <a:ext uri="{FF2B5EF4-FFF2-40B4-BE49-F238E27FC236}">
                <a16:creationId xmlns:a16="http://schemas.microsoft.com/office/drawing/2014/main" id="{3EAA15F1-B381-954D-B8FA-40136090FF68}"/>
              </a:ext>
            </a:extLst>
          </p:cNvPr>
          <p:cNvSpPr txBox="1"/>
          <p:nvPr/>
        </p:nvSpPr>
        <p:spPr>
          <a:xfrm>
            <a:off x="4853354" y="4158255"/>
            <a:ext cx="944545" cy="646331"/>
          </a:xfrm>
          <a:prstGeom prst="rect">
            <a:avLst/>
          </a:prstGeom>
          <a:noFill/>
        </p:spPr>
        <p:txBody>
          <a:bodyPr wrap="square" rtlCol="0">
            <a:spAutoFit/>
          </a:bodyPr>
          <a:lstStyle/>
          <a:p>
            <a:pPr algn="ctr"/>
            <a:r>
              <a:rPr lang="en-US" sz="1200" b="1" dirty="0">
                <a:solidFill>
                  <a:schemeClr val="bg1"/>
                </a:solidFill>
              </a:rPr>
              <a:t>AURELIA</a:t>
            </a:r>
          </a:p>
          <a:p>
            <a:pPr algn="ctr"/>
            <a:r>
              <a:rPr lang="en-US" sz="1200" b="1" dirty="0">
                <a:solidFill>
                  <a:schemeClr val="bg1"/>
                </a:solidFill>
              </a:rPr>
              <a:t>(post-hoc)</a:t>
            </a:r>
          </a:p>
          <a:p>
            <a:pPr algn="ctr"/>
            <a:r>
              <a:rPr lang="en-US" sz="1200" b="1" dirty="0">
                <a:solidFill>
                  <a:schemeClr val="bg1"/>
                </a:solidFill>
              </a:rPr>
              <a:t>***</a:t>
            </a:r>
          </a:p>
        </p:txBody>
      </p:sp>
      <p:sp>
        <p:nvSpPr>
          <p:cNvPr id="17" name="TextBox 16">
            <a:extLst>
              <a:ext uri="{FF2B5EF4-FFF2-40B4-BE49-F238E27FC236}">
                <a16:creationId xmlns:a16="http://schemas.microsoft.com/office/drawing/2014/main" id="{EA04D2B3-6107-214F-BAD5-22E472E41578}"/>
              </a:ext>
            </a:extLst>
          </p:cNvPr>
          <p:cNvSpPr txBox="1"/>
          <p:nvPr/>
        </p:nvSpPr>
        <p:spPr>
          <a:xfrm>
            <a:off x="3379649" y="3405859"/>
            <a:ext cx="904352" cy="830997"/>
          </a:xfrm>
          <a:prstGeom prst="rect">
            <a:avLst/>
          </a:prstGeom>
          <a:noFill/>
        </p:spPr>
        <p:txBody>
          <a:bodyPr wrap="square" rtlCol="0">
            <a:spAutoFit/>
          </a:bodyPr>
          <a:lstStyle/>
          <a:p>
            <a:pPr algn="ctr"/>
            <a:r>
              <a:rPr lang="en-US" sz="1200" b="1" kern="0" dirty="0">
                <a:solidFill>
                  <a:prstClr val="white"/>
                </a:solidFill>
                <a:effectLst>
                  <a:outerShdw blurRad="38100" dist="38100" dir="2700000" algn="tl">
                    <a:srgbClr val="000000">
                      <a:alpha val="43137"/>
                    </a:srgbClr>
                  </a:outerShdw>
                </a:effectLst>
                <a:cs typeface="Arial"/>
                <a:sym typeface="Arial"/>
              </a:rPr>
              <a:t>OVAL</a:t>
            </a:r>
            <a:br>
              <a:rPr lang="en-US" sz="1200" b="1" kern="0" dirty="0">
                <a:solidFill>
                  <a:prstClr val="white"/>
                </a:solidFill>
                <a:effectLst>
                  <a:outerShdw blurRad="38100" dist="38100" dir="2700000" algn="tl">
                    <a:srgbClr val="000000">
                      <a:alpha val="43137"/>
                    </a:srgbClr>
                  </a:outerShdw>
                </a:effectLst>
                <a:cs typeface="Arial"/>
                <a:sym typeface="Arial"/>
              </a:rPr>
            </a:br>
            <a:r>
              <a:rPr lang="en-US" sz="1200" b="1" kern="0" dirty="0">
                <a:solidFill>
                  <a:prstClr val="white"/>
                </a:solidFill>
                <a:effectLst>
                  <a:outerShdw blurRad="38100" dist="38100" dir="2700000" algn="tl">
                    <a:srgbClr val="000000">
                      <a:alpha val="43137"/>
                    </a:srgbClr>
                  </a:outerShdw>
                </a:effectLst>
                <a:cs typeface="Arial"/>
                <a:sym typeface="Arial"/>
              </a:rPr>
              <a:t>Phase 3</a:t>
            </a:r>
            <a:br>
              <a:rPr lang="en-US" sz="1200" b="1" kern="0" dirty="0">
                <a:solidFill>
                  <a:prstClr val="white"/>
                </a:solidFill>
                <a:effectLst>
                  <a:outerShdw blurRad="38100" dist="38100" dir="2700000" algn="tl">
                    <a:srgbClr val="000000">
                      <a:alpha val="43137"/>
                    </a:srgbClr>
                  </a:outerShdw>
                </a:effectLst>
                <a:cs typeface="Arial"/>
                <a:sym typeface="Arial"/>
              </a:rPr>
            </a:br>
            <a:r>
              <a:rPr lang="en-US" sz="1200" b="1" kern="0" dirty="0">
                <a:solidFill>
                  <a:prstClr val="white"/>
                </a:solidFill>
                <a:effectLst>
                  <a:outerShdw blurRad="38100" dist="38100" dir="2700000" algn="tl">
                    <a:srgbClr val="000000">
                      <a:alpha val="43137"/>
                    </a:srgbClr>
                  </a:outerShdw>
                </a:effectLst>
                <a:cs typeface="Arial"/>
                <a:sym typeface="Arial"/>
              </a:rPr>
              <a:t>interim</a:t>
            </a:r>
            <a:br>
              <a:rPr lang="en-US" sz="1200" b="1" kern="0" dirty="0">
                <a:solidFill>
                  <a:prstClr val="white"/>
                </a:solidFill>
                <a:effectLst>
                  <a:outerShdw blurRad="38100" dist="38100" dir="2700000" algn="tl">
                    <a:srgbClr val="000000">
                      <a:alpha val="43137"/>
                    </a:srgbClr>
                  </a:outerShdw>
                </a:effectLst>
                <a:cs typeface="Arial"/>
                <a:sym typeface="Arial"/>
              </a:rPr>
            </a:br>
            <a:r>
              <a:rPr lang="en-US" sz="1200" b="1" kern="0" dirty="0">
                <a:solidFill>
                  <a:prstClr val="white"/>
                </a:solidFill>
                <a:effectLst>
                  <a:outerShdw blurRad="38100" dist="38100" dir="2700000" algn="tl">
                    <a:srgbClr val="000000">
                      <a:alpha val="43137"/>
                    </a:srgbClr>
                  </a:outerShdw>
                </a:effectLst>
                <a:cs typeface="Arial"/>
                <a:sym typeface="Arial"/>
              </a:rPr>
              <a:t>**</a:t>
            </a:r>
          </a:p>
        </p:txBody>
      </p:sp>
      <p:sp>
        <p:nvSpPr>
          <p:cNvPr id="18" name="TextBox 17">
            <a:extLst>
              <a:ext uri="{FF2B5EF4-FFF2-40B4-BE49-F238E27FC236}">
                <a16:creationId xmlns:a16="http://schemas.microsoft.com/office/drawing/2014/main" id="{13FDD9FA-D918-5144-83AE-1A7366E6C2F3}"/>
              </a:ext>
            </a:extLst>
          </p:cNvPr>
          <p:cNvSpPr txBox="1"/>
          <p:nvPr/>
        </p:nvSpPr>
        <p:spPr>
          <a:xfrm>
            <a:off x="1858945" y="3405859"/>
            <a:ext cx="904352" cy="461665"/>
          </a:xfrm>
          <a:prstGeom prst="rect">
            <a:avLst/>
          </a:prstGeom>
          <a:noFill/>
        </p:spPr>
        <p:txBody>
          <a:bodyPr wrap="square" rtlCol="0">
            <a:spAutoFit/>
          </a:bodyPr>
          <a:lstStyle/>
          <a:p>
            <a:pPr algn="ctr"/>
            <a:r>
              <a:rPr lang="en-US" sz="1200" b="1" dirty="0"/>
              <a:t>Phase 2</a:t>
            </a:r>
          </a:p>
          <a:p>
            <a:pPr algn="ctr"/>
            <a:r>
              <a:rPr lang="en-US" sz="1200" b="1" dirty="0"/>
              <a:t>*</a:t>
            </a:r>
          </a:p>
        </p:txBody>
      </p:sp>
      <p:sp>
        <p:nvSpPr>
          <p:cNvPr id="22" name="Date Placeholder 3">
            <a:extLst>
              <a:ext uri="{FF2B5EF4-FFF2-40B4-BE49-F238E27FC236}">
                <a16:creationId xmlns:a16="http://schemas.microsoft.com/office/drawing/2014/main" id="{04E54FF1-FC6F-41F9-9A4A-E2BEDEFCC731}"/>
              </a:ext>
            </a:extLst>
          </p:cNvPr>
          <p:cNvSpPr txBox="1">
            <a:spLocks/>
          </p:cNvSpPr>
          <p:nvPr/>
        </p:nvSpPr>
        <p:spPr>
          <a:xfrm>
            <a:off x="685800" y="5919788"/>
            <a:ext cx="11239500" cy="365125"/>
          </a:xfrm>
          <a:prstGeom prst="rect">
            <a:avLst/>
          </a:prstGeom>
        </p:spPr>
        <p:txBody>
          <a:bodyPr vert="horz" lIns="0" tIns="0" rIns="0" bIns="0" rtlCol="0" anchor="b"/>
          <a:lstStyle>
            <a:defPPr>
              <a:defRPr lang="en-US"/>
            </a:defPPr>
            <a:lvl1pPr marL="0" algn="l" defTabSz="914400" rtl="0" eaLnBrk="1" latinLnBrk="0" hangingPunct="1">
              <a:defRPr sz="1000" b="0" i="0" kern="1200" spc="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defRPr/>
            </a:pPr>
            <a:r>
              <a:rPr lang="en-US" sz="900" kern="0" dirty="0">
                <a:latin typeface="Arial" panose="020B0604020202020204" pitchFamily="34" charset="0"/>
                <a:ea typeface="Roboto Condensed" panose="020B0604020202020204" charset="0"/>
                <a:cs typeface="Arial" panose="020B0604020202020204" pitchFamily="34" charset="0"/>
                <a:sym typeface="Arial"/>
              </a:rPr>
              <a:t>*    Response rate of 58% (CA-125) was seen for </a:t>
            </a:r>
            <a:r>
              <a:rPr lang="en-US" sz="900" kern="0" dirty="0" err="1">
                <a:latin typeface="Arial" panose="020B0604020202020204" pitchFamily="34" charset="0"/>
                <a:ea typeface="Roboto Condensed" panose="020B0604020202020204" charset="0"/>
                <a:cs typeface="Arial" panose="020B0604020202020204" pitchFamily="34" charset="0"/>
                <a:sym typeface="Arial"/>
              </a:rPr>
              <a:t>ofra-vec</a:t>
            </a:r>
            <a:r>
              <a:rPr lang="en-US" sz="900" kern="0" dirty="0">
                <a:latin typeface="Arial" panose="020B0604020202020204" pitchFamily="34" charset="0"/>
                <a:ea typeface="Roboto Condensed" panose="020B0604020202020204" charset="0"/>
                <a:cs typeface="Arial" panose="020B0604020202020204" pitchFamily="34" charset="0"/>
                <a:sym typeface="Arial"/>
              </a:rPr>
              <a:t> + paclitaxel in a Phase 1/2 study, despite poor prognostic features in heavily pre-treated population in which 48% of patients had a </a:t>
            </a:r>
            <a:br>
              <a:rPr lang="en-US" sz="900" kern="0" dirty="0">
                <a:latin typeface="Arial" panose="020B0604020202020204" pitchFamily="34" charset="0"/>
                <a:ea typeface="Roboto Condensed" panose="020B0604020202020204" charset="0"/>
                <a:cs typeface="Arial" panose="020B0604020202020204" pitchFamily="34" charset="0"/>
                <a:sym typeface="Arial"/>
              </a:rPr>
            </a:br>
            <a:r>
              <a:rPr lang="en-US" sz="900" kern="0" dirty="0">
                <a:latin typeface="Arial" panose="020B0604020202020204" pitchFamily="34" charset="0"/>
                <a:ea typeface="Roboto Condensed" panose="020B0604020202020204" charset="0"/>
                <a:cs typeface="Arial" panose="020B0604020202020204" pitchFamily="34" charset="0"/>
                <a:sym typeface="Arial"/>
              </a:rPr>
              <a:t>      platinum free interval of less than three months, and 52% previously received anti-angiogenic medications. </a:t>
            </a:r>
            <a:r>
              <a:rPr lang="en-US" sz="900" kern="0" dirty="0" err="1">
                <a:latin typeface="Arial" panose="020B0604020202020204" pitchFamily="34" charset="0"/>
                <a:ea typeface="Roboto Condensed" panose="020B0604020202020204" charset="0"/>
                <a:cs typeface="Arial" panose="020B0604020202020204" pitchFamily="34" charset="0"/>
                <a:sym typeface="Arial"/>
              </a:rPr>
              <a:t>Arend</a:t>
            </a:r>
            <a:r>
              <a:rPr lang="en-US" sz="900" kern="0" dirty="0">
                <a:latin typeface="Arial" panose="020B0604020202020204" pitchFamily="34" charset="0"/>
                <a:ea typeface="Roboto Condensed" panose="020B0604020202020204" charset="0"/>
                <a:cs typeface="Arial" panose="020B0604020202020204" pitchFamily="34" charset="0"/>
                <a:sym typeface="Arial"/>
              </a:rPr>
              <a:t> et al., </a:t>
            </a:r>
            <a:r>
              <a:rPr lang="en-US" sz="900" kern="0" dirty="0">
                <a:latin typeface="Arial" panose="020B0604020202020204" pitchFamily="34" charset="0"/>
                <a:ea typeface="Roboto Condensed" panose="020B0604020202020204" charset="0"/>
                <a:cs typeface="Arial" panose="020B0604020202020204" pitchFamily="34" charset="0"/>
                <a:sym typeface="Arial"/>
                <a:hlinkClick r:id="rId4">
                  <a:extLst>
                    <a:ext uri="{A12FA001-AC4F-418D-AE19-62706E023703}">
                      <ahyp:hlinkClr xmlns:ahyp="http://schemas.microsoft.com/office/drawing/2018/hyperlinkcolor" xmlns="" val="tx"/>
                    </a:ext>
                  </a:extLst>
                </a:hlinkClick>
              </a:rPr>
              <a:t>Gynecologic Oncology 157 (2020) 578–584</a:t>
            </a:r>
            <a:r>
              <a:rPr lang="en-US" sz="900" kern="0" dirty="0">
                <a:latin typeface="Arial" panose="020B0604020202020204" pitchFamily="34" charset="0"/>
                <a:ea typeface="Roboto Condensed" panose="020B0604020202020204" charset="0"/>
                <a:cs typeface="Arial" panose="020B0604020202020204" pitchFamily="34" charset="0"/>
                <a:sym typeface="Arial"/>
              </a:rPr>
              <a:t>). [NCT01711970]</a:t>
            </a:r>
          </a:p>
          <a:p>
            <a:pPr defTabSz="1219140">
              <a:defRPr/>
            </a:pPr>
            <a:r>
              <a:rPr lang="en-US" sz="900" kern="0" dirty="0">
                <a:latin typeface="Arial" panose="020B0604020202020204" pitchFamily="34" charset="0"/>
                <a:ea typeface="Roboto Condensed" panose="020B0604020202020204" charset="0"/>
                <a:cs typeface="Arial" panose="020B0604020202020204" pitchFamily="34" charset="0"/>
                <a:sym typeface="Arial"/>
              </a:rPr>
              <a:t>**   OVAL Phase 3 interim analysis demonstrated RR (CA-125) of 58% or higher for the </a:t>
            </a:r>
            <a:r>
              <a:rPr lang="en-US" sz="900" kern="0" dirty="0" err="1">
                <a:latin typeface="Arial" panose="020B0604020202020204" pitchFamily="34" charset="0"/>
                <a:ea typeface="Roboto Condensed" panose="020B0604020202020204" charset="0"/>
                <a:cs typeface="Arial" panose="020B0604020202020204" pitchFamily="34" charset="0"/>
                <a:sym typeface="Arial"/>
              </a:rPr>
              <a:t>ofra-vec</a:t>
            </a:r>
            <a:r>
              <a:rPr lang="en-US" sz="900" kern="0" dirty="0">
                <a:latin typeface="Arial" panose="020B0604020202020204" pitchFamily="34" charset="0"/>
                <a:ea typeface="Roboto Condensed" panose="020B0604020202020204" charset="0"/>
                <a:cs typeface="Arial" panose="020B0604020202020204" pitchFamily="34" charset="0"/>
                <a:sym typeface="Arial"/>
              </a:rPr>
              <a:t> + paclitaxel arm. </a:t>
            </a:r>
            <a:r>
              <a:rPr lang="en-US" sz="900" kern="0" dirty="0" err="1">
                <a:latin typeface="Arial" panose="020B0604020202020204" pitchFamily="34" charset="0"/>
                <a:ea typeface="Roboto Condensed" panose="020B0604020202020204" charset="0"/>
                <a:cs typeface="Arial" panose="020B0604020202020204" pitchFamily="34" charset="0"/>
                <a:sym typeface="Arial"/>
              </a:rPr>
              <a:t>Arend</a:t>
            </a:r>
            <a:r>
              <a:rPr lang="en-US" sz="900" kern="0" dirty="0">
                <a:latin typeface="Arial" panose="020B0604020202020204" pitchFamily="34" charset="0"/>
                <a:ea typeface="Roboto Condensed" panose="020B0604020202020204" charset="0"/>
                <a:cs typeface="Arial" panose="020B0604020202020204" pitchFamily="34" charset="0"/>
                <a:sym typeface="Arial"/>
              </a:rPr>
              <a:t> et al., </a:t>
            </a:r>
            <a:r>
              <a:rPr lang="en-US" sz="900" kern="0" dirty="0">
                <a:latin typeface="Arial" panose="020B0604020202020204" pitchFamily="34" charset="0"/>
                <a:ea typeface="Roboto Condensed" panose="020B0604020202020204" charset="0"/>
                <a:cs typeface="Arial" panose="020B0604020202020204" pitchFamily="34" charset="0"/>
                <a:sym typeface="Arial"/>
                <a:hlinkClick r:id="rId5">
                  <a:extLst>
                    <a:ext uri="{A12FA001-AC4F-418D-AE19-62706E023703}">
                      <ahyp:hlinkClr xmlns:ahyp="http://schemas.microsoft.com/office/drawing/2018/hyperlinkcolor" xmlns="" val="tx"/>
                    </a:ext>
                  </a:extLst>
                </a:hlinkClick>
              </a:rPr>
              <a:t>Gynecologic Oncology 161 (2021) 496–501</a:t>
            </a:r>
            <a:r>
              <a:rPr lang="en-US" sz="900" kern="0" dirty="0">
                <a:latin typeface="Arial" panose="020B0604020202020204" pitchFamily="34" charset="0"/>
                <a:ea typeface="Roboto Condensed" panose="020B0604020202020204" charset="0"/>
                <a:cs typeface="Arial" panose="020B0604020202020204" pitchFamily="34" charset="0"/>
                <a:sym typeface="Arial"/>
              </a:rPr>
              <a:t>. [NCT0339865]</a:t>
            </a:r>
          </a:p>
          <a:p>
            <a:pPr defTabSz="1219140">
              <a:defRPr/>
            </a:pPr>
            <a:r>
              <a:rPr lang="en-US" sz="900" kern="0" dirty="0">
                <a:latin typeface="Arial" panose="020B0604020202020204" pitchFamily="34" charset="0"/>
                <a:ea typeface="Roboto Condensed" panose="020B0604020202020204" charset="0"/>
                <a:cs typeface="Arial" panose="020B0604020202020204" pitchFamily="34" charset="0"/>
                <a:sym typeface="Arial"/>
              </a:rPr>
              <a:t>***  Weekly paclitaxel arm historical data, AURELIA trial post-hoc analysis; </a:t>
            </a:r>
            <a:r>
              <a:rPr lang="en-US" sz="900" kern="0" dirty="0">
                <a:solidFill>
                  <a:srgbClr val="0563C1"/>
                </a:solidFill>
                <a:latin typeface="Arial" panose="020B0604020202020204" pitchFamily="34" charset="0"/>
                <a:ea typeface="Roboto Condensed" panose="020B0604020202020204" charset="0"/>
                <a:cs typeface="Arial" panose="020B0604020202020204" pitchFamily="34" charset="0"/>
                <a:sym typeface="Arial"/>
                <a:hlinkClick r:id="rId6">
                  <a:extLst>
                    <a:ext uri="{A12FA001-AC4F-418D-AE19-62706E023703}">
                      <ahyp:hlinkClr xmlns:ahyp="http://schemas.microsoft.com/office/drawing/2018/hyperlinkcolor" xmlns="" val="tx"/>
                    </a:ext>
                  </a:extLst>
                </a:hlinkClick>
              </a:rPr>
              <a:t>Poveda et al., </a:t>
            </a:r>
            <a:r>
              <a:rPr lang="it-IT" sz="900" kern="0" dirty="0">
                <a:latin typeface="Arial" panose="020B0604020202020204" pitchFamily="34" charset="0"/>
                <a:ea typeface="Roboto Condensed" panose="020B0604020202020204" charset="0"/>
                <a:cs typeface="Arial" panose="020B0604020202020204" pitchFamily="34" charset="0"/>
                <a:sym typeface="Arial"/>
                <a:hlinkClick r:id="rId6">
                  <a:extLst>
                    <a:ext uri="{A12FA001-AC4F-418D-AE19-62706E023703}">
                      <ahyp:hlinkClr xmlns:ahyp="http://schemas.microsoft.com/office/drawing/2018/hyperlinkcolor" xmlns="" val="tx"/>
                    </a:ext>
                  </a:extLst>
                </a:hlinkClick>
              </a:rPr>
              <a:t>J Clin Oncol. 2015 Nov 10;33(32):3836-8</a:t>
            </a:r>
            <a:r>
              <a:rPr lang="it-IT" sz="900" kern="0" dirty="0">
                <a:latin typeface="Arial" panose="020B0604020202020204" pitchFamily="34" charset="0"/>
                <a:ea typeface="Roboto Condensed" panose="020B0604020202020204" charset="0"/>
                <a:cs typeface="Arial" panose="020B0604020202020204" pitchFamily="34" charset="0"/>
                <a:sym typeface="Arial"/>
              </a:rPr>
              <a:t>. [</a:t>
            </a:r>
            <a:r>
              <a:rPr lang="en-US" sz="900" kern="0" dirty="0">
                <a:latin typeface="Arial" panose="020B0604020202020204" pitchFamily="34" charset="0"/>
                <a:ea typeface="Roboto Condensed" panose="020B0604020202020204" charset="0"/>
                <a:cs typeface="Arial" panose="020B0604020202020204" pitchFamily="34" charset="0"/>
                <a:sym typeface="Arial"/>
              </a:rPr>
              <a:t>NCT00976911]</a:t>
            </a:r>
          </a:p>
        </p:txBody>
      </p:sp>
      <p:sp>
        <p:nvSpPr>
          <p:cNvPr id="13" name="Rectangle 12">
            <a:extLst>
              <a:ext uri="{FF2B5EF4-FFF2-40B4-BE49-F238E27FC236}">
                <a16:creationId xmlns:a16="http://schemas.microsoft.com/office/drawing/2014/main" id="{25147DD8-F899-409B-A733-466749B6F92B}"/>
              </a:ext>
            </a:extLst>
          </p:cNvPr>
          <p:cNvSpPr/>
          <p:nvPr/>
        </p:nvSpPr>
        <p:spPr>
          <a:xfrm>
            <a:off x="6610350" y="1895176"/>
            <a:ext cx="5214505" cy="363198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tlCol="0" anchor="t"/>
          <a:lstStyle/>
          <a:p>
            <a:pPr marL="285750" indent="-285750">
              <a:buFont typeface="Arial" panose="020B0604020202020204" pitchFamily="34" charset="0"/>
              <a:buChar char="•"/>
            </a:pPr>
            <a:r>
              <a:rPr lang="en-PH" sz="1600" dirty="0">
                <a:solidFill>
                  <a:schemeClr val="tx1"/>
                </a:solidFill>
              </a:rPr>
              <a:t>Interim analysis conducted to de-risk the trial</a:t>
            </a:r>
          </a:p>
          <a:p>
            <a:pPr marL="285750" indent="-285750">
              <a:buFont typeface="Arial" panose="020B0604020202020204" pitchFamily="34" charset="0"/>
              <a:buChar char="•"/>
            </a:pPr>
            <a:r>
              <a:rPr lang="en-PH" sz="1600" dirty="0">
                <a:solidFill>
                  <a:schemeClr val="tx1"/>
                </a:solidFill>
              </a:rPr>
              <a:t>Trial would be stopped if </a:t>
            </a:r>
            <a:r>
              <a:rPr lang="en-PH" sz="1600" dirty="0" err="1">
                <a:solidFill>
                  <a:schemeClr val="tx1"/>
                </a:solidFill>
              </a:rPr>
              <a:t>ofra-vec</a:t>
            </a:r>
            <a:r>
              <a:rPr lang="en-PH" sz="1600" dirty="0">
                <a:solidFill>
                  <a:schemeClr val="tx1"/>
                </a:solidFill>
              </a:rPr>
              <a:t> did not have at least a 10% increase in response rate vs control</a:t>
            </a:r>
          </a:p>
          <a:p>
            <a:pPr marL="285750" indent="-285750">
              <a:buFont typeface="Arial" panose="020B0604020202020204" pitchFamily="34" charset="0"/>
              <a:buChar char="•"/>
            </a:pPr>
            <a:r>
              <a:rPr lang="en-PH" sz="1600" dirty="0">
                <a:solidFill>
                  <a:schemeClr val="tx1"/>
                </a:solidFill>
              </a:rPr>
              <a:t>DSMC reviewed unblinded data and reported a 53% overall response rate in the combined data </a:t>
            </a:r>
          </a:p>
          <a:p>
            <a:pPr marL="285750" indent="-285750">
              <a:buFont typeface="Arial" panose="020B0604020202020204" pitchFamily="34" charset="0"/>
              <a:buChar char="•"/>
            </a:pPr>
            <a:r>
              <a:rPr lang="en-PH" sz="1600" dirty="0">
                <a:solidFill>
                  <a:schemeClr val="tx1"/>
                </a:solidFill>
              </a:rPr>
              <a:t>Analysis endpoint was met and, assuming a balanced randomization, implies that </a:t>
            </a:r>
            <a:r>
              <a:rPr lang="en-PH" sz="1600" dirty="0" err="1">
                <a:solidFill>
                  <a:schemeClr val="tx1"/>
                </a:solidFill>
              </a:rPr>
              <a:t>ofra-vec</a:t>
            </a:r>
            <a:r>
              <a:rPr lang="en-PH" sz="1600" dirty="0">
                <a:solidFill>
                  <a:schemeClr val="tx1"/>
                </a:solidFill>
              </a:rPr>
              <a:t> had at least a 58% response rate </a:t>
            </a:r>
          </a:p>
          <a:p>
            <a:pPr marL="285750" indent="-285750">
              <a:buFont typeface="Arial" panose="020B0604020202020204" pitchFamily="34" charset="0"/>
              <a:buChar char="•"/>
            </a:pPr>
            <a:r>
              <a:rPr lang="en-PH" sz="1600" dirty="0">
                <a:solidFill>
                  <a:schemeClr val="tx1"/>
                </a:solidFill>
              </a:rPr>
              <a:t>Response rate compares favorably to historical data (AURELIA study; Post-hoc analysis of weekly paclitaxel subgroup) </a:t>
            </a:r>
          </a:p>
          <a:p>
            <a:pPr marL="285750" indent="-285750">
              <a:buFont typeface="Arial" panose="020B0604020202020204" pitchFamily="34" charset="0"/>
              <a:buChar char="•"/>
            </a:pPr>
            <a:r>
              <a:rPr lang="en-PH" sz="1600" dirty="0">
                <a:solidFill>
                  <a:schemeClr val="tx1"/>
                </a:solidFill>
              </a:rPr>
              <a:t>Response seen even though OVAL Study enrolled heavily pre-treated patients </a:t>
            </a:r>
          </a:p>
          <a:p>
            <a:pPr marL="285750" indent="-285750">
              <a:buFont typeface="Arial" panose="020B0604020202020204" pitchFamily="34" charset="0"/>
              <a:buChar char="•"/>
            </a:pPr>
            <a:r>
              <a:rPr lang="en-PH" sz="1600" dirty="0">
                <a:solidFill>
                  <a:schemeClr val="tx1"/>
                </a:solidFill>
              </a:rPr>
              <a:t>Results published in peer reviewed journal</a:t>
            </a:r>
            <a:endParaRPr lang="en-PH" sz="1400" dirty="0">
              <a:solidFill>
                <a:schemeClr val="tx1"/>
              </a:solidFill>
            </a:endParaRPr>
          </a:p>
        </p:txBody>
      </p:sp>
      <p:sp>
        <p:nvSpPr>
          <p:cNvPr id="9" name="Rectangle 8">
            <a:extLst>
              <a:ext uri="{FF2B5EF4-FFF2-40B4-BE49-F238E27FC236}">
                <a16:creationId xmlns:a16="http://schemas.microsoft.com/office/drawing/2014/main" id="{6D17502B-FEEC-4D57-AEF1-1CC990925284}"/>
              </a:ext>
            </a:extLst>
          </p:cNvPr>
          <p:cNvSpPr/>
          <p:nvPr/>
        </p:nvSpPr>
        <p:spPr>
          <a:xfrm>
            <a:off x="6610350" y="1437883"/>
            <a:ext cx="5214505" cy="57597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PH" sz="1600" b="1" dirty="0">
                <a:solidFill>
                  <a:schemeClr val="tx1"/>
                </a:solidFill>
              </a:rPr>
              <a:t>OVAL Study Pre-Specified Interim Analysis (n=60)</a:t>
            </a:r>
          </a:p>
        </p:txBody>
      </p:sp>
      <p:sp>
        <p:nvSpPr>
          <p:cNvPr id="19" name="Text Placeholder 4">
            <a:extLst>
              <a:ext uri="{FF2B5EF4-FFF2-40B4-BE49-F238E27FC236}">
                <a16:creationId xmlns:a16="http://schemas.microsoft.com/office/drawing/2014/main" id="{B4D1B291-79BD-EA4A-A9DD-3AE0C6860FB0}"/>
              </a:ext>
            </a:extLst>
          </p:cNvPr>
          <p:cNvSpPr>
            <a:spLocks noGrp="1"/>
          </p:cNvSpPr>
          <p:nvPr>
            <p:ph type="body" sz="quarter" idx="10"/>
          </p:nvPr>
        </p:nvSpPr>
        <p:spPr>
          <a:xfrm>
            <a:off x="685799" y="815975"/>
            <a:ext cx="11243859" cy="288925"/>
          </a:xfrm>
        </p:spPr>
        <p:txBody>
          <a:bodyPr/>
          <a:lstStyle/>
          <a:p>
            <a:r>
              <a:rPr lang="en-US" dirty="0"/>
              <a:t>Reproduced Phase 2 Results and Compares Favorably to Historical Data with Paclitaxel Monotherapy</a:t>
            </a:r>
          </a:p>
        </p:txBody>
      </p:sp>
      <p:sp>
        <p:nvSpPr>
          <p:cNvPr id="20" name="Title 33">
            <a:extLst>
              <a:ext uri="{FF2B5EF4-FFF2-40B4-BE49-F238E27FC236}">
                <a16:creationId xmlns:a16="http://schemas.microsoft.com/office/drawing/2014/main" id="{EEE39FA2-D446-6742-AB60-52B7CCCBFCBB}"/>
              </a:ext>
            </a:extLst>
          </p:cNvPr>
          <p:cNvSpPr>
            <a:spLocks noGrp="1"/>
          </p:cNvSpPr>
          <p:nvPr>
            <p:ph type="title"/>
          </p:nvPr>
        </p:nvSpPr>
        <p:spPr>
          <a:xfrm>
            <a:off x="685800" y="239162"/>
            <a:ext cx="11239500" cy="560300"/>
          </a:xfrm>
        </p:spPr>
        <p:txBody>
          <a:bodyPr anchor="ctr"/>
          <a:lstStyle/>
          <a:p>
            <a:r>
              <a:rPr lang="en-US" sz="2400" dirty="0"/>
              <a:t>High Response Rate Demonstrated in OVAL Study Interim Analysis</a:t>
            </a:r>
          </a:p>
        </p:txBody>
      </p:sp>
    </p:spTree>
    <p:extLst>
      <p:ext uri="{BB962C8B-B14F-4D97-AF65-F5344CB8AC3E}">
        <p14:creationId xmlns:p14="http://schemas.microsoft.com/office/powerpoint/2010/main" val="200422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7A7304A-0125-4CDC-B439-44BC2E63B56E}"/>
              </a:ext>
            </a:extLst>
          </p:cNvPr>
          <p:cNvSpPr/>
          <p:nvPr/>
        </p:nvSpPr>
        <p:spPr>
          <a:xfrm>
            <a:off x="410547" y="1194209"/>
            <a:ext cx="5286867" cy="487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Content Placeholder 1">
            <a:extLst>
              <a:ext uri="{FF2B5EF4-FFF2-40B4-BE49-F238E27FC236}">
                <a16:creationId xmlns:a16="http://schemas.microsoft.com/office/drawing/2014/main" id="{399BCC7E-1D2B-4634-B616-6F3F19BD82F4}"/>
              </a:ext>
            </a:extLst>
          </p:cNvPr>
          <p:cNvSpPr txBox="1">
            <a:spLocks/>
          </p:cNvSpPr>
          <p:nvPr/>
        </p:nvSpPr>
        <p:spPr>
          <a:xfrm>
            <a:off x="685800" y="1554098"/>
            <a:ext cx="4624754" cy="1199200"/>
          </a:xfrm>
          <a:prstGeom prst="rect">
            <a:avLst/>
          </a:prstGeom>
        </p:spPr>
        <p:txBody>
          <a:bodyPr lIns="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Over </a:t>
            </a:r>
            <a:r>
              <a:rPr kumimoji="0" lang="en-US" sz="2400" b="1" i="0" u="none" strike="noStrike" kern="1200" cap="none" spc="0" normalizeH="0" baseline="0" noProof="0" dirty="0">
                <a:ln>
                  <a:noFill/>
                </a:ln>
                <a:solidFill>
                  <a:schemeClr val="bg1"/>
                </a:solidFill>
                <a:effectLst/>
                <a:uLnTx/>
                <a:uFillTx/>
                <a:latin typeface="Arial" panose="020B0604020202020204"/>
                <a:ea typeface="+mn-ea"/>
                <a:cs typeface="+mn-cs"/>
              </a:rPr>
              <a:t>300</a:t>
            </a:r>
            <a:r>
              <a:rPr kumimoji="0" lang="en-US" sz="2400" b="1" i="0" u="none" strike="noStrike" kern="1200" cap="none" spc="0" normalizeH="0" baseline="0" noProof="0" dirty="0">
                <a:ln>
                  <a:noFill/>
                </a:ln>
                <a:solidFill>
                  <a:srgbClr val="FFB200"/>
                </a:solidFill>
                <a:effectLst/>
                <a:uLnTx/>
                <a:uFillTx/>
                <a:latin typeface="Arial" panose="020B0604020202020204"/>
                <a:ea typeface="+mn-ea"/>
                <a:cs typeface="+mn-cs"/>
              </a:rPr>
              <a:t> </a:t>
            </a: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patients have been treated with </a:t>
            </a:r>
            <a:r>
              <a:rPr kumimoji="0" lang="en-US" sz="2400" b="1" i="0" u="none" strike="noStrike" kern="1200" cap="none" spc="0" normalizeH="0" baseline="0" noProof="0" dirty="0" err="1">
                <a:ln>
                  <a:noFill/>
                </a:ln>
                <a:solidFill>
                  <a:srgbClr val="FFFFFF"/>
                </a:solidFill>
                <a:effectLst/>
                <a:uLnTx/>
                <a:uFillTx/>
                <a:latin typeface="Arial" panose="020B0604020202020204"/>
                <a:ea typeface="+mn-ea"/>
                <a:cs typeface="+mn-cs"/>
              </a:rPr>
              <a:t>ofra-vec</a:t>
            </a: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 in completed clinical trials</a:t>
            </a:r>
          </a:p>
        </p:txBody>
      </p:sp>
      <p:sp>
        <p:nvSpPr>
          <p:cNvPr id="25" name="TextBox 24">
            <a:extLst>
              <a:ext uri="{FF2B5EF4-FFF2-40B4-BE49-F238E27FC236}">
                <a16:creationId xmlns:a16="http://schemas.microsoft.com/office/drawing/2014/main" id="{12E225BD-ED20-488B-8BD6-2B587DC920D4}"/>
              </a:ext>
            </a:extLst>
          </p:cNvPr>
          <p:cNvSpPr txBox="1"/>
          <p:nvPr/>
        </p:nvSpPr>
        <p:spPr>
          <a:xfrm>
            <a:off x="5972668" y="1291446"/>
            <a:ext cx="595739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600" b="1" i="0" u="none" strike="noStrike" kern="1200" cap="none" spc="0" normalizeH="0" baseline="0" noProof="0" dirty="0">
                <a:ln>
                  <a:noFill/>
                </a:ln>
                <a:solidFill>
                  <a:srgbClr val="121E36"/>
                </a:solidFill>
                <a:effectLst/>
                <a:uLnTx/>
                <a:uFillTx/>
                <a:latin typeface="Arial" panose="020B0604020202020204"/>
                <a:ea typeface="+mn-ea"/>
                <a:cs typeface="+mn-cs"/>
              </a:rPr>
              <a:t>Most common adverse events (AEs) are fever, chills and fatigue </a:t>
            </a:r>
          </a:p>
        </p:txBody>
      </p:sp>
      <p:cxnSp>
        <p:nvCxnSpPr>
          <p:cNvPr id="13" name="Straight Connector 12">
            <a:extLst>
              <a:ext uri="{FF2B5EF4-FFF2-40B4-BE49-F238E27FC236}">
                <a16:creationId xmlns:a16="http://schemas.microsoft.com/office/drawing/2014/main" id="{27ECF26B-6327-4DA7-BC29-7EB7367D5C9D}"/>
              </a:ext>
            </a:extLst>
          </p:cNvPr>
          <p:cNvCxnSpPr>
            <a:cxnSpLocks/>
          </p:cNvCxnSpPr>
          <p:nvPr/>
        </p:nvCxnSpPr>
        <p:spPr>
          <a:xfrm>
            <a:off x="685800" y="3098102"/>
            <a:ext cx="46946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80FA2A53-A094-4D2F-9BDC-376559D824F0}"/>
              </a:ext>
            </a:extLst>
          </p:cNvPr>
          <p:cNvGrpSpPr/>
          <p:nvPr/>
        </p:nvGrpSpPr>
        <p:grpSpPr>
          <a:xfrm>
            <a:off x="685800" y="3510888"/>
            <a:ext cx="4694644" cy="480131"/>
            <a:chOff x="744865" y="3369773"/>
            <a:chExt cx="4694644" cy="480131"/>
          </a:xfrm>
        </p:grpSpPr>
        <p:pic>
          <p:nvPicPr>
            <p:cNvPr id="30" name="Graphic 29">
              <a:extLst>
                <a:ext uri="{FF2B5EF4-FFF2-40B4-BE49-F238E27FC236}">
                  <a16:creationId xmlns:a16="http://schemas.microsoft.com/office/drawing/2014/main" id="{AEBC9A85-D8D0-4522-8348-5ECEF9B48F1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44865" y="3429000"/>
              <a:ext cx="252978" cy="252978"/>
            </a:xfrm>
            <a:prstGeom prst="rect">
              <a:avLst/>
            </a:prstGeom>
          </p:spPr>
        </p:pic>
        <p:sp>
          <p:nvSpPr>
            <p:cNvPr id="24" name="TextBox 23">
              <a:extLst>
                <a:ext uri="{FF2B5EF4-FFF2-40B4-BE49-F238E27FC236}">
                  <a16:creationId xmlns:a16="http://schemas.microsoft.com/office/drawing/2014/main" id="{5D095712-7307-411B-8599-809C92347C61}"/>
                </a:ext>
              </a:extLst>
            </p:cNvPr>
            <p:cNvSpPr txBox="1"/>
            <p:nvPr/>
          </p:nvSpPr>
          <p:spPr>
            <a:xfrm>
              <a:off x="1195755" y="3369773"/>
              <a:ext cx="4243754"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The ongoing OVAL registration-enabling Phase 3 </a:t>
              </a:r>
              <a:b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trial has completed enrollment </a:t>
              </a:r>
            </a:p>
          </p:txBody>
        </p:sp>
      </p:grpSp>
      <p:grpSp>
        <p:nvGrpSpPr>
          <p:cNvPr id="2" name="Group 1">
            <a:extLst>
              <a:ext uri="{FF2B5EF4-FFF2-40B4-BE49-F238E27FC236}">
                <a16:creationId xmlns:a16="http://schemas.microsoft.com/office/drawing/2014/main" id="{ED2148EA-4FA1-4782-B690-5344EFCA597A}"/>
              </a:ext>
            </a:extLst>
          </p:cNvPr>
          <p:cNvGrpSpPr/>
          <p:nvPr/>
        </p:nvGrpSpPr>
        <p:grpSpPr>
          <a:xfrm>
            <a:off x="685800" y="4526129"/>
            <a:ext cx="4694644" cy="1061829"/>
            <a:chOff x="744865" y="4932079"/>
            <a:chExt cx="4694644" cy="1061829"/>
          </a:xfrm>
        </p:grpSpPr>
        <p:sp>
          <p:nvSpPr>
            <p:cNvPr id="40" name="TextBox 39">
              <a:extLst>
                <a:ext uri="{FF2B5EF4-FFF2-40B4-BE49-F238E27FC236}">
                  <a16:creationId xmlns:a16="http://schemas.microsoft.com/office/drawing/2014/main" id="{029DF726-7499-417F-A291-D8E2592ABDFE}"/>
                </a:ext>
              </a:extLst>
            </p:cNvPr>
            <p:cNvSpPr txBox="1"/>
            <p:nvPr/>
          </p:nvSpPr>
          <p:spPr>
            <a:xfrm>
              <a:off x="1195755" y="4932079"/>
              <a:ext cx="4243754" cy="106182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OVAL Study is monitored by an independent Data </a:t>
              </a:r>
              <a:b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Safety Monitoring Committee (DSMC) that has conducted 6 reviews of unblinded data thus far. Following each review, the DSMC recommended the study proceed without modifications.</a:t>
              </a:r>
            </a:p>
          </p:txBody>
        </p:sp>
        <p:pic>
          <p:nvPicPr>
            <p:cNvPr id="41" name="Graphic 40">
              <a:extLst>
                <a:ext uri="{FF2B5EF4-FFF2-40B4-BE49-F238E27FC236}">
                  <a16:creationId xmlns:a16="http://schemas.microsoft.com/office/drawing/2014/main" id="{0145E5BB-B69A-4C28-B629-09B98EA418A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44865" y="4963682"/>
              <a:ext cx="252978" cy="252978"/>
            </a:xfrm>
            <a:prstGeom prst="rect">
              <a:avLst/>
            </a:prstGeom>
          </p:spPr>
        </p:pic>
      </p:grpSp>
      <p:grpSp>
        <p:nvGrpSpPr>
          <p:cNvPr id="9" name="Group 8">
            <a:extLst>
              <a:ext uri="{FF2B5EF4-FFF2-40B4-BE49-F238E27FC236}">
                <a16:creationId xmlns:a16="http://schemas.microsoft.com/office/drawing/2014/main" id="{25440F68-0776-4A2E-9323-EF4B59B6EC3A}"/>
              </a:ext>
            </a:extLst>
          </p:cNvPr>
          <p:cNvGrpSpPr/>
          <p:nvPr/>
        </p:nvGrpSpPr>
        <p:grpSpPr>
          <a:xfrm>
            <a:off x="6076712" y="3077387"/>
            <a:ext cx="5276934" cy="532270"/>
            <a:chOff x="6076712" y="3483422"/>
            <a:chExt cx="5276934" cy="532270"/>
          </a:xfrm>
        </p:grpSpPr>
        <p:sp>
          <p:nvSpPr>
            <p:cNvPr id="22" name="TextBox 21">
              <a:extLst>
                <a:ext uri="{FF2B5EF4-FFF2-40B4-BE49-F238E27FC236}">
                  <a16:creationId xmlns:a16="http://schemas.microsoft.com/office/drawing/2014/main" id="{5F2008A1-41FA-4429-8D4C-D0D682F8953B}"/>
                </a:ext>
              </a:extLst>
            </p:cNvPr>
            <p:cNvSpPr txBox="1"/>
            <p:nvPr/>
          </p:nvSpPr>
          <p:spPr>
            <a:xfrm>
              <a:off x="6812146" y="3487947"/>
              <a:ext cx="4541500" cy="523220"/>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121E36"/>
                  </a:solidFill>
                  <a:effectLst/>
                  <a:uLnTx/>
                  <a:uFillTx/>
                  <a:latin typeface="Arial" panose="020B0604020202020204"/>
                  <a:ea typeface="+mn-ea"/>
                  <a:cs typeface="+mn-cs"/>
                </a:rPr>
                <a:t>Usually occur on the day of treatment and resolves within 24 hours</a:t>
              </a:r>
            </a:p>
          </p:txBody>
        </p:sp>
        <p:grpSp>
          <p:nvGrpSpPr>
            <p:cNvPr id="23" name="Group 22">
              <a:extLst>
                <a:ext uri="{FF2B5EF4-FFF2-40B4-BE49-F238E27FC236}">
                  <a16:creationId xmlns:a16="http://schemas.microsoft.com/office/drawing/2014/main" id="{50EF624D-782D-4FF6-BB29-4D64A9F48006}"/>
                </a:ext>
              </a:extLst>
            </p:cNvPr>
            <p:cNvGrpSpPr/>
            <p:nvPr/>
          </p:nvGrpSpPr>
          <p:grpSpPr>
            <a:xfrm>
              <a:off x="6076712" y="3483422"/>
              <a:ext cx="532270" cy="532270"/>
              <a:chOff x="6550125" y="1505808"/>
              <a:chExt cx="532270" cy="532270"/>
            </a:xfrm>
          </p:grpSpPr>
          <p:sp>
            <p:nvSpPr>
              <p:cNvPr id="26" name="Oval 25">
                <a:extLst>
                  <a:ext uri="{FF2B5EF4-FFF2-40B4-BE49-F238E27FC236}">
                    <a16:creationId xmlns:a16="http://schemas.microsoft.com/office/drawing/2014/main" id="{0425A2DC-0088-4785-BB7C-52EF8797D36A}"/>
                  </a:ext>
                </a:extLst>
              </p:cNvPr>
              <p:cNvSpPr/>
              <p:nvPr/>
            </p:nvSpPr>
            <p:spPr>
              <a:xfrm>
                <a:off x="6550125" y="1505808"/>
                <a:ext cx="532270" cy="5322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121E36"/>
                  </a:solidFill>
                  <a:effectLst/>
                  <a:uLnTx/>
                  <a:uFillTx/>
                  <a:latin typeface="Arial" panose="020B0604020202020204"/>
                  <a:ea typeface="+mn-ea"/>
                  <a:cs typeface="+mn-cs"/>
                </a:endParaRPr>
              </a:p>
            </p:txBody>
          </p:sp>
          <p:pic>
            <p:nvPicPr>
              <p:cNvPr id="28" name="Graphic 27">
                <a:extLst>
                  <a:ext uri="{FF2B5EF4-FFF2-40B4-BE49-F238E27FC236}">
                    <a16:creationId xmlns:a16="http://schemas.microsoft.com/office/drawing/2014/main" id="{0F83F119-7AB8-4A15-AA4D-A462F4D7D92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p:blipFill>
            <p:spPr>
              <a:xfrm>
                <a:off x="6669201" y="1624884"/>
                <a:ext cx="294118" cy="294118"/>
              </a:xfrm>
              <a:prstGeom prst="rect">
                <a:avLst/>
              </a:prstGeom>
            </p:spPr>
          </p:pic>
        </p:grpSp>
      </p:grpSp>
      <p:cxnSp>
        <p:nvCxnSpPr>
          <p:cNvPr id="36" name="Straight Connector 35">
            <a:extLst>
              <a:ext uri="{FF2B5EF4-FFF2-40B4-BE49-F238E27FC236}">
                <a16:creationId xmlns:a16="http://schemas.microsoft.com/office/drawing/2014/main" id="{4F5A2C65-3A35-4861-8595-99686F6F1E5F}"/>
              </a:ext>
            </a:extLst>
          </p:cNvPr>
          <p:cNvCxnSpPr>
            <a:cxnSpLocks/>
          </p:cNvCxnSpPr>
          <p:nvPr/>
        </p:nvCxnSpPr>
        <p:spPr>
          <a:xfrm>
            <a:off x="6037484" y="2772348"/>
            <a:ext cx="54187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CE05698-BF07-4806-B225-35F9B8928FE2}"/>
              </a:ext>
            </a:extLst>
          </p:cNvPr>
          <p:cNvGrpSpPr/>
          <p:nvPr/>
        </p:nvGrpSpPr>
        <p:grpSpPr>
          <a:xfrm>
            <a:off x="6076712" y="1935039"/>
            <a:ext cx="5276934" cy="532270"/>
            <a:chOff x="6076712" y="2204149"/>
            <a:chExt cx="5276934" cy="532270"/>
          </a:xfrm>
        </p:grpSpPr>
        <p:sp>
          <p:nvSpPr>
            <p:cNvPr id="39" name="TextBox 38">
              <a:extLst>
                <a:ext uri="{FF2B5EF4-FFF2-40B4-BE49-F238E27FC236}">
                  <a16:creationId xmlns:a16="http://schemas.microsoft.com/office/drawing/2014/main" id="{5AB612F3-97A8-4F09-AC4A-82739052F68B}"/>
                </a:ext>
              </a:extLst>
            </p:cNvPr>
            <p:cNvSpPr txBox="1"/>
            <p:nvPr/>
          </p:nvSpPr>
          <p:spPr>
            <a:xfrm>
              <a:off x="6812146" y="2208674"/>
              <a:ext cx="4541500" cy="523220"/>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121E36"/>
                  </a:solidFill>
                  <a:effectLst/>
                  <a:uLnTx/>
                  <a:uFillTx/>
                  <a:latin typeface="Arial" panose="020B0604020202020204"/>
                  <a:ea typeface="+mn-ea"/>
                  <a:cs typeface="+mn-cs"/>
                </a:rPr>
                <a:t>Usually mild-moderate. Only 5% of fever</a:t>
              </a:r>
              <a:br>
                <a:rPr kumimoji="0" lang="en-US" sz="1700" b="0" i="0" u="none" strike="noStrike" kern="1200" cap="none" spc="0" normalizeH="0" baseline="0" noProof="0">
                  <a:ln>
                    <a:noFill/>
                  </a:ln>
                  <a:solidFill>
                    <a:srgbClr val="121E36"/>
                  </a:solidFill>
                  <a:effectLst/>
                  <a:uLnTx/>
                  <a:uFillTx/>
                  <a:latin typeface="Arial" panose="020B0604020202020204"/>
                  <a:ea typeface="+mn-ea"/>
                  <a:cs typeface="+mn-cs"/>
                </a:rPr>
              </a:br>
              <a:r>
                <a:rPr kumimoji="0" lang="en-US" sz="1700" b="0" i="0" u="none" strike="noStrike" kern="1200" cap="none" spc="0" normalizeH="0" baseline="0" noProof="0">
                  <a:ln>
                    <a:noFill/>
                  </a:ln>
                  <a:solidFill>
                    <a:srgbClr val="121E36"/>
                  </a:solidFill>
                  <a:effectLst/>
                  <a:uLnTx/>
                  <a:uFillTx/>
                  <a:latin typeface="Arial" panose="020B0604020202020204"/>
                  <a:ea typeface="+mn-ea"/>
                  <a:cs typeface="+mn-cs"/>
                </a:rPr>
                <a:t>cases are grade 3</a:t>
              </a:r>
            </a:p>
          </p:txBody>
        </p:sp>
        <p:grpSp>
          <p:nvGrpSpPr>
            <p:cNvPr id="42" name="Group 41">
              <a:extLst>
                <a:ext uri="{FF2B5EF4-FFF2-40B4-BE49-F238E27FC236}">
                  <a16:creationId xmlns:a16="http://schemas.microsoft.com/office/drawing/2014/main" id="{56D22CF5-EED2-4907-9106-80A00745A460}"/>
                </a:ext>
              </a:extLst>
            </p:cNvPr>
            <p:cNvGrpSpPr/>
            <p:nvPr/>
          </p:nvGrpSpPr>
          <p:grpSpPr>
            <a:xfrm>
              <a:off x="6076712" y="2204149"/>
              <a:ext cx="532270" cy="532270"/>
              <a:chOff x="6550125" y="1505808"/>
              <a:chExt cx="532270" cy="532270"/>
            </a:xfrm>
          </p:grpSpPr>
          <p:sp>
            <p:nvSpPr>
              <p:cNvPr id="43" name="Oval 42">
                <a:extLst>
                  <a:ext uri="{FF2B5EF4-FFF2-40B4-BE49-F238E27FC236}">
                    <a16:creationId xmlns:a16="http://schemas.microsoft.com/office/drawing/2014/main" id="{CC11D93B-F655-4C04-B4C4-A9E4E2B13A07}"/>
                  </a:ext>
                </a:extLst>
              </p:cNvPr>
              <p:cNvSpPr/>
              <p:nvPr/>
            </p:nvSpPr>
            <p:spPr>
              <a:xfrm>
                <a:off x="6550125" y="1505808"/>
                <a:ext cx="532270" cy="5322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121E36"/>
                  </a:solidFill>
                  <a:effectLst/>
                  <a:uLnTx/>
                  <a:uFillTx/>
                  <a:latin typeface="Arial" panose="020B0604020202020204"/>
                  <a:ea typeface="+mn-ea"/>
                  <a:cs typeface="+mn-cs"/>
                </a:endParaRPr>
              </a:p>
            </p:txBody>
          </p:sp>
          <p:pic>
            <p:nvPicPr>
              <p:cNvPr id="44" name="Graphic 43">
                <a:extLst>
                  <a:ext uri="{FF2B5EF4-FFF2-40B4-BE49-F238E27FC236}">
                    <a16:creationId xmlns:a16="http://schemas.microsoft.com/office/drawing/2014/main" id="{222B3AFC-838C-46A4-B8B2-AF8B389DD62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rot="2080548">
                <a:off x="6669202" y="1624885"/>
                <a:ext cx="294118" cy="294118"/>
              </a:xfrm>
              <a:prstGeom prst="rect">
                <a:avLst/>
              </a:prstGeom>
            </p:spPr>
          </p:pic>
        </p:grpSp>
      </p:grpSp>
      <p:grpSp>
        <p:nvGrpSpPr>
          <p:cNvPr id="45" name="Group 44">
            <a:extLst>
              <a:ext uri="{FF2B5EF4-FFF2-40B4-BE49-F238E27FC236}">
                <a16:creationId xmlns:a16="http://schemas.microsoft.com/office/drawing/2014/main" id="{E5DFE448-CB53-4173-97CE-9C477BCB0C33}"/>
              </a:ext>
            </a:extLst>
          </p:cNvPr>
          <p:cNvGrpSpPr/>
          <p:nvPr/>
        </p:nvGrpSpPr>
        <p:grpSpPr>
          <a:xfrm>
            <a:off x="6076712" y="4093455"/>
            <a:ext cx="5276934" cy="784830"/>
            <a:chOff x="6076712" y="3357142"/>
            <a:chExt cx="5276934" cy="784830"/>
          </a:xfrm>
        </p:grpSpPr>
        <p:sp>
          <p:nvSpPr>
            <p:cNvPr id="46" name="TextBox 45">
              <a:extLst>
                <a:ext uri="{FF2B5EF4-FFF2-40B4-BE49-F238E27FC236}">
                  <a16:creationId xmlns:a16="http://schemas.microsoft.com/office/drawing/2014/main" id="{4AC512E1-93E0-4B36-B0E6-B6BC2753A31A}"/>
                </a:ext>
              </a:extLst>
            </p:cNvPr>
            <p:cNvSpPr txBox="1"/>
            <p:nvPr/>
          </p:nvSpPr>
          <p:spPr>
            <a:xfrm>
              <a:off x="6812146" y="3357142"/>
              <a:ext cx="4541500" cy="784830"/>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121E36"/>
                  </a:solidFill>
                  <a:effectLst/>
                  <a:uLnTx/>
                  <a:uFillTx/>
                  <a:latin typeface="Arial" panose="020B0604020202020204"/>
                  <a:ea typeface="+mn-ea"/>
                  <a:cs typeface="+mn-cs"/>
                </a:rPr>
                <a:t>Responds well to antipyretic medications,</a:t>
              </a:r>
              <a:br>
                <a:rPr kumimoji="0" lang="en-US" sz="1700" b="0" i="0" u="none" strike="noStrike" kern="1200" cap="none" spc="0" normalizeH="0" baseline="0" noProof="0" dirty="0">
                  <a:ln>
                    <a:noFill/>
                  </a:ln>
                  <a:solidFill>
                    <a:srgbClr val="121E36"/>
                  </a:solidFill>
                  <a:effectLst/>
                  <a:uLnTx/>
                  <a:uFillTx/>
                  <a:latin typeface="Arial" panose="020B0604020202020204"/>
                  <a:ea typeface="+mn-ea"/>
                  <a:cs typeface="+mn-cs"/>
                </a:rPr>
              </a:br>
              <a:r>
                <a:rPr kumimoji="0" lang="en-US" sz="1700" b="0" i="0" u="none" strike="noStrike" kern="1200" cap="none" spc="0" normalizeH="0" baseline="0" noProof="0" dirty="0">
                  <a:ln>
                    <a:noFill/>
                  </a:ln>
                  <a:solidFill>
                    <a:srgbClr val="121E36"/>
                  </a:solidFill>
                  <a:effectLst/>
                  <a:uLnTx/>
                  <a:uFillTx/>
                  <a:latin typeface="Arial" panose="020B0604020202020204"/>
                  <a:ea typeface="+mn-ea"/>
                  <a:cs typeface="+mn-cs"/>
                </a:rPr>
                <a:t>are tolerable and do not trigger</a:t>
              </a:r>
              <a:br>
                <a:rPr kumimoji="0" lang="en-US" sz="1700" b="0" i="0" u="none" strike="noStrike" kern="1200" cap="none" spc="0" normalizeH="0" baseline="0" noProof="0" dirty="0">
                  <a:ln>
                    <a:noFill/>
                  </a:ln>
                  <a:solidFill>
                    <a:srgbClr val="121E36"/>
                  </a:solidFill>
                  <a:effectLst/>
                  <a:uLnTx/>
                  <a:uFillTx/>
                  <a:latin typeface="Arial" panose="020B0604020202020204"/>
                  <a:ea typeface="+mn-ea"/>
                  <a:cs typeface="+mn-cs"/>
                </a:rPr>
              </a:br>
              <a:r>
                <a:rPr kumimoji="0" lang="en-US" sz="1700" b="0" i="0" u="none" strike="noStrike" kern="1200" cap="none" spc="0" normalizeH="0" baseline="0" noProof="0" dirty="0">
                  <a:ln>
                    <a:noFill/>
                  </a:ln>
                  <a:solidFill>
                    <a:srgbClr val="121E36"/>
                  </a:solidFill>
                  <a:effectLst/>
                  <a:uLnTx/>
                  <a:uFillTx/>
                  <a:latin typeface="Arial" panose="020B0604020202020204"/>
                  <a:ea typeface="+mn-ea"/>
                  <a:cs typeface="+mn-cs"/>
                </a:rPr>
                <a:t>treatment discontinuation</a:t>
              </a:r>
            </a:p>
          </p:txBody>
        </p:sp>
        <p:grpSp>
          <p:nvGrpSpPr>
            <p:cNvPr id="47" name="Group 46">
              <a:extLst>
                <a:ext uri="{FF2B5EF4-FFF2-40B4-BE49-F238E27FC236}">
                  <a16:creationId xmlns:a16="http://schemas.microsoft.com/office/drawing/2014/main" id="{FABE1279-C9BA-4E65-929E-00E722D00D7F}"/>
                </a:ext>
              </a:extLst>
            </p:cNvPr>
            <p:cNvGrpSpPr/>
            <p:nvPr/>
          </p:nvGrpSpPr>
          <p:grpSpPr>
            <a:xfrm>
              <a:off x="6076712" y="3483422"/>
              <a:ext cx="532270" cy="532270"/>
              <a:chOff x="6550125" y="1505808"/>
              <a:chExt cx="532270" cy="532270"/>
            </a:xfrm>
          </p:grpSpPr>
          <p:sp>
            <p:nvSpPr>
              <p:cNvPr id="48" name="Oval 47">
                <a:extLst>
                  <a:ext uri="{FF2B5EF4-FFF2-40B4-BE49-F238E27FC236}">
                    <a16:creationId xmlns:a16="http://schemas.microsoft.com/office/drawing/2014/main" id="{B4A36A3F-859E-4A9C-B8F0-CC6A24CA4F04}"/>
                  </a:ext>
                </a:extLst>
              </p:cNvPr>
              <p:cNvSpPr/>
              <p:nvPr/>
            </p:nvSpPr>
            <p:spPr>
              <a:xfrm>
                <a:off x="6550125" y="1505808"/>
                <a:ext cx="532270" cy="5322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121E36"/>
                  </a:solidFill>
                  <a:effectLst/>
                  <a:uLnTx/>
                  <a:uFillTx/>
                  <a:latin typeface="Arial" panose="020B0604020202020204"/>
                  <a:ea typeface="+mn-ea"/>
                  <a:cs typeface="+mn-cs"/>
                </a:endParaRPr>
              </a:p>
            </p:txBody>
          </p:sp>
          <p:pic>
            <p:nvPicPr>
              <p:cNvPr id="49" name="Graphic 48">
                <a:extLst>
                  <a:ext uri="{FF2B5EF4-FFF2-40B4-BE49-F238E27FC236}">
                    <a16:creationId xmlns:a16="http://schemas.microsoft.com/office/drawing/2014/main" id="{1F8A7B66-0F42-4675-B0B5-A3F9A615114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6669202" y="1624885"/>
                <a:ext cx="294118" cy="294118"/>
              </a:xfrm>
              <a:prstGeom prst="rect">
                <a:avLst/>
              </a:prstGeom>
            </p:spPr>
          </p:pic>
        </p:grpSp>
      </p:grpSp>
      <p:cxnSp>
        <p:nvCxnSpPr>
          <p:cNvPr id="50" name="Straight Connector 49">
            <a:extLst>
              <a:ext uri="{FF2B5EF4-FFF2-40B4-BE49-F238E27FC236}">
                <a16:creationId xmlns:a16="http://schemas.microsoft.com/office/drawing/2014/main" id="{AA3A59E6-24B6-49B5-B3FA-6D41DC77C9B9}"/>
              </a:ext>
            </a:extLst>
          </p:cNvPr>
          <p:cNvCxnSpPr>
            <a:cxnSpLocks/>
          </p:cNvCxnSpPr>
          <p:nvPr/>
        </p:nvCxnSpPr>
        <p:spPr>
          <a:xfrm>
            <a:off x="6037484" y="3914696"/>
            <a:ext cx="54187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7795E54-1561-4C4B-A9AF-734C222ADD33}"/>
              </a:ext>
            </a:extLst>
          </p:cNvPr>
          <p:cNvGrpSpPr/>
          <p:nvPr/>
        </p:nvGrpSpPr>
        <p:grpSpPr>
          <a:xfrm>
            <a:off x="6076712" y="5362084"/>
            <a:ext cx="5276934" cy="532270"/>
            <a:chOff x="6076712" y="3483422"/>
            <a:chExt cx="5276934" cy="532270"/>
          </a:xfrm>
        </p:grpSpPr>
        <p:sp>
          <p:nvSpPr>
            <p:cNvPr id="52" name="TextBox 51">
              <a:extLst>
                <a:ext uri="{FF2B5EF4-FFF2-40B4-BE49-F238E27FC236}">
                  <a16:creationId xmlns:a16="http://schemas.microsoft.com/office/drawing/2014/main" id="{B48475A3-B32F-45E1-BFBD-B0D53868560C}"/>
                </a:ext>
              </a:extLst>
            </p:cNvPr>
            <p:cNvSpPr txBox="1"/>
            <p:nvPr/>
          </p:nvSpPr>
          <p:spPr>
            <a:xfrm>
              <a:off x="6812146" y="3487947"/>
              <a:ext cx="4541500" cy="523220"/>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121E36"/>
                  </a:solidFill>
                  <a:effectLst/>
                  <a:uLnTx/>
                  <a:uFillTx/>
                  <a:latin typeface="Arial" panose="020B0604020202020204"/>
                  <a:ea typeface="+mn-ea"/>
                  <a:cs typeface="+mn-cs"/>
                </a:rPr>
                <a:t>Compatible with the viral-based nature</a:t>
              </a:r>
              <a:br>
                <a:rPr kumimoji="0" lang="en-US" sz="1700" b="0" i="0" u="none" strike="noStrike" kern="1200" cap="none" spc="0" normalizeH="0" baseline="0" noProof="0" dirty="0">
                  <a:ln>
                    <a:noFill/>
                  </a:ln>
                  <a:solidFill>
                    <a:srgbClr val="121E36"/>
                  </a:solidFill>
                  <a:effectLst/>
                  <a:uLnTx/>
                  <a:uFillTx/>
                  <a:latin typeface="Arial" panose="020B0604020202020204"/>
                  <a:ea typeface="+mn-ea"/>
                  <a:cs typeface="+mn-cs"/>
                </a:rPr>
              </a:br>
              <a:r>
                <a:rPr kumimoji="0" lang="en-US" sz="1700" b="0" i="0" u="none" strike="noStrike" kern="1200" cap="none" spc="0" normalizeH="0" baseline="0" noProof="0" dirty="0">
                  <a:ln>
                    <a:noFill/>
                  </a:ln>
                  <a:solidFill>
                    <a:srgbClr val="121E36"/>
                  </a:solidFill>
                  <a:effectLst/>
                  <a:uLnTx/>
                  <a:uFillTx/>
                  <a:latin typeface="Arial" panose="020B0604020202020204"/>
                  <a:ea typeface="+mn-ea"/>
                  <a:cs typeface="+mn-cs"/>
                </a:rPr>
                <a:t>of </a:t>
              </a:r>
              <a:r>
                <a:rPr kumimoji="0" lang="en-US" sz="1700" b="0" i="0" u="none" strike="noStrike" kern="1200" cap="none" spc="0" normalizeH="0" baseline="0" noProof="0" dirty="0" err="1">
                  <a:ln>
                    <a:noFill/>
                  </a:ln>
                  <a:solidFill>
                    <a:srgbClr val="121E36"/>
                  </a:solidFill>
                  <a:effectLst/>
                  <a:uLnTx/>
                  <a:uFillTx/>
                  <a:latin typeface="Arial" panose="020B0604020202020204"/>
                  <a:ea typeface="+mn-ea"/>
                  <a:cs typeface="+mn-cs"/>
                </a:rPr>
                <a:t>ofra-vec</a:t>
              </a:r>
              <a:endParaRPr kumimoji="0" lang="en-US" sz="1700" b="0" i="0" u="none" strike="noStrike" kern="1200" cap="none" spc="0" normalizeH="0" baseline="0" noProof="0" dirty="0">
                <a:ln>
                  <a:noFill/>
                </a:ln>
                <a:solidFill>
                  <a:srgbClr val="121E36"/>
                </a:solidFill>
                <a:effectLst/>
                <a:uLnTx/>
                <a:uFillTx/>
                <a:latin typeface="Arial" panose="020B0604020202020204"/>
                <a:ea typeface="+mn-ea"/>
                <a:cs typeface="+mn-cs"/>
              </a:endParaRPr>
            </a:p>
          </p:txBody>
        </p:sp>
        <p:grpSp>
          <p:nvGrpSpPr>
            <p:cNvPr id="53" name="Group 52">
              <a:extLst>
                <a:ext uri="{FF2B5EF4-FFF2-40B4-BE49-F238E27FC236}">
                  <a16:creationId xmlns:a16="http://schemas.microsoft.com/office/drawing/2014/main" id="{F9667DC0-D65D-42CA-937E-C5A7D04E7BCA}"/>
                </a:ext>
              </a:extLst>
            </p:cNvPr>
            <p:cNvGrpSpPr/>
            <p:nvPr/>
          </p:nvGrpSpPr>
          <p:grpSpPr>
            <a:xfrm>
              <a:off x="6076712" y="3483422"/>
              <a:ext cx="532270" cy="532270"/>
              <a:chOff x="6550125" y="1505808"/>
              <a:chExt cx="532270" cy="532270"/>
            </a:xfrm>
          </p:grpSpPr>
          <p:sp>
            <p:nvSpPr>
              <p:cNvPr id="54" name="Oval 53">
                <a:extLst>
                  <a:ext uri="{FF2B5EF4-FFF2-40B4-BE49-F238E27FC236}">
                    <a16:creationId xmlns:a16="http://schemas.microsoft.com/office/drawing/2014/main" id="{A4A024DB-7AF2-4F44-BBB9-E979F8713DC5}"/>
                  </a:ext>
                </a:extLst>
              </p:cNvPr>
              <p:cNvSpPr/>
              <p:nvPr/>
            </p:nvSpPr>
            <p:spPr>
              <a:xfrm>
                <a:off x="6550125" y="1505808"/>
                <a:ext cx="532270" cy="5322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121E36"/>
                  </a:solidFill>
                  <a:effectLst/>
                  <a:uLnTx/>
                  <a:uFillTx/>
                  <a:latin typeface="Arial" panose="020B0604020202020204"/>
                  <a:ea typeface="+mn-ea"/>
                  <a:cs typeface="+mn-cs"/>
                </a:endParaRPr>
              </a:p>
            </p:txBody>
          </p:sp>
          <p:pic>
            <p:nvPicPr>
              <p:cNvPr id="55" name="Graphic 54">
                <a:extLst>
                  <a:ext uri="{FF2B5EF4-FFF2-40B4-BE49-F238E27FC236}">
                    <a16:creationId xmlns:a16="http://schemas.microsoft.com/office/drawing/2014/main" id="{2AA1F507-C1B3-41EA-A562-AEA129C8034D}"/>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rcRect/>
              <a:stretch/>
            </p:blipFill>
            <p:spPr>
              <a:xfrm>
                <a:off x="6669202" y="1624885"/>
                <a:ext cx="294118" cy="294118"/>
              </a:xfrm>
              <a:prstGeom prst="rect">
                <a:avLst/>
              </a:prstGeom>
            </p:spPr>
          </p:pic>
        </p:grpSp>
      </p:grpSp>
      <p:cxnSp>
        <p:nvCxnSpPr>
          <p:cNvPr id="56" name="Straight Connector 55">
            <a:extLst>
              <a:ext uri="{FF2B5EF4-FFF2-40B4-BE49-F238E27FC236}">
                <a16:creationId xmlns:a16="http://schemas.microsoft.com/office/drawing/2014/main" id="{CC1008EB-A5F5-475F-8A66-A448DBBE9116}"/>
              </a:ext>
            </a:extLst>
          </p:cNvPr>
          <p:cNvCxnSpPr>
            <a:cxnSpLocks/>
          </p:cNvCxnSpPr>
          <p:nvPr/>
        </p:nvCxnSpPr>
        <p:spPr>
          <a:xfrm>
            <a:off x="6037484" y="5057044"/>
            <a:ext cx="54187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Title 9">
            <a:extLst>
              <a:ext uri="{FF2B5EF4-FFF2-40B4-BE49-F238E27FC236}">
                <a16:creationId xmlns:a16="http://schemas.microsoft.com/office/drawing/2014/main" id="{BE76EDCF-E690-DB46-94AD-CC0686802E0A}"/>
              </a:ext>
            </a:extLst>
          </p:cNvPr>
          <p:cNvSpPr>
            <a:spLocks noGrp="1"/>
          </p:cNvSpPr>
          <p:nvPr>
            <p:ph type="title"/>
          </p:nvPr>
        </p:nvSpPr>
        <p:spPr>
          <a:xfrm>
            <a:off x="685800" y="321908"/>
            <a:ext cx="11239500" cy="560300"/>
          </a:xfrm>
        </p:spPr>
        <p:txBody>
          <a:bodyPr anchor="ctr"/>
          <a:lstStyle/>
          <a:p>
            <a:r>
              <a:rPr lang="en-US" dirty="0"/>
              <a:t>Potential for Differentiated Safety Profile vs. Standard of Care</a:t>
            </a:r>
            <a:endParaRPr lang="en-US" sz="2400" dirty="0"/>
          </a:p>
        </p:txBody>
      </p:sp>
    </p:spTree>
    <p:extLst>
      <p:ext uri="{BB962C8B-B14F-4D97-AF65-F5344CB8AC3E}">
        <p14:creationId xmlns:p14="http://schemas.microsoft.com/office/powerpoint/2010/main" val="2790652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3">
            <a:extLst>
              <a:ext uri="{FF2B5EF4-FFF2-40B4-BE49-F238E27FC236}">
                <a16:creationId xmlns:a16="http://schemas.microsoft.com/office/drawing/2014/main" id="{2C2AA55F-A40E-46F8-99AB-9B809A4C28A0}"/>
              </a:ext>
            </a:extLst>
          </p:cNvPr>
          <p:cNvSpPr>
            <a:spLocks noGrp="1"/>
          </p:cNvSpPr>
          <p:nvPr>
            <p:ph type="title"/>
          </p:nvPr>
        </p:nvSpPr>
        <p:spPr>
          <a:xfrm>
            <a:off x="685800" y="239162"/>
            <a:ext cx="11239500" cy="560300"/>
          </a:xfrm>
        </p:spPr>
        <p:txBody>
          <a:bodyPr anchor="ctr"/>
          <a:lstStyle/>
          <a:p>
            <a:r>
              <a:rPr lang="en-US" sz="2400" dirty="0"/>
              <a:t>Potential Competitive Advantages of Ofra-Vec in Ovarian Cancer*</a:t>
            </a:r>
          </a:p>
        </p:txBody>
      </p:sp>
      <p:sp>
        <p:nvSpPr>
          <p:cNvPr id="28" name="Date Placeholder 3">
            <a:extLst>
              <a:ext uri="{FF2B5EF4-FFF2-40B4-BE49-F238E27FC236}">
                <a16:creationId xmlns:a16="http://schemas.microsoft.com/office/drawing/2014/main" id="{9EA5F912-F9E3-4284-91C4-06A98E7510D0}"/>
              </a:ext>
            </a:extLst>
          </p:cNvPr>
          <p:cNvSpPr txBox="1">
            <a:spLocks/>
          </p:cNvSpPr>
          <p:nvPr/>
        </p:nvSpPr>
        <p:spPr>
          <a:xfrm>
            <a:off x="685800" y="6015042"/>
            <a:ext cx="11239500" cy="365125"/>
          </a:xfrm>
          <a:prstGeom prst="rect">
            <a:avLst/>
          </a:prstGeom>
        </p:spPr>
        <p:txBody>
          <a:bodyPr vert="horz" lIns="0" tIns="0" rIns="0" bIns="0" rtlCol="0" anchor="b"/>
          <a:lstStyle>
            <a:defPPr>
              <a:defRPr lang="en-US"/>
            </a:defPPr>
            <a:lvl1pPr marL="0" algn="l" defTabSz="914400" rtl="0" eaLnBrk="1" latinLnBrk="0" hangingPunct="1">
              <a:defRPr sz="1000" b="0" i="0" kern="1200" spc="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defRPr/>
            </a:pPr>
            <a:endParaRPr lang="en-US" sz="900" kern="0" dirty="0">
              <a:latin typeface="Arial" panose="020B0604020202020204" pitchFamily="34" charset="0"/>
              <a:ea typeface="Roboto Condensed" panose="020B0604020202020204" charset="0"/>
              <a:cs typeface="Arial" panose="020B0604020202020204" pitchFamily="34" charset="0"/>
              <a:sym typeface="Arial"/>
            </a:endParaRPr>
          </a:p>
          <a:p>
            <a:pPr defTabSz="1219140">
              <a:defRPr/>
            </a:pPr>
            <a:endParaRPr lang="en-US" sz="900" kern="0" dirty="0">
              <a:latin typeface="Arial" panose="020B0604020202020204" pitchFamily="34" charset="0"/>
              <a:ea typeface="Roboto Condensed" panose="020B0604020202020204" charset="0"/>
              <a:cs typeface="Arial" panose="020B0604020202020204" pitchFamily="34" charset="0"/>
              <a:sym typeface="Arial"/>
            </a:endParaRPr>
          </a:p>
          <a:p>
            <a:pPr defTabSz="1219140">
              <a:defRPr/>
            </a:pPr>
            <a:endParaRPr lang="en-US" sz="900" kern="0" dirty="0">
              <a:latin typeface="Arial" panose="020B0604020202020204" pitchFamily="34" charset="0"/>
              <a:ea typeface="Roboto Condensed" panose="020B0604020202020204" charset="0"/>
              <a:cs typeface="Arial" panose="020B0604020202020204" pitchFamily="34" charset="0"/>
              <a:sym typeface="Arial"/>
            </a:endParaRPr>
          </a:p>
          <a:p>
            <a:pPr defTabSz="1219140">
              <a:defRPr/>
            </a:pPr>
            <a:endParaRPr lang="en-US" sz="900" kern="0" dirty="0">
              <a:latin typeface="Arial" panose="020B0604020202020204" pitchFamily="34" charset="0"/>
              <a:ea typeface="Roboto Condensed" panose="020B0604020202020204" charset="0"/>
              <a:cs typeface="Arial" panose="020B0604020202020204" pitchFamily="34" charset="0"/>
              <a:sym typeface="Arial"/>
            </a:endParaRPr>
          </a:p>
          <a:p>
            <a:pPr defTabSz="1219140">
              <a:defRPr/>
            </a:pPr>
            <a:r>
              <a:rPr lang="en-US" sz="900" kern="0" dirty="0">
                <a:latin typeface="Arial" panose="020B0604020202020204" pitchFamily="34" charset="0"/>
                <a:ea typeface="Roboto Condensed" panose="020B0604020202020204" charset="0"/>
                <a:cs typeface="Arial" panose="020B0604020202020204" pitchFamily="34" charset="0"/>
                <a:sym typeface="Arial"/>
              </a:rPr>
              <a:t/>
            </a:r>
            <a:br>
              <a:rPr lang="en-US" sz="900" kern="0" dirty="0">
                <a:latin typeface="Arial" panose="020B0604020202020204" pitchFamily="34" charset="0"/>
                <a:ea typeface="Roboto Condensed" panose="020B0604020202020204" charset="0"/>
                <a:cs typeface="Arial" panose="020B0604020202020204" pitchFamily="34" charset="0"/>
                <a:sym typeface="Arial"/>
              </a:rPr>
            </a:br>
            <a:endParaRPr lang="en-US" sz="900" kern="0" dirty="0">
              <a:latin typeface="Arial" panose="020B0604020202020204" pitchFamily="34" charset="0"/>
              <a:ea typeface="Roboto Condensed" panose="020B0604020202020204" charset="0"/>
              <a:cs typeface="Arial" panose="020B0604020202020204" pitchFamily="34" charset="0"/>
              <a:sym typeface="Arial"/>
            </a:endParaRPr>
          </a:p>
          <a:p>
            <a:pPr defTabSz="1219140">
              <a:defRPr/>
            </a:pPr>
            <a:r>
              <a:rPr lang="en-US" sz="900" kern="0" dirty="0">
                <a:latin typeface="Arial" panose="020B0604020202020204" pitchFamily="34" charset="0"/>
                <a:ea typeface="Roboto Condensed" panose="020B0604020202020204" charset="0"/>
                <a:cs typeface="Arial" panose="020B0604020202020204" pitchFamily="34" charset="0"/>
                <a:sym typeface="Arial"/>
              </a:rPr>
              <a:t>*    </a:t>
            </a:r>
            <a:r>
              <a:rPr lang="en-US" sz="900" dirty="0"/>
              <a:t>No head-to-head studies have been conducted</a:t>
            </a:r>
          </a:p>
          <a:p>
            <a:pPr defTabSz="1219140">
              <a:defRPr/>
            </a:pPr>
            <a:r>
              <a:rPr lang="en-US" sz="900" kern="0" dirty="0">
                <a:latin typeface="Arial" panose="020B0604020202020204" pitchFamily="34" charset="0"/>
                <a:ea typeface="Roboto Condensed" panose="020B0604020202020204" charset="0"/>
                <a:cs typeface="Arial" panose="020B0604020202020204" pitchFamily="34" charset="0"/>
                <a:sym typeface="Arial"/>
              </a:rPr>
              <a:t>**  Arend et al., </a:t>
            </a:r>
            <a:r>
              <a:rPr lang="en-US" sz="900" kern="0" dirty="0" err="1">
                <a:latin typeface="Arial" panose="020B0604020202020204" pitchFamily="34" charset="0"/>
                <a:ea typeface="Roboto Condensed" panose="020B0604020202020204" charset="0"/>
                <a:cs typeface="Arial" panose="020B0604020202020204" pitchFamily="34" charset="0"/>
                <a:sym typeface="Arial"/>
                <a:hlinkClick r:id="rId3"/>
              </a:rPr>
              <a:t>Gynecol</a:t>
            </a:r>
            <a:r>
              <a:rPr lang="en-US" sz="900" kern="0" dirty="0">
                <a:latin typeface="Arial" panose="020B0604020202020204" pitchFamily="34" charset="0"/>
                <a:ea typeface="Roboto Condensed" panose="020B0604020202020204" charset="0"/>
                <a:cs typeface="Arial" panose="020B0604020202020204" pitchFamily="34" charset="0"/>
                <a:sym typeface="Arial"/>
                <a:hlinkClick r:id="rId3"/>
              </a:rPr>
              <a:t> </a:t>
            </a:r>
            <a:r>
              <a:rPr lang="en-US" sz="900" kern="0" dirty="0" err="1">
                <a:latin typeface="Arial" panose="020B0604020202020204" pitchFamily="34" charset="0"/>
                <a:ea typeface="Roboto Condensed" panose="020B0604020202020204" charset="0"/>
                <a:cs typeface="Arial" panose="020B0604020202020204" pitchFamily="34" charset="0"/>
                <a:sym typeface="Arial"/>
                <a:hlinkClick r:id="rId3"/>
              </a:rPr>
              <a:t>Oncol</a:t>
            </a:r>
            <a:r>
              <a:rPr lang="en-US" sz="900" kern="0" dirty="0">
                <a:latin typeface="Arial" panose="020B0604020202020204" pitchFamily="34" charset="0"/>
                <a:ea typeface="Roboto Condensed" panose="020B0604020202020204" charset="0"/>
                <a:cs typeface="Arial" panose="020B0604020202020204" pitchFamily="34" charset="0"/>
                <a:sym typeface="Arial"/>
                <a:hlinkClick r:id="rId3"/>
              </a:rPr>
              <a:t>. 2020 Jun;157(3):578-584.</a:t>
            </a:r>
            <a:endParaRPr lang="en-US" sz="900" kern="0" dirty="0">
              <a:latin typeface="Arial" panose="020B0604020202020204" pitchFamily="34" charset="0"/>
              <a:ea typeface="Roboto Condensed" panose="020B0604020202020204" charset="0"/>
              <a:cs typeface="Arial" panose="020B0604020202020204" pitchFamily="34" charset="0"/>
              <a:sym typeface="Arial"/>
            </a:endParaRPr>
          </a:p>
          <a:p>
            <a:pPr defTabSz="1219140">
              <a:defRPr/>
            </a:pPr>
            <a:r>
              <a:rPr lang="en-US" sz="900" kern="0" dirty="0">
                <a:latin typeface="Arial" panose="020B0604020202020204" pitchFamily="34" charset="0"/>
                <a:ea typeface="Roboto Condensed" panose="020B0604020202020204" charset="0"/>
                <a:cs typeface="Arial" panose="020B0604020202020204" pitchFamily="34" charset="0"/>
                <a:sym typeface="Arial"/>
              </a:rPr>
              <a:t>*** Applicable to additional tumor types</a:t>
            </a:r>
          </a:p>
        </p:txBody>
      </p:sp>
      <p:graphicFrame>
        <p:nvGraphicFramePr>
          <p:cNvPr id="30" name="Content Placeholder 28">
            <a:extLst>
              <a:ext uri="{FF2B5EF4-FFF2-40B4-BE49-F238E27FC236}">
                <a16:creationId xmlns:a16="http://schemas.microsoft.com/office/drawing/2014/main" id="{9ADA7ADB-AFA2-49E5-A599-2BBFE307DD93}"/>
              </a:ext>
            </a:extLst>
          </p:cNvPr>
          <p:cNvGraphicFramePr>
            <a:graphicFrameLocks/>
          </p:cNvGraphicFramePr>
          <p:nvPr>
            <p:extLst>
              <p:ext uri="{D42A27DB-BD31-4B8C-83A1-F6EECF244321}">
                <p14:modId xmlns:p14="http://schemas.microsoft.com/office/powerpoint/2010/main" val="2301162778"/>
              </p:ext>
            </p:extLst>
          </p:nvPr>
        </p:nvGraphicFramePr>
        <p:xfrm>
          <a:off x="685801" y="1110042"/>
          <a:ext cx="11239498" cy="4823038"/>
        </p:xfrm>
        <a:graphic>
          <a:graphicData uri="http://schemas.openxmlformats.org/drawingml/2006/table">
            <a:tbl>
              <a:tblPr firstRow="1" bandRow="1">
                <a:tableStyleId>{2D5ABB26-0587-4C30-8999-92F81FD0307C}</a:tableStyleId>
              </a:tblPr>
              <a:tblGrid>
                <a:gridCol w="2402782">
                  <a:extLst>
                    <a:ext uri="{9D8B030D-6E8A-4147-A177-3AD203B41FA5}">
                      <a16:colId xmlns:a16="http://schemas.microsoft.com/office/drawing/2014/main" val="20000"/>
                    </a:ext>
                  </a:extLst>
                </a:gridCol>
                <a:gridCol w="2209179">
                  <a:extLst>
                    <a:ext uri="{9D8B030D-6E8A-4147-A177-3AD203B41FA5}">
                      <a16:colId xmlns:a16="http://schemas.microsoft.com/office/drawing/2014/main" val="831180305"/>
                    </a:ext>
                  </a:extLst>
                </a:gridCol>
                <a:gridCol w="2209179">
                  <a:extLst>
                    <a:ext uri="{9D8B030D-6E8A-4147-A177-3AD203B41FA5}">
                      <a16:colId xmlns:a16="http://schemas.microsoft.com/office/drawing/2014/main" val="1668370708"/>
                    </a:ext>
                  </a:extLst>
                </a:gridCol>
                <a:gridCol w="2209179">
                  <a:extLst>
                    <a:ext uri="{9D8B030D-6E8A-4147-A177-3AD203B41FA5}">
                      <a16:colId xmlns:a16="http://schemas.microsoft.com/office/drawing/2014/main" val="20001"/>
                    </a:ext>
                  </a:extLst>
                </a:gridCol>
                <a:gridCol w="2209179">
                  <a:extLst>
                    <a:ext uri="{9D8B030D-6E8A-4147-A177-3AD203B41FA5}">
                      <a16:colId xmlns:a16="http://schemas.microsoft.com/office/drawing/2014/main" val="2192568585"/>
                    </a:ext>
                  </a:extLst>
                </a:gridCol>
              </a:tblGrid>
              <a:tr h="350246">
                <a:tc>
                  <a:txBody>
                    <a:bodyPr/>
                    <a:lstStyle/>
                    <a:p>
                      <a:pPr algn="l"/>
                      <a:endParaRPr lang="en-US" sz="1500" kern="1200">
                        <a:solidFill>
                          <a:schemeClr val="tx2"/>
                        </a:solidFill>
                        <a:latin typeface="+mn-lt"/>
                      </a:endParaRPr>
                    </a:p>
                  </a:txBody>
                  <a:tcPr marL="82971" marR="82971" marT="41367" marB="41367" anchor="b">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600" b="0" i="0" kern="1200">
                          <a:solidFill>
                            <a:schemeClr val="bg1"/>
                          </a:solidFill>
                          <a:effectLst>
                            <a:outerShdw blurRad="38100" dist="38100" dir="2700000" algn="tl">
                              <a:srgbClr val="000000">
                                <a:alpha val="43137"/>
                              </a:srgbClr>
                            </a:outerShdw>
                          </a:effectLst>
                          <a:latin typeface="+mn-lt"/>
                          <a:ea typeface="Roboto Condensed" panose="020B0604020202020204" charset="0"/>
                          <a:cs typeface="+mn-cs"/>
                        </a:rPr>
                        <a:t>Clinical Development</a:t>
                      </a:r>
                    </a:p>
                  </a:txBody>
                  <a:tcPr marL="82971" marR="82971" marT="41367" marB="4136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271506" lvl="1" indent="-269754" algn="ctr" defTabSz="1009132" rtl="0" eaLnBrk="0" fontAlgn="base" latinLnBrk="0" hangingPunct="0">
                        <a:lnSpc>
                          <a:spcPct val="100000"/>
                        </a:lnSpc>
                        <a:spcBef>
                          <a:spcPct val="10000"/>
                        </a:spcBef>
                        <a:spcAft>
                          <a:spcPct val="10000"/>
                        </a:spcAft>
                        <a:buClr>
                          <a:schemeClr val="accent1"/>
                        </a:buClr>
                        <a:buSzPct val="60000"/>
                        <a:buFont typeface="Wingdings" pitchFamily="2" charset="2"/>
                        <a:buNone/>
                        <a:defRPr/>
                      </a:pPr>
                      <a:endParaRPr lang="en-US" sz="1050" b="0" dirty="0">
                        <a:solidFill>
                          <a:srgbClr val="4D4E50"/>
                        </a:solidFill>
                        <a:latin typeface="+mj-lt"/>
                        <a:ea typeface="+mn-ea"/>
                        <a:cs typeface="Calibri" panose="020F0502020204030204" pitchFamily="34" charset="0"/>
                      </a:endParaRPr>
                    </a:p>
                  </a:txBody>
                  <a:tcPr marL="65683" marR="65683" marT="0" marB="32519"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271506" lvl="1" indent="-269754" algn="ctr" defTabSz="1009132" rtl="0" eaLnBrk="0" fontAlgn="base" latinLnBrk="0" hangingPunct="0">
                        <a:lnSpc>
                          <a:spcPct val="100000"/>
                        </a:lnSpc>
                        <a:spcBef>
                          <a:spcPct val="10000"/>
                        </a:spcBef>
                        <a:spcAft>
                          <a:spcPct val="10000"/>
                        </a:spcAft>
                        <a:buClr>
                          <a:schemeClr val="accent1"/>
                        </a:buClr>
                        <a:buSzPct val="60000"/>
                        <a:buFont typeface="Wingdings" pitchFamily="2" charset="2"/>
                        <a:buNone/>
                        <a:defRPr/>
                      </a:pPr>
                      <a:r>
                        <a:rPr lang="en-US" sz="1600" b="0">
                          <a:solidFill>
                            <a:schemeClr val="bg1"/>
                          </a:solidFill>
                          <a:effectLst>
                            <a:outerShdw blurRad="38100" dist="38100" dir="2700000" algn="tl">
                              <a:srgbClr val="000000">
                                <a:alpha val="43137"/>
                              </a:srgbClr>
                            </a:outerShdw>
                          </a:effectLst>
                          <a:latin typeface="+mn-lt"/>
                          <a:ea typeface="+mn-ea"/>
                          <a:cs typeface="Calibri" panose="020F0502020204030204" pitchFamily="34" charset="0"/>
                        </a:rPr>
                        <a:t>Approved Drugs</a:t>
                      </a:r>
                    </a:p>
                  </a:txBody>
                  <a:tcPr marL="65683" marR="65683" marT="0" marB="3251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271506" lvl="1" indent="-269754" algn="ctr" defTabSz="1009132" rtl="0" eaLnBrk="0" fontAlgn="base" latinLnBrk="0" hangingPunct="0">
                        <a:lnSpc>
                          <a:spcPct val="100000"/>
                        </a:lnSpc>
                        <a:spcBef>
                          <a:spcPct val="10000"/>
                        </a:spcBef>
                        <a:spcAft>
                          <a:spcPct val="10000"/>
                        </a:spcAft>
                        <a:buClr>
                          <a:schemeClr val="accent1"/>
                        </a:buClr>
                        <a:buSzPct val="60000"/>
                        <a:buFont typeface="Wingdings" pitchFamily="2" charset="2"/>
                        <a:buNone/>
                        <a:defRPr/>
                      </a:pPr>
                      <a:endParaRPr lang="en-US" sz="1200" b="0" dirty="0">
                        <a:solidFill>
                          <a:srgbClr val="4D4E50"/>
                        </a:solidFill>
                        <a:latin typeface="+mj-lt"/>
                        <a:ea typeface="+mn-ea"/>
                        <a:cs typeface="Calibri" panose="020F0502020204030204" pitchFamily="34" charset="0"/>
                      </a:endParaRPr>
                    </a:p>
                  </a:txBody>
                  <a:tcPr marL="65683" marR="65683" marT="0" marB="32519"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4719499"/>
                  </a:ext>
                </a:extLst>
              </a:tr>
              <a:tr h="1424587">
                <a:tc>
                  <a:txBody>
                    <a:bodyPr/>
                    <a:lstStyle/>
                    <a:p>
                      <a:pPr algn="l"/>
                      <a:r>
                        <a:rPr lang="en-US" sz="1600" b="0" kern="1200">
                          <a:solidFill>
                            <a:schemeClr val="bg1"/>
                          </a:solidFill>
                          <a:latin typeface="+mn-lt"/>
                        </a:rPr>
                        <a:t>CRITERIA</a:t>
                      </a:r>
                      <a:r>
                        <a:rPr lang="en-US" sz="1600" kern="1200">
                          <a:solidFill>
                            <a:schemeClr val="tx2"/>
                          </a:solidFill>
                          <a:latin typeface="+mn-lt"/>
                        </a:rPr>
                        <a:t>   </a:t>
                      </a:r>
                      <a:r>
                        <a:rPr lang="en-US" sz="1500" kern="1200">
                          <a:solidFill>
                            <a:schemeClr val="tx2"/>
                          </a:solidFill>
                          <a:latin typeface="+mn-lt"/>
                        </a:rPr>
                        <a:t>                                </a:t>
                      </a:r>
                    </a:p>
                  </a:txBody>
                  <a:tcPr marL="82971" marR="82971" marT="41367" marB="41367" anchor="b">
                    <a:lnL>
                      <a:noFill/>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baseline="0">
                          <a:solidFill>
                            <a:schemeClr val="tx1"/>
                          </a:solidFill>
                          <a:effectLst/>
                          <a:latin typeface="+mn-lt"/>
                          <a:ea typeface="Roboto Condensed" panose="020B0604020202020204" charset="0"/>
                        </a:rPr>
                        <a:t>        </a:t>
                      </a:r>
                      <a:endParaRPr lang="en-US" sz="1100" b="0" i="0" kern="1200">
                        <a:solidFill>
                          <a:srgbClr val="00B0F0"/>
                        </a:solidFill>
                        <a:effectLst/>
                        <a:latin typeface="+mn-lt"/>
                        <a:ea typeface="Roboto Condensed" panose="020B0604020202020204" charset="0"/>
                        <a:cs typeface="+mn-cs"/>
                      </a:endParaRPr>
                    </a:p>
                  </a:txBody>
                  <a:tcPr marL="82971" marR="82971" marT="41367" marB="41367"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71506" lvl="1" indent="-269754" algn="ctr" defTabSz="1009132" rtl="0" eaLnBrk="0" fontAlgn="base" latinLnBrk="0" hangingPunct="0">
                        <a:lnSpc>
                          <a:spcPct val="100000"/>
                        </a:lnSpc>
                        <a:spcBef>
                          <a:spcPct val="10000"/>
                        </a:spcBef>
                        <a:spcAft>
                          <a:spcPct val="10000"/>
                        </a:spcAft>
                        <a:buClr>
                          <a:schemeClr val="accent1"/>
                        </a:buClr>
                        <a:buSzPct val="60000"/>
                        <a:buFont typeface="Wingdings" pitchFamily="2" charset="2"/>
                        <a:buNone/>
                        <a:defRPr/>
                      </a:pPr>
                      <a:endParaRPr lang="en-US" sz="1050" b="0">
                        <a:solidFill>
                          <a:srgbClr val="4D4E50"/>
                        </a:solidFill>
                        <a:latin typeface="+mn-lt"/>
                        <a:ea typeface="+mn-ea"/>
                        <a:cs typeface="Calibri" panose="020F0502020204030204" pitchFamily="34" charset="0"/>
                      </a:endParaRPr>
                    </a:p>
                  </a:txBody>
                  <a:tcPr marL="65683" marR="65683" marT="0" marB="32519"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71506" lvl="1" indent="-269754" algn="ctr" defTabSz="1009132" rtl="0" eaLnBrk="0" fontAlgn="base" latinLnBrk="0" hangingPunct="0">
                        <a:lnSpc>
                          <a:spcPct val="100000"/>
                        </a:lnSpc>
                        <a:spcBef>
                          <a:spcPct val="10000"/>
                        </a:spcBef>
                        <a:spcAft>
                          <a:spcPct val="10000"/>
                        </a:spcAft>
                        <a:buClr>
                          <a:schemeClr val="accent1"/>
                        </a:buClr>
                        <a:buSzPct val="60000"/>
                        <a:buFont typeface="Wingdings" pitchFamily="2" charset="2"/>
                        <a:buNone/>
                        <a:defRPr/>
                      </a:pPr>
                      <a:endParaRPr lang="en-US" sz="1200" b="0">
                        <a:solidFill>
                          <a:srgbClr val="4D4E50"/>
                        </a:solidFill>
                        <a:latin typeface="+mn-lt"/>
                        <a:ea typeface="+mn-ea"/>
                        <a:cs typeface="Calibri" panose="020F0502020204030204" pitchFamily="34" charset="0"/>
                      </a:endParaRPr>
                    </a:p>
                  </a:txBody>
                  <a:tcPr marL="65683" marR="65683" marT="0" marB="32519"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71506" lvl="1" indent="-269754" algn="ctr" defTabSz="1009132" rtl="0" eaLnBrk="0" fontAlgn="base" latinLnBrk="0" hangingPunct="0">
                        <a:lnSpc>
                          <a:spcPct val="100000"/>
                        </a:lnSpc>
                        <a:spcBef>
                          <a:spcPct val="10000"/>
                        </a:spcBef>
                        <a:spcAft>
                          <a:spcPct val="10000"/>
                        </a:spcAft>
                        <a:buClr>
                          <a:schemeClr val="accent1"/>
                        </a:buClr>
                        <a:buSzPct val="60000"/>
                        <a:buFont typeface="Wingdings" pitchFamily="2" charset="2"/>
                        <a:buNone/>
                        <a:defRPr/>
                      </a:pPr>
                      <a:endParaRPr lang="en-US" sz="1200" b="0">
                        <a:solidFill>
                          <a:srgbClr val="4D4E50"/>
                        </a:solidFill>
                        <a:latin typeface="+mn-lt"/>
                        <a:ea typeface="+mn-ea"/>
                        <a:cs typeface="Calibri" panose="020F0502020204030204" pitchFamily="34" charset="0"/>
                      </a:endParaRPr>
                    </a:p>
                  </a:txBody>
                  <a:tcPr marL="65683" marR="65683" marT="0" marB="32519"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07599">
                <a:tc>
                  <a:txBody>
                    <a:bodyPr/>
                    <a:lstStyle/>
                    <a:p>
                      <a:r>
                        <a:rPr lang="en-US" sz="1400" b="1" kern="1200" dirty="0">
                          <a:solidFill>
                            <a:schemeClr val="tx1"/>
                          </a:solidFill>
                          <a:latin typeface="+mn-lt"/>
                          <a:ea typeface="Roboto Condensed" panose="020B0604020202020204" charset="0"/>
                        </a:rPr>
                        <a:t>Potential for Survival Benefit</a:t>
                      </a:r>
                      <a:endParaRPr lang="en-US" sz="1400" b="1" kern="1200" dirty="0">
                        <a:solidFill>
                          <a:schemeClr val="tx1"/>
                        </a:solidFill>
                        <a:latin typeface="+mn-lt"/>
                        <a:ea typeface="Roboto Condensed" panose="020B0604020202020204" charset="0"/>
                        <a:cs typeface="Calibri" panose="020F0502020204030204" pitchFamily="34" charset="0"/>
                      </a:endParaRPr>
                    </a:p>
                  </a:txBody>
                  <a:tcPr marL="82971" marR="82971" marT="41367" marB="41367" anchor="ctr">
                    <a:lnL>
                      <a:noFill/>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Roboto Condensed" panose="020B0604020202020204" charset="0"/>
                          <a:cs typeface="Arial"/>
                          <a:sym typeface="Arial"/>
                        </a:rPr>
                        <a:t>mOS 498 vs 172.5 days (p=0.03) </a:t>
                      </a:r>
                      <a:br>
                        <a:rPr kumimoji="0" lang="en-US" sz="800" b="0" i="0" u="none" strike="noStrike" kern="1200" cap="none" spc="0" normalizeH="0" baseline="0" noProof="0" dirty="0">
                          <a:ln>
                            <a:noFill/>
                          </a:ln>
                          <a:solidFill>
                            <a:prstClr val="black"/>
                          </a:solidFill>
                          <a:effectLst/>
                          <a:uLnTx/>
                          <a:uFillTx/>
                          <a:latin typeface="+mn-lt"/>
                          <a:ea typeface="Roboto Condensed" panose="020B0604020202020204" charset="0"/>
                          <a:cs typeface="Arial"/>
                          <a:sym typeface="Arial"/>
                        </a:rPr>
                      </a:br>
                      <a:r>
                        <a:rPr kumimoji="0" lang="en-US" sz="800" b="0" i="0" u="none" strike="noStrike" kern="1200" cap="none" spc="0" normalizeH="0" baseline="0" noProof="0" dirty="0">
                          <a:ln>
                            <a:noFill/>
                          </a:ln>
                          <a:solidFill>
                            <a:prstClr val="black"/>
                          </a:solidFill>
                          <a:effectLst/>
                          <a:uLnTx/>
                          <a:uFillTx/>
                          <a:latin typeface="+mn-lt"/>
                          <a:ea typeface="Roboto Condensed" panose="020B0604020202020204" charset="0"/>
                          <a:cs typeface="Arial"/>
                          <a:sym typeface="Arial"/>
                        </a:rPr>
                        <a:t>in Phase 2**</a:t>
                      </a:r>
                      <a:endParaRPr kumimoji="0" lang="en-US" sz="800" b="1" i="0" u="none" strike="noStrike" kern="1200" cap="none" spc="0" normalizeH="0" baseline="30000" noProof="0" dirty="0">
                        <a:ln>
                          <a:noFill/>
                        </a:ln>
                        <a:solidFill>
                          <a:prstClr val="black"/>
                        </a:solidFill>
                        <a:effectLst/>
                        <a:uLnTx/>
                        <a:uFillTx/>
                        <a:latin typeface="+mn-lt"/>
                        <a:ea typeface="Roboto Condensed" panose="020B0604020202020204" charset="0"/>
                        <a:cs typeface="Calibri" panose="020F0502020204030204" pitchFamily="34" charset="0"/>
                        <a:sym typeface="Arial"/>
                      </a:endParaRPr>
                    </a:p>
                  </a:txBody>
                  <a:tcPr marL="82971" marR="82971" marT="0" marB="9144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en-US" sz="1300" b="1" kern="1200" dirty="0">
                          <a:solidFill>
                            <a:schemeClr val="tx1"/>
                          </a:solidFill>
                          <a:effectLst/>
                          <a:latin typeface="+mn-lt"/>
                          <a:ea typeface="Roboto Condensed" panose="020B0604020202020204" charset="0"/>
                          <a:cs typeface="+mn-cs"/>
                        </a:rPr>
                        <a:t>Unknown</a:t>
                      </a:r>
                    </a:p>
                    <a:p>
                      <a:pPr marL="0" marR="0" lvl="0" indent="0" algn="ctr" defTabSz="914377" rtl="0" eaLnBrk="0" fontAlgn="base" latinLnBrk="0" hangingPunct="0">
                        <a:lnSpc>
                          <a:spcPct val="100000"/>
                        </a:lnSpc>
                        <a:spcBef>
                          <a:spcPct val="0"/>
                        </a:spcBef>
                        <a:spcAft>
                          <a:spcPct val="0"/>
                        </a:spcAft>
                        <a:buClrTx/>
                        <a:buSzTx/>
                        <a:buFontTx/>
                        <a:buNone/>
                        <a:tabLst/>
                        <a:defRPr/>
                      </a:pPr>
                      <a:r>
                        <a:rPr lang="en-US" sz="1200" b="0" kern="1200" dirty="0">
                          <a:solidFill>
                            <a:schemeClr val="tx1"/>
                          </a:solidFill>
                          <a:effectLst/>
                          <a:latin typeface="+mn-lt"/>
                          <a:ea typeface="Roboto Condensed" panose="020B0604020202020204" charset="0"/>
                          <a:cs typeface="+mn-cs"/>
                        </a:rPr>
                        <a:t>(Response Rate)</a:t>
                      </a:r>
                      <a:endParaRPr lang="he-IL" sz="1200" b="0" kern="1200" dirty="0">
                        <a:solidFill>
                          <a:schemeClr val="tx1"/>
                        </a:solidFill>
                        <a:effectLst/>
                        <a:latin typeface="+mn-lt"/>
                        <a:ea typeface="Roboto Condensed" panose="020B0604020202020204" charset="0"/>
                        <a:cs typeface="+mn-cs"/>
                      </a:endParaRPr>
                    </a:p>
                  </a:txBody>
                  <a:tcPr marL="65683" marR="65683"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en-US" sz="1300" b="1" kern="1200" dirty="0">
                          <a:solidFill>
                            <a:schemeClr val="tx1"/>
                          </a:solidFill>
                          <a:effectLst/>
                          <a:latin typeface="+mn-lt"/>
                          <a:ea typeface="Roboto Condensed" panose="020B0604020202020204" charset="0"/>
                          <a:cs typeface="+mn-cs"/>
                        </a:rPr>
                        <a:t>Approved on PFS only</a:t>
                      </a:r>
                      <a:br>
                        <a:rPr lang="en-US" sz="1300" b="1" kern="1200" dirty="0">
                          <a:solidFill>
                            <a:schemeClr val="tx1"/>
                          </a:solidFill>
                          <a:effectLst/>
                          <a:latin typeface="+mn-lt"/>
                          <a:ea typeface="Roboto Condensed" panose="020B0604020202020204" charset="0"/>
                          <a:cs typeface="+mn-cs"/>
                        </a:rPr>
                      </a:br>
                      <a:endParaRPr kumimoji="0" lang="en-US" sz="800" b="1" i="0" u="none" strike="noStrike" kern="1200" cap="none" spc="0" normalizeH="0" baseline="30000" noProof="0" dirty="0">
                        <a:ln>
                          <a:noFill/>
                        </a:ln>
                        <a:solidFill>
                          <a:prstClr val="black"/>
                        </a:solidFill>
                        <a:effectLst/>
                        <a:uLnTx/>
                        <a:uFillTx/>
                        <a:latin typeface="+mn-lt"/>
                        <a:ea typeface="Roboto Condensed" panose="020B0604020202020204" charset="0"/>
                        <a:cs typeface="Calibri" panose="020F0502020204030204" pitchFamily="34" charset="0"/>
                        <a:sym typeface="Arial"/>
                      </a:endParaRPr>
                    </a:p>
                  </a:txBody>
                  <a:tcPr marL="65683" marR="65683"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en-US" sz="1300" b="1" kern="1200" dirty="0">
                          <a:solidFill>
                            <a:schemeClr val="tx1"/>
                          </a:solidFill>
                          <a:effectLst/>
                          <a:latin typeface="+mn-lt"/>
                          <a:ea typeface="Roboto Condensed" panose="020B0604020202020204" charset="0"/>
                          <a:cs typeface="+mn-cs"/>
                        </a:rPr>
                        <a:t>Approved on PFS only</a:t>
                      </a:r>
                      <a:br>
                        <a:rPr lang="en-US" sz="1300" b="1" kern="1200" dirty="0">
                          <a:solidFill>
                            <a:schemeClr val="tx1"/>
                          </a:solidFill>
                          <a:effectLst/>
                          <a:latin typeface="+mn-lt"/>
                          <a:ea typeface="Roboto Condensed" panose="020B0604020202020204" charset="0"/>
                          <a:cs typeface="+mn-cs"/>
                        </a:rPr>
                      </a:br>
                      <a:endParaRPr kumimoji="0" lang="en-US" sz="800" b="1" i="0" u="none" strike="noStrike" kern="1200" cap="none" spc="0" normalizeH="0" baseline="30000" noProof="0" dirty="0">
                        <a:ln>
                          <a:noFill/>
                        </a:ln>
                        <a:solidFill>
                          <a:prstClr val="black"/>
                        </a:solidFill>
                        <a:effectLst/>
                        <a:uLnTx/>
                        <a:uFillTx/>
                        <a:latin typeface="+mn-lt"/>
                        <a:ea typeface="Roboto Condensed" panose="020B0604020202020204" charset="0"/>
                        <a:cs typeface="Calibri" panose="020F0502020204030204" pitchFamily="34" charset="0"/>
                        <a:sym typeface="Arial"/>
                      </a:endParaRPr>
                    </a:p>
                  </a:txBody>
                  <a:tcPr marL="65683" marR="65683"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09521">
                <a:tc>
                  <a:txBody>
                    <a:bodyPr/>
                    <a:lstStyle/>
                    <a:p>
                      <a:r>
                        <a:rPr lang="en-US" sz="1400" b="1" kern="1200" dirty="0">
                          <a:solidFill>
                            <a:schemeClr val="tx1"/>
                          </a:solidFill>
                          <a:latin typeface="+mn-lt"/>
                          <a:ea typeface="Roboto Condensed" panose="020B0604020202020204" charset="0"/>
                        </a:rPr>
                        <a:t>Applicability</a:t>
                      </a:r>
                      <a:r>
                        <a:rPr lang="en-US" sz="1400" b="1" kern="1200" baseline="0" dirty="0">
                          <a:solidFill>
                            <a:schemeClr val="tx1"/>
                          </a:solidFill>
                          <a:latin typeface="+mn-lt"/>
                          <a:ea typeface="Roboto Condensed" panose="020B0604020202020204" charset="0"/>
                        </a:rPr>
                        <a:t> to All </a:t>
                      </a:r>
                      <a:r>
                        <a:rPr lang="en-US" sz="1400" b="1" kern="1200" dirty="0">
                          <a:solidFill>
                            <a:schemeClr val="tx1"/>
                          </a:solidFill>
                          <a:latin typeface="+mn-lt"/>
                          <a:ea typeface="Roboto Condensed" panose="020B0604020202020204" charset="0"/>
                        </a:rPr>
                        <a:t>Platinum-Resistant</a:t>
                      </a:r>
                      <a:r>
                        <a:rPr lang="en-US" sz="1400" b="1" kern="1200" baseline="0" dirty="0">
                          <a:solidFill>
                            <a:schemeClr val="tx1"/>
                          </a:solidFill>
                          <a:latin typeface="+mn-lt"/>
                          <a:ea typeface="Roboto Condensed" panose="020B0604020202020204" charset="0"/>
                        </a:rPr>
                        <a:t> Patients</a:t>
                      </a:r>
                      <a:endParaRPr lang="en-US" sz="1400" b="1" kern="1200" dirty="0">
                        <a:solidFill>
                          <a:schemeClr val="tx1"/>
                        </a:solidFill>
                        <a:latin typeface="+mn-lt"/>
                        <a:ea typeface="Roboto Condensed" panose="020B0604020202020204" charset="0"/>
                        <a:cs typeface="Calibri" panose="020F0502020204030204" pitchFamily="34" charset="0"/>
                      </a:endParaRPr>
                    </a:p>
                  </a:txBody>
                  <a:tcPr marL="82971" marR="82971" marT="41367" marB="41367" anchor="ctr">
                    <a:lnL>
                      <a:noFill/>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ctr">
                        <a:buFont typeface="Arial" panose="020B0604020202020204" pitchFamily="34" charset="0"/>
                        <a:buNone/>
                      </a:pPr>
                      <a:endParaRPr lang="en-US" sz="1900" b="1">
                        <a:solidFill>
                          <a:schemeClr val="tx1"/>
                        </a:solidFill>
                        <a:effectLst/>
                        <a:latin typeface="+mn-lt"/>
                        <a:cs typeface="Calibri" panose="020F0502020204030204" pitchFamily="34" charset="0"/>
                      </a:endParaRPr>
                    </a:p>
                  </a:txBody>
                  <a:tcPr marL="82971" marR="82971" marT="41367" marB="41367"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en-US" sz="1300" b="1" kern="1200" dirty="0">
                          <a:solidFill>
                            <a:schemeClr val="tx1"/>
                          </a:solidFill>
                          <a:effectLst/>
                          <a:latin typeface="+mn-lt"/>
                          <a:ea typeface="Roboto Condensed" panose="020B0604020202020204" charset="0"/>
                          <a:cs typeface="+mn-cs"/>
                        </a:rPr>
                        <a:t>Only ~40%</a:t>
                      </a:r>
                      <a:r>
                        <a:rPr lang="en-US" sz="1300" b="1" kern="1200" baseline="0" dirty="0">
                          <a:solidFill>
                            <a:schemeClr val="tx1"/>
                          </a:solidFill>
                          <a:effectLst/>
                          <a:latin typeface="+mn-lt"/>
                          <a:ea typeface="Roboto Condensed" panose="020B0604020202020204" charset="0"/>
                          <a:cs typeface="+mn-cs"/>
                        </a:rPr>
                        <a:t/>
                      </a:r>
                      <a:br>
                        <a:rPr lang="en-US" sz="1300" b="1" kern="1200" baseline="0" dirty="0">
                          <a:solidFill>
                            <a:schemeClr val="tx1"/>
                          </a:solidFill>
                          <a:effectLst/>
                          <a:latin typeface="+mn-lt"/>
                          <a:ea typeface="Roboto Condensed" panose="020B0604020202020204" charset="0"/>
                          <a:cs typeface="+mn-cs"/>
                        </a:rPr>
                      </a:br>
                      <a:r>
                        <a:rPr lang="en-US" sz="1200" kern="1200" baseline="0" dirty="0">
                          <a:solidFill>
                            <a:schemeClr val="tx1"/>
                          </a:solidFill>
                          <a:effectLst/>
                          <a:latin typeface="+mn-lt"/>
                          <a:ea typeface="Roboto Condensed" panose="020B0604020202020204" charset="0"/>
                          <a:cs typeface="+mn-cs"/>
                        </a:rPr>
                        <a:t>(</a:t>
                      </a:r>
                      <a:r>
                        <a:rPr lang="en-US" sz="1200" kern="1200" baseline="0" dirty="0" err="1">
                          <a:solidFill>
                            <a:schemeClr val="tx1"/>
                          </a:solidFill>
                          <a:effectLst/>
                          <a:latin typeface="+mn-lt"/>
                          <a:ea typeface="Roboto Condensed" panose="020B0604020202020204" charset="0"/>
                          <a:cs typeface="+mn-cs"/>
                        </a:rPr>
                        <a:t>FRa</a:t>
                      </a:r>
                      <a:r>
                        <a:rPr lang="en-US" sz="1200" kern="1200" baseline="0" dirty="0">
                          <a:solidFill>
                            <a:schemeClr val="tx1"/>
                          </a:solidFill>
                          <a:effectLst/>
                          <a:latin typeface="+mn-lt"/>
                          <a:ea typeface="Roboto Condensed" panose="020B0604020202020204" charset="0"/>
                          <a:cs typeface="+mn-cs"/>
                        </a:rPr>
                        <a:t>-high patients)***</a:t>
                      </a:r>
                      <a:endParaRPr lang="en-US" sz="1200" kern="1200" dirty="0">
                        <a:solidFill>
                          <a:schemeClr val="tx1"/>
                        </a:solidFill>
                        <a:effectLst/>
                        <a:latin typeface="+mn-lt"/>
                        <a:ea typeface="Roboto Condensed" panose="020B0604020202020204" charset="0"/>
                        <a:cs typeface="+mn-cs"/>
                      </a:endParaRPr>
                    </a:p>
                  </a:txBody>
                  <a:tcPr marL="65683" marR="65683" marT="0" marB="32519"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52" marR="0" lvl="1" indent="0" algn="ctr" defTabSz="1009132" rtl="0" eaLnBrk="0" fontAlgn="base" latinLnBrk="0" hangingPunct="0">
                        <a:lnSpc>
                          <a:spcPct val="100000"/>
                        </a:lnSpc>
                        <a:spcBef>
                          <a:spcPct val="10000"/>
                        </a:spcBef>
                        <a:spcAft>
                          <a:spcPct val="10000"/>
                        </a:spcAft>
                        <a:buClr>
                          <a:schemeClr val="accent1"/>
                        </a:buClr>
                        <a:buSzPct val="60000"/>
                        <a:buFont typeface="Arial" panose="020B0604020202020204" pitchFamily="34" charset="0"/>
                        <a:buNone/>
                        <a:tabLst/>
                        <a:defRPr/>
                      </a:pPr>
                      <a:endParaRPr lang="en-US" sz="1900" b="1" kern="1200" baseline="0">
                        <a:solidFill>
                          <a:schemeClr val="bg2"/>
                        </a:solidFill>
                        <a:effectLst/>
                        <a:latin typeface="+mn-lt"/>
                        <a:ea typeface="+mn-ea"/>
                        <a:cs typeface="Calibri" panose="020F0502020204030204" pitchFamily="34" charset="0"/>
                      </a:endParaRPr>
                    </a:p>
                  </a:txBody>
                  <a:tcPr marL="65683" marR="65683" marT="0" marB="32519"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en-US" sz="1300" b="1" kern="1200" dirty="0">
                          <a:solidFill>
                            <a:schemeClr val="tx1"/>
                          </a:solidFill>
                          <a:effectLst/>
                          <a:latin typeface="+mn-lt"/>
                          <a:ea typeface="Roboto Condensed" panose="020B0604020202020204" charset="0"/>
                          <a:cs typeface="+mn-cs"/>
                        </a:rPr>
                        <a:t>Only ~50%</a:t>
                      </a:r>
                      <a:r>
                        <a:rPr lang="en-US" sz="1300" b="1" kern="1200" baseline="0" dirty="0">
                          <a:solidFill>
                            <a:schemeClr val="tx1"/>
                          </a:solidFill>
                          <a:effectLst/>
                          <a:latin typeface="+mn-lt"/>
                          <a:ea typeface="Roboto Condensed" panose="020B0604020202020204" charset="0"/>
                          <a:cs typeface="+mn-cs"/>
                        </a:rPr>
                        <a:t> </a:t>
                      </a:r>
                      <a:br>
                        <a:rPr lang="en-US" sz="1300" b="1" kern="1200" baseline="0" dirty="0">
                          <a:solidFill>
                            <a:schemeClr val="tx1"/>
                          </a:solidFill>
                          <a:effectLst/>
                          <a:latin typeface="+mn-lt"/>
                          <a:ea typeface="Roboto Condensed" panose="020B0604020202020204" charset="0"/>
                          <a:cs typeface="+mn-cs"/>
                        </a:rPr>
                      </a:br>
                      <a:r>
                        <a:rPr lang="en-US" sz="1200" kern="1200" baseline="0" dirty="0">
                          <a:solidFill>
                            <a:schemeClr val="tx1"/>
                          </a:solidFill>
                          <a:effectLst/>
                          <a:latin typeface="+mn-lt"/>
                          <a:ea typeface="Roboto Condensed" panose="020B0604020202020204" charset="0"/>
                          <a:cs typeface="+mn-cs"/>
                        </a:rPr>
                        <a:t>(BRCA</a:t>
                      </a:r>
                      <a:r>
                        <a:rPr lang="en-US" sz="1200" kern="1200" baseline="30000" dirty="0">
                          <a:solidFill>
                            <a:schemeClr val="tx1"/>
                          </a:solidFill>
                          <a:effectLst/>
                          <a:latin typeface="+mn-lt"/>
                          <a:ea typeface="Roboto Condensed" panose="020B0604020202020204" charset="0"/>
                          <a:cs typeface="+mn-cs"/>
                        </a:rPr>
                        <a:t>+</a:t>
                      </a:r>
                      <a:r>
                        <a:rPr lang="en-US" sz="1200" kern="1200" baseline="0" dirty="0">
                          <a:solidFill>
                            <a:schemeClr val="tx1"/>
                          </a:solidFill>
                          <a:effectLst/>
                          <a:latin typeface="+mn-lt"/>
                          <a:ea typeface="Roboto Condensed" panose="020B0604020202020204" charset="0"/>
                          <a:cs typeface="+mn-cs"/>
                        </a:rPr>
                        <a:t>,HRD</a:t>
                      </a:r>
                      <a:r>
                        <a:rPr lang="en-US" sz="1200" kern="1200" baseline="30000" dirty="0">
                          <a:solidFill>
                            <a:schemeClr val="tx1"/>
                          </a:solidFill>
                          <a:effectLst/>
                          <a:latin typeface="+mn-lt"/>
                          <a:ea typeface="Roboto Condensed" panose="020B0604020202020204" charset="0"/>
                          <a:cs typeface="+mn-cs"/>
                        </a:rPr>
                        <a:t>+ </a:t>
                      </a:r>
                      <a:r>
                        <a:rPr lang="en-US" sz="1200" kern="1200" baseline="0">
                          <a:solidFill>
                            <a:schemeClr val="tx1"/>
                          </a:solidFill>
                          <a:effectLst/>
                          <a:latin typeface="+mn-lt"/>
                          <a:ea typeface="Roboto Condensed" panose="020B0604020202020204" charset="0"/>
                          <a:cs typeface="+mn-cs"/>
                        </a:rPr>
                        <a:t>patients)***</a:t>
                      </a:r>
                      <a:endParaRPr lang="en-US" sz="1200" kern="1200" baseline="0" dirty="0">
                        <a:solidFill>
                          <a:schemeClr val="tx1"/>
                        </a:solidFill>
                        <a:effectLst/>
                        <a:latin typeface="+mn-lt"/>
                        <a:ea typeface="Roboto Condensed" panose="020B0604020202020204" charset="0"/>
                        <a:cs typeface="+mn-cs"/>
                      </a:endParaRPr>
                    </a:p>
                    <a:p>
                      <a:pPr marL="0" marR="0" lvl="0" indent="0" algn="ctr" defTabSz="914377" rtl="0" eaLnBrk="0" fontAlgn="base" latinLnBrk="0" hangingPunct="0">
                        <a:lnSpc>
                          <a:spcPct val="100000"/>
                        </a:lnSpc>
                        <a:spcBef>
                          <a:spcPct val="0"/>
                        </a:spcBef>
                        <a:spcAft>
                          <a:spcPct val="0"/>
                        </a:spcAft>
                        <a:buClrTx/>
                        <a:buSzTx/>
                        <a:buFontTx/>
                        <a:buNone/>
                        <a:tabLst/>
                        <a:defRPr/>
                      </a:pPr>
                      <a:r>
                        <a:rPr lang="en-US" sz="900" b="1" kern="1200" baseline="0" dirty="0">
                          <a:solidFill>
                            <a:schemeClr val="tx1"/>
                          </a:solidFill>
                          <a:effectLst/>
                          <a:latin typeface="+mn-lt"/>
                          <a:ea typeface="Roboto Condensed" panose="020B0604020202020204" charset="0"/>
                          <a:cs typeface="+mn-cs"/>
                        </a:rPr>
                        <a:t>Most patients are treated </a:t>
                      </a:r>
                      <a:br>
                        <a:rPr lang="en-US" sz="900" b="1" kern="1200" baseline="0" dirty="0">
                          <a:solidFill>
                            <a:schemeClr val="tx1"/>
                          </a:solidFill>
                          <a:effectLst/>
                          <a:latin typeface="+mn-lt"/>
                          <a:ea typeface="Roboto Condensed" panose="020B0604020202020204" charset="0"/>
                          <a:cs typeface="+mn-cs"/>
                        </a:rPr>
                      </a:br>
                      <a:r>
                        <a:rPr lang="en-US" sz="900" b="1" kern="1200" baseline="0" dirty="0">
                          <a:solidFill>
                            <a:schemeClr val="tx1"/>
                          </a:solidFill>
                          <a:effectLst/>
                          <a:latin typeface="+mn-lt"/>
                          <a:ea typeface="Roboto Condensed" panose="020B0604020202020204" charset="0"/>
                          <a:cs typeface="+mn-cs"/>
                        </a:rPr>
                        <a:t>with </a:t>
                      </a:r>
                      <a:r>
                        <a:rPr lang="en-US" sz="900" b="1" kern="1200" baseline="0" dirty="0" err="1">
                          <a:solidFill>
                            <a:schemeClr val="tx1"/>
                          </a:solidFill>
                          <a:effectLst/>
                          <a:latin typeface="+mn-lt"/>
                          <a:ea typeface="Roboto Condensed" panose="020B0604020202020204" charset="0"/>
                          <a:cs typeface="+mn-cs"/>
                        </a:rPr>
                        <a:t>PARPi</a:t>
                      </a:r>
                      <a:r>
                        <a:rPr lang="en-US" sz="900" b="1" kern="1200" baseline="0" dirty="0">
                          <a:solidFill>
                            <a:schemeClr val="tx1"/>
                          </a:solidFill>
                          <a:effectLst/>
                          <a:latin typeface="+mn-lt"/>
                          <a:ea typeface="Roboto Condensed" panose="020B0604020202020204" charset="0"/>
                          <a:cs typeface="+mn-cs"/>
                        </a:rPr>
                        <a:t> in earlier line </a:t>
                      </a:r>
                      <a:endParaRPr lang="en-US" sz="900" b="1" kern="1200" dirty="0">
                        <a:solidFill>
                          <a:schemeClr val="tx1"/>
                        </a:solidFill>
                        <a:effectLst/>
                        <a:latin typeface="+mn-lt"/>
                        <a:ea typeface="Roboto Condensed" panose="020B0604020202020204" charset="0"/>
                        <a:cs typeface="+mn-cs"/>
                      </a:endParaRPr>
                    </a:p>
                  </a:txBody>
                  <a:tcPr marL="65683" marR="65683" marT="0" marB="32519"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08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Roboto Condensed" panose="020B0604020202020204" charset="0"/>
                          <a:cs typeface="+mn-cs"/>
                        </a:rPr>
                        <a:t>Dual Mechanism</a:t>
                      </a:r>
                      <a:br>
                        <a:rPr lang="en-US" sz="1400" b="1" kern="1200" dirty="0">
                          <a:solidFill>
                            <a:schemeClr val="tx1"/>
                          </a:solidFill>
                          <a:latin typeface="+mn-lt"/>
                          <a:ea typeface="Roboto Condensed" panose="020B0604020202020204" charset="0"/>
                          <a:cs typeface="+mn-cs"/>
                        </a:rPr>
                      </a:br>
                      <a:r>
                        <a:rPr lang="en-US" sz="1400" b="1" kern="1200" baseline="0" dirty="0">
                          <a:solidFill>
                            <a:schemeClr val="tx1"/>
                          </a:solidFill>
                          <a:latin typeface="+mn-lt"/>
                          <a:ea typeface="Roboto Condensed" panose="020B0604020202020204" charset="0"/>
                          <a:cs typeface="+mn-cs"/>
                        </a:rPr>
                        <a:t>of Action</a:t>
                      </a:r>
                      <a:endParaRPr lang="en-US" sz="1400" b="0" kern="1200" dirty="0">
                        <a:solidFill>
                          <a:schemeClr val="tx1"/>
                        </a:solidFill>
                        <a:latin typeface="+mn-lt"/>
                        <a:ea typeface="Roboto Condensed" panose="020B0604020202020204" charset="0"/>
                        <a:cs typeface="Calibri" panose="020F0502020204030204" pitchFamily="34" charset="0"/>
                      </a:endParaRPr>
                    </a:p>
                  </a:txBody>
                  <a:tcPr marL="82971" marR="82971" marT="41367" marB="41367" anchor="ctr">
                    <a:lnL>
                      <a:noFill/>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900" b="1" kern="1200">
                        <a:solidFill>
                          <a:schemeClr val="tx1"/>
                        </a:solidFill>
                        <a:effectLst/>
                        <a:latin typeface="+mn-lt"/>
                        <a:ea typeface="+mn-ea"/>
                        <a:cs typeface="Calibri" panose="020F0502020204030204" pitchFamily="34" charset="0"/>
                      </a:endParaRPr>
                    </a:p>
                  </a:txBody>
                  <a:tcPr marL="82971" marR="82971" marT="41367" marB="41367"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900" b="1" kern="1200">
                        <a:solidFill>
                          <a:schemeClr val="tx1"/>
                        </a:solidFill>
                        <a:effectLst/>
                        <a:latin typeface="+mn-lt"/>
                        <a:ea typeface="+mn-ea"/>
                        <a:cs typeface="Calibri" panose="020F0502020204030204" pitchFamily="34" charset="0"/>
                      </a:endParaRPr>
                    </a:p>
                  </a:txBody>
                  <a:tcPr marL="65683" marR="65683" marT="0" marB="32519"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900" b="1" kern="1200">
                        <a:solidFill>
                          <a:schemeClr val="tx1"/>
                        </a:solidFill>
                        <a:effectLst/>
                        <a:latin typeface="+mn-lt"/>
                        <a:ea typeface="+mn-ea"/>
                        <a:cs typeface="Calibri" panose="020F0502020204030204" pitchFamily="34" charset="0"/>
                      </a:endParaRPr>
                    </a:p>
                  </a:txBody>
                  <a:tcPr marL="65683" marR="65683" marT="0" marB="32519"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0" kern="1200">
                        <a:solidFill>
                          <a:schemeClr val="tx1"/>
                        </a:solidFill>
                        <a:effectLst/>
                        <a:latin typeface="+mn-lt"/>
                        <a:ea typeface="+mn-ea"/>
                        <a:cs typeface="Calibri" panose="020F0502020204030204" pitchFamily="34" charset="0"/>
                      </a:endParaRPr>
                    </a:p>
                  </a:txBody>
                  <a:tcPr marL="65683" marR="65683" marT="0" marB="32519"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08896">
                <a:tc>
                  <a:txBody>
                    <a:bodyPr/>
                    <a:lstStyle/>
                    <a:p>
                      <a:r>
                        <a:rPr lang="en-US" sz="1400" b="1" kern="1200" dirty="0">
                          <a:solidFill>
                            <a:schemeClr val="tx1"/>
                          </a:solidFill>
                          <a:latin typeface="+mn-lt"/>
                          <a:ea typeface="Roboto Condensed" panose="020B0604020202020204" charset="0"/>
                        </a:rPr>
                        <a:t>Dosing Regimen</a:t>
                      </a:r>
                      <a:endParaRPr lang="en-US" sz="1400" b="1" kern="1200" dirty="0">
                        <a:solidFill>
                          <a:schemeClr val="tx1"/>
                        </a:solidFill>
                        <a:latin typeface="+mn-lt"/>
                        <a:ea typeface="Roboto Condensed" panose="020B0604020202020204" charset="0"/>
                        <a:cs typeface="Calibri" panose="020F0502020204030204" pitchFamily="34" charset="0"/>
                      </a:endParaRPr>
                    </a:p>
                  </a:txBody>
                  <a:tcPr marL="82971" marR="82971" marT="41367" marB="41367" anchor="ctr">
                    <a:lnL>
                      <a:noFill/>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indent="0" algn="ctr">
                        <a:buFont typeface="Arial" panose="020B0604020202020204" pitchFamily="34" charset="0"/>
                        <a:buNone/>
                      </a:pPr>
                      <a:r>
                        <a:rPr lang="en-US" sz="1300">
                          <a:effectLst/>
                          <a:latin typeface="+mn-lt"/>
                          <a:ea typeface="Roboto Condensed" panose="020B0604020202020204" charset="0"/>
                        </a:rPr>
                        <a:t>IV, every 8 weeks</a:t>
                      </a:r>
                      <a:endParaRPr lang="en-US" sz="1300" b="1">
                        <a:solidFill>
                          <a:schemeClr val="tx1"/>
                        </a:solidFill>
                        <a:effectLst/>
                        <a:latin typeface="+mn-lt"/>
                        <a:ea typeface="Roboto Condensed" panose="020B0604020202020204" charset="0"/>
                        <a:cs typeface="Calibri" panose="020F0502020204030204" pitchFamily="34" charset="0"/>
                      </a:endParaRPr>
                    </a:p>
                  </a:txBody>
                  <a:tcPr marL="82971" marR="82971" marT="41367" marB="41367"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52" marR="0" lvl="1" indent="0" algn="ctr" defTabSz="1009132" rtl="0" eaLnBrk="0" fontAlgn="base" latinLnBrk="0" hangingPunct="0">
                        <a:lnSpc>
                          <a:spcPct val="100000"/>
                        </a:lnSpc>
                        <a:spcBef>
                          <a:spcPct val="10000"/>
                        </a:spcBef>
                        <a:spcAft>
                          <a:spcPct val="10000"/>
                        </a:spcAft>
                        <a:buClr>
                          <a:schemeClr val="accent1"/>
                        </a:buClr>
                        <a:buSzPct val="60000"/>
                        <a:buFont typeface="Arial" panose="020B0604020202020204" pitchFamily="34" charset="0"/>
                        <a:buNone/>
                        <a:tabLst/>
                        <a:defRPr/>
                      </a:pPr>
                      <a:r>
                        <a:rPr lang="en-US" sz="1300" kern="1200">
                          <a:solidFill>
                            <a:schemeClr val="tx1"/>
                          </a:solidFill>
                          <a:effectLst/>
                          <a:latin typeface="+mn-lt"/>
                          <a:ea typeface="Roboto Condensed" panose="020B0604020202020204" charset="0"/>
                          <a:cs typeface="+mn-cs"/>
                        </a:rPr>
                        <a:t>IV, every 3 weeks</a:t>
                      </a:r>
                      <a:endParaRPr lang="en-US" sz="1300" b="0" kern="1200">
                        <a:solidFill>
                          <a:schemeClr val="tx1"/>
                        </a:solidFill>
                        <a:effectLst/>
                        <a:latin typeface="+mn-lt"/>
                        <a:ea typeface="Roboto Condensed" panose="020B0604020202020204" charset="0"/>
                        <a:cs typeface="Calibri" panose="020F0502020204030204" pitchFamily="34" charset="0"/>
                      </a:endParaRPr>
                    </a:p>
                  </a:txBody>
                  <a:tcPr marL="65683" marR="65683" marT="0" marB="32519"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52" marR="0" lvl="1" indent="0" algn="ctr" defTabSz="1009132" rtl="0" eaLnBrk="0" fontAlgn="base" latinLnBrk="0" hangingPunct="0">
                        <a:lnSpc>
                          <a:spcPct val="100000"/>
                        </a:lnSpc>
                        <a:spcBef>
                          <a:spcPct val="10000"/>
                        </a:spcBef>
                        <a:spcAft>
                          <a:spcPct val="10000"/>
                        </a:spcAft>
                        <a:buClr>
                          <a:schemeClr val="accent1"/>
                        </a:buClr>
                        <a:buSzPct val="60000"/>
                        <a:buFont typeface="Arial" panose="020B0604020202020204" pitchFamily="34" charset="0"/>
                        <a:buNone/>
                        <a:tabLst/>
                        <a:defRPr/>
                      </a:pPr>
                      <a:r>
                        <a:rPr lang="en-US" sz="1300" kern="1200">
                          <a:effectLst/>
                          <a:latin typeface="+mn-lt"/>
                          <a:ea typeface="Roboto Condensed" panose="020B0604020202020204" charset="0"/>
                        </a:rPr>
                        <a:t>IV, every 2-3 weeks</a:t>
                      </a:r>
                      <a:endParaRPr lang="en-US" sz="1300" b="0" kern="1200">
                        <a:solidFill>
                          <a:schemeClr val="tx1"/>
                        </a:solidFill>
                        <a:effectLst/>
                        <a:latin typeface="+mn-lt"/>
                        <a:ea typeface="Roboto Condensed" panose="020B0604020202020204" charset="0"/>
                        <a:cs typeface="Calibri" panose="020F0502020204030204" pitchFamily="34" charset="0"/>
                      </a:endParaRPr>
                    </a:p>
                  </a:txBody>
                  <a:tcPr marL="65683" marR="65683" marT="0" marB="32519"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52" marR="0" lvl="1" indent="0" algn="ctr" defTabSz="1009132" rtl="0" eaLnBrk="0" fontAlgn="base" latinLnBrk="0" hangingPunct="0">
                        <a:lnSpc>
                          <a:spcPct val="100000"/>
                        </a:lnSpc>
                        <a:spcBef>
                          <a:spcPct val="10000"/>
                        </a:spcBef>
                        <a:spcAft>
                          <a:spcPct val="10000"/>
                        </a:spcAft>
                        <a:buClr>
                          <a:schemeClr val="accent1"/>
                        </a:buClr>
                        <a:buSzPct val="60000"/>
                        <a:buFont typeface="Arial" panose="020B0604020202020204" pitchFamily="34" charset="0"/>
                        <a:buNone/>
                        <a:tabLst/>
                        <a:defRPr/>
                      </a:pPr>
                      <a:r>
                        <a:rPr lang="en-US" sz="1300" kern="1200" dirty="0">
                          <a:effectLst/>
                          <a:latin typeface="+mn-lt"/>
                          <a:ea typeface="Roboto Condensed" panose="020B0604020202020204" charset="0"/>
                        </a:rPr>
                        <a:t>oral, once/twice</a:t>
                      </a:r>
                      <a:r>
                        <a:rPr lang="en-US" sz="1300" kern="1200" baseline="0" dirty="0">
                          <a:effectLst/>
                          <a:latin typeface="+mn-lt"/>
                          <a:ea typeface="Roboto Condensed" panose="020B0604020202020204" charset="0"/>
                        </a:rPr>
                        <a:t> daily</a:t>
                      </a:r>
                      <a:endParaRPr lang="en-US" sz="1300" b="0" kern="1200" dirty="0">
                        <a:solidFill>
                          <a:schemeClr val="tx1"/>
                        </a:solidFill>
                        <a:effectLst/>
                        <a:latin typeface="+mn-lt"/>
                        <a:ea typeface="Roboto Condensed" panose="020B0604020202020204" charset="0"/>
                        <a:cs typeface="Calibri" panose="020F0502020204030204" pitchFamily="34" charset="0"/>
                      </a:endParaRPr>
                    </a:p>
                  </a:txBody>
                  <a:tcPr marL="65683" marR="65683" marT="0" marB="32519"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2061921"/>
                  </a:ext>
                </a:extLst>
              </a:tr>
            </a:tbl>
          </a:graphicData>
        </a:graphic>
      </p:graphicFrame>
      <p:sp>
        <p:nvSpPr>
          <p:cNvPr id="31" name="Rectangle 30">
            <a:extLst>
              <a:ext uri="{FF2B5EF4-FFF2-40B4-BE49-F238E27FC236}">
                <a16:creationId xmlns:a16="http://schemas.microsoft.com/office/drawing/2014/main" id="{10C1826A-2239-4C4C-8A8B-8AAD35FEB9C1}"/>
              </a:ext>
            </a:extLst>
          </p:cNvPr>
          <p:cNvSpPr/>
          <p:nvPr/>
        </p:nvSpPr>
        <p:spPr>
          <a:xfrm>
            <a:off x="3043348" y="1360122"/>
            <a:ext cx="323165" cy="1937446"/>
          </a:xfrm>
          <a:prstGeom prst="rect">
            <a:avLst/>
          </a:prstGeom>
        </p:spPr>
        <p:txBody>
          <a:bodyPr vert="vert270" wrap="square"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anose="020B0604020202020204"/>
                <a:ea typeface="+mn-ea"/>
                <a:cs typeface="Arial"/>
                <a:sym typeface="Arial"/>
              </a:rPr>
              <a:t>PRODUCT </a:t>
            </a:r>
            <a:endParaRPr kumimoji="0" lang="he-IL" sz="900" b="1"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sym typeface="Arial"/>
            </a:endParaRPr>
          </a:p>
        </p:txBody>
      </p:sp>
      <p:pic>
        <p:nvPicPr>
          <p:cNvPr id="32" name="Picture 31">
            <a:extLst>
              <a:ext uri="{FF2B5EF4-FFF2-40B4-BE49-F238E27FC236}">
                <a16:creationId xmlns:a16="http://schemas.microsoft.com/office/drawing/2014/main" id="{FA8422D6-1A9D-4216-8147-AA625351E9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12651" y="2302901"/>
            <a:ext cx="989042" cy="291941"/>
          </a:xfrm>
          <a:prstGeom prst="rect">
            <a:avLst/>
          </a:prstGeom>
        </p:spPr>
      </p:pic>
      <p:pic>
        <p:nvPicPr>
          <p:cNvPr id="33" name="Picture 2" descr="Image result for roche">
            <a:extLst>
              <a:ext uri="{FF2B5EF4-FFF2-40B4-BE49-F238E27FC236}">
                <a16:creationId xmlns:a16="http://schemas.microsoft.com/office/drawing/2014/main" id="{94D2489E-0C39-48AD-BAC3-3A553CD8E6D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67742" y="1713313"/>
            <a:ext cx="678861" cy="36771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Placeholder 147">
            <a:extLst>
              <a:ext uri="{FF2B5EF4-FFF2-40B4-BE49-F238E27FC236}">
                <a16:creationId xmlns:a16="http://schemas.microsoft.com/office/drawing/2014/main" id="{38A464C4-3258-4E75-94A4-8A96B38C54DE}"/>
              </a:ext>
            </a:extLst>
          </p:cNvPr>
          <p:cNvPicPr>
            <a:picLocks noChangeAspect="1"/>
          </p:cNvPicPr>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p:blipFill>
        <p:spPr>
          <a:xfrm>
            <a:off x="4021623" y="3018640"/>
            <a:ext cx="345980" cy="345980"/>
          </a:xfrm>
          <a:prstGeom prst="rect">
            <a:avLst/>
          </a:prstGeom>
        </p:spPr>
      </p:pic>
      <p:pic>
        <p:nvPicPr>
          <p:cNvPr id="37" name="Picture Placeholder 147">
            <a:extLst>
              <a:ext uri="{FF2B5EF4-FFF2-40B4-BE49-F238E27FC236}">
                <a16:creationId xmlns:a16="http://schemas.microsoft.com/office/drawing/2014/main" id="{3BE93AEC-19DC-4018-8145-9B04DC58A48C}"/>
              </a:ext>
            </a:extLst>
          </p:cNvPr>
          <p:cNvPicPr>
            <a:picLocks noChangeAspect="1"/>
          </p:cNvPicPr>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p:blipFill>
        <p:spPr>
          <a:xfrm>
            <a:off x="4021623" y="3987398"/>
            <a:ext cx="345980" cy="345980"/>
          </a:xfrm>
          <a:prstGeom prst="rect">
            <a:avLst/>
          </a:prstGeom>
        </p:spPr>
      </p:pic>
      <p:pic>
        <p:nvPicPr>
          <p:cNvPr id="38" name="Picture Placeholder 147">
            <a:extLst>
              <a:ext uri="{FF2B5EF4-FFF2-40B4-BE49-F238E27FC236}">
                <a16:creationId xmlns:a16="http://schemas.microsoft.com/office/drawing/2014/main" id="{706F709C-785B-4843-BF76-1EF71896E1A9}"/>
              </a:ext>
            </a:extLst>
          </p:cNvPr>
          <p:cNvPicPr>
            <a:picLocks noChangeAspect="1"/>
          </p:cNvPicPr>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p:blipFill>
        <p:spPr>
          <a:xfrm>
            <a:off x="4021623" y="4707556"/>
            <a:ext cx="345980" cy="345980"/>
          </a:xfrm>
          <a:prstGeom prst="rect">
            <a:avLst/>
          </a:prstGeom>
        </p:spPr>
      </p:pic>
      <p:pic>
        <p:nvPicPr>
          <p:cNvPr id="39" name="Picture Placeholder 147">
            <a:extLst>
              <a:ext uri="{FF2B5EF4-FFF2-40B4-BE49-F238E27FC236}">
                <a16:creationId xmlns:a16="http://schemas.microsoft.com/office/drawing/2014/main" id="{ED7F825D-AD53-4AC3-9288-64EE8406293C}"/>
              </a:ext>
            </a:extLst>
          </p:cNvPr>
          <p:cNvPicPr>
            <a:picLocks noChangeAspect="1"/>
          </p:cNvPicPr>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p:blipFill>
        <p:spPr>
          <a:xfrm>
            <a:off x="8434182" y="3987398"/>
            <a:ext cx="345980" cy="345980"/>
          </a:xfrm>
          <a:prstGeom prst="rect">
            <a:avLst/>
          </a:prstGeom>
        </p:spPr>
      </p:pic>
      <p:pic>
        <p:nvPicPr>
          <p:cNvPr id="41" name="Content Placeholder 4" descr="Logo, company name&#10;&#10;Description automatically generated">
            <a:extLst>
              <a:ext uri="{FF2B5EF4-FFF2-40B4-BE49-F238E27FC236}">
                <a16:creationId xmlns:a16="http://schemas.microsoft.com/office/drawing/2014/main" id="{CBC625CE-AD82-4EE4-A55D-2320E3EBB844}"/>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0006" y="1585727"/>
            <a:ext cx="919878" cy="494807"/>
          </a:xfrm>
          <a:prstGeom prst="rect">
            <a:avLst/>
          </a:prstGeom>
        </p:spPr>
      </p:pic>
      <p:sp>
        <p:nvSpPr>
          <p:cNvPr id="42" name="TextBox 41">
            <a:extLst>
              <a:ext uri="{FF2B5EF4-FFF2-40B4-BE49-F238E27FC236}">
                <a16:creationId xmlns:a16="http://schemas.microsoft.com/office/drawing/2014/main" id="{ACD95BBA-F3A6-4C8F-B1A8-36A5B38D9570}"/>
              </a:ext>
            </a:extLst>
          </p:cNvPr>
          <p:cNvSpPr txBox="1"/>
          <p:nvPr/>
        </p:nvSpPr>
        <p:spPr>
          <a:xfrm>
            <a:off x="3302972" y="2243027"/>
            <a:ext cx="1853946" cy="276999"/>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21E36"/>
                </a:solidFill>
                <a:effectLst/>
                <a:uLnTx/>
                <a:uFillTx/>
                <a:latin typeface="Arial" panose="020B0604020202020204"/>
                <a:ea typeface="+mn-ea"/>
                <a:cs typeface="Arial"/>
                <a:sym typeface="Arial"/>
              </a:rPr>
              <a:t>OFRA-VEC</a:t>
            </a:r>
            <a:endParaRPr kumimoji="0" lang="en-US" sz="2000" b="1" i="0" u="none" strike="noStrike" kern="1200" cap="none" spc="0" normalizeH="0" baseline="0" noProof="0" dirty="0">
              <a:ln>
                <a:noFill/>
              </a:ln>
              <a:solidFill>
                <a:srgbClr val="121E36"/>
              </a:solidFill>
              <a:effectLst/>
              <a:uLnTx/>
              <a:uFillTx/>
              <a:latin typeface="Arial" panose="020B0604020202020204"/>
              <a:ea typeface="+mn-ea"/>
              <a:cs typeface="Arial"/>
              <a:sym typeface="Arial"/>
            </a:endParaRPr>
          </a:p>
        </p:txBody>
      </p:sp>
      <p:grpSp>
        <p:nvGrpSpPr>
          <p:cNvPr id="2" name="Group 1">
            <a:extLst>
              <a:ext uri="{FF2B5EF4-FFF2-40B4-BE49-F238E27FC236}">
                <a16:creationId xmlns:a16="http://schemas.microsoft.com/office/drawing/2014/main" id="{86630085-54E1-4F35-AF65-E20448A5C047}"/>
              </a:ext>
            </a:extLst>
          </p:cNvPr>
          <p:cNvGrpSpPr/>
          <p:nvPr/>
        </p:nvGrpSpPr>
        <p:grpSpPr>
          <a:xfrm>
            <a:off x="10130616" y="2019596"/>
            <a:ext cx="1469759" cy="722890"/>
            <a:chOff x="10106463" y="2019596"/>
            <a:chExt cx="1469759" cy="722890"/>
          </a:xfrm>
        </p:grpSpPr>
        <p:pic>
          <p:nvPicPr>
            <p:cNvPr id="34" name="Picture 33">
              <a:extLst>
                <a:ext uri="{FF2B5EF4-FFF2-40B4-BE49-F238E27FC236}">
                  <a16:creationId xmlns:a16="http://schemas.microsoft.com/office/drawing/2014/main" id="{3A65EFF2-985A-4475-8A54-FF630BA87E0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404081" y="2019596"/>
              <a:ext cx="732970" cy="273812"/>
            </a:xfrm>
            <a:prstGeom prst="rect">
              <a:avLst/>
            </a:prstGeom>
          </p:spPr>
        </p:pic>
        <p:pic>
          <p:nvPicPr>
            <p:cNvPr id="40" name="Picture 39">
              <a:extLst>
                <a:ext uri="{FF2B5EF4-FFF2-40B4-BE49-F238E27FC236}">
                  <a16:creationId xmlns:a16="http://schemas.microsoft.com/office/drawing/2014/main" id="{8CC7C85B-D4F7-455C-A4D5-68CFF406F5D2}"/>
                </a:ext>
              </a:extLst>
            </p:cNvPr>
            <p:cNvPicPr>
              <a:picLocks noChangeAspect="1"/>
            </p:cNvPicPr>
            <p:nvPr/>
          </p:nvPicPr>
          <p:blipFill rotWithShape="1">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966241" y="2269188"/>
              <a:ext cx="609981" cy="473298"/>
            </a:xfrm>
            <a:prstGeom prst="rect">
              <a:avLst/>
            </a:prstGeom>
          </p:spPr>
        </p:pic>
        <p:pic>
          <p:nvPicPr>
            <p:cNvPr id="43" name="Picture 42">
              <a:extLst>
                <a:ext uri="{FF2B5EF4-FFF2-40B4-BE49-F238E27FC236}">
                  <a16:creationId xmlns:a16="http://schemas.microsoft.com/office/drawing/2014/main" id="{1A769BB0-FAF0-47FB-A51A-C20303EF546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106463" y="2395907"/>
              <a:ext cx="595236" cy="295634"/>
            </a:xfrm>
            <a:prstGeom prst="rect">
              <a:avLst/>
            </a:prstGeom>
          </p:spPr>
        </p:pic>
      </p:grpSp>
      <p:pic>
        <p:nvPicPr>
          <p:cNvPr id="44" name="Picture 43">
            <a:extLst>
              <a:ext uri="{FF2B5EF4-FFF2-40B4-BE49-F238E27FC236}">
                <a16:creationId xmlns:a16="http://schemas.microsoft.com/office/drawing/2014/main" id="{EDAFA711-7041-4A96-8527-0B4EF61142A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35968" y="1764501"/>
            <a:ext cx="1112213" cy="215491"/>
          </a:xfrm>
          <a:prstGeom prst="rect">
            <a:avLst/>
          </a:prstGeom>
        </p:spPr>
      </p:pic>
      <p:sp>
        <p:nvSpPr>
          <p:cNvPr id="45" name="Rectangle 44">
            <a:extLst>
              <a:ext uri="{FF2B5EF4-FFF2-40B4-BE49-F238E27FC236}">
                <a16:creationId xmlns:a16="http://schemas.microsoft.com/office/drawing/2014/main" id="{7FFB380F-E429-48A7-886A-E423E12D3729}"/>
              </a:ext>
            </a:extLst>
          </p:cNvPr>
          <p:cNvSpPr/>
          <p:nvPr/>
        </p:nvSpPr>
        <p:spPr>
          <a:xfrm>
            <a:off x="5465408" y="2243027"/>
            <a:ext cx="1845492" cy="461665"/>
          </a:xfrm>
          <a:prstGeom prst="rect">
            <a:avLst/>
          </a:prstGeom>
        </p:spPr>
        <p:txBody>
          <a:bodyPr wrap="square">
            <a:spAutoFit/>
          </a:bodyPr>
          <a:lstStyle/>
          <a:p>
            <a:pPr algn="ctr" defTabSz="914377">
              <a:defRPr/>
            </a:pPr>
            <a:r>
              <a:rPr lang="en-US" sz="1200" b="1" dirty="0">
                <a:solidFill>
                  <a:srgbClr val="121E36"/>
                </a:solidFill>
                <a:latin typeface="Arial" panose="020B0604020202020204"/>
                <a:cs typeface="Arial"/>
              </a:rPr>
              <a:t>MIRVETUXIMAB SORAVTANSINE</a:t>
            </a:r>
          </a:p>
        </p:txBody>
      </p:sp>
      <p:sp>
        <p:nvSpPr>
          <p:cNvPr id="46" name="Rectangle 45">
            <a:extLst>
              <a:ext uri="{FF2B5EF4-FFF2-40B4-BE49-F238E27FC236}">
                <a16:creationId xmlns:a16="http://schemas.microsoft.com/office/drawing/2014/main" id="{4547F7B4-D971-4FE6-AF14-02360589772B}"/>
              </a:ext>
            </a:extLst>
          </p:cNvPr>
          <p:cNvSpPr/>
          <p:nvPr/>
        </p:nvSpPr>
        <p:spPr>
          <a:xfrm>
            <a:off x="10066236" y="1632224"/>
            <a:ext cx="1534139" cy="307777"/>
          </a:xfrm>
          <a:prstGeom prst="rect">
            <a:avLst/>
          </a:prstGeom>
        </p:spPr>
        <p:txBody>
          <a:bodyPr wrap="none">
            <a:spAutoFit/>
          </a:bodyPr>
          <a:lstStyle/>
          <a:p>
            <a:pPr marL="271506" lvl="1" indent="-269754" algn="ctr" defTabSz="1009132" eaLnBrk="0" fontAlgn="base" hangingPunct="0">
              <a:spcBef>
                <a:spcPct val="10000"/>
              </a:spcBef>
              <a:spcAft>
                <a:spcPct val="10000"/>
              </a:spcAft>
              <a:buClr>
                <a:schemeClr val="accent1"/>
              </a:buClr>
              <a:buSzPct val="60000"/>
              <a:defRPr/>
            </a:pPr>
            <a:r>
              <a:rPr lang="en-US" sz="1400" b="1">
                <a:cs typeface="Calibri" panose="020F0502020204030204" pitchFamily="34" charset="0"/>
              </a:rPr>
              <a:t>PARP Inhibitors</a:t>
            </a:r>
          </a:p>
        </p:txBody>
      </p:sp>
      <p:pic>
        <p:nvPicPr>
          <p:cNvPr id="47" name="Picture 46">
            <a:extLst>
              <a:ext uri="{FF2B5EF4-FFF2-40B4-BE49-F238E27FC236}">
                <a16:creationId xmlns:a16="http://schemas.microsoft.com/office/drawing/2014/main" id="{8A02FDEC-ED29-4FC5-B5E4-2EB8D713FF0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07417" y="4700546"/>
            <a:ext cx="361475" cy="360000"/>
          </a:xfrm>
          <a:prstGeom prst="rect">
            <a:avLst/>
          </a:prstGeom>
        </p:spPr>
      </p:pic>
      <p:pic>
        <p:nvPicPr>
          <p:cNvPr id="48" name="Picture 47">
            <a:extLst>
              <a:ext uri="{FF2B5EF4-FFF2-40B4-BE49-F238E27FC236}">
                <a16:creationId xmlns:a16="http://schemas.microsoft.com/office/drawing/2014/main" id="{46EAB0A4-C32D-42DA-8193-B0A71424B5A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426435" y="4700546"/>
            <a:ext cx="361475" cy="360000"/>
          </a:xfrm>
          <a:prstGeom prst="rect">
            <a:avLst/>
          </a:prstGeom>
        </p:spPr>
      </p:pic>
      <p:pic>
        <p:nvPicPr>
          <p:cNvPr id="49" name="Picture 48">
            <a:extLst>
              <a:ext uri="{FF2B5EF4-FFF2-40B4-BE49-F238E27FC236}">
                <a16:creationId xmlns:a16="http://schemas.microsoft.com/office/drawing/2014/main" id="{B1D938DB-B31B-4EFC-AF66-2BBA54DDAC9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652568" y="4700546"/>
            <a:ext cx="361475" cy="360000"/>
          </a:xfrm>
          <a:prstGeom prst="rect">
            <a:avLst/>
          </a:prstGeom>
        </p:spPr>
      </p:pic>
      <p:sp>
        <p:nvSpPr>
          <p:cNvPr id="53" name="TextBox 52">
            <a:extLst>
              <a:ext uri="{FF2B5EF4-FFF2-40B4-BE49-F238E27FC236}">
                <a16:creationId xmlns:a16="http://schemas.microsoft.com/office/drawing/2014/main" id="{E124850A-6AF0-482A-87CE-F2FB038222A7}"/>
              </a:ext>
            </a:extLst>
          </p:cNvPr>
          <p:cNvSpPr txBox="1"/>
          <p:nvPr/>
        </p:nvSpPr>
        <p:spPr>
          <a:xfrm>
            <a:off x="4267377" y="3866978"/>
            <a:ext cx="362600" cy="276999"/>
          </a:xfrm>
          <a:prstGeom prst="rect">
            <a:avLst/>
          </a:prstGeom>
          <a:noFill/>
        </p:spPr>
        <p:txBody>
          <a:bodyPr wrap="none" rtlCol="1">
            <a:spAutoFit/>
          </a:bodyPr>
          <a:lstStyle/>
          <a:p>
            <a:r>
              <a:rPr lang="en-US" sz="1200" dirty="0"/>
              <a:t>***</a:t>
            </a:r>
            <a:endParaRPr lang="he-IL" sz="1200" dirty="0"/>
          </a:p>
        </p:txBody>
      </p:sp>
      <p:sp>
        <p:nvSpPr>
          <p:cNvPr id="54" name="TextBox 53">
            <a:extLst>
              <a:ext uri="{FF2B5EF4-FFF2-40B4-BE49-F238E27FC236}">
                <a16:creationId xmlns:a16="http://schemas.microsoft.com/office/drawing/2014/main" id="{90A2DD47-C087-4155-8CFB-F25E8B0191F4}"/>
              </a:ext>
            </a:extLst>
          </p:cNvPr>
          <p:cNvSpPr txBox="1"/>
          <p:nvPr/>
        </p:nvSpPr>
        <p:spPr>
          <a:xfrm>
            <a:off x="8734358" y="3866978"/>
            <a:ext cx="362600" cy="276999"/>
          </a:xfrm>
          <a:prstGeom prst="rect">
            <a:avLst/>
          </a:prstGeom>
          <a:noFill/>
        </p:spPr>
        <p:txBody>
          <a:bodyPr wrap="none" rtlCol="1">
            <a:spAutoFit/>
          </a:bodyPr>
          <a:lstStyle/>
          <a:p>
            <a:r>
              <a:rPr lang="en-US" sz="1200" dirty="0"/>
              <a:t>***</a:t>
            </a:r>
            <a:endParaRPr lang="he-IL" sz="1200" dirty="0"/>
          </a:p>
        </p:txBody>
      </p:sp>
      <p:sp>
        <p:nvSpPr>
          <p:cNvPr id="56" name="Rectangle 55">
            <a:extLst>
              <a:ext uri="{FF2B5EF4-FFF2-40B4-BE49-F238E27FC236}">
                <a16:creationId xmlns:a16="http://schemas.microsoft.com/office/drawing/2014/main" id="{9F4D2E93-D6F2-4F7F-8106-C48011EFFDAF}"/>
              </a:ext>
            </a:extLst>
          </p:cNvPr>
          <p:cNvSpPr/>
          <p:nvPr/>
        </p:nvSpPr>
        <p:spPr>
          <a:xfrm>
            <a:off x="2759777" y="1449537"/>
            <a:ext cx="323165" cy="1427013"/>
          </a:xfrm>
          <a:prstGeom prst="rect">
            <a:avLst/>
          </a:prstGeom>
        </p:spPr>
        <p:txBody>
          <a:bodyPr vert="vert270" wrap="square"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anose="020B0604020202020204"/>
                <a:ea typeface="+mn-ea"/>
                <a:cs typeface="Arial"/>
                <a:sym typeface="Arial"/>
              </a:rPr>
              <a:t>PRODUCT </a:t>
            </a:r>
            <a:endParaRPr kumimoji="0" lang="he-IL" sz="900" b="1"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sym typeface="Arial"/>
            </a:endParaRPr>
          </a:p>
        </p:txBody>
      </p:sp>
    </p:spTree>
    <p:extLst>
      <p:ext uri="{BB962C8B-B14F-4D97-AF65-F5344CB8AC3E}">
        <p14:creationId xmlns:p14="http://schemas.microsoft.com/office/powerpoint/2010/main" val="309318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8890463E-3B9A-45EE-812B-4D42A3385A2B}"/>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3698307" y="1105549"/>
            <a:ext cx="8243480" cy="5203930"/>
          </a:xfrm>
          <a:prstGeom prst="rect">
            <a:avLst/>
          </a:prstGeom>
        </p:spPr>
      </p:pic>
      <p:sp>
        <p:nvSpPr>
          <p:cNvPr id="60" name="Rectangle 59">
            <a:extLst>
              <a:ext uri="{FF2B5EF4-FFF2-40B4-BE49-F238E27FC236}">
                <a16:creationId xmlns:a16="http://schemas.microsoft.com/office/drawing/2014/main" id="{BAB479B8-4DC7-48A9-BDC6-D79ED60EB1AD}"/>
              </a:ext>
            </a:extLst>
          </p:cNvPr>
          <p:cNvSpPr/>
          <p:nvPr/>
        </p:nvSpPr>
        <p:spPr>
          <a:xfrm>
            <a:off x="367460" y="1105548"/>
            <a:ext cx="3330677" cy="5203930"/>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9" name="Rectangle 58">
            <a:extLst>
              <a:ext uri="{FF2B5EF4-FFF2-40B4-BE49-F238E27FC236}">
                <a16:creationId xmlns:a16="http://schemas.microsoft.com/office/drawing/2014/main" id="{F40E6779-24D4-49C9-99E9-F4DE6F6FBD34}"/>
              </a:ext>
            </a:extLst>
          </p:cNvPr>
          <p:cNvSpPr/>
          <p:nvPr/>
        </p:nvSpPr>
        <p:spPr>
          <a:xfrm>
            <a:off x="3698307" y="1105549"/>
            <a:ext cx="8226994" cy="5203930"/>
          </a:xfrm>
          <a:prstGeom prst="rect">
            <a:avLst/>
          </a:prstGeom>
          <a:solidFill>
            <a:schemeClr val="accent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75AD15CE-DF90-134E-837B-F4631F87C932}"/>
              </a:ext>
            </a:extLst>
          </p:cNvPr>
          <p:cNvSpPr txBox="1"/>
          <p:nvPr/>
        </p:nvSpPr>
        <p:spPr>
          <a:xfrm>
            <a:off x="10203675" y="2842885"/>
            <a:ext cx="1550387" cy="430887"/>
          </a:xfrm>
          <a:prstGeom prst="rect">
            <a:avLst/>
          </a:prstGeom>
          <a:noFill/>
        </p:spPr>
        <p:txBody>
          <a:bodyPr wrap="square" lIns="0" tIns="0" rIns="0" bIns="0"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Neuroendocrine</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$2.6B </a:t>
            </a:r>
            <a:r>
              <a:rPr kumimoji="0" lang="en-US" sz="1400" b="0" i="1"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sym typeface="Arial"/>
              </a:rPr>
              <a:t>4</a:t>
            </a:r>
            <a:endParaRPr kumimoji="0" lang="en-US" sz="2133" b="0" i="1" u="none" strike="noStrike" kern="1200" cap="none" spc="0" normalizeH="0" baseline="0" noProof="0">
              <a:ln>
                <a:noFill/>
              </a:ln>
              <a:solidFill>
                <a:srgbClr val="FFFFFF"/>
              </a:solidFill>
              <a:effectLst/>
              <a:highlight>
                <a:srgbClr val="FFFF00"/>
              </a:highlight>
              <a:uLnTx/>
              <a:uFillTx/>
              <a:latin typeface="Arial" panose="020B0604020202020204" pitchFamily="34" charset="0"/>
              <a:ea typeface="+mn-ea"/>
              <a:cs typeface="Arial" panose="020B0604020202020204" pitchFamily="34" charset="0"/>
              <a:sym typeface="Arial"/>
            </a:endParaRPr>
          </a:p>
        </p:txBody>
      </p:sp>
      <p:sp>
        <p:nvSpPr>
          <p:cNvPr id="34" name="TextBox 33">
            <a:extLst>
              <a:ext uri="{FF2B5EF4-FFF2-40B4-BE49-F238E27FC236}">
                <a16:creationId xmlns:a16="http://schemas.microsoft.com/office/drawing/2014/main" id="{248B4BB1-4BD8-B946-A2A4-C831DD9A9187}"/>
              </a:ext>
            </a:extLst>
          </p:cNvPr>
          <p:cNvSpPr txBox="1"/>
          <p:nvPr/>
        </p:nvSpPr>
        <p:spPr>
          <a:xfrm>
            <a:off x="6022403" y="5314066"/>
            <a:ext cx="1526668" cy="430887"/>
          </a:xfrm>
          <a:prstGeom prst="rect">
            <a:avLst/>
          </a:prstGeom>
          <a:noFill/>
        </p:spPr>
        <p:txBody>
          <a:bodyPr wrap="square" lIns="0" tIns="0" rIns="0" bIns="0"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Lung</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$6.86B </a:t>
            </a:r>
            <a:r>
              <a:rPr kumimoji="0" lang="en-US" sz="1400" b="0" i="1"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sym typeface="Arial"/>
              </a:rPr>
              <a:t>6</a:t>
            </a:r>
          </a:p>
        </p:txBody>
      </p:sp>
      <p:sp>
        <p:nvSpPr>
          <p:cNvPr id="35" name="TextBox 34">
            <a:extLst>
              <a:ext uri="{FF2B5EF4-FFF2-40B4-BE49-F238E27FC236}">
                <a16:creationId xmlns:a16="http://schemas.microsoft.com/office/drawing/2014/main" id="{68D5E21C-02A6-3A46-B696-1E4F79BFB0B8}"/>
              </a:ext>
            </a:extLst>
          </p:cNvPr>
          <p:cNvSpPr txBox="1"/>
          <p:nvPr/>
        </p:nvSpPr>
        <p:spPr>
          <a:xfrm>
            <a:off x="10159056" y="5324389"/>
            <a:ext cx="1639627" cy="430887"/>
          </a:xfrm>
          <a:prstGeom prst="rect">
            <a:avLst/>
          </a:prstGeom>
          <a:noFill/>
        </p:spPr>
        <p:txBody>
          <a:bodyPr wrap="square" lIns="0" tIns="0" rIns="0" bIns="0"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Colorectal</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$15.7B </a:t>
            </a:r>
            <a:r>
              <a:rPr kumimoji="0" lang="en-US" sz="1400" b="0" i="1"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sym typeface="Arial"/>
              </a:rPr>
              <a:t>8</a:t>
            </a:r>
          </a:p>
        </p:txBody>
      </p:sp>
      <p:sp>
        <p:nvSpPr>
          <p:cNvPr id="36" name="TextBox 35">
            <a:extLst>
              <a:ext uri="{FF2B5EF4-FFF2-40B4-BE49-F238E27FC236}">
                <a16:creationId xmlns:a16="http://schemas.microsoft.com/office/drawing/2014/main" id="{13CF638F-292A-074B-B64F-A338261F46DE}"/>
              </a:ext>
            </a:extLst>
          </p:cNvPr>
          <p:cNvSpPr txBox="1"/>
          <p:nvPr/>
        </p:nvSpPr>
        <p:spPr>
          <a:xfrm>
            <a:off x="6020156" y="2853209"/>
            <a:ext cx="1503129" cy="420564"/>
          </a:xfrm>
          <a:prstGeom prst="rect">
            <a:avLst/>
          </a:prstGeom>
          <a:noFill/>
        </p:spPr>
        <p:txBody>
          <a:bodyPr wrap="square" lIns="0" tIns="0" rIns="0" bIns="0"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Brain</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333"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$2.83B </a:t>
            </a:r>
            <a:r>
              <a:rPr kumimoji="0" lang="en-US" sz="1333" b="0" i="1"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sym typeface="Arial"/>
              </a:rPr>
              <a:t>2</a:t>
            </a:r>
          </a:p>
        </p:txBody>
      </p:sp>
      <p:sp>
        <p:nvSpPr>
          <p:cNvPr id="37" name="TextBox 36">
            <a:extLst>
              <a:ext uri="{FF2B5EF4-FFF2-40B4-BE49-F238E27FC236}">
                <a16:creationId xmlns:a16="http://schemas.microsoft.com/office/drawing/2014/main" id="{F5D4373E-1E77-4B4A-B187-28D7735D4B4B}"/>
              </a:ext>
            </a:extLst>
          </p:cNvPr>
          <p:cNvSpPr txBox="1"/>
          <p:nvPr/>
        </p:nvSpPr>
        <p:spPr>
          <a:xfrm>
            <a:off x="3922868" y="2853209"/>
            <a:ext cx="1512005" cy="420564"/>
          </a:xfrm>
          <a:prstGeom prst="rect">
            <a:avLst/>
          </a:prstGeom>
          <a:noFill/>
        </p:spPr>
        <p:txBody>
          <a:bodyPr wrap="square" lIns="0" tIns="0" rIns="0" bIns="0"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Ovarian</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333"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$1.98B </a:t>
            </a:r>
            <a:r>
              <a:rPr kumimoji="0" lang="en-US" sz="1333" b="0" i="1"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sym typeface="Arial"/>
              </a:rPr>
              <a:t>1</a:t>
            </a:r>
          </a:p>
        </p:txBody>
      </p:sp>
      <p:pic>
        <p:nvPicPr>
          <p:cNvPr id="45" name="Picture 44">
            <a:extLst>
              <a:ext uri="{FF2B5EF4-FFF2-40B4-BE49-F238E27FC236}">
                <a16:creationId xmlns:a16="http://schemas.microsoft.com/office/drawing/2014/main" id="{34F3868A-0C3B-F34D-AC5B-A0A9A98A173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4221456" y="4134195"/>
            <a:ext cx="914400" cy="914400"/>
          </a:xfrm>
          <a:prstGeom prst="rect">
            <a:avLst/>
          </a:prstGeom>
        </p:spPr>
      </p:pic>
      <p:pic>
        <p:nvPicPr>
          <p:cNvPr id="46" name="Picture 45">
            <a:extLst>
              <a:ext uri="{FF2B5EF4-FFF2-40B4-BE49-F238E27FC236}">
                <a16:creationId xmlns:a16="http://schemas.microsoft.com/office/drawing/2014/main" id="{EC1E4332-DB92-DE42-9BE2-2ABCED5E48D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p:blipFill>
        <p:spPr>
          <a:xfrm>
            <a:off x="6306501" y="4134195"/>
            <a:ext cx="914400" cy="914400"/>
          </a:xfrm>
          <a:prstGeom prst="rect">
            <a:avLst/>
          </a:prstGeom>
        </p:spPr>
      </p:pic>
      <p:pic>
        <p:nvPicPr>
          <p:cNvPr id="47" name="Picture 46">
            <a:extLst>
              <a:ext uri="{FF2B5EF4-FFF2-40B4-BE49-F238E27FC236}">
                <a16:creationId xmlns:a16="http://schemas.microsoft.com/office/drawing/2014/main" id="{D26A57B5-61B7-BA43-81D9-CDB009A7CF2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6291823" y="1642806"/>
            <a:ext cx="914400" cy="914400"/>
          </a:xfrm>
          <a:prstGeom prst="rect">
            <a:avLst/>
          </a:prstGeom>
        </p:spPr>
      </p:pic>
      <p:pic>
        <p:nvPicPr>
          <p:cNvPr id="48" name="Picture 47">
            <a:extLst>
              <a:ext uri="{FF2B5EF4-FFF2-40B4-BE49-F238E27FC236}">
                <a16:creationId xmlns:a16="http://schemas.microsoft.com/office/drawing/2014/main" id="{6BB778B3-4CA0-134E-AECA-5DB33EE759A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p:blipFill>
        <p:spPr>
          <a:xfrm>
            <a:off x="10476591" y="4134195"/>
            <a:ext cx="914400" cy="914400"/>
          </a:xfrm>
          <a:prstGeom prst="rect">
            <a:avLst/>
          </a:prstGeom>
        </p:spPr>
      </p:pic>
      <p:sp>
        <p:nvSpPr>
          <p:cNvPr id="49" name="TextBox 48">
            <a:extLst>
              <a:ext uri="{FF2B5EF4-FFF2-40B4-BE49-F238E27FC236}">
                <a16:creationId xmlns:a16="http://schemas.microsoft.com/office/drawing/2014/main" id="{BE8A9FE8-46AF-7440-8D40-E9DB94011CBD}"/>
              </a:ext>
            </a:extLst>
          </p:cNvPr>
          <p:cNvSpPr txBox="1"/>
          <p:nvPr/>
        </p:nvSpPr>
        <p:spPr>
          <a:xfrm>
            <a:off x="3911070" y="5324389"/>
            <a:ext cx="1535173" cy="420564"/>
          </a:xfrm>
          <a:prstGeom prst="rect">
            <a:avLst/>
          </a:prstGeom>
          <a:noFill/>
        </p:spPr>
        <p:txBody>
          <a:bodyPr wrap="square" lIns="0" tIns="0" rIns="0" bIns="0"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Liver</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333"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$0.7B </a:t>
            </a:r>
            <a:r>
              <a:rPr kumimoji="0" lang="en-US" sz="1333" b="0" i="1"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sym typeface="Arial"/>
              </a:rPr>
              <a:t>5</a:t>
            </a:r>
          </a:p>
        </p:txBody>
      </p:sp>
      <p:pic>
        <p:nvPicPr>
          <p:cNvPr id="50" name="Picture 49">
            <a:extLst>
              <a:ext uri="{FF2B5EF4-FFF2-40B4-BE49-F238E27FC236}">
                <a16:creationId xmlns:a16="http://schemas.microsoft.com/office/drawing/2014/main" id="{86A72A2D-8207-D641-BAC9-8F3AF715F187}"/>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p:blipFill>
        <p:spPr>
          <a:xfrm>
            <a:off x="8384207" y="1642806"/>
            <a:ext cx="914400" cy="914400"/>
          </a:xfrm>
          <a:prstGeom prst="rect">
            <a:avLst/>
          </a:prstGeom>
        </p:spPr>
      </p:pic>
      <p:sp>
        <p:nvSpPr>
          <p:cNvPr id="51" name="TextBox 50">
            <a:extLst>
              <a:ext uri="{FF2B5EF4-FFF2-40B4-BE49-F238E27FC236}">
                <a16:creationId xmlns:a16="http://schemas.microsoft.com/office/drawing/2014/main" id="{71F02736-378D-AF43-BE42-BC661E67CBB5}"/>
              </a:ext>
            </a:extLst>
          </p:cNvPr>
          <p:cNvSpPr txBox="1"/>
          <p:nvPr/>
        </p:nvSpPr>
        <p:spPr>
          <a:xfrm>
            <a:off x="8139333" y="2853209"/>
            <a:ext cx="1455687" cy="420564"/>
          </a:xfrm>
          <a:prstGeom prst="rect">
            <a:avLst/>
          </a:prstGeom>
          <a:noFill/>
        </p:spPr>
        <p:txBody>
          <a:bodyPr wrap="square" lIns="0" tIns="0" rIns="0" bIns="0"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Thyroid</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333"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$0.34B </a:t>
            </a:r>
            <a:r>
              <a:rPr kumimoji="0" lang="en-US" sz="1333" b="0" i="1"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sym typeface="Arial"/>
              </a:rPr>
              <a:t>3</a:t>
            </a:r>
            <a:endParaRPr kumimoji="0" lang="en-US" sz="1333" b="0" i="1" u="none" strike="noStrike" kern="1200" cap="none" spc="0" normalizeH="0" baseline="30000" noProof="0">
              <a:ln>
                <a:noFill/>
              </a:ln>
              <a:solidFill>
                <a:srgbClr val="FFFFFF"/>
              </a:solidFill>
              <a:effectLst/>
              <a:highlight>
                <a:srgbClr val="FFFF00"/>
              </a:highlight>
              <a:uLnTx/>
              <a:uFillTx/>
              <a:latin typeface="Arial" panose="020B0604020202020204" pitchFamily="34" charset="0"/>
              <a:ea typeface="+mn-ea"/>
              <a:cs typeface="Arial" panose="020B0604020202020204" pitchFamily="34" charset="0"/>
              <a:sym typeface="Arial"/>
            </a:endParaRPr>
          </a:p>
        </p:txBody>
      </p:sp>
      <p:pic>
        <p:nvPicPr>
          <p:cNvPr id="52" name="Picture 51">
            <a:extLst>
              <a:ext uri="{FF2B5EF4-FFF2-40B4-BE49-F238E27FC236}">
                <a16:creationId xmlns:a16="http://schemas.microsoft.com/office/drawing/2014/main" id="{0E757FC4-D45A-6148-A49A-D11413DE047D}"/>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rcRect/>
          <a:stretch/>
        </p:blipFill>
        <p:spPr>
          <a:xfrm>
            <a:off x="8391546" y="4134195"/>
            <a:ext cx="914400" cy="914400"/>
          </a:xfrm>
          <a:prstGeom prst="rect">
            <a:avLst/>
          </a:prstGeom>
        </p:spPr>
      </p:pic>
      <p:sp>
        <p:nvSpPr>
          <p:cNvPr id="53" name="TextBox 52">
            <a:extLst>
              <a:ext uri="{FF2B5EF4-FFF2-40B4-BE49-F238E27FC236}">
                <a16:creationId xmlns:a16="http://schemas.microsoft.com/office/drawing/2014/main" id="{4D537DAA-8CF0-8143-84C5-9062BAF6EB94}"/>
              </a:ext>
            </a:extLst>
          </p:cNvPr>
          <p:cNvSpPr txBox="1"/>
          <p:nvPr/>
        </p:nvSpPr>
        <p:spPr>
          <a:xfrm>
            <a:off x="8082749" y="5324389"/>
            <a:ext cx="1575005" cy="420564"/>
          </a:xfrm>
          <a:prstGeom prst="rect">
            <a:avLst/>
          </a:prstGeom>
          <a:noFill/>
        </p:spPr>
        <p:txBody>
          <a:bodyPr wrap="square" lIns="0" tIns="0" rIns="0" bIns="0"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Kidney</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333"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$3.3B </a:t>
            </a:r>
            <a:r>
              <a:rPr kumimoji="0" lang="en-US" sz="1400" b="0" i="1"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sym typeface="Arial"/>
              </a:rPr>
              <a:t>7</a:t>
            </a:r>
          </a:p>
        </p:txBody>
      </p:sp>
      <p:pic>
        <p:nvPicPr>
          <p:cNvPr id="54" name="Picture 14">
            <a:extLst>
              <a:ext uri="{FF2B5EF4-FFF2-40B4-BE49-F238E27FC236}">
                <a16:creationId xmlns:a16="http://schemas.microsoft.com/office/drawing/2014/main" id="{B62B89A9-1151-DB43-99DE-789AB2B1E5EA}"/>
              </a:ext>
            </a:extLst>
          </p:cNvPr>
          <p:cNvPicPr>
            <a:picLocks noChangeAspect="1" noChangeArrowheads="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xmlns="" r:embed="rId17"/>
              </a:ext>
            </a:extLst>
          </a:blip>
          <a:srcRect/>
          <a:stretch/>
        </p:blipFill>
        <p:spPr bwMode="auto">
          <a:xfrm>
            <a:off x="4199439" y="1642806"/>
            <a:ext cx="914400"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9AFE2C89-223F-43FE-9C6B-9D7C89EF2D95}"/>
              </a:ext>
            </a:extLst>
          </p:cNvPr>
          <p:cNvCxnSpPr/>
          <p:nvPr/>
        </p:nvCxnSpPr>
        <p:spPr>
          <a:xfrm>
            <a:off x="685800" y="3134192"/>
            <a:ext cx="26574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6" name="Content Placeholder 1">
            <a:extLst>
              <a:ext uri="{FF2B5EF4-FFF2-40B4-BE49-F238E27FC236}">
                <a16:creationId xmlns:a16="http://schemas.microsoft.com/office/drawing/2014/main" id="{A2055B0C-97DF-42A4-AF29-F2257D785E75}"/>
              </a:ext>
            </a:extLst>
          </p:cNvPr>
          <p:cNvSpPr txBox="1">
            <a:spLocks/>
          </p:cNvSpPr>
          <p:nvPr/>
        </p:nvSpPr>
        <p:spPr>
          <a:xfrm>
            <a:off x="685801" y="3503819"/>
            <a:ext cx="2628412" cy="562709"/>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FFFFFF"/>
                </a:solidFill>
                <a:effectLst/>
                <a:uLnTx/>
                <a:uFillTx/>
                <a:latin typeface="Arial" panose="020B0604020202020204"/>
                <a:ea typeface="+mn-ea"/>
                <a:cs typeface="+mn-cs"/>
              </a:rPr>
              <a:t>Supported by Phase 2 data in multiple applications</a:t>
            </a:r>
          </a:p>
        </p:txBody>
      </p:sp>
      <p:cxnSp>
        <p:nvCxnSpPr>
          <p:cNvPr id="57" name="Straight Connector 56">
            <a:extLst>
              <a:ext uri="{FF2B5EF4-FFF2-40B4-BE49-F238E27FC236}">
                <a16:creationId xmlns:a16="http://schemas.microsoft.com/office/drawing/2014/main" id="{543DEFE1-EA86-425D-871A-134F76A73AFB}"/>
              </a:ext>
            </a:extLst>
          </p:cNvPr>
          <p:cNvCxnSpPr>
            <a:cxnSpLocks/>
          </p:cNvCxnSpPr>
          <p:nvPr/>
        </p:nvCxnSpPr>
        <p:spPr>
          <a:xfrm>
            <a:off x="685800" y="4436155"/>
            <a:ext cx="26574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Content Placeholder 1">
            <a:extLst>
              <a:ext uri="{FF2B5EF4-FFF2-40B4-BE49-F238E27FC236}">
                <a16:creationId xmlns:a16="http://schemas.microsoft.com/office/drawing/2014/main" id="{F6C2FC2D-CF50-4446-963F-45C86CDB56C0}"/>
              </a:ext>
            </a:extLst>
          </p:cNvPr>
          <p:cNvSpPr txBox="1">
            <a:spLocks/>
          </p:cNvSpPr>
          <p:nvPr/>
        </p:nvSpPr>
        <p:spPr>
          <a:xfrm>
            <a:off x="685801" y="4805781"/>
            <a:ext cx="2628412" cy="1084306"/>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FFFFFF"/>
                </a:solidFill>
                <a:effectLst/>
                <a:uLnTx/>
                <a:uFillTx/>
                <a:latin typeface="Arial" panose="020B0604020202020204"/>
                <a:ea typeface="+mn-ea"/>
                <a:cs typeface="+mn-cs"/>
              </a:rPr>
              <a:t>Potential for use in combination with other targeted agents and immunotherapies</a:t>
            </a:r>
          </a:p>
        </p:txBody>
      </p:sp>
      <p:sp>
        <p:nvSpPr>
          <p:cNvPr id="61" name="Content Placeholder 1">
            <a:extLst>
              <a:ext uri="{FF2B5EF4-FFF2-40B4-BE49-F238E27FC236}">
                <a16:creationId xmlns:a16="http://schemas.microsoft.com/office/drawing/2014/main" id="{25112916-6B54-4334-919D-13720906505C}"/>
              </a:ext>
            </a:extLst>
          </p:cNvPr>
          <p:cNvSpPr txBox="1">
            <a:spLocks/>
          </p:cNvSpPr>
          <p:nvPr/>
        </p:nvSpPr>
        <p:spPr>
          <a:xfrm>
            <a:off x="685801" y="1452242"/>
            <a:ext cx="2628412" cy="1312323"/>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Targeting of tumor vasculature and immune recruitment has the potential to be translatable across many solid tumors</a:t>
            </a:r>
          </a:p>
        </p:txBody>
      </p:sp>
      <p:pic>
        <p:nvPicPr>
          <p:cNvPr id="62" name="Picture 49">
            <a:extLst>
              <a:ext uri="{FF2B5EF4-FFF2-40B4-BE49-F238E27FC236}">
                <a16:creationId xmlns:a16="http://schemas.microsoft.com/office/drawing/2014/main" id="{A593A3C4-D222-417A-BB25-908A14690367}"/>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xmlns="" r:embed="rId19"/>
              </a:ext>
            </a:extLst>
          </a:blip>
          <a:srcRect/>
          <a:stretch/>
        </p:blipFill>
        <p:spPr>
          <a:xfrm>
            <a:off x="10476591" y="1642806"/>
            <a:ext cx="914400" cy="914400"/>
          </a:xfrm>
          <a:prstGeom prst="rect">
            <a:avLst/>
          </a:prstGeom>
        </p:spPr>
      </p:pic>
      <p:sp>
        <p:nvSpPr>
          <p:cNvPr id="3" name="Rectangle 2"/>
          <p:cNvSpPr/>
          <p:nvPr/>
        </p:nvSpPr>
        <p:spPr>
          <a:xfrm>
            <a:off x="9431350" y="6331139"/>
            <a:ext cx="5902897" cy="461665"/>
          </a:xfrm>
          <a:prstGeom prst="rect">
            <a:avLst/>
          </a:prstGeom>
        </p:spPr>
        <p:txBody>
          <a:bodyPr wrap="square" numCol="4">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30000" noProof="0" dirty="0">
                <a:ln>
                  <a:noFill/>
                </a:ln>
                <a:solidFill>
                  <a:srgbClr val="121E36"/>
                </a:solidFill>
                <a:effectLst/>
                <a:uLnTx/>
                <a:uFillTx/>
                <a:latin typeface="Arial" panose="020B0604020202020204"/>
                <a:ea typeface="+mn-ea"/>
                <a:cs typeface="+mn-cs"/>
              </a:rPr>
              <a:t>1 </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hlinkClick r:id="rId20"/>
              </a:rPr>
              <a:t>Market Reports World, calculated</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rPr>
              <a:t/>
            </a:r>
            <a:b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rPr>
            </a:br>
            <a:r>
              <a:rPr kumimoji="0" lang="en-US" sz="600" b="0" i="0" u="none" strike="noStrike" kern="1200" cap="none" spc="0" normalizeH="0" baseline="30000" noProof="0" dirty="0">
                <a:ln>
                  <a:noFill/>
                </a:ln>
                <a:solidFill>
                  <a:srgbClr val="121E36"/>
                </a:solidFill>
                <a:effectLst/>
                <a:uLnTx/>
                <a:uFillTx/>
                <a:latin typeface="Arial" panose="020B0604020202020204"/>
                <a:ea typeface="+mn-ea"/>
                <a:cs typeface="+mn-cs"/>
              </a:rPr>
              <a:t>2 </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hlinkClick r:id="rId21"/>
              </a:rPr>
              <a:t>Fortune Business Insights</a:t>
            </a:r>
            <a:endPar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30000" noProof="0" dirty="0">
                <a:ln>
                  <a:noFill/>
                </a:ln>
                <a:solidFill>
                  <a:srgbClr val="121E36"/>
                </a:solidFill>
                <a:effectLst/>
                <a:uLnTx/>
                <a:uFillTx/>
                <a:latin typeface="Arial" panose="020B0604020202020204"/>
                <a:ea typeface="+mn-ea"/>
                <a:cs typeface="+mn-cs"/>
              </a:rPr>
              <a:t>3</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rPr>
              <a:t> </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hlinkClick r:id="rId22"/>
              </a:rPr>
              <a:t>Market Data Forecast</a:t>
            </a:r>
            <a:endPar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30000" noProof="0" dirty="0">
                <a:ln>
                  <a:noFill/>
                </a:ln>
                <a:solidFill>
                  <a:srgbClr val="121E36"/>
                </a:solidFill>
                <a:effectLst/>
                <a:uLnTx/>
                <a:uFillTx/>
                <a:latin typeface="Arial" panose="020B0604020202020204"/>
                <a:ea typeface="+mn-ea"/>
                <a:cs typeface="+mn-cs"/>
              </a:rPr>
              <a:t>4</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rPr>
              <a:t> </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hlinkClick r:id="rId23"/>
              </a:rPr>
              <a:t>DataBridge market research, calculated</a:t>
            </a:r>
            <a:endPar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30000" noProof="0" dirty="0">
                <a:ln>
                  <a:noFill/>
                </a:ln>
                <a:solidFill>
                  <a:srgbClr val="121E36"/>
                </a:solidFill>
                <a:effectLst/>
                <a:uLnTx/>
                <a:uFillTx/>
                <a:latin typeface="Arial" panose="020B0604020202020204"/>
                <a:ea typeface="+mn-ea"/>
                <a:cs typeface="+mn-cs"/>
              </a:rPr>
              <a:t>5</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rPr>
              <a:t> </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hlinkClick r:id="rId24"/>
              </a:rPr>
              <a:t>2021 Market Data Forecast</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30000" noProof="0" dirty="0">
                <a:ln>
                  <a:noFill/>
                </a:ln>
                <a:solidFill>
                  <a:srgbClr val="121E36"/>
                </a:solidFill>
                <a:effectLst/>
                <a:uLnTx/>
                <a:uFillTx/>
                <a:latin typeface="Arial" panose="020B0604020202020204"/>
                <a:ea typeface="+mn-ea"/>
                <a:cs typeface="+mn-cs"/>
              </a:rPr>
              <a:t>6</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rPr>
              <a:t> </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hlinkClick r:id="rId25"/>
              </a:rPr>
              <a:t>Market Data Forecast</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30000" noProof="0" dirty="0">
                <a:ln>
                  <a:noFill/>
                </a:ln>
                <a:solidFill>
                  <a:srgbClr val="121E36"/>
                </a:solidFill>
                <a:effectLst/>
                <a:uLnTx/>
                <a:uFillTx/>
                <a:latin typeface="Arial" panose="020B0604020202020204"/>
                <a:ea typeface="+mn-ea"/>
                <a:cs typeface="+mn-cs"/>
              </a:rPr>
              <a:t>7</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rPr>
              <a:t> </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hlinkClick r:id="rId26"/>
              </a:rPr>
              <a:t>Reseach and Markets</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30000" noProof="0" dirty="0">
                <a:ln>
                  <a:noFill/>
                </a:ln>
                <a:solidFill>
                  <a:srgbClr val="121E36"/>
                </a:solidFill>
                <a:effectLst/>
                <a:uLnTx/>
                <a:uFillTx/>
                <a:latin typeface="Arial" panose="020B0604020202020204"/>
                <a:ea typeface="+mn-ea"/>
                <a:cs typeface="+mn-cs"/>
              </a:rPr>
              <a:t>8</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rPr>
              <a:t> </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hlinkClick r:id="rId27"/>
              </a:rPr>
              <a:t>Market Data Forecast</a:t>
            </a:r>
            <a:r>
              <a:rPr kumimoji="0" lang="en-US" sz="600" b="0" i="0" u="none" strike="noStrike" kern="1200" cap="none" spc="0" normalizeH="0" baseline="0" noProof="0" dirty="0">
                <a:ln>
                  <a:noFill/>
                </a:ln>
                <a:solidFill>
                  <a:srgbClr val="121E36"/>
                </a:solidFill>
                <a:effectLst/>
                <a:uLnTx/>
                <a:uFillTx/>
                <a:latin typeface="Arial" panose="020B0604020202020204"/>
                <a:ea typeface="+mn-ea"/>
                <a:cs typeface="+mn-cs"/>
              </a:rPr>
              <a:t> </a:t>
            </a:r>
          </a:p>
        </p:txBody>
      </p:sp>
      <p:sp>
        <p:nvSpPr>
          <p:cNvPr id="2" name="Rectangle 1"/>
          <p:cNvSpPr/>
          <p:nvPr/>
        </p:nvSpPr>
        <p:spPr>
          <a:xfrm>
            <a:off x="3706909" y="6064707"/>
            <a:ext cx="6096000" cy="21544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panose="020B0604020202020204"/>
                <a:ea typeface="+mn-ea"/>
                <a:cs typeface="+mn-cs"/>
              </a:rPr>
              <a:t>Numbers represent estimated global market size in 2021 in USD</a:t>
            </a:r>
            <a:endParaRPr kumimoji="0" lang="he-IL" sz="8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31" name="Title 5">
            <a:extLst>
              <a:ext uri="{FF2B5EF4-FFF2-40B4-BE49-F238E27FC236}">
                <a16:creationId xmlns:a16="http://schemas.microsoft.com/office/drawing/2014/main" id="{CC610264-6CA1-8042-A900-EAF07C24275E}"/>
              </a:ext>
            </a:extLst>
          </p:cNvPr>
          <p:cNvSpPr>
            <a:spLocks noGrp="1"/>
          </p:cNvSpPr>
          <p:nvPr>
            <p:ph type="title"/>
          </p:nvPr>
        </p:nvSpPr>
        <p:spPr>
          <a:xfrm>
            <a:off x="551329" y="68184"/>
            <a:ext cx="11360244" cy="560300"/>
          </a:xfrm>
        </p:spPr>
        <p:txBody>
          <a:bodyPr anchor="ctr"/>
          <a:lstStyle/>
          <a:p>
            <a:r>
              <a:rPr lang="en-US" dirty="0"/>
              <a:t>Dual Mechanism and Preliminary Data Indicate Broad Utility Potential</a:t>
            </a:r>
          </a:p>
        </p:txBody>
      </p:sp>
      <p:sp>
        <p:nvSpPr>
          <p:cNvPr id="29" name="Text Placeholder 4">
            <a:extLst>
              <a:ext uri="{FF2B5EF4-FFF2-40B4-BE49-F238E27FC236}">
                <a16:creationId xmlns:a16="http://schemas.microsoft.com/office/drawing/2014/main" id="{F07FAC94-041B-414A-9E9C-677F7208F75C}"/>
              </a:ext>
            </a:extLst>
          </p:cNvPr>
          <p:cNvSpPr>
            <a:spLocks noGrp="1"/>
          </p:cNvSpPr>
          <p:nvPr>
            <p:ph type="body" sz="quarter" idx="10"/>
          </p:nvPr>
        </p:nvSpPr>
        <p:spPr>
          <a:xfrm>
            <a:off x="554824" y="628968"/>
            <a:ext cx="11243859" cy="305438"/>
          </a:xfrm>
        </p:spPr>
        <p:txBody>
          <a:bodyPr/>
          <a:lstStyle/>
          <a:p>
            <a:r>
              <a:rPr lang="en-US" dirty="0"/>
              <a:t>Significant Market Potential with Initial Indication Expected to be Ovarian Cancer</a:t>
            </a:r>
            <a:endParaRPr lang="he-IL" dirty="0"/>
          </a:p>
        </p:txBody>
      </p:sp>
      <p:sp>
        <p:nvSpPr>
          <p:cNvPr id="4" name="Rectangle 3">
            <a:extLst>
              <a:ext uri="{FF2B5EF4-FFF2-40B4-BE49-F238E27FC236}">
                <a16:creationId xmlns:a16="http://schemas.microsoft.com/office/drawing/2014/main" id="{34D97489-9AC5-4248-BA42-C6513224F206}"/>
              </a:ext>
            </a:extLst>
          </p:cNvPr>
          <p:cNvSpPr/>
          <p:nvPr/>
        </p:nvSpPr>
        <p:spPr>
          <a:xfrm>
            <a:off x="3898073" y="1446826"/>
            <a:ext cx="1523375" cy="2051577"/>
          </a:xfrm>
          <a:prstGeom prst="rect">
            <a:avLst/>
          </a:prstGeom>
          <a:noFill/>
          <a:ln w="38100">
            <a:solidFill>
              <a:srgbClr val="68B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28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icture 142">
            <a:extLst>
              <a:ext uri="{FF2B5EF4-FFF2-40B4-BE49-F238E27FC236}">
                <a16:creationId xmlns:a16="http://schemas.microsoft.com/office/drawing/2014/main" id="{F7B6E320-D08C-4021-B523-4CB6D2DDA499}"/>
              </a:ext>
            </a:extLst>
          </p:cNvPr>
          <p:cNvPicPr>
            <a:picLocks noChangeAspect="1"/>
          </p:cNvPicPr>
          <p:nvPr/>
        </p:nvPicPr>
        <p:blipFill rotWithShape="1">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8281988" y="1104902"/>
            <a:ext cx="3910012" cy="5180012"/>
          </a:xfrm>
          <a:custGeom>
            <a:avLst/>
            <a:gdLst>
              <a:gd name="connsiteX0" fmla="*/ 1306102 w 3910012"/>
              <a:gd name="connsiteY0" fmla="*/ 0 h 5180012"/>
              <a:gd name="connsiteX1" fmla="*/ 3910012 w 3910012"/>
              <a:gd name="connsiteY1" fmla="*/ 0 h 5180012"/>
              <a:gd name="connsiteX2" fmla="*/ 3910012 w 3910012"/>
              <a:gd name="connsiteY2" fmla="*/ 5180012 h 5180012"/>
              <a:gd name="connsiteX3" fmla="*/ 0 w 3910012"/>
              <a:gd name="connsiteY3" fmla="*/ 5180012 h 5180012"/>
              <a:gd name="connsiteX4" fmla="*/ 0 w 3910012"/>
              <a:gd name="connsiteY4" fmla="*/ 5179943 h 518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012" h="5180012">
                <a:moveTo>
                  <a:pt x="1306102" y="0"/>
                </a:moveTo>
                <a:lnTo>
                  <a:pt x="3910012" y="0"/>
                </a:lnTo>
                <a:lnTo>
                  <a:pt x="3910012" y="5180012"/>
                </a:lnTo>
                <a:lnTo>
                  <a:pt x="0" y="5180012"/>
                </a:lnTo>
                <a:lnTo>
                  <a:pt x="0" y="5179943"/>
                </a:lnTo>
                <a:close/>
              </a:path>
            </a:pathLst>
          </a:custGeom>
        </p:spPr>
      </p:pic>
      <p:sp>
        <p:nvSpPr>
          <p:cNvPr id="9" name="Title 8">
            <a:extLst>
              <a:ext uri="{FF2B5EF4-FFF2-40B4-BE49-F238E27FC236}">
                <a16:creationId xmlns:a16="http://schemas.microsoft.com/office/drawing/2014/main" id="{A4889E72-32D1-984E-8118-E2205CBFE3A1}"/>
              </a:ext>
            </a:extLst>
          </p:cNvPr>
          <p:cNvSpPr>
            <a:spLocks noGrp="1"/>
          </p:cNvSpPr>
          <p:nvPr>
            <p:ph type="title"/>
          </p:nvPr>
        </p:nvSpPr>
        <p:spPr>
          <a:xfrm>
            <a:off x="685800" y="239162"/>
            <a:ext cx="11239500" cy="560300"/>
          </a:xfrm>
        </p:spPr>
        <p:txBody>
          <a:bodyPr anchor="ctr"/>
          <a:lstStyle/>
          <a:p>
            <a:r>
              <a:rPr lang="en-US" dirty="0"/>
              <a:t>In-House GMP Gene Product Manufacturing </a:t>
            </a:r>
          </a:p>
        </p:txBody>
      </p:sp>
      <p:cxnSp>
        <p:nvCxnSpPr>
          <p:cNvPr id="24" name="Straight Connector 23">
            <a:extLst>
              <a:ext uri="{FF2B5EF4-FFF2-40B4-BE49-F238E27FC236}">
                <a16:creationId xmlns:a16="http://schemas.microsoft.com/office/drawing/2014/main" id="{49DCC441-984A-4A72-AD2B-BD81D19D1BE1}"/>
              </a:ext>
            </a:extLst>
          </p:cNvPr>
          <p:cNvCxnSpPr>
            <a:cxnSpLocks/>
          </p:cNvCxnSpPr>
          <p:nvPr/>
        </p:nvCxnSpPr>
        <p:spPr>
          <a:xfrm>
            <a:off x="6096000" y="1475209"/>
            <a:ext cx="0" cy="480970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a16="http://schemas.microsoft.com/office/drawing/2014/main" id="{98EFB8B1-DABB-471E-A672-745483831E7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47775" y="3783015"/>
            <a:ext cx="4378298" cy="2501899"/>
          </a:xfrm>
          <a:custGeom>
            <a:avLst/>
            <a:gdLst>
              <a:gd name="connsiteX0" fmla="*/ 625475 w 4378298"/>
              <a:gd name="connsiteY0" fmla="*/ 0 h 2501899"/>
              <a:gd name="connsiteX1" fmla="*/ 4378298 w 4378298"/>
              <a:gd name="connsiteY1" fmla="*/ 0 h 2501899"/>
              <a:gd name="connsiteX2" fmla="*/ 3752824 w 4378298"/>
              <a:gd name="connsiteY2" fmla="*/ 2501899 h 2501899"/>
              <a:gd name="connsiteX3" fmla="*/ 3225015 w 4378298"/>
              <a:gd name="connsiteY3" fmla="*/ 2501899 h 2501899"/>
              <a:gd name="connsiteX4" fmla="*/ 527809 w 4378298"/>
              <a:gd name="connsiteY4" fmla="*/ 2501899 h 2501899"/>
              <a:gd name="connsiteX5" fmla="*/ 0 w 4378298"/>
              <a:gd name="connsiteY5" fmla="*/ 2501899 h 250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8298" h="2501899">
                <a:moveTo>
                  <a:pt x="625475" y="0"/>
                </a:moveTo>
                <a:lnTo>
                  <a:pt x="4378298" y="0"/>
                </a:lnTo>
                <a:lnTo>
                  <a:pt x="3752824" y="2501899"/>
                </a:lnTo>
                <a:lnTo>
                  <a:pt x="3225015" y="2501899"/>
                </a:lnTo>
                <a:lnTo>
                  <a:pt x="527809" y="2501899"/>
                </a:lnTo>
                <a:lnTo>
                  <a:pt x="0" y="2501899"/>
                </a:lnTo>
                <a:close/>
              </a:path>
            </a:pathLst>
          </a:custGeom>
        </p:spPr>
      </p:pic>
      <p:pic>
        <p:nvPicPr>
          <p:cNvPr id="101" name="Picture 100">
            <a:extLst>
              <a:ext uri="{FF2B5EF4-FFF2-40B4-BE49-F238E27FC236}">
                <a16:creationId xmlns:a16="http://schemas.microsoft.com/office/drawing/2014/main" id="{46F9CE00-F3FF-4EFB-9BE9-EA4945F51F5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8563" y="1104902"/>
            <a:ext cx="5049394" cy="2501899"/>
          </a:xfrm>
          <a:custGeom>
            <a:avLst/>
            <a:gdLst>
              <a:gd name="connsiteX0" fmla="*/ 0 w 5049394"/>
              <a:gd name="connsiteY0" fmla="*/ 0 h 2501899"/>
              <a:gd name="connsiteX1" fmla="*/ 648872 w 5049394"/>
              <a:gd name="connsiteY1" fmla="*/ 0 h 2501899"/>
              <a:gd name="connsiteX2" fmla="*/ 1176681 w 5049394"/>
              <a:gd name="connsiteY2" fmla="*/ 0 h 2501899"/>
              <a:gd name="connsiteX3" fmla="*/ 1296571 w 5049394"/>
              <a:gd name="connsiteY3" fmla="*/ 0 h 2501899"/>
              <a:gd name="connsiteX4" fmla="*/ 1824380 w 5049394"/>
              <a:gd name="connsiteY4" fmla="*/ 0 h 2501899"/>
              <a:gd name="connsiteX5" fmla="*/ 1952625 w 5049394"/>
              <a:gd name="connsiteY5" fmla="*/ 0 h 2501899"/>
              <a:gd name="connsiteX6" fmla="*/ 3873886 w 5049394"/>
              <a:gd name="connsiteY6" fmla="*/ 0 h 2501899"/>
              <a:gd name="connsiteX7" fmla="*/ 4401695 w 5049394"/>
              <a:gd name="connsiteY7" fmla="*/ 0 h 2501899"/>
              <a:gd name="connsiteX8" fmla="*/ 4521585 w 5049394"/>
              <a:gd name="connsiteY8" fmla="*/ 0 h 2501899"/>
              <a:gd name="connsiteX9" fmla="*/ 5049394 w 5049394"/>
              <a:gd name="connsiteY9" fmla="*/ 0 h 2501899"/>
              <a:gd name="connsiteX10" fmla="*/ 4423920 w 5049394"/>
              <a:gd name="connsiteY10" fmla="*/ 2501899 h 2501899"/>
              <a:gd name="connsiteX11" fmla="*/ 0 w 5049394"/>
              <a:gd name="connsiteY11" fmla="*/ 2501899 h 250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9394" h="2501899">
                <a:moveTo>
                  <a:pt x="0" y="0"/>
                </a:moveTo>
                <a:lnTo>
                  <a:pt x="648872" y="0"/>
                </a:lnTo>
                <a:lnTo>
                  <a:pt x="1176681" y="0"/>
                </a:lnTo>
                <a:lnTo>
                  <a:pt x="1296571" y="0"/>
                </a:lnTo>
                <a:lnTo>
                  <a:pt x="1824380" y="0"/>
                </a:lnTo>
                <a:lnTo>
                  <a:pt x="1952625" y="0"/>
                </a:lnTo>
                <a:lnTo>
                  <a:pt x="3873886" y="0"/>
                </a:lnTo>
                <a:lnTo>
                  <a:pt x="4401695" y="0"/>
                </a:lnTo>
                <a:lnTo>
                  <a:pt x="4521585" y="0"/>
                </a:lnTo>
                <a:lnTo>
                  <a:pt x="5049394" y="0"/>
                </a:lnTo>
                <a:lnTo>
                  <a:pt x="4423920" y="2501899"/>
                </a:lnTo>
                <a:lnTo>
                  <a:pt x="0" y="2501899"/>
                </a:lnTo>
                <a:close/>
              </a:path>
            </a:pathLst>
          </a:custGeom>
        </p:spPr>
      </p:pic>
      <p:pic>
        <p:nvPicPr>
          <p:cNvPr id="104" name="Picture 103">
            <a:extLst>
              <a:ext uri="{FF2B5EF4-FFF2-40B4-BE49-F238E27FC236}">
                <a16:creationId xmlns:a16="http://schemas.microsoft.com/office/drawing/2014/main" id="{9EA8F6AA-9049-4D24-AC15-ECCF3FE5DC0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6200000">
            <a:off x="1347449" y="2844129"/>
            <a:ext cx="2501899" cy="4379668"/>
          </a:xfrm>
          <a:custGeom>
            <a:avLst/>
            <a:gdLst>
              <a:gd name="connsiteX0" fmla="*/ 2501899 w 2501899"/>
              <a:gd name="connsiteY0" fmla="*/ 0 h 4379668"/>
              <a:gd name="connsiteX1" fmla="*/ 2501899 w 2501899"/>
              <a:gd name="connsiteY1" fmla="*/ 4379668 h 4379668"/>
              <a:gd name="connsiteX2" fmla="*/ 1 w 2501899"/>
              <a:gd name="connsiteY2" fmla="*/ 3754193 h 4379668"/>
              <a:gd name="connsiteX3" fmla="*/ 1 w 2501899"/>
              <a:gd name="connsiteY3" fmla="*/ 3365373 h 4379668"/>
              <a:gd name="connsiteX4" fmla="*/ 0 w 2501899"/>
              <a:gd name="connsiteY4" fmla="*/ 3365373 h 4379668"/>
              <a:gd name="connsiteX5" fmla="*/ 0 w 2501899"/>
              <a:gd name="connsiteY5" fmla="*/ 0 h 437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1899" h="4379668">
                <a:moveTo>
                  <a:pt x="2501899" y="0"/>
                </a:moveTo>
                <a:lnTo>
                  <a:pt x="2501899" y="4379668"/>
                </a:lnTo>
                <a:lnTo>
                  <a:pt x="1" y="3754193"/>
                </a:lnTo>
                <a:lnTo>
                  <a:pt x="1" y="3365373"/>
                </a:lnTo>
                <a:lnTo>
                  <a:pt x="0" y="3365373"/>
                </a:lnTo>
                <a:lnTo>
                  <a:pt x="0" y="0"/>
                </a:lnTo>
                <a:close/>
              </a:path>
            </a:pathLst>
          </a:custGeom>
        </p:spPr>
      </p:pic>
      <p:pic>
        <p:nvPicPr>
          <p:cNvPr id="102" name="Picture 101">
            <a:extLst>
              <a:ext uri="{FF2B5EF4-FFF2-40B4-BE49-F238E27FC236}">
                <a16:creationId xmlns:a16="http://schemas.microsoft.com/office/drawing/2014/main" id="{86FF4396-6581-4D5B-9F21-F74FD7301652}"/>
              </a:ext>
            </a:extLst>
          </p:cNvPr>
          <p:cNvPicPr>
            <a:picLocks noChangeAspect="1"/>
          </p:cNvPicPr>
          <p:nvPr/>
        </p:nvPicPr>
        <p:blipFill rotWithShape="1">
          <a:blip r:embed="rId8" cstate="email">
            <a:alphaModFix amt="85000"/>
            <a:extLst>
              <a:ext uri="{28A0092B-C50C-407E-A947-70E740481C1C}">
                <a14:useLocalDpi xmlns:a14="http://schemas.microsoft.com/office/drawing/2010/main"/>
              </a:ext>
            </a:extLst>
          </a:blip>
          <a:srcRect/>
          <a:stretch/>
        </p:blipFill>
        <p:spPr>
          <a:xfrm>
            <a:off x="5018871" y="1104902"/>
            <a:ext cx="4378298" cy="2501899"/>
          </a:xfrm>
          <a:custGeom>
            <a:avLst/>
            <a:gdLst>
              <a:gd name="connsiteX0" fmla="*/ 625475 w 4378298"/>
              <a:gd name="connsiteY0" fmla="*/ 0 h 2501899"/>
              <a:gd name="connsiteX1" fmla="*/ 1153284 w 4378298"/>
              <a:gd name="connsiteY1" fmla="*/ 0 h 2501899"/>
              <a:gd name="connsiteX2" fmla="*/ 3850489 w 4378298"/>
              <a:gd name="connsiteY2" fmla="*/ 0 h 2501899"/>
              <a:gd name="connsiteX3" fmla="*/ 4378298 w 4378298"/>
              <a:gd name="connsiteY3" fmla="*/ 0 h 2501899"/>
              <a:gd name="connsiteX4" fmla="*/ 3752824 w 4378298"/>
              <a:gd name="connsiteY4" fmla="*/ 2501899 h 2501899"/>
              <a:gd name="connsiteX5" fmla="*/ 0 w 4378298"/>
              <a:gd name="connsiteY5" fmla="*/ 2501899 h 250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8298" h="2501899">
                <a:moveTo>
                  <a:pt x="625475" y="0"/>
                </a:moveTo>
                <a:lnTo>
                  <a:pt x="1153284" y="0"/>
                </a:lnTo>
                <a:lnTo>
                  <a:pt x="3850489" y="0"/>
                </a:lnTo>
                <a:lnTo>
                  <a:pt x="4378298" y="0"/>
                </a:lnTo>
                <a:lnTo>
                  <a:pt x="3752824" y="2501899"/>
                </a:lnTo>
                <a:lnTo>
                  <a:pt x="0" y="2501899"/>
                </a:lnTo>
                <a:close/>
              </a:path>
            </a:pathLst>
          </a:custGeom>
        </p:spPr>
      </p:pic>
      <p:sp>
        <p:nvSpPr>
          <p:cNvPr id="139" name="Freeform: Shape 138">
            <a:extLst>
              <a:ext uri="{FF2B5EF4-FFF2-40B4-BE49-F238E27FC236}">
                <a16:creationId xmlns:a16="http://schemas.microsoft.com/office/drawing/2014/main" id="{62E41DA1-E8EA-4E53-8046-1DD13437F601}"/>
              </a:ext>
            </a:extLst>
          </p:cNvPr>
          <p:cNvSpPr/>
          <p:nvPr/>
        </p:nvSpPr>
        <p:spPr>
          <a:xfrm>
            <a:off x="8281988" y="1104902"/>
            <a:ext cx="3910012" cy="5180012"/>
          </a:xfrm>
          <a:custGeom>
            <a:avLst/>
            <a:gdLst>
              <a:gd name="connsiteX0" fmla="*/ 1306102 w 3910012"/>
              <a:gd name="connsiteY0" fmla="*/ 0 h 5180012"/>
              <a:gd name="connsiteX1" fmla="*/ 3910012 w 3910012"/>
              <a:gd name="connsiteY1" fmla="*/ 0 h 5180012"/>
              <a:gd name="connsiteX2" fmla="*/ 3910012 w 3910012"/>
              <a:gd name="connsiteY2" fmla="*/ 5180012 h 5180012"/>
              <a:gd name="connsiteX3" fmla="*/ 0 w 3910012"/>
              <a:gd name="connsiteY3" fmla="*/ 5180012 h 5180012"/>
              <a:gd name="connsiteX4" fmla="*/ 0 w 3910012"/>
              <a:gd name="connsiteY4" fmla="*/ 5179943 h 518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012" h="5180012">
                <a:moveTo>
                  <a:pt x="1306102" y="0"/>
                </a:moveTo>
                <a:lnTo>
                  <a:pt x="3910012" y="0"/>
                </a:lnTo>
                <a:lnTo>
                  <a:pt x="3910012" y="5180012"/>
                </a:lnTo>
                <a:lnTo>
                  <a:pt x="0" y="5180012"/>
                </a:lnTo>
                <a:lnTo>
                  <a:pt x="0" y="5179943"/>
                </a:lnTo>
                <a:close/>
              </a:path>
            </a:pathLst>
          </a:custGeom>
          <a:solidFill>
            <a:schemeClr val="accent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9" name="Group 38">
            <a:extLst>
              <a:ext uri="{FF2B5EF4-FFF2-40B4-BE49-F238E27FC236}">
                <a16:creationId xmlns:a16="http://schemas.microsoft.com/office/drawing/2014/main" id="{7E35001B-EF45-479A-982D-446755CDBA22}"/>
              </a:ext>
            </a:extLst>
          </p:cNvPr>
          <p:cNvGrpSpPr/>
          <p:nvPr/>
        </p:nvGrpSpPr>
        <p:grpSpPr>
          <a:xfrm>
            <a:off x="9777959" y="1286207"/>
            <a:ext cx="2147341" cy="402336"/>
            <a:chOff x="9664453" y="1412664"/>
            <a:chExt cx="2147341" cy="402336"/>
          </a:xfrm>
        </p:grpSpPr>
        <p:sp>
          <p:nvSpPr>
            <p:cNvPr id="116" name="TextBox 115">
              <a:extLst>
                <a:ext uri="{FF2B5EF4-FFF2-40B4-BE49-F238E27FC236}">
                  <a16:creationId xmlns:a16="http://schemas.microsoft.com/office/drawing/2014/main" id="{05EF2C58-C7A1-4DBC-9AA9-AFFBF3BAC9B7}"/>
                </a:ext>
              </a:extLst>
            </p:cNvPr>
            <p:cNvSpPr txBox="1"/>
            <p:nvPr/>
          </p:nvSpPr>
          <p:spPr>
            <a:xfrm>
              <a:off x="10040616" y="1412664"/>
              <a:ext cx="1771178" cy="402336"/>
            </a:xfrm>
            <a:prstGeom prst="rect">
              <a:avLst/>
            </a:prstGeom>
            <a:noFill/>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rPr>
                <a:t>GMP gene product manufacturing facility </a:t>
              </a:r>
            </a:p>
          </p:txBody>
        </p:sp>
        <p:pic>
          <p:nvPicPr>
            <p:cNvPr id="117" name="Graphic 116">
              <a:extLst>
                <a:ext uri="{FF2B5EF4-FFF2-40B4-BE49-F238E27FC236}">
                  <a16:creationId xmlns:a16="http://schemas.microsoft.com/office/drawing/2014/main" id="{7F1B6D17-ED89-4897-A934-D4FA53CDAEB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9664453" y="1518489"/>
              <a:ext cx="190686" cy="190686"/>
            </a:xfrm>
            <a:prstGeom prst="rect">
              <a:avLst/>
            </a:prstGeom>
          </p:spPr>
        </p:pic>
      </p:grpSp>
      <p:grpSp>
        <p:nvGrpSpPr>
          <p:cNvPr id="41" name="Group 40">
            <a:extLst>
              <a:ext uri="{FF2B5EF4-FFF2-40B4-BE49-F238E27FC236}">
                <a16:creationId xmlns:a16="http://schemas.microsoft.com/office/drawing/2014/main" id="{E9DF5A11-FE6B-4C28-97FC-CBD78E99B32E}"/>
              </a:ext>
            </a:extLst>
          </p:cNvPr>
          <p:cNvGrpSpPr/>
          <p:nvPr/>
        </p:nvGrpSpPr>
        <p:grpSpPr>
          <a:xfrm>
            <a:off x="9477997" y="2547655"/>
            <a:ext cx="2447303" cy="402336"/>
            <a:chOff x="9372875" y="2623610"/>
            <a:chExt cx="2447303" cy="402336"/>
          </a:xfrm>
        </p:grpSpPr>
        <p:sp>
          <p:nvSpPr>
            <p:cNvPr id="122" name="TextBox 121">
              <a:extLst>
                <a:ext uri="{FF2B5EF4-FFF2-40B4-BE49-F238E27FC236}">
                  <a16:creationId xmlns:a16="http://schemas.microsoft.com/office/drawing/2014/main" id="{EE596379-04FB-4137-A3B5-D1CC90760CDA}"/>
                </a:ext>
              </a:extLst>
            </p:cNvPr>
            <p:cNvSpPr txBox="1"/>
            <p:nvPr/>
          </p:nvSpPr>
          <p:spPr>
            <a:xfrm>
              <a:off x="9749036" y="2623610"/>
              <a:ext cx="2071142" cy="402336"/>
            </a:xfrm>
            <a:prstGeom prst="rect">
              <a:avLst/>
            </a:prstGeom>
            <a:noFill/>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FFFFFF"/>
                  </a:solidFill>
                  <a:latin typeface="Arial" panose="020B0604020202020204"/>
                </a:rPr>
                <a:t>Facility design </a:t>
              </a:r>
              <a:r>
                <a:rPr kumimoji="0" lang="en-US" sz="1300" b="0" i="0" u="none" strike="noStrike" kern="1200" cap="none" spc="0" normalizeH="0" noProof="0" dirty="0">
                  <a:ln>
                    <a:noFill/>
                  </a:ln>
                  <a:solidFill>
                    <a:srgbClr val="FFFFFF"/>
                  </a:solidFill>
                  <a:effectLst/>
                  <a:uLnTx/>
                  <a:uFillTx/>
                  <a:latin typeface="Arial" panose="020B0604020202020204"/>
                  <a:ea typeface="+mn-ea"/>
                  <a:cs typeface="+mn-cs"/>
                </a:rPr>
                <a:t>was discussed </a:t>
              </a:r>
              <a:r>
                <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rPr>
                <a:t>with the US FDA</a:t>
              </a:r>
            </a:p>
          </p:txBody>
        </p:sp>
        <p:pic>
          <p:nvPicPr>
            <p:cNvPr id="123" name="Graphic 122">
              <a:extLst>
                <a:ext uri="{FF2B5EF4-FFF2-40B4-BE49-F238E27FC236}">
                  <a16:creationId xmlns:a16="http://schemas.microsoft.com/office/drawing/2014/main" id="{A4F5D263-A963-4B68-9A2D-087F752A6EE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9372875" y="2729435"/>
              <a:ext cx="190686" cy="190686"/>
            </a:xfrm>
            <a:prstGeom prst="rect">
              <a:avLst/>
            </a:prstGeom>
          </p:spPr>
        </p:pic>
      </p:grpSp>
      <p:grpSp>
        <p:nvGrpSpPr>
          <p:cNvPr id="42" name="Group 41">
            <a:extLst>
              <a:ext uri="{FF2B5EF4-FFF2-40B4-BE49-F238E27FC236}">
                <a16:creationId xmlns:a16="http://schemas.microsoft.com/office/drawing/2014/main" id="{C92BEC50-827B-4F8B-A3F9-E550525A096A}"/>
              </a:ext>
            </a:extLst>
          </p:cNvPr>
          <p:cNvGrpSpPr/>
          <p:nvPr/>
        </p:nvGrpSpPr>
        <p:grpSpPr>
          <a:xfrm>
            <a:off x="9333205" y="3178379"/>
            <a:ext cx="2592095" cy="402336"/>
            <a:chOff x="9220734" y="3229083"/>
            <a:chExt cx="2592095" cy="402336"/>
          </a:xfrm>
        </p:grpSpPr>
        <p:sp>
          <p:nvSpPr>
            <p:cNvPr id="125" name="TextBox 124">
              <a:extLst>
                <a:ext uri="{FF2B5EF4-FFF2-40B4-BE49-F238E27FC236}">
                  <a16:creationId xmlns:a16="http://schemas.microsoft.com/office/drawing/2014/main" id="{D43116A9-F34F-4ACA-A301-8BC7CAC26382}"/>
                </a:ext>
              </a:extLst>
            </p:cNvPr>
            <p:cNvSpPr txBox="1"/>
            <p:nvPr/>
          </p:nvSpPr>
          <p:spPr>
            <a:xfrm>
              <a:off x="9596896" y="3229083"/>
              <a:ext cx="2215933" cy="402336"/>
            </a:xfrm>
            <a:prstGeom prst="rect">
              <a:avLst/>
            </a:prstGeom>
            <a:noFill/>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rPr>
                <a:t>Up to 1000L </a:t>
              </a:r>
              <a:br>
                <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rPr>
                <a:t>bioreactor capacity</a:t>
              </a:r>
            </a:p>
          </p:txBody>
        </p:sp>
        <p:pic>
          <p:nvPicPr>
            <p:cNvPr id="126" name="Graphic 125">
              <a:extLst>
                <a:ext uri="{FF2B5EF4-FFF2-40B4-BE49-F238E27FC236}">
                  <a16:creationId xmlns:a16="http://schemas.microsoft.com/office/drawing/2014/main" id="{F10ACC8A-E041-42AD-A279-06A80FB0EC0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9220734" y="3334908"/>
              <a:ext cx="190686" cy="190686"/>
            </a:xfrm>
            <a:prstGeom prst="rect">
              <a:avLst/>
            </a:prstGeom>
          </p:spPr>
        </p:pic>
      </p:grpSp>
      <p:grpSp>
        <p:nvGrpSpPr>
          <p:cNvPr id="40" name="Group 39">
            <a:extLst>
              <a:ext uri="{FF2B5EF4-FFF2-40B4-BE49-F238E27FC236}">
                <a16:creationId xmlns:a16="http://schemas.microsoft.com/office/drawing/2014/main" id="{1240A27E-2D70-4E1F-9E84-7B0A6730A290}"/>
              </a:ext>
            </a:extLst>
          </p:cNvPr>
          <p:cNvGrpSpPr/>
          <p:nvPr/>
        </p:nvGrpSpPr>
        <p:grpSpPr>
          <a:xfrm>
            <a:off x="9645257" y="1916931"/>
            <a:ext cx="2280043" cy="402336"/>
            <a:chOff x="9525015" y="2018137"/>
            <a:chExt cx="2280043" cy="402336"/>
          </a:xfrm>
        </p:grpSpPr>
        <p:pic>
          <p:nvPicPr>
            <p:cNvPr id="120" name="Graphic 119">
              <a:extLst>
                <a:ext uri="{FF2B5EF4-FFF2-40B4-BE49-F238E27FC236}">
                  <a16:creationId xmlns:a16="http://schemas.microsoft.com/office/drawing/2014/main" id="{BD99BF60-1BD8-45D9-A3DE-42480F9A509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9525015" y="2123962"/>
              <a:ext cx="190686" cy="190686"/>
            </a:xfrm>
            <a:prstGeom prst="rect">
              <a:avLst/>
            </a:prstGeom>
          </p:spPr>
        </p:pic>
        <p:sp>
          <p:nvSpPr>
            <p:cNvPr id="128" name="TextBox 127">
              <a:extLst>
                <a:ext uri="{FF2B5EF4-FFF2-40B4-BE49-F238E27FC236}">
                  <a16:creationId xmlns:a16="http://schemas.microsoft.com/office/drawing/2014/main" id="{2F35655D-D8F8-4068-A6AF-59919A45CD49}"/>
                </a:ext>
              </a:extLst>
            </p:cNvPr>
            <p:cNvSpPr txBox="1"/>
            <p:nvPr/>
          </p:nvSpPr>
          <p:spPr>
            <a:xfrm>
              <a:off x="9901177" y="2018137"/>
              <a:ext cx="1903881" cy="402336"/>
            </a:xfrm>
            <a:prstGeom prst="rect">
              <a:avLst/>
            </a:prstGeom>
            <a:noFill/>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err="1">
                  <a:ln>
                    <a:noFill/>
                  </a:ln>
                  <a:solidFill>
                    <a:srgbClr val="FFFFFF"/>
                  </a:solidFill>
                  <a:effectLst/>
                  <a:uLnTx/>
                  <a:uFillTx/>
                  <a:latin typeface="Arial" panose="020B0604020202020204"/>
                  <a:ea typeface="+mn-ea"/>
                  <a:cs typeface="+mn-cs"/>
                </a:rPr>
                <a:t>Approx</a:t>
              </a:r>
              <a:r>
                <a:rPr lang="en-US" sz="1300" dirty="0" err="1">
                  <a:solidFill>
                    <a:srgbClr val="FFFFFF"/>
                  </a:solidFill>
                  <a:latin typeface="Arial" panose="020B0604020202020204"/>
                </a:rPr>
                <a:t>imately</a:t>
              </a:r>
              <a:r>
                <a:rPr lang="en-US" sz="1300" dirty="0">
                  <a:solidFill>
                    <a:srgbClr val="FFFFFF"/>
                  </a:solidFill>
                  <a:latin typeface="Arial" panose="020B0604020202020204"/>
                </a:rPr>
                <a:t> </a:t>
              </a:r>
              <a:br>
                <a:rPr lang="en-US" sz="1300" dirty="0">
                  <a:solidFill>
                    <a:srgbClr val="FFFFFF"/>
                  </a:solidFill>
                  <a:latin typeface="Arial" panose="020B0604020202020204"/>
                </a:rPr>
              </a:br>
              <a:r>
                <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rPr>
                <a:t>20,000 </a:t>
              </a:r>
              <a:r>
                <a:rPr kumimoji="0" lang="en-US" sz="1300" b="0" i="0" u="none" strike="noStrike" kern="1200" cap="none" spc="0" normalizeH="0" baseline="0" noProof="0" dirty="0" err="1">
                  <a:ln>
                    <a:noFill/>
                  </a:ln>
                  <a:solidFill>
                    <a:srgbClr val="FFFFFF"/>
                  </a:solidFill>
                  <a:effectLst/>
                  <a:uLnTx/>
                  <a:uFillTx/>
                  <a:latin typeface="Arial" panose="020B0604020202020204"/>
                  <a:ea typeface="+mn-ea"/>
                  <a:cs typeface="+mn-cs"/>
                </a:rPr>
                <a:t>sq.ft</a:t>
              </a:r>
              <a:endPar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3" name="Group 42">
            <a:extLst>
              <a:ext uri="{FF2B5EF4-FFF2-40B4-BE49-F238E27FC236}">
                <a16:creationId xmlns:a16="http://schemas.microsoft.com/office/drawing/2014/main" id="{F25657A4-6F42-43D6-BD37-C5DD17CEB9E4}"/>
              </a:ext>
            </a:extLst>
          </p:cNvPr>
          <p:cNvGrpSpPr/>
          <p:nvPr/>
        </p:nvGrpSpPr>
        <p:grpSpPr>
          <a:xfrm>
            <a:off x="9188411" y="3809103"/>
            <a:ext cx="2736889" cy="402336"/>
            <a:chOff x="9068593" y="3834556"/>
            <a:chExt cx="2736889" cy="402336"/>
          </a:xfrm>
        </p:grpSpPr>
        <p:sp>
          <p:nvSpPr>
            <p:cNvPr id="119" name="TextBox 118">
              <a:extLst>
                <a:ext uri="{FF2B5EF4-FFF2-40B4-BE49-F238E27FC236}">
                  <a16:creationId xmlns:a16="http://schemas.microsoft.com/office/drawing/2014/main" id="{AB39B61F-DBC5-4AB0-809D-C6161E84E3EA}"/>
                </a:ext>
              </a:extLst>
            </p:cNvPr>
            <p:cNvSpPr txBox="1"/>
            <p:nvPr/>
          </p:nvSpPr>
          <p:spPr>
            <a:xfrm>
              <a:off x="9444756" y="3834556"/>
              <a:ext cx="2360726" cy="402336"/>
            </a:xfrm>
            <a:prstGeom prst="rect">
              <a:avLst/>
            </a:prstGeom>
            <a:noFill/>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rPr>
                <a:t>Multiple batches of </a:t>
              </a:r>
              <a:r>
                <a:rPr lang="en-US" sz="1300" dirty="0" err="1">
                  <a:solidFill>
                    <a:srgbClr val="FFFFFF"/>
                  </a:solidFill>
                  <a:latin typeface="Arial" panose="020B0604020202020204"/>
                </a:rPr>
                <a:t>ofra-vec</a:t>
              </a:r>
              <a:r>
                <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rPr>
                <a:t> produced </a:t>
              </a:r>
            </a:p>
          </p:txBody>
        </p:sp>
        <p:pic>
          <p:nvPicPr>
            <p:cNvPr id="129" name="Graphic 128">
              <a:extLst>
                <a:ext uri="{FF2B5EF4-FFF2-40B4-BE49-F238E27FC236}">
                  <a16:creationId xmlns:a16="http://schemas.microsoft.com/office/drawing/2014/main" id="{37D508A9-095B-4492-B523-65694215E44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9068593" y="3940381"/>
              <a:ext cx="190686" cy="190686"/>
            </a:xfrm>
            <a:prstGeom prst="rect">
              <a:avLst/>
            </a:prstGeom>
          </p:spPr>
        </p:pic>
      </p:grpSp>
      <p:grpSp>
        <p:nvGrpSpPr>
          <p:cNvPr id="44" name="Group 43">
            <a:extLst>
              <a:ext uri="{FF2B5EF4-FFF2-40B4-BE49-F238E27FC236}">
                <a16:creationId xmlns:a16="http://schemas.microsoft.com/office/drawing/2014/main" id="{0EB6396C-163E-4007-9160-9B070D430A73}"/>
              </a:ext>
            </a:extLst>
          </p:cNvPr>
          <p:cNvGrpSpPr/>
          <p:nvPr/>
        </p:nvGrpSpPr>
        <p:grpSpPr>
          <a:xfrm>
            <a:off x="9043620" y="4439827"/>
            <a:ext cx="2881680" cy="402336"/>
            <a:chOff x="8916452" y="4440029"/>
            <a:chExt cx="2881680" cy="402336"/>
          </a:xfrm>
        </p:grpSpPr>
        <p:sp>
          <p:nvSpPr>
            <p:cNvPr id="131" name="TextBox 130">
              <a:extLst>
                <a:ext uri="{FF2B5EF4-FFF2-40B4-BE49-F238E27FC236}">
                  <a16:creationId xmlns:a16="http://schemas.microsoft.com/office/drawing/2014/main" id="{858E0E2B-3ABE-4F26-B74C-E8B675A1CA34}"/>
                </a:ext>
              </a:extLst>
            </p:cNvPr>
            <p:cNvSpPr txBox="1"/>
            <p:nvPr/>
          </p:nvSpPr>
          <p:spPr>
            <a:xfrm>
              <a:off x="9292613" y="4440029"/>
              <a:ext cx="2505519" cy="402336"/>
            </a:xfrm>
            <a:prstGeom prst="rect">
              <a:avLst/>
            </a:prstGeom>
            <a:noFill/>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rPr>
                <a:t>Batches approved for clinical use by FDA, EMA, PMDA, Israeli MoH</a:t>
              </a:r>
            </a:p>
          </p:txBody>
        </p:sp>
        <p:pic>
          <p:nvPicPr>
            <p:cNvPr id="132" name="Graphic 131">
              <a:extLst>
                <a:ext uri="{FF2B5EF4-FFF2-40B4-BE49-F238E27FC236}">
                  <a16:creationId xmlns:a16="http://schemas.microsoft.com/office/drawing/2014/main" id="{F2DCD131-4121-488C-BFA0-FE932501B50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8916452" y="4545854"/>
              <a:ext cx="190686" cy="190686"/>
            </a:xfrm>
            <a:prstGeom prst="rect">
              <a:avLst/>
            </a:prstGeom>
          </p:spPr>
        </p:pic>
      </p:grpSp>
      <p:grpSp>
        <p:nvGrpSpPr>
          <p:cNvPr id="45" name="Group 44">
            <a:extLst>
              <a:ext uri="{FF2B5EF4-FFF2-40B4-BE49-F238E27FC236}">
                <a16:creationId xmlns:a16="http://schemas.microsoft.com/office/drawing/2014/main" id="{A90856E1-15DE-44C6-9AE7-0A5E3C4C966B}"/>
              </a:ext>
            </a:extLst>
          </p:cNvPr>
          <p:cNvGrpSpPr/>
          <p:nvPr/>
        </p:nvGrpSpPr>
        <p:grpSpPr>
          <a:xfrm>
            <a:off x="8898826" y="5070551"/>
            <a:ext cx="3026474" cy="402336"/>
            <a:chOff x="8764311" y="5045502"/>
            <a:chExt cx="3026474" cy="402336"/>
          </a:xfrm>
        </p:grpSpPr>
        <p:sp>
          <p:nvSpPr>
            <p:cNvPr id="134" name="TextBox 133">
              <a:extLst>
                <a:ext uri="{FF2B5EF4-FFF2-40B4-BE49-F238E27FC236}">
                  <a16:creationId xmlns:a16="http://schemas.microsoft.com/office/drawing/2014/main" id="{9F237926-2797-4F76-A5C5-C48665273E0E}"/>
                </a:ext>
              </a:extLst>
            </p:cNvPr>
            <p:cNvSpPr txBox="1"/>
            <p:nvPr/>
          </p:nvSpPr>
          <p:spPr>
            <a:xfrm>
              <a:off x="9140473" y="5045502"/>
              <a:ext cx="2650312" cy="402336"/>
            </a:xfrm>
            <a:prstGeom prst="rect">
              <a:avLst/>
            </a:prstGeom>
            <a:noFill/>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rPr>
                <a:t>Inspected by European QP </a:t>
              </a:r>
              <a:br>
                <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rPr>
                <a:t>and Israeli MoH</a:t>
              </a:r>
            </a:p>
          </p:txBody>
        </p:sp>
        <p:pic>
          <p:nvPicPr>
            <p:cNvPr id="135" name="Graphic 134">
              <a:extLst>
                <a:ext uri="{FF2B5EF4-FFF2-40B4-BE49-F238E27FC236}">
                  <a16:creationId xmlns:a16="http://schemas.microsoft.com/office/drawing/2014/main" id="{9C9CB9A3-1A0D-4410-94BA-234B7BA3F52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8764311" y="5151327"/>
              <a:ext cx="190686" cy="190686"/>
            </a:xfrm>
            <a:prstGeom prst="rect">
              <a:avLst/>
            </a:prstGeom>
          </p:spPr>
        </p:pic>
      </p:grpSp>
      <p:grpSp>
        <p:nvGrpSpPr>
          <p:cNvPr id="46" name="Group 45">
            <a:extLst>
              <a:ext uri="{FF2B5EF4-FFF2-40B4-BE49-F238E27FC236}">
                <a16:creationId xmlns:a16="http://schemas.microsoft.com/office/drawing/2014/main" id="{4D394F3D-7A4F-4C37-8695-0D2C6070FCE9}"/>
              </a:ext>
            </a:extLst>
          </p:cNvPr>
          <p:cNvGrpSpPr/>
          <p:nvPr/>
        </p:nvGrpSpPr>
        <p:grpSpPr>
          <a:xfrm>
            <a:off x="8754034" y="5701274"/>
            <a:ext cx="3171266" cy="402336"/>
            <a:chOff x="8612170" y="5650976"/>
            <a:chExt cx="3171266" cy="402336"/>
          </a:xfrm>
        </p:grpSpPr>
        <p:sp>
          <p:nvSpPr>
            <p:cNvPr id="137" name="TextBox 136">
              <a:extLst>
                <a:ext uri="{FF2B5EF4-FFF2-40B4-BE49-F238E27FC236}">
                  <a16:creationId xmlns:a16="http://schemas.microsoft.com/office/drawing/2014/main" id="{B436B276-5E64-427C-8071-D11E4AC9F871}"/>
                </a:ext>
              </a:extLst>
            </p:cNvPr>
            <p:cNvSpPr txBox="1"/>
            <p:nvPr/>
          </p:nvSpPr>
          <p:spPr>
            <a:xfrm>
              <a:off x="8988332" y="5650976"/>
              <a:ext cx="2795104" cy="402336"/>
            </a:xfrm>
            <a:prstGeom prst="rect">
              <a:avLst/>
            </a:prstGeom>
            <a:noFill/>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FFFFFF"/>
                  </a:solidFill>
                  <a:latin typeface="Arial" panose="020B0604020202020204"/>
                </a:rPr>
                <a:t>Facility expected to</a:t>
              </a:r>
              <a:r>
                <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rPr>
                <a:t> be used for commercialization </a:t>
              </a:r>
            </a:p>
          </p:txBody>
        </p:sp>
        <p:pic>
          <p:nvPicPr>
            <p:cNvPr id="138" name="Graphic 137">
              <a:extLst>
                <a:ext uri="{FF2B5EF4-FFF2-40B4-BE49-F238E27FC236}">
                  <a16:creationId xmlns:a16="http://schemas.microsoft.com/office/drawing/2014/main" id="{EF79C021-80D3-43B4-999A-AC6BCF277CE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8612170" y="5756801"/>
              <a:ext cx="190686" cy="190686"/>
            </a:xfrm>
            <a:prstGeom prst="rect">
              <a:avLst/>
            </a:prstGeom>
          </p:spPr>
        </p:pic>
      </p:grpSp>
      <p:cxnSp>
        <p:nvCxnSpPr>
          <p:cNvPr id="23" name="Straight Connector 22">
            <a:extLst>
              <a:ext uri="{FF2B5EF4-FFF2-40B4-BE49-F238E27FC236}">
                <a16:creationId xmlns:a16="http://schemas.microsoft.com/office/drawing/2014/main" id="{E68FF909-FDFF-472F-9AC9-B9839A8D7EF9}"/>
              </a:ext>
            </a:extLst>
          </p:cNvPr>
          <p:cNvCxnSpPr>
            <a:cxnSpLocks/>
          </p:cNvCxnSpPr>
          <p:nvPr/>
        </p:nvCxnSpPr>
        <p:spPr>
          <a:xfrm>
            <a:off x="9664453" y="1802737"/>
            <a:ext cx="22372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5C86677-F0C2-4E0E-9109-208F623A467B}"/>
              </a:ext>
            </a:extLst>
          </p:cNvPr>
          <p:cNvCxnSpPr>
            <a:cxnSpLocks/>
          </p:cNvCxnSpPr>
          <p:nvPr/>
        </p:nvCxnSpPr>
        <p:spPr>
          <a:xfrm>
            <a:off x="9525015" y="2433461"/>
            <a:ext cx="237667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C8378E9-0B08-4B95-B559-650355DEC35C}"/>
              </a:ext>
            </a:extLst>
          </p:cNvPr>
          <p:cNvCxnSpPr>
            <a:cxnSpLocks/>
          </p:cNvCxnSpPr>
          <p:nvPr/>
        </p:nvCxnSpPr>
        <p:spPr>
          <a:xfrm>
            <a:off x="9372875" y="3064185"/>
            <a:ext cx="25524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44598C6-FF6F-49FA-ADC3-E7EC2A20C17D}"/>
              </a:ext>
            </a:extLst>
          </p:cNvPr>
          <p:cNvCxnSpPr>
            <a:cxnSpLocks/>
          </p:cNvCxnSpPr>
          <p:nvPr/>
        </p:nvCxnSpPr>
        <p:spPr>
          <a:xfrm>
            <a:off x="9220734" y="3694909"/>
            <a:ext cx="270456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D152EBE-F4A0-4DBE-9E2D-83EBD7696A88}"/>
              </a:ext>
            </a:extLst>
          </p:cNvPr>
          <p:cNvCxnSpPr>
            <a:cxnSpLocks/>
          </p:cNvCxnSpPr>
          <p:nvPr/>
        </p:nvCxnSpPr>
        <p:spPr>
          <a:xfrm>
            <a:off x="9068593" y="4325633"/>
            <a:ext cx="285670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A0A21BF-3BE7-4A33-A0B3-4A13B6ABC790}"/>
              </a:ext>
            </a:extLst>
          </p:cNvPr>
          <p:cNvCxnSpPr>
            <a:cxnSpLocks/>
          </p:cNvCxnSpPr>
          <p:nvPr/>
        </p:nvCxnSpPr>
        <p:spPr>
          <a:xfrm>
            <a:off x="8916452" y="4956357"/>
            <a:ext cx="300884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C363B60-4FAE-493D-8E05-28122ECD23FA}"/>
              </a:ext>
            </a:extLst>
          </p:cNvPr>
          <p:cNvCxnSpPr>
            <a:cxnSpLocks/>
          </p:cNvCxnSpPr>
          <p:nvPr/>
        </p:nvCxnSpPr>
        <p:spPr>
          <a:xfrm>
            <a:off x="8764311" y="5587081"/>
            <a:ext cx="31609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70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4347EA9A-01CE-4AE5-B64F-1F4F15E45F73}"/>
              </a:ext>
            </a:extLst>
          </p:cNvPr>
          <p:cNvSpPr/>
          <p:nvPr/>
        </p:nvSpPr>
        <p:spPr>
          <a:xfrm>
            <a:off x="420414" y="1132147"/>
            <a:ext cx="11771585" cy="25965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96F10DE-A14D-8341-9D58-1C296912F47E}"/>
              </a:ext>
            </a:extLst>
          </p:cNvPr>
          <p:cNvSpPr>
            <a:spLocks noGrp="1"/>
          </p:cNvSpPr>
          <p:nvPr>
            <p:ph type="dt" sz="half" idx="2"/>
          </p:nvPr>
        </p:nvSpPr>
        <p:spPr/>
        <p:txBody>
          <a:bodyPr/>
          <a:lstStyle/>
          <a:p>
            <a:r>
              <a:rPr lang="en-US"/>
              <a:t>BREAKING BOUNDARIES, ENGINEERING THE FUTURE OF TARGETED MEDICINES</a:t>
            </a:r>
          </a:p>
        </p:txBody>
      </p:sp>
      <p:sp>
        <p:nvSpPr>
          <p:cNvPr id="33" name="Google Shape;493;p28">
            <a:extLst>
              <a:ext uri="{FF2B5EF4-FFF2-40B4-BE49-F238E27FC236}">
                <a16:creationId xmlns:a16="http://schemas.microsoft.com/office/drawing/2014/main" id="{C96E5314-EAB0-FC46-955A-8805B5CE7E67}"/>
              </a:ext>
            </a:extLst>
          </p:cNvPr>
          <p:cNvSpPr/>
          <p:nvPr/>
        </p:nvSpPr>
        <p:spPr>
          <a:xfrm>
            <a:off x="420414" y="3317700"/>
            <a:ext cx="7750468" cy="64008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a:ln>
                  <a:noFill/>
                </a:ln>
                <a:solidFill>
                  <a:srgbClr val="FFFFFF"/>
                </a:solidFill>
                <a:effectLst/>
                <a:uLnTx/>
                <a:uFillTx/>
                <a:latin typeface="Arial" panose="020B0604020202020204"/>
                <a:ea typeface="+mn-ea"/>
                <a:cs typeface="+mn-cs"/>
              </a:rPr>
              <a:t>2022</a:t>
            </a:r>
          </a:p>
        </p:txBody>
      </p:sp>
      <p:sp>
        <p:nvSpPr>
          <p:cNvPr id="34" name="Pentagon 33">
            <a:extLst>
              <a:ext uri="{FF2B5EF4-FFF2-40B4-BE49-F238E27FC236}">
                <a16:creationId xmlns:a16="http://schemas.microsoft.com/office/drawing/2014/main" id="{5BABABA8-F0CE-EF4D-8309-0502341709DF}"/>
              </a:ext>
            </a:extLst>
          </p:cNvPr>
          <p:cNvSpPr/>
          <p:nvPr/>
        </p:nvSpPr>
        <p:spPr>
          <a:xfrm>
            <a:off x="8179930" y="3317700"/>
            <a:ext cx="3890101" cy="64008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a:ln>
                  <a:noFill/>
                </a:ln>
                <a:solidFill>
                  <a:srgbClr val="FFFFFF"/>
                </a:solidFill>
                <a:effectLst/>
                <a:uLnTx/>
                <a:uFillTx/>
                <a:latin typeface="Arial" panose="020B0604020202020204"/>
                <a:ea typeface="+mn-ea"/>
                <a:cs typeface="+mn-cs"/>
              </a:rPr>
              <a:t>2023</a:t>
            </a:r>
          </a:p>
        </p:txBody>
      </p:sp>
      <p:sp>
        <p:nvSpPr>
          <p:cNvPr id="38" name="Rectangle 37">
            <a:extLst>
              <a:ext uri="{FF2B5EF4-FFF2-40B4-BE49-F238E27FC236}">
                <a16:creationId xmlns:a16="http://schemas.microsoft.com/office/drawing/2014/main" id="{E9635606-8837-FC47-B14F-68AC4EEFE159}"/>
              </a:ext>
            </a:extLst>
          </p:cNvPr>
          <p:cNvSpPr/>
          <p:nvPr/>
        </p:nvSpPr>
        <p:spPr>
          <a:xfrm>
            <a:off x="2573753" y="4435415"/>
            <a:ext cx="2533643" cy="830997"/>
          </a:xfrm>
          <a:prstGeom prst="rect">
            <a:avLst/>
          </a:prstGeom>
        </p:spPr>
        <p:txBody>
          <a:bodyPr wrap="square">
            <a:spAutoFit/>
          </a:bodyPr>
          <a:lstStyle/>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Preliminary data from NCI-sponsored Phase 2 study in </a:t>
            </a: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sym typeface="Arial"/>
              </a:rPr>
              <a:t>colorectal cancer</a:t>
            </a:r>
          </a:p>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sym typeface="Arial"/>
              </a:rPr>
              <a:t>1H22</a:t>
            </a:r>
          </a:p>
        </p:txBody>
      </p:sp>
      <p:sp>
        <p:nvSpPr>
          <p:cNvPr id="39" name="Rectangle 38">
            <a:extLst>
              <a:ext uri="{FF2B5EF4-FFF2-40B4-BE49-F238E27FC236}">
                <a16:creationId xmlns:a16="http://schemas.microsoft.com/office/drawing/2014/main" id="{EFF386C8-42ED-9940-97DB-2BC29209CAFA}"/>
              </a:ext>
            </a:extLst>
          </p:cNvPr>
          <p:cNvSpPr/>
          <p:nvPr/>
        </p:nvSpPr>
        <p:spPr>
          <a:xfrm>
            <a:off x="4217799" y="2254040"/>
            <a:ext cx="2468748" cy="646331"/>
          </a:xfrm>
          <a:prstGeom prst="rect">
            <a:avLst/>
          </a:prstGeom>
        </p:spPr>
        <p:txBody>
          <a:bodyPr wrap="square">
            <a:spAutoFit/>
          </a:bodyPr>
          <a:lstStyle/>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Topline PFS </a:t>
            </a:r>
            <a:b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b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co-primary endpoint Data* </a:t>
            </a:r>
          </a:p>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2H22 </a:t>
            </a:r>
          </a:p>
        </p:txBody>
      </p:sp>
      <p:sp>
        <p:nvSpPr>
          <p:cNvPr id="40" name="Rectangle 39">
            <a:extLst>
              <a:ext uri="{FF2B5EF4-FFF2-40B4-BE49-F238E27FC236}">
                <a16:creationId xmlns:a16="http://schemas.microsoft.com/office/drawing/2014/main" id="{88928960-30AD-1048-B166-790B06BC9960}"/>
              </a:ext>
            </a:extLst>
          </p:cNvPr>
          <p:cNvSpPr/>
          <p:nvPr/>
        </p:nvSpPr>
        <p:spPr>
          <a:xfrm>
            <a:off x="8249719" y="2244410"/>
            <a:ext cx="1899386" cy="646331"/>
          </a:xfrm>
          <a:prstGeom prst="rect">
            <a:avLst/>
          </a:prstGeom>
        </p:spPr>
        <p:txBody>
          <a:bodyPr wrap="square">
            <a:spAutoFit/>
          </a:bodyPr>
          <a:lstStyle/>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Potential BLA filing with PFS data</a:t>
            </a:r>
          </a:p>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1H23</a:t>
            </a:r>
          </a:p>
        </p:txBody>
      </p:sp>
      <p:sp>
        <p:nvSpPr>
          <p:cNvPr id="45" name="Rectangle 44">
            <a:extLst>
              <a:ext uri="{FF2B5EF4-FFF2-40B4-BE49-F238E27FC236}">
                <a16:creationId xmlns:a16="http://schemas.microsoft.com/office/drawing/2014/main" id="{52A6378B-59D8-1E47-B016-0ACBD2A96B6F}"/>
              </a:ext>
            </a:extLst>
          </p:cNvPr>
          <p:cNvSpPr/>
          <p:nvPr/>
        </p:nvSpPr>
        <p:spPr>
          <a:xfrm>
            <a:off x="6686547" y="4447406"/>
            <a:ext cx="2398002" cy="830997"/>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Preliminary data from investigator-sponsored Phase 2 study of </a:t>
            </a:r>
            <a:r>
              <a:rPr kumimoji="0" lang="en-US" sz="1200" i="0" u="none" strike="noStrike" kern="0" cap="none" spc="0" normalizeH="0" baseline="0" noProof="0" dirty="0" err="1">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ofra-vec</a:t>
            </a: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 in </a:t>
            </a:r>
            <a:r>
              <a:rPr kumimoji="0" lang="en-US" sz="1200" i="0" u="none" strike="noStrike" kern="0" cap="none" spc="0" normalizeH="0" baseline="0" noProof="0" dirty="0" err="1">
                <a:ln>
                  <a:noFill/>
                </a:ln>
                <a:solidFill>
                  <a:srgbClr val="121E36"/>
                </a:solidFill>
                <a:effectLst/>
                <a:uLnTx/>
                <a:uFillTx/>
                <a:latin typeface="Arial" panose="020B0604020202020204" pitchFamily="34" charset="0"/>
                <a:ea typeface="+mn-ea"/>
                <a:cs typeface="Arial" panose="020B0604020202020204" pitchFamily="34" charset="0"/>
                <a:sym typeface="Arial"/>
              </a:rPr>
              <a:t>rGBM</a:t>
            </a:r>
            <a:endParaRPr lang="en-US" sz="1200" kern="0" dirty="0">
              <a:solidFill>
                <a:srgbClr val="121E36"/>
              </a:solidFill>
              <a:latin typeface="Arial" panose="020B0604020202020204" pitchFamily="34" charset="0"/>
              <a:cs typeface="Arial" panose="020B0604020202020204" pitchFamily="34" charset="0"/>
              <a:sym typeface="Arial"/>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sym typeface="Arial"/>
              </a:rPr>
              <a:t> </a:t>
            </a: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sym typeface="Arial"/>
              </a:rPr>
              <a:t>2H22</a:t>
            </a:r>
            <a:endParaRPr kumimoji="0" lang="he-IL" sz="1200" b="1" i="0" u="none" strike="noStrike" kern="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sym typeface="Arial"/>
            </a:endParaRPr>
          </a:p>
        </p:txBody>
      </p:sp>
      <p:cxnSp>
        <p:nvCxnSpPr>
          <p:cNvPr id="50" name="Straight Connector 49">
            <a:extLst>
              <a:ext uri="{FF2B5EF4-FFF2-40B4-BE49-F238E27FC236}">
                <a16:creationId xmlns:a16="http://schemas.microsoft.com/office/drawing/2014/main" id="{7DF037A0-12DE-C340-B784-93DB23F04A92}"/>
              </a:ext>
            </a:extLst>
          </p:cNvPr>
          <p:cNvCxnSpPr>
            <a:cxnSpLocks/>
          </p:cNvCxnSpPr>
          <p:nvPr/>
        </p:nvCxnSpPr>
        <p:spPr>
          <a:xfrm>
            <a:off x="3772939" y="3956973"/>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2ADF0E6-548B-6D47-A05F-5B9014CD7747}"/>
              </a:ext>
            </a:extLst>
          </p:cNvPr>
          <p:cNvCxnSpPr>
            <a:cxnSpLocks/>
          </p:cNvCxnSpPr>
          <p:nvPr/>
        </p:nvCxnSpPr>
        <p:spPr>
          <a:xfrm>
            <a:off x="5452173" y="2876944"/>
            <a:ext cx="0" cy="457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77A9730-1B0C-1741-B89B-3C192B0E6AAD}"/>
              </a:ext>
            </a:extLst>
          </p:cNvPr>
          <p:cNvCxnSpPr>
            <a:cxnSpLocks/>
          </p:cNvCxnSpPr>
          <p:nvPr/>
        </p:nvCxnSpPr>
        <p:spPr>
          <a:xfrm>
            <a:off x="7869328" y="3956973"/>
            <a:ext cx="0" cy="457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B5D8BF-D0CE-B545-ADC5-889187D735AD}"/>
              </a:ext>
            </a:extLst>
          </p:cNvPr>
          <p:cNvCxnSpPr>
            <a:cxnSpLocks/>
          </p:cNvCxnSpPr>
          <p:nvPr/>
        </p:nvCxnSpPr>
        <p:spPr>
          <a:xfrm>
            <a:off x="9177773" y="2876944"/>
            <a:ext cx="0" cy="457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AEB217AB-C58C-034A-8A28-07F882DA788C}"/>
              </a:ext>
            </a:extLst>
          </p:cNvPr>
          <p:cNvSpPr/>
          <p:nvPr/>
        </p:nvSpPr>
        <p:spPr>
          <a:xfrm>
            <a:off x="10141972" y="2083771"/>
            <a:ext cx="1928064" cy="830997"/>
          </a:xfrm>
          <a:prstGeom prst="rect">
            <a:avLst/>
          </a:prstGeom>
        </p:spPr>
        <p:txBody>
          <a:bodyPr wrap="square">
            <a:spAutoFit/>
          </a:bodyPr>
          <a:lstStyle/>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Topline Overall </a:t>
            </a:r>
            <a:b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b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Survival co-primary endpoint Data*</a:t>
            </a:r>
          </a:p>
          <a:p>
            <a:pPr marL="0" marR="0" lvl="0" indent="0" algn="ctr" defTabSz="685648" rtl="0" eaLnBrk="1" fontAlgn="base" latinLnBrk="0" hangingPunct="1">
              <a:lnSpc>
                <a:spcPct val="100000"/>
              </a:lnSpc>
              <a:spcBef>
                <a:spcPct val="0"/>
              </a:spcBef>
              <a:spcAft>
                <a:spcPct val="0"/>
              </a:spcAft>
              <a:buClrTx/>
              <a:buSzTx/>
              <a:buFontTx/>
              <a:buNone/>
              <a:tabLst/>
              <a:defRPr/>
            </a:pPr>
            <a:r>
              <a:rPr lang="en-US" sz="1200" b="1" kern="0" dirty="0">
                <a:solidFill>
                  <a:srgbClr val="121E36"/>
                </a:solidFill>
                <a:latin typeface="Arial" panose="020B0604020202020204" pitchFamily="34" charset="0"/>
                <a:ea typeface="Roboto Condensed" panose="020B0604020202020204" charset="0"/>
                <a:cs typeface="Arial" panose="020B0604020202020204" pitchFamily="34" charset="0"/>
                <a:sym typeface="Arial"/>
              </a:rPr>
              <a:t>20</a:t>
            </a: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23 </a:t>
            </a:r>
          </a:p>
        </p:txBody>
      </p:sp>
      <p:cxnSp>
        <p:nvCxnSpPr>
          <p:cNvPr id="60" name="Straight Connector 59">
            <a:extLst>
              <a:ext uri="{FF2B5EF4-FFF2-40B4-BE49-F238E27FC236}">
                <a16:creationId xmlns:a16="http://schemas.microsoft.com/office/drawing/2014/main" id="{3C90A024-B2B8-CA40-ABF5-A367514853A3}"/>
              </a:ext>
            </a:extLst>
          </p:cNvPr>
          <p:cNvCxnSpPr>
            <a:cxnSpLocks/>
          </p:cNvCxnSpPr>
          <p:nvPr/>
        </p:nvCxnSpPr>
        <p:spPr>
          <a:xfrm>
            <a:off x="11104023" y="2896824"/>
            <a:ext cx="0" cy="457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Content Placeholder 2">
            <a:extLst>
              <a:ext uri="{FF2B5EF4-FFF2-40B4-BE49-F238E27FC236}">
                <a16:creationId xmlns:a16="http://schemas.microsoft.com/office/drawing/2014/main" id="{8165D875-6299-E84B-8A6C-D39376E77C08}"/>
              </a:ext>
            </a:extLst>
          </p:cNvPr>
          <p:cNvSpPr txBox="1">
            <a:spLocks/>
          </p:cNvSpPr>
          <p:nvPr/>
        </p:nvSpPr>
        <p:spPr>
          <a:xfrm>
            <a:off x="575738" y="6244036"/>
            <a:ext cx="10723277" cy="471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1"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Montserrat"/>
              </a:rPr>
              <a:t>*The OVAL study is event-driven. Timing of top-line results depends on # of events.</a:t>
            </a:r>
          </a:p>
        </p:txBody>
      </p:sp>
      <p:grpSp>
        <p:nvGrpSpPr>
          <p:cNvPr id="2" name="Group 1">
            <a:extLst>
              <a:ext uri="{FF2B5EF4-FFF2-40B4-BE49-F238E27FC236}">
                <a16:creationId xmlns:a16="http://schemas.microsoft.com/office/drawing/2014/main" id="{84F42EC4-E23A-4EF8-834A-E6DC19188812}"/>
              </a:ext>
            </a:extLst>
          </p:cNvPr>
          <p:cNvGrpSpPr/>
          <p:nvPr/>
        </p:nvGrpSpPr>
        <p:grpSpPr>
          <a:xfrm>
            <a:off x="534461" y="1189869"/>
            <a:ext cx="742894" cy="848839"/>
            <a:chOff x="409853" y="1118181"/>
            <a:chExt cx="863177" cy="986276"/>
          </a:xfrm>
        </p:grpSpPr>
        <p:pic>
          <p:nvPicPr>
            <p:cNvPr id="30" name="Picture 29">
              <a:extLst>
                <a:ext uri="{FF2B5EF4-FFF2-40B4-BE49-F238E27FC236}">
                  <a16:creationId xmlns:a16="http://schemas.microsoft.com/office/drawing/2014/main" id="{F3545915-1D7C-BB4C-A04B-52783214F2A0}"/>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9853" y="1118181"/>
              <a:ext cx="851783" cy="986276"/>
            </a:xfrm>
            <a:prstGeom prst="rect">
              <a:avLst/>
            </a:prstGeom>
          </p:spPr>
        </p:pic>
        <p:sp>
          <p:nvSpPr>
            <p:cNvPr id="68" name="TextBox 67">
              <a:extLst>
                <a:ext uri="{FF2B5EF4-FFF2-40B4-BE49-F238E27FC236}">
                  <a16:creationId xmlns:a16="http://schemas.microsoft.com/office/drawing/2014/main" id="{0B5883A4-DCE4-440B-8EB1-5506A14598BE}"/>
                </a:ext>
              </a:extLst>
            </p:cNvPr>
            <p:cNvSpPr txBox="1"/>
            <p:nvPr/>
          </p:nvSpPr>
          <p:spPr>
            <a:xfrm>
              <a:off x="967036" y="1674134"/>
              <a:ext cx="305994" cy="357610"/>
            </a:xfrm>
            <a:prstGeom prst="rect">
              <a:avLst/>
            </a:prstGeom>
            <a:noFill/>
          </p:spPr>
          <p:txBody>
            <a:bodyPr wrap="square" lIns="0" rIns="0">
              <a:spAutoFit/>
            </a:bodyPr>
            <a:lstStyle/>
            <a:p>
              <a:pPr algn="r"/>
              <a:r>
                <a:rPr kumimoji="0" lang="en-US" sz="1400" b="0" i="1" u="none" strike="noStrike" kern="0" cap="none" spc="0" normalizeH="0" baseline="0" noProof="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Montserrat"/>
                </a:rPr>
                <a:t>*</a:t>
              </a:r>
              <a:endParaRPr lang="en-US" sz="1400"/>
            </a:p>
          </p:txBody>
        </p:sp>
      </p:grpSp>
      <p:sp>
        <p:nvSpPr>
          <p:cNvPr id="64" name="Rectangle 63">
            <a:extLst>
              <a:ext uri="{FF2B5EF4-FFF2-40B4-BE49-F238E27FC236}">
                <a16:creationId xmlns:a16="http://schemas.microsoft.com/office/drawing/2014/main" id="{68C51F11-41B8-4653-A791-134B05C61800}"/>
              </a:ext>
            </a:extLst>
          </p:cNvPr>
          <p:cNvSpPr/>
          <p:nvPr/>
        </p:nvSpPr>
        <p:spPr>
          <a:xfrm>
            <a:off x="2041721" y="1840028"/>
            <a:ext cx="792652" cy="646331"/>
          </a:xfrm>
          <a:prstGeom prst="rect">
            <a:avLst/>
          </a:prstGeom>
        </p:spPr>
        <p:txBody>
          <a:bodyPr wrap="square">
            <a:spAutoFit/>
          </a:bodyPr>
          <a:lstStyle/>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DSMC review </a:t>
            </a: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1Q22</a:t>
            </a:r>
          </a:p>
        </p:txBody>
      </p:sp>
      <p:cxnSp>
        <p:nvCxnSpPr>
          <p:cNvPr id="65" name="Straight Connector 64">
            <a:extLst>
              <a:ext uri="{FF2B5EF4-FFF2-40B4-BE49-F238E27FC236}">
                <a16:creationId xmlns:a16="http://schemas.microsoft.com/office/drawing/2014/main" id="{9A4DCD34-D81F-4C7D-9C4F-A14E6A8616B0}"/>
              </a:ext>
            </a:extLst>
          </p:cNvPr>
          <p:cNvCxnSpPr>
            <a:cxnSpLocks/>
          </p:cNvCxnSpPr>
          <p:nvPr/>
        </p:nvCxnSpPr>
        <p:spPr>
          <a:xfrm>
            <a:off x="2438048" y="2513959"/>
            <a:ext cx="1" cy="8361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itle 3">
            <a:extLst>
              <a:ext uri="{FF2B5EF4-FFF2-40B4-BE49-F238E27FC236}">
                <a16:creationId xmlns:a16="http://schemas.microsoft.com/office/drawing/2014/main" id="{5E17A645-0C13-D342-ACC7-81388BC151DB}"/>
              </a:ext>
            </a:extLst>
          </p:cNvPr>
          <p:cNvSpPr>
            <a:spLocks noGrp="1"/>
          </p:cNvSpPr>
          <p:nvPr>
            <p:ph type="title"/>
          </p:nvPr>
        </p:nvSpPr>
        <p:spPr>
          <a:xfrm>
            <a:off x="605051" y="275977"/>
            <a:ext cx="11239500" cy="560300"/>
          </a:xfrm>
        </p:spPr>
        <p:txBody>
          <a:bodyPr anchor="ctr"/>
          <a:lstStyle/>
          <a:p>
            <a:r>
              <a:rPr lang="en-US" cap="none" dirty="0"/>
              <a:t>Path Forward to Multiple Ofra-Vec Clinical Catalysts</a:t>
            </a:r>
          </a:p>
        </p:txBody>
      </p:sp>
      <p:pic>
        <p:nvPicPr>
          <p:cNvPr id="37" name="Picture 36" descr="A picture containing honeycomb, outdoor object&#10;&#10;Description automatically generated">
            <a:extLst>
              <a:ext uri="{FF2B5EF4-FFF2-40B4-BE49-F238E27FC236}">
                <a16:creationId xmlns:a16="http://schemas.microsoft.com/office/drawing/2014/main" id="{B13719E2-E977-864E-AD62-46C29EBD8B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05"/>
          <a:stretch/>
        </p:blipFill>
        <p:spPr>
          <a:xfrm>
            <a:off x="2117867" y="1316872"/>
            <a:ext cx="702273" cy="516811"/>
          </a:xfrm>
          <a:prstGeom prst="rect">
            <a:avLst/>
          </a:prstGeom>
        </p:spPr>
      </p:pic>
      <p:pic>
        <p:nvPicPr>
          <p:cNvPr id="44" name="Picture 43" descr="A picture containing honeycomb, outdoor object&#10;&#10;Description automatically generated">
            <a:extLst>
              <a:ext uri="{FF2B5EF4-FFF2-40B4-BE49-F238E27FC236}">
                <a16:creationId xmlns:a16="http://schemas.microsoft.com/office/drawing/2014/main" id="{905375BC-E8F9-C648-A6AF-7C825FB485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05"/>
          <a:stretch/>
        </p:blipFill>
        <p:spPr>
          <a:xfrm>
            <a:off x="5101036" y="1727599"/>
            <a:ext cx="702273" cy="516811"/>
          </a:xfrm>
          <a:prstGeom prst="rect">
            <a:avLst/>
          </a:prstGeom>
        </p:spPr>
      </p:pic>
      <p:pic>
        <p:nvPicPr>
          <p:cNvPr id="49" name="Picture 48" descr="A picture containing honeycomb, outdoor object&#10;&#10;Description automatically generated">
            <a:extLst>
              <a:ext uri="{FF2B5EF4-FFF2-40B4-BE49-F238E27FC236}">
                <a16:creationId xmlns:a16="http://schemas.microsoft.com/office/drawing/2014/main" id="{6DF13F4C-5B80-2548-A30D-10FB494951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05"/>
          <a:stretch/>
        </p:blipFill>
        <p:spPr>
          <a:xfrm>
            <a:off x="8848475" y="1681445"/>
            <a:ext cx="702273" cy="516811"/>
          </a:xfrm>
          <a:prstGeom prst="rect">
            <a:avLst/>
          </a:prstGeom>
        </p:spPr>
      </p:pic>
      <p:pic>
        <p:nvPicPr>
          <p:cNvPr id="56" name="Picture 55" descr="A picture containing honeycomb, outdoor object&#10;&#10;Description automatically generated">
            <a:extLst>
              <a:ext uri="{FF2B5EF4-FFF2-40B4-BE49-F238E27FC236}">
                <a16:creationId xmlns:a16="http://schemas.microsoft.com/office/drawing/2014/main" id="{AE7B6950-CADA-DB48-8939-F7FE5A176A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05"/>
          <a:stretch/>
        </p:blipFill>
        <p:spPr>
          <a:xfrm>
            <a:off x="10752886" y="1543504"/>
            <a:ext cx="702273" cy="516811"/>
          </a:xfrm>
          <a:prstGeom prst="rect">
            <a:avLst/>
          </a:prstGeom>
        </p:spPr>
      </p:pic>
      <p:pic>
        <p:nvPicPr>
          <p:cNvPr id="58" name="Picture 57" descr="A picture containing honeycomb, outdoor object&#10;&#10;Description automatically generated">
            <a:extLst>
              <a:ext uri="{FF2B5EF4-FFF2-40B4-BE49-F238E27FC236}">
                <a16:creationId xmlns:a16="http://schemas.microsoft.com/office/drawing/2014/main" id="{F3D4F48E-BB73-984B-9872-3CCAA2C0C5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05"/>
          <a:stretch/>
        </p:blipFill>
        <p:spPr>
          <a:xfrm>
            <a:off x="3421802" y="5287654"/>
            <a:ext cx="702273" cy="516811"/>
          </a:xfrm>
          <a:prstGeom prst="rect">
            <a:avLst/>
          </a:prstGeom>
        </p:spPr>
      </p:pic>
      <p:pic>
        <p:nvPicPr>
          <p:cNvPr id="61" name="Picture 60" descr="A picture containing honeycomb, outdoor object&#10;&#10;Description automatically generated">
            <a:extLst>
              <a:ext uri="{FF2B5EF4-FFF2-40B4-BE49-F238E27FC236}">
                <a16:creationId xmlns:a16="http://schemas.microsoft.com/office/drawing/2014/main" id="{DBC75448-9445-4E41-BC48-35F043CEF0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05"/>
          <a:stretch/>
        </p:blipFill>
        <p:spPr>
          <a:xfrm>
            <a:off x="7518191" y="5311636"/>
            <a:ext cx="702273" cy="516811"/>
          </a:xfrm>
          <a:prstGeom prst="rect">
            <a:avLst/>
          </a:prstGeom>
        </p:spPr>
      </p:pic>
      <p:pic>
        <p:nvPicPr>
          <p:cNvPr id="31" name="Picture 30" descr="Icon&#10;&#10;Description automatically generated">
            <a:extLst>
              <a:ext uri="{FF2B5EF4-FFF2-40B4-BE49-F238E27FC236}">
                <a16:creationId xmlns:a16="http://schemas.microsoft.com/office/drawing/2014/main" id="{1DD2A809-6C65-4ACF-B4A4-F2D4D7AA39E2}"/>
              </a:ext>
            </a:extLst>
          </p:cNvPr>
          <p:cNvPicPr>
            <a:picLocks noChangeAspect="1"/>
          </p:cNvPicPr>
          <p:nvPr/>
        </p:nvPicPr>
        <p:blipFill>
          <a:blip r:embed="rId5"/>
          <a:stretch>
            <a:fillRect/>
          </a:stretch>
        </p:blipFill>
        <p:spPr>
          <a:xfrm>
            <a:off x="2489651" y="3004289"/>
            <a:ext cx="320393" cy="287150"/>
          </a:xfrm>
          <a:prstGeom prst="rect">
            <a:avLst/>
          </a:prstGeom>
        </p:spPr>
      </p:pic>
    </p:spTree>
    <p:extLst>
      <p:ext uri="{BB962C8B-B14F-4D97-AF65-F5344CB8AC3E}">
        <p14:creationId xmlns:p14="http://schemas.microsoft.com/office/powerpoint/2010/main" val="10281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95691-2A8E-E64D-8FE0-17768276127E}"/>
              </a:ext>
            </a:extLst>
          </p:cNvPr>
          <p:cNvSpPr>
            <a:spLocks noGrp="1"/>
          </p:cNvSpPr>
          <p:nvPr>
            <p:ph type="title"/>
          </p:nvPr>
        </p:nvSpPr>
        <p:spPr>
          <a:xfrm>
            <a:off x="604681" y="2228405"/>
            <a:ext cx="5249060" cy="1740336"/>
          </a:xfrm>
        </p:spPr>
        <p:txBody>
          <a:bodyPr>
            <a:noAutofit/>
          </a:bodyPr>
          <a:lstStyle/>
          <a:p>
            <a:r>
              <a:rPr lang="en-US" dirty="0"/>
              <a:t>VB-601:</a:t>
            </a:r>
            <a:br>
              <a:rPr lang="en-US" dirty="0"/>
            </a:br>
            <a:r>
              <a:rPr lang="en-US" cap="none" dirty="0">
                <a:solidFill>
                  <a:srgbClr val="68B5E8"/>
                </a:solidFill>
              </a:rPr>
              <a:t>Targeting Monocytes in Inflammation</a:t>
            </a:r>
            <a:endParaRPr lang="en-US" dirty="0">
              <a:solidFill>
                <a:srgbClr val="68B5E8"/>
              </a:solidFill>
            </a:endParaRPr>
          </a:p>
        </p:txBody>
      </p:sp>
    </p:spTree>
    <p:extLst>
      <p:ext uri="{BB962C8B-B14F-4D97-AF65-F5344CB8AC3E}">
        <p14:creationId xmlns:p14="http://schemas.microsoft.com/office/powerpoint/2010/main" val="3964667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8F339DB-1E95-4462-A45D-34F1DC1B95C7}"/>
              </a:ext>
            </a:extLst>
          </p:cNvPr>
          <p:cNvGrpSpPr/>
          <p:nvPr/>
        </p:nvGrpSpPr>
        <p:grpSpPr>
          <a:xfrm>
            <a:off x="1400685" y="1225796"/>
            <a:ext cx="10487831" cy="3379518"/>
            <a:chOff x="2076880" y="3128396"/>
            <a:chExt cx="9841743" cy="3171329"/>
          </a:xfrm>
        </p:grpSpPr>
        <p:pic>
          <p:nvPicPr>
            <p:cNvPr id="7" name="Picture 6">
              <a:extLst>
                <a:ext uri="{FF2B5EF4-FFF2-40B4-BE49-F238E27FC236}">
                  <a16:creationId xmlns:a16="http://schemas.microsoft.com/office/drawing/2014/main" id="{EE3E494C-8332-BE4C-BB5C-4A8659279E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34360" y="4737212"/>
              <a:ext cx="1573380" cy="1493806"/>
            </a:xfrm>
            <a:prstGeom prst="rect">
              <a:avLst/>
            </a:prstGeom>
          </p:spPr>
        </p:pic>
        <p:pic>
          <p:nvPicPr>
            <p:cNvPr id="8" name="Picture 7">
              <a:extLst>
                <a:ext uri="{FF2B5EF4-FFF2-40B4-BE49-F238E27FC236}">
                  <a16:creationId xmlns:a16="http://schemas.microsoft.com/office/drawing/2014/main" id="{1E0303CD-4590-4344-8009-D739978F3C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4029" y="3128396"/>
              <a:ext cx="1532840" cy="1486786"/>
            </a:xfrm>
            <a:prstGeom prst="rect">
              <a:avLst/>
            </a:prstGeom>
          </p:spPr>
        </p:pic>
        <p:pic>
          <p:nvPicPr>
            <p:cNvPr id="9" name="Picture 8">
              <a:extLst>
                <a:ext uri="{FF2B5EF4-FFF2-40B4-BE49-F238E27FC236}">
                  <a16:creationId xmlns:a16="http://schemas.microsoft.com/office/drawing/2014/main" id="{605E262D-FA11-6A44-B6B1-FBADD430C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70081" y="4798630"/>
              <a:ext cx="1507506" cy="1377058"/>
            </a:xfrm>
            <a:prstGeom prst="rect">
              <a:avLst/>
            </a:prstGeom>
          </p:spPr>
        </p:pic>
        <p:pic>
          <p:nvPicPr>
            <p:cNvPr id="10" name="Picture 16">
              <a:extLst>
                <a:ext uri="{FF2B5EF4-FFF2-40B4-BE49-F238E27FC236}">
                  <a16:creationId xmlns:a16="http://schemas.microsoft.com/office/drawing/2014/main" id="{3E4A01B9-8DB8-274D-8888-6A4847E25F0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14314193">
              <a:off x="8529176" y="4049578"/>
              <a:ext cx="1387180" cy="138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17E82F28-4080-E34F-BA56-8AA329656BE5}"/>
                </a:ext>
              </a:extLst>
            </p:cNvPr>
            <p:cNvSpPr/>
            <p:nvPr/>
          </p:nvSpPr>
          <p:spPr>
            <a:xfrm>
              <a:off x="4159438" y="3208233"/>
              <a:ext cx="808235" cy="379656"/>
            </a:xfrm>
            <a:prstGeom prst="rect">
              <a:avLst/>
            </a:prstGeom>
          </p:spPr>
          <p:txBody>
            <a:bodyPr wrap="none">
              <a:spAutoFit/>
            </a:bodyPr>
            <a:lstStyle/>
            <a:p>
              <a:pPr defTabSz="1219170">
                <a:buClr>
                  <a:srgbClr val="297FD5">
                    <a:lumMod val="40000"/>
                    <a:lumOff val="60000"/>
                  </a:srgbClr>
                </a:buClr>
                <a:defRPr/>
              </a:pPr>
              <a:r>
                <a:rPr lang="en-US" b="1" kern="0">
                  <a:latin typeface="Arial" panose="020B0604020202020204" pitchFamily="34" charset="0"/>
                  <a:ea typeface="Roboto Condensed Light" panose="020B0604020202020204" charset="0"/>
                  <a:cs typeface="Arial" panose="020B0604020202020204" pitchFamily="34" charset="0"/>
                  <a:sym typeface="Arial"/>
                </a:rPr>
                <a:t>T-cell</a:t>
              </a:r>
            </a:p>
          </p:txBody>
        </p:sp>
        <p:sp>
          <p:nvSpPr>
            <p:cNvPr id="12" name="Rectangle 11">
              <a:extLst>
                <a:ext uri="{FF2B5EF4-FFF2-40B4-BE49-F238E27FC236}">
                  <a16:creationId xmlns:a16="http://schemas.microsoft.com/office/drawing/2014/main" id="{5A1200C1-2917-9A40-A3AC-A2EEF209C737}"/>
                </a:ext>
              </a:extLst>
            </p:cNvPr>
            <p:cNvSpPr/>
            <p:nvPr/>
          </p:nvSpPr>
          <p:spPr>
            <a:xfrm>
              <a:off x="2076880" y="5282936"/>
              <a:ext cx="835485" cy="379656"/>
            </a:xfrm>
            <a:prstGeom prst="rect">
              <a:avLst/>
            </a:prstGeom>
          </p:spPr>
          <p:txBody>
            <a:bodyPr wrap="none">
              <a:spAutoFit/>
            </a:bodyPr>
            <a:lstStyle/>
            <a:p>
              <a:pPr defTabSz="1219170">
                <a:buClr>
                  <a:srgbClr val="297FD5">
                    <a:lumMod val="40000"/>
                    <a:lumOff val="60000"/>
                  </a:srgbClr>
                </a:buClr>
                <a:defRPr/>
              </a:pPr>
              <a:r>
                <a:rPr lang="en-US" b="1" kern="0">
                  <a:latin typeface="Arial" panose="020B0604020202020204" pitchFamily="34" charset="0"/>
                  <a:ea typeface="Roboto Condensed Light" panose="020B0604020202020204" charset="0"/>
                  <a:cs typeface="Arial" panose="020B0604020202020204" pitchFamily="34" charset="0"/>
                  <a:sym typeface="Arial"/>
                </a:rPr>
                <a:t>B-cell</a:t>
              </a:r>
            </a:p>
          </p:txBody>
        </p:sp>
        <p:sp>
          <p:nvSpPr>
            <p:cNvPr id="13" name="Rectangle 12">
              <a:extLst>
                <a:ext uri="{FF2B5EF4-FFF2-40B4-BE49-F238E27FC236}">
                  <a16:creationId xmlns:a16="http://schemas.microsoft.com/office/drawing/2014/main" id="{E5FFC1F7-E56C-1145-BBCA-62143B0839B7}"/>
                </a:ext>
              </a:extLst>
            </p:cNvPr>
            <p:cNvSpPr/>
            <p:nvPr/>
          </p:nvSpPr>
          <p:spPr>
            <a:xfrm>
              <a:off x="8474953" y="5920069"/>
              <a:ext cx="2904962" cy="379656"/>
            </a:xfrm>
            <a:prstGeom prst="rect">
              <a:avLst/>
            </a:prstGeom>
          </p:spPr>
          <p:txBody>
            <a:bodyPr wrap="none">
              <a:spAutoFit/>
            </a:bodyPr>
            <a:lstStyle/>
            <a:p>
              <a:pPr defTabSz="1219170">
                <a:buClr>
                  <a:srgbClr val="297FD5">
                    <a:lumMod val="40000"/>
                    <a:lumOff val="60000"/>
                  </a:srgbClr>
                </a:buClr>
                <a:defRPr/>
              </a:pPr>
              <a:r>
                <a:rPr lang="en-US" b="1" kern="0">
                  <a:latin typeface="Arial" panose="020B0604020202020204" pitchFamily="34" charset="0"/>
                  <a:ea typeface="Roboto Condensed Light" panose="020B0604020202020204" charset="0"/>
                  <a:cs typeface="Arial" panose="020B0604020202020204" pitchFamily="34" charset="0"/>
                  <a:sym typeface="Arial"/>
                </a:rPr>
                <a:t>Monocyte / Macrophage</a:t>
              </a:r>
            </a:p>
          </p:txBody>
        </p:sp>
        <p:sp>
          <p:nvSpPr>
            <p:cNvPr id="14" name="Rectangle 13">
              <a:extLst>
                <a:ext uri="{FF2B5EF4-FFF2-40B4-BE49-F238E27FC236}">
                  <a16:creationId xmlns:a16="http://schemas.microsoft.com/office/drawing/2014/main" id="{3E784AB2-AF84-7143-8383-7F38695D9E5C}"/>
                </a:ext>
              </a:extLst>
            </p:cNvPr>
            <p:cNvSpPr/>
            <p:nvPr/>
          </p:nvSpPr>
          <p:spPr>
            <a:xfrm>
              <a:off x="9839170" y="3911666"/>
              <a:ext cx="2079453" cy="953095"/>
            </a:xfrm>
            <a:prstGeom prst="rect">
              <a:avLst/>
            </a:prstGeom>
          </p:spPr>
          <p:txBody>
            <a:bodyPr wrap="square">
              <a:spAutoFit/>
            </a:bodyPr>
            <a:lstStyle/>
            <a:p>
              <a:pPr defTabSz="1219170">
                <a:buClr>
                  <a:srgbClr val="297FD5">
                    <a:lumMod val="40000"/>
                    <a:lumOff val="60000"/>
                  </a:srgbClr>
                </a:buClr>
                <a:defRPr/>
              </a:pPr>
              <a:r>
                <a:rPr lang="en-US" b="1" kern="0" dirty="0">
                  <a:solidFill>
                    <a:schemeClr val="accent2"/>
                  </a:solidFill>
                  <a:latin typeface="Arial" panose="020B0604020202020204" pitchFamily="34" charset="0"/>
                  <a:ea typeface="Roboto Condensed Light" panose="020B0604020202020204" charset="0"/>
                  <a:cs typeface="Arial" panose="020B0604020202020204" pitchFamily="34" charset="0"/>
                  <a:sym typeface="Arial"/>
                </a:rPr>
                <a:t>VB-601</a:t>
              </a:r>
            </a:p>
            <a:p>
              <a:pPr defTabSz="1219170">
                <a:buClr>
                  <a:srgbClr val="297FD5">
                    <a:lumMod val="40000"/>
                    <a:lumOff val="60000"/>
                  </a:srgbClr>
                </a:buClr>
                <a:defRPr/>
              </a:pPr>
              <a:r>
                <a:rPr lang="en-US" sz="1400" b="1" kern="0" dirty="0" err="1">
                  <a:solidFill>
                    <a:schemeClr val="accent2"/>
                  </a:solidFill>
                  <a:latin typeface="Arial" panose="020B0604020202020204" pitchFamily="34" charset="0"/>
                  <a:ea typeface="Roboto Condensed Light" panose="020B0604020202020204" charset="0"/>
                  <a:cs typeface="Arial" panose="020B0604020202020204" pitchFamily="34" charset="0"/>
                  <a:sym typeface="Arial"/>
                </a:rPr>
                <a:t>mAb</a:t>
              </a:r>
              <a:r>
                <a:rPr lang="en-US" sz="1400" b="1" kern="0" dirty="0">
                  <a:solidFill>
                    <a:schemeClr val="accent2"/>
                  </a:solidFill>
                  <a:latin typeface="Arial" panose="020B0604020202020204" pitchFamily="34" charset="0"/>
                  <a:ea typeface="Roboto Condensed Light" panose="020B0604020202020204" charset="0"/>
                  <a:cs typeface="Arial" panose="020B0604020202020204" pitchFamily="34" charset="0"/>
                  <a:sym typeface="Arial"/>
                </a:rPr>
                <a:t> Utilizing Monocyte Targeting Technology (MTT)</a:t>
              </a:r>
              <a:endParaRPr lang="en-US" b="1" kern="0" dirty="0">
                <a:solidFill>
                  <a:schemeClr val="accent2"/>
                </a:solidFill>
                <a:latin typeface="Arial" panose="020B0604020202020204" pitchFamily="34" charset="0"/>
                <a:ea typeface="Roboto Condensed Light" panose="020B0604020202020204" charset="0"/>
                <a:cs typeface="Arial" panose="020B0604020202020204" pitchFamily="34" charset="0"/>
                <a:sym typeface="Arial"/>
              </a:endParaRPr>
            </a:p>
          </p:txBody>
        </p:sp>
        <p:grpSp>
          <p:nvGrpSpPr>
            <p:cNvPr id="15" name="Group 14">
              <a:extLst>
                <a:ext uri="{FF2B5EF4-FFF2-40B4-BE49-F238E27FC236}">
                  <a16:creationId xmlns:a16="http://schemas.microsoft.com/office/drawing/2014/main" id="{53189A85-7060-2F40-B6E6-4579D9F5F8E4}"/>
                </a:ext>
              </a:extLst>
            </p:cNvPr>
            <p:cNvGrpSpPr/>
            <p:nvPr/>
          </p:nvGrpSpPr>
          <p:grpSpPr>
            <a:xfrm>
              <a:off x="4287903" y="4309520"/>
              <a:ext cx="617241" cy="601547"/>
              <a:chOff x="2733832" y="3540974"/>
              <a:chExt cx="462931" cy="451160"/>
            </a:xfrm>
          </p:grpSpPr>
          <p:cxnSp>
            <p:nvCxnSpPr>
              <p:cNvPr id="16" name="Straight Arrow Connector 15">
                <a:extLst>
                  <a:ext uri="{FF2B5EF4-FFF2-40B4-BE49-F238E27FC236}">
                    <a16:creationId xmlns:a16="http://schemas.microsoft.com/office/drawing/2014/main" id="{39711DD8-0905-F14D-BC9D-84AC837537AF}"/>
                  </a:ext>
                </a:extLst>
              </p:cNvPr>
              <p:cNvCxnSpPr/>
              <p:nvPr/>
            </p:nvCxnSpPr>
            <p:spPr>
              <a:xfrm flipV="1">
                <a:off x="2821613" y="3625302"/>
                <a:ext cx="375150" cy="366832"/>
              </a:xfrm>
              <a:prstGeom prst="straightConnector1">
                <a:avLst/>
              </a:prstGeom>
              <a:ln w="12700">
                <a:solidFill>
                  <a:schemeClr val="bg1">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137E57E-528A-8B47-8532-E63B2B6A74BB}"/>
                  </a:ext>
                </a:extLst>
              </p:cNvPr>
              <p:cNvCxnSpPr/>
              <p:nvPr/>
            </p:nvCxnSpPr>
            <p:spPr>
              <a:xfrm flipV="1">
                <a:off x="2733832" y="3540974"/>
                <a:ext cx="375150" cy="366832"/>
              </a:xfrm>
              <a:prstGeom prst="straightConnector1">
                <a:avLst/>
              </a:prstGeom>
              <a:ln w="12700">
                <a:solidFill>
                  <a:schemeClr val="bg1">
                    <a:lumMod val="75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7A713F65-C34C-A24B-82F6-42DEBB0ADCFC}"/>
                </a:ext>
              </a:extLst>
            </p:cNvPr>
            <p:cNvGrpSpPr/>
            <p:nvPr/>
          </p:nvGrpSpPr>
          <p:grpSpPr>
            <a:xfrm rot="5400000">
              <a:off x="6379841" y="4309520"/>
              <a:ext cx="617241" cy="601547"/>
              <a:chOff x="2733832" y="3540974"/>
              <a:chExt cx="462931" cy="451160"/>
            </a:xfrm>
          </p:grpSpPr>
          <p:cxnSp>
            <p:nvCxnSpPr>
              <p:cNvPr id="19" name="Straight Arrow Connector 18">
                <a:extLst>
                  <a:ext uri="{FF2B5EF4-FFF2-40B4-BE49-F238E27FC236}">
                    <a16:creationId xmlns:a16="http://schemas.microsoft.com/office/drawing/2014/main" id="{624B5CDF-57F5-6F43-9C87-C20CC3467A2E}"/>
                  </a:ext>
                </a:extLst>
              </p:cNvPr>
              <p:cNvCxnSpPr/>
              <p:nvPr/>
            </p:nvCxnSpPr>
            <p:spPr>
              <a:xfrm flipV="1">
                <a:off x="2821613" y="3625302"/>
                <a:ext cx="375150" cy="366832"/>
              </a:xfrm>
              <a:prstGeom prst="straightConnector1">
                <a:avLst/>
              </a:prstGeom>
              <a:ln w="12700">
                <a:solidFill>
                  <a:schemeClr val="bg1">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D194E0-A895-7340-8FBA-9C4CDDEB713C}"/>
                  </a:ext>
                </a:extLst>
              </p:cNvPr>
              <p:cNvCxnSpPr/>
              <p:nvPr/>
            </p:nvCxnSpPr>
            <p:spPr>
              <a:xfrm flipV="1">
                <a:off x="2733832" y="3540974"/>
                <a:ext cx="375150" cy="366832"/>
              </a:xfrm>
              <a:prstGeom prst="straightConnector1">
                <a:avLst/>
              </a:prstGeom>
              <a:ln w="12700">
                <a:solidFill>
                  <a:schemeClr val="bg1">
                    <a:lumMod val="75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D23BB120-FD66-4945-A0BF-8C7DBCAD72E4}"/>
                </a:ext>
              </a:extLst>
            </p:cNvPr>
            <p:cNvGrpSpPr/>
            <p:nvPr/>
          </p:nvGrpSpPr>
          <p:grpSpPr>
            <a:xfrm rot="2613847">
              <a:off x="5309314" y="5386416"/>
              <a:ext cx="617241" cy="601547"/>
              <a:chOff x="2733832" y="3540974"/>
              <a:chExt cx="462931" cy="451160"/>
            </a:xfrm>
          </p:grpSpPr>
          <p:cxnSp>
            <p:nvCxnSpPr>
              <p:cNvPr id="22" name="Straight Arrow Connector 21">
                <a:extLst>
                  <a:ext uri="{FF2B5EF4-FFF2-40B4-BE49-F238E27FC236}">
                    <a16:creationId xmlns:a16="http://schemas.microsoft.com/office/drawing/2014/main" id="{737F6D07-4784-A64E-9B52-CB0F8DD043B6}"/>
                  </a:ext>
                </a:extLst>
              </p:cNvPr>
              <p:cNvCxnSpPr/>
              <p:nvPr/>
            </p:nvCxnSpPr>
            <p:spPr>
              <a:xfrm flipV="1">
                <a:off x="2821613" y="3625302"/>
                <a:ext cx="375150" cy="366832"/>
              </a:xfrm>
              <a:prstGeom prst="straightConnector1">
                <a:avLst/>
              </a:prstGeom>
              <a:ln w="12700">
                <a:solidFill>
                  <a:schemeClr val="bg1">
                    <a:lumMod val="7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53920B0-9324-0344-9A0C-365BB920EC52}"/>
                  </a:ext>
                </a:extLst>
              </p:cNvPr>
              <p:cNvCxnSpPr/>
              <p:nvPr/>
            </p:nvCxnSpPr>
            <p:spPr>
              <a:xfrm flipV="1">
                <a:off x="2733832" y="3540974"/>
                <a:ext cx="375150" cy="366832"/>
              </a:xfrm>
              <a:prstGeom prst="straightConnector1">
                <a:avLst/>
              </a:prstGeom>
              <a:ln w="12700">
                <a:solidFill>
                  <a:schemeClr val="bg1">
                    <a:lumMod val="75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E2C5DCE5-8CB7-8840-8051-E2FB4DB46636}"/>
                </a:ext>
              </a:extLst>
            </p:cNvPr>
            <p:cNvSpPr/>
            <p:nvPr/>
          </p:nvSpPr>
          <p:spPr>
            <a:xfrm>
              <a:off x="4839873" y="4814881"/>
              <a:ext cx="1521100" cy="606515"/>
            </a:xfrm>
            <a:prstGeom prst="rect">
              <a:avLst/>
            </a:prstGeom>
          </p:spPr>
          <p:txBody>
            <a:bodyPr wrap="none">
              <a:spAutoFit/>
            </a:bodyPr>
            <a:lstStyle/>
            <a:p>
              <a:pPr algn="ctr" defTabSz="1219170">
                <a:defRPr/>
              </a:pPr>
              <a:r>
                <a:rPr lang="en-US" b="1" kern="0" dirty="0">
                  <a:solidFill>
                    <a:schemeClr val="accent1"/>
                  </a:solidFill>
                  <a:latin typeface="Arial" panose="020B0604020202020204" pitchFamily="34" charset="0"/>
                  <a:ea typeface="Roboto Condensed" panose="020B0604020202020204" charset="0"/>
                  <a:cs typeface="Arial" panose="020B0604020202020204" pitchFamily="34" charset="0"/>
                  <a:sym typeface="Arial"/>
                </a:rPr>
                <a:t>Inflammation</a:t>
              </a:r>
            </a:p>
            <a:p>
              <a:pPr algn="ctr" defTabSz="1219170">
                <a:defRPr/>
              </a:pPr>
              <a:r>
                <a:rPr lang="en-US" b="1" kern="0" dirty="0">
                  <a:solidFill>
                    <a:schemeClr val="accent1"/>
                  </a:solidFill>
                  <a:latin typeface="Arial" panose="020B0604020202020204" pitchFamily="34" charset="0"/>
                  <a:ea typeface="Roboto Condensed" panose="020B0604020202020204" charset="0"/>
                  <a:cs typeface="Arial" panose="020B0604020202020204" pitchFamily="34" charset="0"/>
                  <a:sym typeface="Arial"/>
                </a:rPr>
                <a:t>Triangle</a:t>
              </a:r>
              <a:endParaRPr lang="he-IL" kern="0" dirty="0">
                <a:solidFill>
                  <a:schemeClr val="accent1"/>
                </a:solidFill>
                <a:latin typeface="Arial" panose="020B0604020202020204" pitchFamily="34" charset="0"/>
                <a:cs typeface="Arial" panose="020B0604020202020204" pitchFamily="34" charset="0"/>
                <a:sym typeface="Arial"/>
              </a:endParaRPr>
            </a:p>
          </p:txBody>
        </p:sp>
      </p:grpSp>
      <p:sp>
        <p:nvSpPr>
          <p:cNvPr id="31" name="Rectangle 30">
            <a:extLst>
              <a:ext uri="{FF2B5EF4-FFF2-40B4-BE49-F238E27FC236}">
                <a16:creationId xmlns:a16="http://schemas.microsoft.com/office/drawing/2014/main" id="{3ED44E69-54FD-482E-979E-8423F1E6C4A4}"/>
              </a:ext>
            </a:extLst>
          </p:cNvPr>
          <p:cNvSpPr/>
          <p:nvPr/>
        </p:nvSpPr>
        <p:spPr>
          <a:xfrm>
            <a:off x="410547" y="4794512"/>
            <a:ext cx="11781453" cy="15149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Content Placeholder 2">
            <a:extLst>
              <a:ext uri="{FF2B5EF4-FFF2-40B4-BE49-F238E27FC236}">
                <a16:creationId xmlns:a16="http://schemas.microsoft.com/office/drawing/2014/main" id="{450AA0CD-2227-4AE9-9049-2EF208EEE82A}"/>
              </a:ext>
            </a:extLst>
          </p:cNvPr>
          <p:cNvSpPr txBox="1">
            <a:spLocks/>
          </p:cNvSpPr>
          <p:nvPr/>
        </p:nvSpPr>
        <p:spPr>
          <a:xfrm>
            <a:off x="3619890" y="5042258"/>
            <a:ext cx="2437229" cy="970112"/>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a:solidFill>
                  <a:schemeClr val="bg1"/>
                </a:solidFill>
              </a:rPr>
              <a:t>Macrophages are key players in the chronic state of many inflammatory diseases </a:t>
            </a:r>
          </a:p>
        </p:txBody>
      </p:sp>
      <p:sp>
        <p:nvSpPr>
          <p:cNvPr id="26" name="Content Placeholder 2">
            <a:extLst>
              <a:ext uri="{FF2B5EF4-FFF2-40B4-BE49-F238E27FC236}">
                <a16:creationId xmlns:a16="http://schemas.microsoft.com/office/drawing/2014/main" id="{8AE95E1B-AB32-4392-BAAC-C53C7F80A0A3}"/>
              </a:ext>
            </a:extLst>
          </p:cNvPr>
          <p:cNvSpPr txBox="1">
            <a:spLocks/>
          </p:cNvSpPr>
          <p:nvPr/>
        </p:nvSpPr>
        <p:spPr>
          <a:xfrm>
            <a:off x="6553980" y="5042258"/>
            <a:ext cx="2437229" cy="970112"/>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bg1"/>
                </a:solidFill>
              </a:rPr>
              <a:t>Currently available therapies are focused on modulating </a:t>
            </a:r>
            <a:br>
              <a:rPr lang="en-US" sz="1600" dirty="0">
                <a:solidFill>
                  <a:schemeClr val="bg1"/>
                </a:solidFill>
              </a:rPr>
            </a:br>
            <a:r>
              <a:rPr lang="en-US" sz="1600" dirty="0">
                <a:solidFill>
                  <a:schemeClr val="bg1"/>
                </a:solidFill>
              </a:rPr>
              <a:t>T- and B- lymphocytes</a:t>
            </a:r>
          </a:p>
        </p:txBody>
      </p:sp>
      <p:sp>
        <p:nvSpPr>
          <p:cNvPr id="27" name="Content Placeholder 2">
            <a:extLst>
              <a:ext uri="{FF2B5EF4-FFF2-40B4-BE49-F238E27FC236}">
                <a16:creationId xmlns:a16="http://schemas.microsoft.com/office/drawing/2014/main" id="{EE5FAAD4-E37C-4F27-B68D-82A14835A12D}"/>
              </a:ext>
            </a:extLst>
          </p:cNvPr>
          <p:cNvSpPr txBox="1">
            <a:spLocks/>
          </p:cNvSpPr>
          <p:nvPr/>
        </p:nvSpPr>
        <p:spPr>
          <a:xfrm>
            <a:off x="9311389" y="5042258"/>
            <a:ext cx="2880611" cy="970112"/>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bg1"/>
                </a:solidFill>
              </a:rPr>
              <a:t>VB-601 is designed to address an unmet need – targeting monocytes/macrophages, a crucial missing point in the inflammation triangle</a:t>
            </a:r>
          </a:p>
        </p:txBody>
      </p:sp>
      <p:cxnSp>
        <p:nvCxnSpPr>
          <p:cNvPr id="28" name="Straight Connector 27">
            <a:extLst>
              <a:ext uri="{FF2B5EF4-FFF2-40B4-BE49-F238E27FC236}">
                <a16:creationId xmlns:a16="http://schemas.microsoft.com/office/drawing/2014/main" id="{2B5A65C5-EB18-4228-BA1E-25ED5E655CE1}"/>
              </a:ext>
            </a:extLst>
          </p:cNvPr>
          <p:cNvCxnSpPr>
            <a:cxnSpLocks/>
          </p:cNvCxnSpPr>
          <p:nvPr/>
        </p:nvCxnSpPr>
        <p:spPr>
          <a:xfrm>
            <a:off x="3403741" y="4998688"/>
            <a:ext cx="0" cy="105725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7E29276-635D-44EA-995B-EDDA69EC37B5}"/>
              </a:ext>
            </a:extLst>
          </p:cNvPr>
          <p:cNvCxnSpPr>
            <a:cxnSpLocks/>
          </p:cNvCxnSpPr>
          <p:nvPr/>
        </p:nvCxnSpPr>
        <p:spPr>
          <a:xfrm>
            <a:off x="6357565" y="4998688"/>
            <a:ext cx="0" cy="105725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964E38-39E8-4D3D-A23B-1B1C1EC13B7E}"/>
              </a:ext>
            </a:extLst>
          </p:cNvPr>
          <p:cNvCxnSpPr>
            <a:cxnSpLocks/>
          </p:cNvCxnSpPr>
          <p:nvPr/>
        </p:nvCxnSpPr>
        <p:spPr>
          <a:xfrm>
            <a:off x="9286469" y="4998688"/>
            <a:ext cx="0" cy="105725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53F038E-931B-40F0-AB77-28BFD5D36BEA}"/>
              </a:ext>
            </a:extLst>
          </p:cNvPr>
          <p:cNvSpPr txBox="1">
            <a:spLocks/>
          </p:cNvSpPr>
          <p:nvPr/>
        </p:nvSpPr>
        <p:spPr>
          <a:xfrm>
            <a:off x="689252" y="5042258"/>
            <a:ext cx="2437229" cy="970112"/>
          </a:xfrm>
          <a:prstGeom prst="rect">
            <a:avLst/>
          </a:prstGeom>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a:solidFill>
                  <a:schemeClr val="bg1"/>
                </a:solidFill>
              </a:rPr>
              <a:t>Circulating Monocytes </a:t>
            </a:r>
            <a:br>
              <a:rPr lang="en-US" sz="1600">
                <a:solidFill>
                  <a:schemeClr val="bg1"/>
                </a:solidFill>
              </a:rPr>
            </a:br>
            <a:r>
              <a:rPr lang="en-US" sz="1600">
                <a:solidFill>
                  <a:schemeClr val="bg1"/>
                </a:solidFill>
              </a:rPr>
              <a:t>migrate to inflammatory tissues where they differentiate into Macrophages</a:t>
            </a:r>
          </a:p>
        </p:txBody>
      </p:sp>
      <p:sp>
        <p:nvSpPr>
          <p:cNvPr id="34" name="Text Placeholder 3">
            <a:extLst>
              <a:ext uri="{FF2B5EF4-FFF2-40B4-BE49-F238E27FC236}">
                <a16:creationId xmlns:a16="http://schemas.microsoft.com/office/drawing/2014/main" id="{46F09D42-BD26-B148-A0AE-724003A44BBF}"/>
              </a:ext>
            </a:extLst>
          </p:cNvPr>
          <p:cNvSpPr>
            <a:spLocks noGrp="1"/>
          </p:cNvSpPr>
          <p:nvPr>
            <p:ph type="body" sz="quarter" idx="10"/>
          </p:nvPr>
        </p:nvSpPr>
        <p:spPr>
          <a:xfrm>
            <a:off x="685799" y="815975"/>
            <a:ext cx="11243859" cy="288925"/>
          </a:xfrm>
        </p:spPr>
        <p:txBody>
          <a:bodyPr/>
          <a:lstStyle/>
          <a:p>
            <a:r>
              <a:rPr lang="en-US" dirty="0"/>
              <a:t>Monocytes are Key Cells Involved in the Inflammatory Process and Implicated in Chronicity of Disease</a:t>
            </a:r>
          </a:p>
        </p:txBody>
      </p:sp>
      <p:sp>
        <p:nvSpPr>
          <p:cNvPr id="32" name="Title 1">
            <a:extLst>
              <a:ext uri="{FF2B5EF4-FFF2-40B4-BE49-F238E27FC236}">
                <a16:creationId xmlns:a16="http://schemas.microsoft.com/office/drawing/2014/main" id="{8A50BA4A-38AB-6849-AB55-799B352A3D6B}"/>
              </a:ext>
            </a:extLst>
          </p:cNvPr>
          <p:cNvSpPr>
            <a:spLocks noGrp="1"/>
          </p:cNvSpPr>
          <p:nvPr>
            <p:ph type="title"/>
          </p:nvPr>
        </p:nvSpPr>
        <p:spPr>
          <a:xfrm>
            <a:off x="685799" y="239162"/>
            <a:ext cx="11397343" cy="560300"/>
          </a:xfrm>
        </p:spPr>
        <p:txBody>
          <a:bodyPr anchor="ctr"/>
          <a:lstStyle/>
          <a:p>
            <a:r>
              <a:rPr lang="en-US" sz="2200" dirty="0"/>
              <a:t>VB-601 Designed to Specifically Target Monocytes with the MTT Platform</a:t>
            </a:r>
          </a:p>
        </p:txBody>
      </p:sp>
    </p:spTree>
    <p:extLst>
      <p:ext uri="{BB962C8B-B14F-4D97-AF65-F5344CB8AC3E}">
        <p14:creationId xmlns:p14="http://schemas.microsoft.com/office/powerpoint/2010/main" val="88840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612C4A0-AE36-BA4B-9DE7-026E0FEE6A12}"/>
              </a:ext>
            </a:extLst>
          </p:cNvPr>
          <p:cNvSpPr>
            <a:spLocks noGrp="1"/>
          </p:cNvSpPr>
          <p:nvPr>
            <p:ph idx="1"/>
          </p:nvPr>
        </p:nvSpPr>
        <p:spPr>
          <a:xfrm>
            <a:off x="1137678" y="1244009"/>
            <a:ext cx="10791981" cy="5033501"/>
          </a:xfrm>
        </p:spPr>
        <p:txBody>
          <a:bodyPr>
            <a:normAutofit/>
          </a:bodyPr>
          <a:lstStyle/>
          <a:p>
            <a:pPr marL="0" indent="0">
              <a:buNone/>
            </a:pPr>
            <a:r>
              <a:rPr lang="en-US" altLang="he-IL" dirty="0">
                <a:sym typeface="Dosis"/>
              </a:rPr>
              <a:t>To the extent that statements contained in this presentation are not descriptions of historical facts regarding Vascular </a:t>
            </a:r>
            <a:r>
              <a:rPr lang="en-US" altLang="he-IL" dirty="0" err="1">
                <a:sym typeface="Dosis"/>
              </a:rPr>
              <a:t>Biogenics</a:t>
            </a:r>
            <a:r>
              <a:rPr lang="en-US" altLang="he-IL" dirty="0">
                <a:sym typeface="Dosis"/>
              </a:rPr>
              <a:t> Ltd., they are forward-looking statements reflecting management’s current beliefs and expectations. Forward-looking statements are subject to known and unknown risks, uncertainties, and other factors that may cause our or our industry’s actual results, levels of activity, performance, or achievements to be materially different from those anticipated by such statements. You can identify forward-looking statements by terminology such as “may,” “will,” “should,” “expects,” “plans,” “anticipates,” “believes,” “estimates,” “predicts,” “potential,” “intends,” or “continue,” or the negative of these terms or other comparable terminology. Forward-looking statements contained in this presentation include, among others, statements regarding: (</a:t>
            </a:r>
            <a:r>
              <a:rPr lang="en-US" altLang="he-IL" dirty="0" err="1">
                <a:sym typeface="Dosis"/>
              </a:rPr>
              <a:t>i</a:t>
            </a:r>
            <a:r>
              <a:rPr lang="en-US" altLang="he-IL" dirty="0">
                <a:sym typeface="Dosis"/>
              </a:rPr>
              <a:t>) the timing of the commencement, progress and receipt of data from pre-clinical studies and clinical trials; (ii) our plans for future trials, efficacy or clinical utility of our product candidates; (iii) the scope of protection we establish and maintain for intellectual property rights covering our product candidates and our technology; (iv) our ability to obtain and maintain regulatory approval for our product candidates and the timing or likelihood of regulatory filings and approvals for our product candidates; (v) expectations relating to the commercialization of our product candidates; and (vi) estimates of our expenses, future revenues, capital requirements and our needs for additional financing. </a:t>
            </a:r>
          </a:p>
          <a:p>
            <a:pPr marL="0" indent="0">
              <a:buNone/>
            </a:pPr>
            <a:r>
              <a:rPr lang="en-US" altLang="he-IL" dirty="0">
                <a:sym typeface="Dosis"/>
              </a:rPr>
              <a:t>Various factors may cause differences between our expectations reflected in these forward-looking statements and actual results, including unexpected safety or efficacy data, unexpected side effects observed during preclinical studies or in clinical trials, lower than expected enrollment rates in clinical trials, changes in expected or existing competition, changes in the regulatory environment for our drug candidates and our need for future capital, the inability to protect our intellectual property, and the risk that we become a party to unexpected litigation or other disputes. You should read our filings with the Securities and Exchange Commission, including the Risk Factors set forth in our Annual Report on Form 20-F for the year ended December 31, 2020 and our other filings with the Securities and Exchange Commission, completely and with the understanding that our actual future results may be materially different from what we expect. Except as required by law, we assume no obligation to update these forward-looking statements publicly, or to update the reasons why actual results could differ materially from those anticipated in the forward-looking statements, even if new information becomes available in the future</a:t>
            </a:r>
          </a:p>
          <a:p>
            <a:pPr marL="0" indent="0">
              <a:buNone/>
            </a:pPr>
            <a:endParaRPr lang="en-US" dirty="0"/>
          </a:p>
        </p:txBody>
      </p:sp>
      <p:sp>
        <p:nvSpPr>
          <p:cNvPr id="5" name="Title 4">
            <a:extLst>
              <a:ext uri="{FF2B5EF4-FFF2-40B4-BE49-F238E27FC236}">
                <a16:creationId xmlns:a16="http://schemas.microsoft.com/office/drawing/2014/main" id="{5632A1BF-D708-1C40-96E8-F54C229BECE9}"/>
              </a:ext>
            </a:extLst>
          </p:cNvPr>
          <p:cNvSpPr>
            <a:spLocks noGrp="1"/>
          </p:cNvSpPr>
          <p:nvPr>
            <p:ph type="title"/>
          </p:nvPr>
        </p:nvSpPr>
        <p:spPr>
          <a:xfrm>
            <a:off x="685800" y="239162"/>
            <a:ext cx="11239500" cy="560300"/>
          </a:xfrm>
        </p:spPr>
        <p:txBody>
          <a:bodyPr/>
          <a:lstStyle/>
          <a:p>
            <a:r>
              <a:rPr lang="en-US" sz="2400" dirty="0"/>
              <a:t>Forward Looking Statements</a:t>
            </a:r>
          </a:p>
        </p:txBody>
      </p:sp>
    </p:spTree>
    <p:extLst>
      <p:ext uri="{BB962C8B-B14F-4D97-AF65-F5344CB8AC3E}">
        <p14:creationId xmlns:p14="http://schemas.microsoft.com/office/powerpoint/2010/main" val="1829304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06A9574-4810-2E48-9767-081A1F245562}"/>
              </a:ext>
            </a:extLst>
          </p:cNvPr>
          <p:cNvSpPr/>
          <p:nvPr/>
        </p:nvSpPr>
        <p:spPr>
          <a:xfrm>
            <a:off x="410548" y="864"/>
            <a:ext cx="11781452" cy="2409191"/>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Rectangle 20">
            <a:extLst>
              <a:ext uri="{FF2B5EF4-FFF2-40B4-BE49-F238E27FC236}">
                <a16:creationId xmlns:a16="http://schemas.microsoft.com/office/drawing/2014/main" id="{8526E33D-66C3-4333-B4B7-C337864AC61C}"/>
              </a:ext>
            </a:extLst>
          </p:cNvPr>
          <p:cNvSpPr/>
          <p:nvPr/>
        </p:nvSpPr>
        <p:spPr>
          <a:xfrm>
            <a:off x="683939" y="1260225"/>
            <a:ext cx="11239499" cy="5105401"/>
          </a:xfrm>
          <a:prstGeom prst="rect">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PH"/>
          </a:p>
        </p:txBody>
      </p:sp>
      <p:pic>
        <p:nvPicPr>
          <p:cNvPr id="5" name="Picture 4" descr="A picture containing text&#10;&#10;Description automatically generated">
            <a:extLst>
              <a:ext uri="{FF2B5EF4-FFF2-40B4-BE49-F238E27FC236}">
                <a16:creationId xmlns:a16="http://schemas.microsoft.com/office/drawing/2014/main" id="{D75C7CCF-A087-0944-BD04-3700617E9EC6}"/>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a:xfrm>
            <a:off x="1886088" y="2266819"/>
            <a:ext cx="8985112" cy="3975719"/>
          </a:xfrm>
          <a:prstGeom prst="rect">
            <a:avLst/>
          </a:prstGeom>
        </p:spPr>
      </p:pic>
      <p:sp>
        <p:nvSpPr>
          <p:cNvPr id="6" name="Oval 5">
            <a:extLst>
              <a:ext uri="{FF2B5EF4-FFF2-40B4-BE49-F238E27FC236}">
                <a16:creationId xmlns:a16="http://schemas.microsoft.com/office/drawing/2014/main" id="{1E9ACE85-B4CD-E84A-A79D-B92D83FB9542}"/>
              </a:ext>
            </a:extLst>
          </p:cNvPr>
          <p:cNvSpPr/>
          <p:nvPr/>
        </p:nvSpPr>
        <p:spPr>
          <a:xfrm>
            <a:off x="4417233" y="3361169"/>
            <a:ext cx="1372179" cy="120831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6003ED-FF3A-E44E-9076-22F1EBB25BC8}"/>
              </a:ext>
            </a:extLst>
          </p:cNvPr>
          <p:cNvSpPr/>
          <p:nvPr/>
        </p:nvSpPr>
        <p:spPr>
          <a:xfrm>
            <a:off x="6617664" y="3812926"/>
            <a:ext cx="1779033" cy="156658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E37F6F5-7218-6F48-B338-BD772C8E6919}"/>
              </a:ext>
            </a:extLst>
          </p:cNvPr>
          <p:cNvCxnSpPr>
            <a:cxnSpLocks/>
          </p:cNvCxnSpPr>
          <p:nvPr/>
        </p:nvCxnSpPr>
        <p:spPr>
          <a:xfrm flipV="1">
            <a:off x="7839934" y="2635673"/>
            <a:ext cx="1944060" cy="1234761"/>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a:extLst>
              <a:ext uri="{FF2B5EF4-FFF2-40B4-BE49-F238E27FC236}">
                <a16:creationId xmlns:a16="http://schemas.microsoft.com/office/drawing/2014/main" id="{ADC679FF-C4AF-C94A-A943-42598F2EC5B4}"/>
              </a:ext>
            </a:extLst>
          </p:cNvPr>
          <p:cNvCxnSpPr>
            <a:cxnSpLocks/>
          </p:cNvCxnSpPr>
          <p:nvPr/>
        </p:nvCxnSpPr>
        <p:spPr>
          <a:xfrm flipH="1" flipV="1">
            <a:off x="2366711" y="2273801"/>
            <a:ext cx="2308866" cy="1215864"/>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1" name="Rectangle 10">
            <a:extLst>
              <a:ext uri="{FF2B5EF4-FFF2-40B4-BE49-F238E27FC236}">
                <a16:creationId xmlns:a16="http://schemas.microsoft.com/office/drawing/2014/main" id="{A1885132-8D83-144B-9029-C93B68EF7D2B}"/>
              </a:ext>
            </a:extLst>
          </p:cNvPr>
          <p:cNvSpPr/>
          <p:nvPr/>
        </p:nvSpPr>
        <p:spPr>
          <a:xfrm>
            <a:off x="1070267" y="1635877"/>
            <a:ext cx="2848133" cy="630942"/>
          </a:xfrm>
          <a:prstGeom prst="rect">
            <a:avLst/>
          </a:prstGeom>
        </p:spPr>
        <p:txBody>
          <a:bodyPr wrap="square">
            <a:spAutoFit/>
          </a:bodyPr>
          <a:lstStyle/>
          <a:p>
            <a:pPr>
              <a:lnSpc>
                <a:spcPts val="1400"/>
              </a:lnSpc>
            </a:pPr>
            <a:r>
              <a:rPr lang="en-US" sz="1200" dirty="0">
                <a:solidFill>
                  <a:schemeClr val="accent2">
                    <a:lumMod val="75000"/>
                  </a:schemeClr>
                </a:solidFill>
              </a:rPr>
              <a:t>There is no approved treatment targeting monocytes, key immune cells </a:t>
            </a:r>
          </a:p>
          <a:p>
            <a:pPr>
              <a:lnSpc>
                <a:spcPts val="1400"/>
              </a:lnSpc>
            </a:pPr>
            <a:r>
              <a:rPr lang="en-US" sz="1200" dirty="0">
                <a:solidFill>
                  <a:schemeClr val="accent2">
                    <a:lumMod val="75000"/>
                  </a:schemeClr>
                </a:solidFill>
              </a:rPr>
              <a:t>controlling the inflammatory response</a:t>
            </a:r>
          </a:p>
        </p:txBody>
      </p:sp>
      <p:sp>
        <p:nvSpPr>
          <p:cNvPr id="15" name="Rectangle 14">
            <a:extLst>
              <a:ext uri="{FF2B5EF4-FFF2-40B4-BE49-F238E27FC236}">
                <a16:creationId xmlns:a16="http://schemas.microsoft.com/office/drawing/2014/main" id="{1DC235DB-47A2-AC4A-9DD8-182C247D9DA7}"/>
              </a:ext>
            </a:extLst>
          </p:cNvPr>
          <p:cNvSpPr/>
          <p:nvPr/>
        </p:nvSpPr>
        <p:spPr>
          <a:xfrm>
            <a:off x="4191791" y="1514523"/>
            <a:ext cx="2856787" cy="630942"/>
          </a:xfrm>
          <a:prstGeom prst="rect">
            <a:avLst/>
          </a:prstGeom>
        </p:spPr>
        <p:txBody>
          <a:bodyPr wrap="square">
            <a:spAutoFit/>
          </a:bodyPr>
          <a:lstStyle/>
          <a:p>
            <a:pPr>
              <a:lnSpc>
                <a:spcPts val="1400"/>
              </a:lnSpc>
            </a:pPr>
            <a:r>
              <a:rPr lang="en-US" sz="1200" dirty="0">
                <a:solidFill>
                  <a:schemeClr val="accent2">
                    <a:lumMod val="75000"/>
                  </a:schemeClr>
                </a:solidFill>
              </a:rPr>
              <a:t>Several approved drugs target and inhibit T cell or B cell mediated immune response, but the inflammation persists</a:t>
            </a:r>
          </a:p>
        </p:txBody>
      </p:sp>
      <p:sp>
        <p:nvSpPr>
          <p:cNvPr id="18" name="Rectangle 17">
            <a:extLst>
              <a:ext uri="{FF2B5EF4-FFF2-40B4-BE49-F238E27FC236}">
                <a16:creationId xmlns:a16="http://schemas.microsoft.com/office/drawing/2014/main" id="{5ADC27ED-0966-6642-9857-E4912DB85B9C}"/>
              </a:ext>
            </a:extLst>
          </p:cNvPr>
          <p:cNvSpPr/>
          <p:nvPr/>
        </p:nvSpPr>
        <p:spPr>
          <a:xfrm>
            <a:off x="1067339" y="1333250"/>
            <a:ext cx="1426994" cy="338554"/>
          </a:xfrm>
          <a:prstGeom prst="rect">
            <a:avLst/>
          </a:prstGeom>
        </p:spPr>
        <p:txBody>
          <a:bodyPr wrap="none">
            <a:spAutoFit/>
          </a:bodyPr>
          <a:lstStyle/>
          <a:p>
            <a:r>
              <a:rPr lang="en-US" sz="1600" b="1" dirty="0"/>
              <a:t>The Problem</a:t>
            </a:r>
          </a:p>
        </p:txBody>
      </p:sp>
      <p:sp>
        <p:nvSpPr>
          <p:cNvPr id="19" name="Rectangle 18">
            <a:extLst>
              <a:ext uri="{FF2B5EF4-FFF2-40B4-BE49-F238E27FC236}">
                <a16:creationId xmlns:a16="http://schemas.microsoft.com/office/drawing/2014/main" id="{CEDC2B05-DCEE-E244-81B7-EDE9C52FD0D8}"/>
              </a:ext>
            </a:extLst>
          </p:cNvPr>
          <p:cNvSpPr/>
          <p:nvPr/>
        </p:nvSpPr>
        <p:spPr>
          <a:xfrm>
            <a:off x="7628706" y="1312010"/>
            <a:ext cx="2174315" cy="338554"/>
          </a:xfrm>
          <a:prstGeom prst="rect">
            <a:avLst/>
          </a:prstGeom>
        </p:spPr>
        <p:txBody>
          <a:bodyPr wrap="square">
            <a:spAutoFit/>
          </a:bodyPr>
          <a:lstStyle/>
          <a:p>
            <a:r>
              <a:rPr lang="en-US" sz="1600" b="1" dirty="0"/>
              <a:t>Our Solution</a:t>
            </a:r>
          </a:p>
        </p:txBody>
      </p:sp>
      <p:sp>
        <p:nvSpPr>
          <p:cNvPr id="20" name="Rectangle 19">
            <a:extLst>
              <a:ext uri="{FF2B5EF4-FFF2-40B4-BE49-F238E27FC236}">
                <a16:creationId xmlns:a16="http://schemas.microsoft.com/office/drawing/2014/main" id="{DEC64EEE-CD52-5841-B8FD-0C73E6057DE0}"/>
              </a:ext>
            </a:extLst>
          </p:cNvPr>
          <p:cNvSpPr/>
          <p:nvPr/>
        </p:nvSpPr>
        <p:spPr>
          <a:xfrm>
            <a:off x="7642690" y="1669895"/>
            <a:ext cx="4340618" cy="990015"/>
          </a:xfrm>
          <a:prstGeom prst="rect">
            <a:avLst/>
          </a:prstGeom>
        </p:spPr>
        <p:txBody>
          <a:bodyPr wrap="square">
            <a:spAutoFit/>
          </a:bodyPr>
          <a:lstStyle/>
          <a:p>
            <a:pPr>
              <a:lnSpc>
                <a:spcPts val="1400"/>
              </a:lnSpc>
            </a:pPr>
            <a:r>
              <a:rPr lang="en-US" sz="1200" dirty="0">
                <a:solidFill>
                  <a:schemeClr val="accent2">
                    <a:lumMod val="75000"/>
                  </a:schemeClr>
                </a:solidFill>
              </a:rPr>
              <a:t>VB-601 is an antibody that has been engineered to specifically target the MOSPD2 “mono-walk” receptor. By targeting this receptor, VB-601 is designed to prevent monocyte migration to sites of inflammation, with the potential to restrain the chronic inflammatory process. </a:t>
            </a:r>
          </a:p>
        </p:txBody>
      </p:sp>
      <p:sp>
        <p:nvSpPr>
          <p:cNvPr id="23" name="Rectangle 22">
            <a:extLst>
              <a:ext uri="{FF2B5EF4-FFF2-40B4-BE49-F238E27FC236}">
                <a16:creationId xmlns:a16="http://schemas.microsoft.com/office/drawing/2014/main" id="{3EAA39B1-AB8D-E542-BE12-FC59D046BBD0}"/>
              </a:ext>
            </a:extLst>
          </p:cNvPr>
          <p:cNvSpPr/>
          <p:nvPr/>
        </p:nvSpPr>
        <p:spPr>
          <a:xfrm>
            <a:off x="7642690" y="4302500"/>
            <a:ext cx="663964" cy="261610"/>
          </a:xfrm>
          <a:prstGeom prst="rect">
            <a:avLst/>
          </a:prstGeom>
        </p:spPr>
        <p:txBody>
          <a:bodyPr wrap="none">
            <a:spAutoFit/>
          </a:bodyPr>
          <a:lstStyle/>
          <a:p>
            <a:r>
              <a:rPr lang="en-US" sz="1100" b="1"/>
              <a:t>VB-601</a:t>
            </a:r>
          </a:p>
        </p:txBody>
      </p:sp>
      <p:sp>
        <p:nvSpPr>
          <p:cNvPr id="24" name="Rectangle 23">
            <a:extLst>
              <a:ext uri="{FF2B5EF4-FFF2-40B4-BE49-F238E27FC236}">
                <a16:creationId xmlns:a16="http://schemas.microsoft.com/office/drawing/2014/main" id="{6CAC9BA3-C476-C84A-A235-6CEB67960BEA}"/>
              </a:ext>
            </a:extLst>
          </p:cNvPr>
          <p:cNvSpPr/>
          <p:nvPr/>
        </p:nvSpPr>
        <p:spPr>
          <a:xfrm>
            <a:off x="6976392" y="5014400"/>
            <a:ext cx="684803" cy="230832"/>
          </a:xfrm>
          <a:prstGeom prst="rect">
            <a:avLst/>
          </a:prstGeom>
        </p:spPr>
        <p:txBody>
          <a:bodyPr wrap="none">
            <a:spAutoFit/>
          </a:bodyPr>
          <a:lstStyle/>
          <a:p>
            <a:r>
              <a:rPr lang="en-US" sz="900"/>
              <a:t>monocyte</a:t>
            </a:r>
          </a:p>
        </p:txBody>
      </p:sp>
      <p:sp>
        <p:nvSpPr>
          <p:cNvPr id="26" name="Rectangle 25">
            <a:extLst>
              <a:ext uri="{FF2B5EF4-FFF2-40B4-BE49-F238E27FC236}">
                <a16:creationId xmlns:a16="http://schemas.microsoft.com/office/drawing/2014/main" id="{C841C6D8-BB7C-F44B-B325-B3DED9AB9EB4}"/>
              </a:ext>
            </a:extLst>
          </p:cNvPr>
          <p:cNvSpPr/>
          <p:nvPr/>
        </p:nvSpPr>
        <p:spPr>
          <a:xfrm>
            <a:off x="5835832" y="3550095"/>
            <a:ext cx="1212745" cy="430887"/>
          </a:xfrm>
          <a:prstGeom prst="rect">
            <a:avLst/>
          </a:prstGeom>
        </p:spPr>
        <p:txBody>
          <a:bodyPr wrap="none">
            <a:spAutoFit/>
          </a:bodyPr>
          <a:lstStyle/>
          <a:p>
            <a:pPr algn="ctr"/>
            <a:r>
              <a:rPr lang="en-US" sz="1100" b="1">
                <a:solidFill>
                  <a:schemeClr val="accent2">
                    <a:lumMod val="75000"/>
                  </a:schemeClr>
                </a:solidFill>
              </a:rPr>
              <a:t>Inflammatory</a:t>
            </a:r>
          </a:p>
          <a:p>
            <a:pPr algn="ctr"/>
            <a:r>
              <a:rPr lang="en-US" sz="1100" b="1">
                <a:solidFill>
                  <a:schemeClr val="accent2">
                    <a:lumMod val="75000"/>
                  </a:schemeClr>
                </a:solidFill>
              </a:rPr>
              <a:t>tissue</a:t>
            </a:r>
          </a:p>
        </p:txBody>
      </p:sp>
      <p:cxnSp>
        <p:nvCxnSpPr>
          <p:cNvPr id="25" name="Straight Connector 24">
            <a:extLst>
              <a:ext uri="{FF2B5EF4-FFF2-40B4-BE49-F238E27FC236}">
                <a16:creationId xmlns:a16="http://schemas.microsoft.com/office/drawing/2014/main" id="{DC55311D-F2B4-4A4A-8D51-D09FDE1C3A92}"/>
              </a:ext>
            </a:extLst>
          </p:cNvPr>
          <p:cNvCxnSpPr>
            <a:cxnSpLocks/>
          </p:cNvCxnSpPr>
          <p:nvPr/>
        </p:nvCxnSpPr>
        <p:spPr>
          <a:xfrm>
            <a:off x="1169621" y="2273801"/>
            <a:ext cx="2592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a16="http://schemas.microsoft.com/office/drawing/2014/main" id="{B4786CD0-CDF9-4FD8-8AFC-F3BC87D6F5D8}"/>
              </a:ext>
            </a:extLst>
          </p:cNvPr>
          <p:cNvCxnSpPr>
            <a:cxnSpLocks/>
          </p:cNvCxnSpPr>
          <p:nvPr/>
        </p:nvCxnSpPr>
        <p:spPr>
          <a:xfrm>
            <a:off x="7731127" y="2635673"/>
            <a:ext cx="4176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7" name="Text Placeholder 3">
            <a:extLst>
              <a:ext uri="{FF2B5EF4-FFF2-40B4-BE49-F238E27FC236}">
                <a16:creationId xmlns:a16="http://schemas.microsoft.com/office/drawing/2014/main" id="{569A68C5-6C20-7341-9A01-5CA5474B7432}"/>
              </a:ext>
            </a:extLst>
          </p:cNvPr>
          <p:cNvSpPr>
            <a:spLocks noGrp="1"/>
          </p:cNvSpPr>
          <p:nvPr>
            <p:ph type="body" sz="quarter" idx="10"/>
          </p:nvPr>
        </p:nvSpPr>
        <p:spPr>
          <a:xfrm>
            <a:off x="685799" y="815975"/>
            <a:ext cx="11243859" cy="288925"/>
          </a:xfrm>
        </p:spPr>
        <p:txBody>
          <a:bodyPr/>
          <a:lstStyle/>
          <a:p>
            <a:r>
              <a:rPr lang="en-US" dirty="0"/>
              <a:t>Mechanism of Action Blocks Monocytes Ability to Enter Inflammatory Tissue</a:t>
            </a:r>
          </a:p>
        </p:txBody>
      </p:sp>
      <p:sp>
        <p:nvSpPr>
          <p:cNvPr id="28" name="Title 1">
            <a:extLst>
              <a:ext uri="{FF2B5EF4-FFF2-40B4-BE49-F238E27FC236}">
                <a16:creationId xmlns:a16="http://schemas.microsoft.com/office/drawing/2014/main" id="{F08DF7F2-77B3-1E4E-8B4F-674B1192597E}"/>
              </a:ext>
            </a:extLst>
          </p:cNvPr>
          <p:cNvSpPr>
            <a:spLocks noGrp="1"/>
          </p:cNvSpPr>
          <p:nvPr>
            <p:ph type="title"/>
          </p:nvPr>
        </p:nvSpPr>
        <p:spPr>
          <a:xfrm>
            <a:off x="685800" y="239162"/>
            <a:ext cx="11239500" cy="560300"/>
          </a:xfrm>
        </p:spPr>
        <p:txBody>
          <a:bodyPr anchor="ctr"/>
          <a:lstStyle/>
          <a:p>
            <a:r>
              <a:rPr lang="en-US" dirty="0">
                <a:solidFill>
                  <a:schemeClr val="bg1"/>
                </a:solidFill>
              </a:rPr>
              <a:t>VB-601 Designed to Target the MOSPD2 </a:t>
            </a:r>
            <a:r>
              <a:rPr lang="en-US" dirty="0">
                <a:solidFill>
                  <a:srgbClr val="F5B043"/>
                </a:solidFill>
                <a:effectLst>
                  <a:outerShdw blurRad="38100" dist="38100" dir="2700000" algn="tl">
                    <a:srgbClr val="000000">
                      <a:alpha val="43137"/>
                    </a:srgbClr>
                  </a:outerShdw>
                </a:effectLst>
              </a:rPr>
              <a:t>“Mono-Walk”</a:t>
            </a:r>
            <a:r>
              <a:rPr lang="en-US" dirty="0">
                <a:solidFill>
                  <a:schemeClr val="bg1"/>
                </a:solidFill>
              </a:rPr>
              <a:t> Receptor</a:t>
            </a:r>
          </a:p>
        </p:txBody>
      </p:sp>
    </p:spTree>
    <p:extLst>
      <p:ext uri="{BB962C8B-B14F-4D97-AF65-F5344CB8AC3E}">
        <p14:creationId xmlns:p14="http://schemas.microsoft.com/office/powerpoint/2010/main" val="1683678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59949B0-5FC5-8A40-8C06-FD78603DEDFF}"/>
              </a:ext>
            </a:extLst>
          </p:cNvPr>
          <p:cNvSpPr/>
          <p:nvPr/>
        </p:nvSpPr>
        <p:spPr>
          <a:xfrm>
            <a:off x="4397455" y="1371464"/>
            <a:ext cx="7501665" cy="3559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a:solidFill>
                <a:schemeClr val="bg1"/>
              </a:solidFill>
            </a:endParaRPr>
          </a:p>
        </p:txBody>
      </p:sp>
      <p:sp>
        <p:nvSpPr>
          <p:cNvPr id="44" name="Rectangle 43">
            <a:extLst>
              <a:ext uri="{FF2B5EF4-FFF2-40B4-BE49-F238E27FC236}">
                <a16:creationId xmlns:a16="http://schemas.microsoft.com/office/drawing/2014/main" id="{BACA63CF-02AD-6E45-B3DA-01FBB65D95AE}"/>
              </a:ext>
            </a:extLst>
          </p:cNvPr>
          <p:cNvSpPr/>
          <p:nvPr/>
        </p:nvSpPr>
        <p:spPr>
          <a:xfrm>
            <a:off x="705543" y="1369997"/>
            <a:ext cx="3389440" cy="3559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a:solidFill>
                <a:schemeClr val="bg1"/>
              </a:solidFill>
            </a:endParaRPr>
          </a:p>
        </p:txBody>
      </p:sp>
      <p:pic>
        <p:nvPicPr>
          <p:cNvPr id="105" name="Picture 104">
            <a:extLst>
              <a:ext uri="{FF2B5EF4-FFF2-40B4-BE49-F238E27FC236}">
                <a16:creationId xmlns:a16="http://schemas.microsoft.com/office/drawing/2014/main" id="{2389F371-EB2B-40EB-8463-6C96C8CFA3D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606069" y="2413331"/>
            <a:ext cx="2223785" cy="1902180"/>
          </a:xfrm>
          <a:prstGeom prst="rect">
            <a:avLst/>
          </a:prstGeom>
        </p:spPr>
      </p:pic>
      <p:pic>
        <p:nvPicPr>
          <p:cNvPr id="104" name="Picture 103" descr="Chart&#10;&#10;Description automatically generated">
            <a:extLst>
              <a:ext uri="{FF2B5EF4-FFF2-40B4-BE49-F238E27FC236}">
                <a16:creationId xmlns:a16="http://schemas.microsoft.com/office/drawing/2014/main" id="{8B676A70-B924-4E7E-9C2D-F1F2D0B22F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3970" y="2413331"/>
            <a:ext cx="2223788" cy="1902180"/>
          </a:xfrm>
          <a:prstGeom prst="rect">
            <a:avLst/>
          </a:prstGeom>
        </p:spPr>
      </p:pic>
      <p:graphicFrame>
        <p:nvGraphicFramePr>
          <p:cNvPr id="56" name="Chart 55">
            <a:extLst>
              <a:ext uri="{FF2B5EF4-FFF2-40B4-BE49-F238E27FC236}">
                <a16:creationId xmlns:a16="http://schemas.microsoft.com/office/drawing/2014/main" id="{31EE0C08-1B57-467C-8C64-66935BB2C5AE}"/>
              </a:ext>
            </a:extLst>
          </p:cNvPr>
          <p:cNvGraphicFramePr>
            <a:graphicFrameLocks/>
          </p:cNvGraphicFramePr>
          <p:nvPr>
            <p:extLst>
              <p:ext uri="{D42A27DB-BD31-4B8C-83A1-F6EECF244321}">
                <p14:modId xmlns:p14="http://schemas.microsoft.com/office/powerpoint/2010/main" val="1480582094"/>
              </p:ext>
            </p:extLst>
          </p:nvPr>
        </p:nvGraphicFramePr>
        <p:xfrm>
          <a:off x="659621" y="2035798"/>
          <a:ext cx="3435362" cy="2135493"/>
        </p:xfrm>
        <a:graphic>
          <a:graphicData uri="http://schemas.openxmlformats.org/drawingml/2006/chart">
            <c:chart xmlns:c="http://schemas.openxmlformats.org/drawingml/2006/chart" xmlns:r="http://schemas.openxmlformats.org/officeDocument/2006/relationships" r:id="rId5"/>
          </a:graphicData>
        </a:graphic>
      </p:graphicFrame>
      <p:sp>
        <p:nvSpPr>
          <p:cNvPr id="41" name="Text Placeholder 40">
            <a:extLst>
              <a:ext uri="{FF2B5EF4-FFF2-40B4-BE49-F238E27FC236}">
                <a16:creationId xmlns:a16="http://schemas.microsoft.com/office/drawing/2014/main" id="{EC271ADC-21EE-4E18-AF98-73B75AADA61D}"/>
              </a:ext>
            </a:extLst>
          </p:cNvPr>
          <p:cNvSpPr>
            <a:spLocks noGrp="1"/>
          </p:cNvSpPr>
          <p:nvPr>
            <p:ph type="body" sz="quarter" idx="10"/>
          </p:nvPr>
        </p:nvSpPr>
        <p:spPr>
          <a:xfrm>
            <a:off x="685799" y="815975"/>
            <a:ext cx="11243859" cy="288925"/>
          </a:xfrm>
        </p:spPr>
        <p:txBody>
          <a:bodyPr/>
          <a:lstStyle/>
          <a:p>
            <a:r>
              <a:rPr lang="en-US" dirty="0"/>
              <a:t>Validating Pre-clinical Data in Human Ex-vivo and Murine In-vivo Models</a:t>
            </a:r>
          </a:p>
        </p:txBody>
      </p:sp>
      <p:sp>
        <p:nvSpPr>
          <p:cNvPr id="4" name="Title 3">
            <a:extLst>
              <a:ext uri="{FF2B5EF4-FFF2-40B4-BE49-F238E27FC236}">
                <a16:creationId xmlns:a16="http://schemas.microsoft.com/office/drawing/2014/main" id="{27166AFF-CB16-CE4E-8DBB-445889C302CC}"/>
              </a:ext>
            </a:extLst>
          </p:cNvPr>
          <p:cNvSpPr>
            <a:spLocks noGrp="1"/>
          </p:cNvSpPr>
          <p:nvPr>
            <p:ph type="title"/>
          </p:nvPr>
        </p:nvSpPr>
        <p:spPr>
          <a:xfrm>
            <a:off x="685800" y="239162"/>
            <a:ext cx="11239500" cy="560300"/>
          </a:xfrm>
        </p:spPr>
        <p:txBody>
          <a:bodyPr anchor="ctr"/>
          <a:lstStyle/>
          <a:p>
            <a:r>
              <a:rPr lang="en-US" dirty="0"/>
              <a:t>VB-601 Proof-of-Concept Pre-Clinical Data Indicating Broad Utility</a:t>
            </a:r>
            <a:br>
              <a:rPr lang="en-US" dirty="0"/>
            </a:br>
            <a:r>
              <a:rPr lang="en-US" dirty="0"/>
              <a:t>In Immune-Inflammatory Indications</a:t>
            </a:r>
          </a:p>
        </p:txBody>
      </p:sp>
      <p:sp>
        <p:nvSpPr>
          <p:cNvPr id="39" name="Rectangle 38">
            <a:extLst>
              <a:ext uri="{FF2B5EF4-FFF2-40B4-BE49-F238E27FC236}">
                <a16:creationId xmlns:a16="http://schemas.microsoft.com/office/drawing/2014/main" id="{CB558C42-3143-43C4-863D-BBAB69ECD8BC}"/>
              </a:ext>
            </a:extLst>
          </p:cNvPr>
          <p:cNvSpPr/>
          <p:nvPr/>
        </p:nvSpPr>
        <p:spPr>
          <a:xfrm>
            <a:off x="1455988" y="1352470"/>
            <a:ext cx="328373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bg1"/>
                </a:solidFill>
              </a:rPr>
              <a:t>HUMAN EX-VIVO </a:t>
            </a:r>
          </a:p>
        </p:txBody>
      </p:sp>
      <p:sp>
        <p:nvSpPr>
          <p:cNvPr id="30" name="Rectangle 29">
            <a:extLst>
              <a:ext uri="{FF2B5EF4-FFF2-40B4-BE49-F238E27FC236}">
                <a16:creationId xmlns:a16="http://schemas.microsoft.com/office/drawing/2014/main" id="{4FD31811-E73C-486A-A630-2B0EF58E2F32}"/>
              </a:ext>
            </a:extLst>
          </p:cNvPr>
          <p:cNvSpPr/>
          <p:nvPr/>
        </p:nvSpPr>
        <p:spPr>
          <a:xfrm>
            <a:off x="4402804" y="1354178"/>
            <a:ext cx="7496316"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MURINE IN-VIVO </a:t>
            </a:r>
          </a:p>
        </p:txBody>
      </p:sp>
      <p:grpSp>
        <p:nvGrpSpPr>
          <p:cNvPr id="108" name="Group 107">
            <a:extLst>
              <a:ext uri="{FF2B5EF4-FFF2-40B4-BE49-F238E27FC236}">
                <a16:creationId xmlns:a16="http://schemas.microsoft.com/office/drawing/2014/main" id="{A7876E8C-F0E3-4BD6-B780-3F7C44B0E3D6}"/>
              </a:ext>
            </a:extLst>
          </p:cNvPr>
          <p:cNvGrpSpPr/>
          <p:nvPr/>
        </p:nvGrpSpPr>
        <p:grpSpPr>
          <a:xfrm>
            <a:off x="4431567" y="2413331"/>
            <a:ext cx="2223785" cy="1902180"/>
            <a:chOff x="4431567" y="2413331"/>
            <a:chExt cx="2223785" cy="1902180"/>
          </a:xfrm>
        </p:grpSpPr>
        <p:pic>
          <p:nvPicPr>
            <p:cNvPr id="107" name="Picture 106">
              <a:extLst>
                <a:ext uri="{FF2B5EF4-FFF2-40B4-BE49-F238E27FC236}">
                  <a16:creationId xmlns:a16="http://schemas.microsoft.com/office/drawing/2014/main" id="{76F76209-6CA1-4119-9FE1-7F801DA021E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431567" y="2413331"/>
              <a:ext cx="2223785" cy="1902180"/>
            </a:xfrm>
            <a:prstGeom prst="rect">
              <a:avLst/>
            </a:prstGeom>
          </p:spPr>
        </p:pic>
        <p:sp>
          <p:nvSpPr>
            <p:cNvPr id="18" name="Text Box 123">
              <a:extLst>
                <a:ext uri="{FF2B5EF4-FFF2-40B4-BE49-F238E27FC236}">
                  <a16:creationId xmlns:a16="http://schemas.microsoft.com/office/drawing/2014/main" id="{4F2C78D3-CA22-384E-949A-BC4004BBEF49}"/>
                </a:ext>
              </a:extLst>
            </p:cNvPr>
            <p:cNvSpPr txBox="1">
              <a:spLocks noChangeArrowheads="1"/>
            </p:cNvSpPr>
            <p:nvPr/>
          </p:nvSpPr>
          <p:spPr bwMode="auto">
            <a:xfrm>
              <a:off x="5309359" y="3814161"/>
              <a:ext cx="131617" cy="89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377" eaLnBrk="0" hangingPunct="0">
                <a:defRPr/>
              </a:pPr>
              <a:r>
                <a:rPr lang="en-US" altLang="en-IL" sz="600" kern="0">
                  <a:solidFill>
                    <a:srgbClr val="000000"/>
                  </a:solidFill>
                  <a:latin typeface="Roboto Condensed" panose="020B0604020202020204" charset="0"/>
                  <a:ea typeface="Roboto Condensed" panose="020B0604020202020204" charset="0"/>
                  <a:cs typeface="Arial" pitchFamily="34" charset="0"/>
                  <a:sym typeface="Arial"/>
                </a:rPr>
                <a:t>*</a:t>
              </a:r>
              <a:endParaRPr lang="en-IL" altLang="en-IL" kern="0">
                <a:solidFill>
                  <a:srgbClr val="000000"/>
                </a:solidFill>
                <a:latin typeface="Roboto Condensed" panose="020B0604020202020204" charset="0"/>
                <a:ea typeface="Roboto Condensed" panose="020B0604020202020204" charset="0"/>
                <a:cs typeface="Arial" pitchFamily="34" charset="0"/>
                <a:sym typeface="Arial"/>
              </a:endParaRPr>
            </a:p>
          </p:txBody>
        </p:sp>
      </p:grpSp>
      <p:sp>
        <p:nvSpPr>
          <p:cNvPr id="26" name="Text Box 34">
            <a:extLst>
              <a:ext uri="{FF2B5EF4-FFF2-40B4-BE49-F238E27FC236}">
                <a16:creationId xmlns:a16="http://schemas.microsoft.com/office/drawing/2014/main" id="{A2B98E99-2D4A-3445-8BBC-C1A68665C2E8}"/>
              </a:ext>
            </a:extLst>
          </p:cNvPr>
          <p:cNvSpPr txBox="1">
            <a:spLocks noChangeArrowheads="1"/>
          </p:cNvSpPr>
          <p:nvPr/>
        </p:nvSpPr>
        <p:spPr bwMode="auto">
          <a:xfrm>
            <a:off x="4402804" y="1840523"/>
            <a:ext cx="2016617" cy="5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712" tIns="42856" rIns="85712" bIns="42856" anchor="t">
            <a:spAutoFit/>
          </a:bodyPr>
          <a:lstStyle>
            <a:lvl1pPr defTabSz="2193925" eaLnBrk="0" hangingPunct="0">
              <a:defRPr sz="9900">
                <a:solidFill>
                  <a:schemeClr val="tx2"/>
                </a:solidFill>
                <a:latin typeface="Arial" panose="020B0604020202020204" pitchFamily="34" charset="0"/>
                <a:ea typeface="MS PGothic" panose="020B0600070205080204" pitchFamily="34" charset="-128"/>
              </a:defRPr>
            </a:lvl1pPr>
            <a:lvl2pPr marL="742950" indent="-285750" defTabSz="2193925" eaLnBrk="0" hangingPunct="0">
              <a:defRPr sz="9900">
                <a:solidFill>
                  <a:schemeClr val="tx2"/>
                </a:solidFill>
                <a:latin typeface="Arial" panose="020B0604020202020204" pitchFamily="34" charset="0"/>
                <a:ea typeface="MS PGothic" panose="020B0600070205080204" pitchFamily="34" charset="-128"/>
              </a:defRPr>
            </a:lvl2pPr>
            <a:lvl3pPr marL="1143000" indent="-228600" defTabSz="2193925" eaLnBrk="0" hangingPunct="0">
              <a:defRPr sz="9900">
                <a:solidFill>
                  <a:schemeClr val="tx2"/>
                </a:solidFill>
                <a:latin typeface="Arial" panose="020B0604020202020204" pitchFamily="34" charset="0"/>
                <a:ea typeface="MS PGothic" panose="020B0600070205080204" pitchFamily="34" charset="-128"/>
              </a:defRPr>
            </a:lvl3pPr>
            <a:lvl4pPr marL="1600200" indent="-228600" defTabSz="2193925" eaLnBrk="0" hangingPunct="0">
              <a:defRPr sz="9900">
                <a:solidFill>
                  <a:schemeClr val="tx2"/>
                </a:solidFill>
                <a:latin typeface="Arial" panose="020B0604020202020204" pitchFamily="34" charset="0"/>
                <a:ea typeface="MS PGothic" panose="020B0600070205080204" pitchFamily="34" charset="-128"/>
              </a:defRPr>
            </a:lvl4pPr>
            <a:lvl5pPr marL="2057400" indent="-228600" defTabSz="2193925" eaLnBrk="0" hangingPunct="0">
              <a:defRPr sz="99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99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99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99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9900">
                <a:solidFill>
                  <a:schemeClr val="tx2"/>
                </a:solidFill>
                <a:latin typeface="Arial" panose="020B0604020202020204" pitchFamily="34" charset="0"/>
                <a:ea typeface="MS PGothic" panose="020B0600070205080204" pitchFamily="34" charset="-128"/>
              </a:defRPr>
            </a:lvl9pPr>
          </a:lstStyle>
          <a:p>
            <a:pPr defTabSz="2193870" eaLnBrk="1" hangingPunct="1">
              <a:defRPr/>
            </a:pPr>
            <a:r>
              <a:rPr lang="en-US" altLang="he-IL" sz="1200" b="1" kern="0" dirty="0">
                <a:solidFill>
                  <a:schemeClr val="tx1"/>
                </a:solidFill>
                <a:latin typeface="Arial"/>
                <a:ea typeface="Roboto Condensed"/>
                <a:cs typeface="Arial"/>
                <a:sym typeface="Avenir Next"/>
              </a:rPr>
              <a:t>MULTIPLE SCLEROSIS </a:t>
            </a:r>
            <a:r>
              <a:rPr lang="en-US" altLang="he-IL" sz="1000" kern="0" dirty="0">
                <a:solidFill>
                  <a:schemeClr val="tx1"/>
                </a:solidFill>
                <a:latin typeface="Arial"/>
                <a:ea typeface="Roboto Condensed"/>
                <a:cs typeface="Arial"/>
                <a:sym typeface="Avenir Next"/>
              </a:rPr>
              <a:t>(E</a:t>
            </a:r>
            <a:r>
              <a:rPr lang="en-US" sz="1000" kern="0" dirty="0">
                <a:solidFill>
                  <a:schemeClr val="tx1"/>
                </a:solidFill>
                <a:latin typeface="Arial"/>
                <a:ea typeface="Roboto Condensed"/>
                <a:cs typeface="Arial"/>
                <a:sym typeface="Avenir Next"/>
              </a:rPr>
              <a:t>xperimental Autoimmune Encephalomyelitis M</a:t>
            </a:r>
            <a:r>
              <a:rPr lang="en-US" altLang="he-IL" sz="1000" kern="0" dirty="0">
                <a:solidFill>
                  <a:schemeClr val="tx1"/>
                </a:solidFill>
                <a:latin typeface="Arial"/>
                <a:ea typeface="Roboto Condensed"/>
                <a:cs typeface="Arial"/>
                <a:sym typeface="Avenir Next"/>
              </a:rPr>
              <a:t>odel)</a:t>
            </a:r>
            <a:endParaRPr lang="en-US" altLang="he-IL" sz="1000" kern="0" dirty="0">
              <a:solidFill>
                <a:schemeClr val="tx1"/>
              </a:solidFill>
              <a:ea typeface="Roboto Condensed" panose="020B0604020202020204" charset="0"/>
              <a:cs typeface="Arial" panose="020B0604020202020204" pitchFamily="34" charset="0"/>
              <a:sym typeface="Avenir Next"/>
            </a:endParaRPr>
          </a:p>
        </p:txBody>
      </p:sp>
      <p:sp>
        <p:nvSpPr>
          <p:cNvPr id="42" name="Text Box 34">
            <a:extLst>
              <a:ext uri="{FF2B5EF4-FFF2-40B4-BE49-F238E27FC236}">
                <a16:creationId xmlns:a16="http://schemas.microsoft.com/office/drawing/2014/main" id="{8134C1D8-758B-F645-920B-E5D27E76B87E}"/>
              </a:ext>
            </a:extLst>
          </p:cNvPr>
          <p:cNvSpPr txBox="1">
            <a:spLocks noChangeArrowheads="1"/>
          </p:cNvSpPr>
          <p:nvPr/>
        </p:nvSpPr>
        <p:spPr bwMode="auto">
          <a:xfrm>
            <a:off x="7010793" y="1846191"/>
            <a:ext cx="2191280" cy="42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712" tIns="42856" rIns="85712" bIns="42856" anchor="t">
            <a:spAutoFit/>
          </a:bodyPr>
          <a:lstStyle>
            <a:lvl1pPr defTabSz="2193925" eaLnBrk="0" hangingPunct="0">
              <a:defRPr sz="9900">
                <a:solidFill>
                  <a:schemeClr val="tx2"/>
                </a:solidFill>
                <a:latin typeface="Arial" panose="020B0604020202020204" pitchFamily="34" charset="0"/>
                <a:ea typeface="MS PGothic" panose="020B0600070205080204" pitchFamily="34" charset="-128"/>
              </a:defRPr>
            </a:lvl1pPr>
            <a:lvl2pPr marL="742950" indent="-285750" defTabSz="2193925" eaLnBrk="0" hangingPunct="0">
              <a:defRPr sz="9900">
                <a:solidFill>
                  <a:schemeClr val="tx2"/>
                </a:solidFill>
                <a:latin typeface="Arial" panose="020B0604020202020204" pitchFamily="34" charset="0"/>
                <a:ea typeface="MS PGothic" panose="020B0600070205080204" pitchFamily="34" charset="-128"/>
              </a:defRPr>
            </a:lvl2pPr>
            <a:lvl3pPr marL="1143000" indent="-228600" defTabSz="2193925" eaLnBrk="0" hangingPunct="0">
              <a:defRPr sz="9900">
                <a:solidFill>
                  <a:schemeClr val="tx2"/>
                </a:solidFill>
                <a:latin typeface="Arial" panose="020B0604020202020204" pitchFamily="34" charset="0"/>
                <a:ea typeface="MS PGothic" panose="020B0600070205080204" pitchFamily="34" charset="-128"/>
              </a:defRPr>
            </a:lvl3pPr>
            <a:lvl4pPr marL="1600200" indent="-228600" defTabSz="2193925" eaLnBrk="0" hangingPunct="0">
              <a:defRPr sz="9900">
                <a:solidFill>
                  <a:schemeClr val="tx2"/>
                </a:solidFill>
                <a:latin typeface="Arial" panose="020B0604020202020204" pitchFamily="34" charset="0"/>
                <a:ea typeface="MS PGothic" panose="020B0600070205080204" pitchFamily="34" charset="-128"/>
              </a:defRPr>
            </a:lvl4pPr>
            <a:lvl5pPr marL="2057400" indent="-228600" defTabSz="2193925" eaLnBrk="0" hangingPunct="0">
              <a:defRPr sz="99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99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99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99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9900">
                <a:solidFill>
                  <a:schemeClr val="tx2"/>
                </a:solidFill>
                <a:latin typeface="Arial" panose="020B0604020202020204" pitchFamily="34" charset="0"/>
                <a:ea typeface="MS PGothic" panose="020B0600070205080204" pitchFamily="34" charset="-128"/>
              </a:defRPr>
            </a:lvl9pPr>
          </a:lstStyle>
          <a:p>
            <a:pPr defTabSz="2193870" eaLnBrk="1" hangingPunct="1">
              <a:defRPr/>
            </a:pPr>
            <a:r>
              <a:rPr lang="en-US" altLang="he-IL" sz="1200" b="1" kern="0" dirty="0">
                <a:solidFill>
                  <a:schemeClr val="tx1"/>
                </a:solidFill>
                <a:ea typeface="Roboto Condensed" panose="020B0604020202020204" charset="0"/>
                <a:cs typeface="Arial" panose="020B0604020202020204" pitchFamily="34" charset="0"/>
                <a:sym typeface="Avenir Next"/>
              </a:rPr>
              <a:t>RHEUMATIOD ARTHRITIS</a:t>
            </a:r>
          </a:p>
          <a:p>
            <a:pPr defTabSz="2193870" eaLnBrk="1" hangingPunct="1">
              <a:defRPr/>
            </a:pPr>
            <a:r>
              <a:rPr lang="en-US" altLang="he-IL" sz="1000" kern="0" dirty="0">
                <a:solidFill>
                  <a:schemeClr val="tx1"/>
                </a:solidFill>
                <a:latin typeface="Arial"/>
                <a:ea typeface="Roboto Condensed"/>
                <a:cs typeface="Arial"/>
                <a:sym typeface="Avenir Next"/>
              </a:rPr>
              <a:t>(Collagen Induced Arthritis Model)</a:t>
            </a:r>
            <a:endParaRPr lang="en-US" altLang="he-IL" sz="1000" kern="0" dirty="0">
              <a:solidFill>
                <a:schemeClr val="tx1"/>
              </a:solidFill>
              <a:latin typeface="Arial"/>
              <a:ea typeface="Roboto Condensed"/>
              <a:cs typeface="Arial"/>
            </a:endParaRPr>
          </a:p>
        </p:txBody>
      </p:sp>
      <p:sp>
        <p:nvSpPr>
          <p:cNvPr id="43" name="Text Box 34">
            <a:extLst>
              <a:ext uri="{FF2B5EF4-FFF2-40B4-BE49-F238E27FC236}">
                <a16:creationId xmlns:a16="http://schemas.microsoft.com/office/drawing/2014/main" id="{F28ECD1E-15F2-4E45-8678-61EECC8CD5D5}"/>
              </a:ext>
            </a:extLst>
          </p:cNvPr>
          <p:cNvSpPr txBox="1">
            <a:spLocks noChangeArrowheads="1"/>
          </p:cNvSpPr>
          <p:nvPr/>
        </p:nvSpPr>
        <p:spPr bwMode="auto">
          <a:xfrm>
            <a:off x="9694715" y="1832749"/>
            <a:ext cx="2353595" cy="60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712" tIns="42856" rIns="85712" bIns="42856" anchor="t">
            <a:spAutoFit/>
          </a:bodyPr>
          <a:lstStyle>
            <a:lvl1pPr defTabSz="2193925" eaLnBrk="0" hangingPunct="0">
              <a:defRPr sz="9900">
                <a:solidFill>
                  <a:schemeClr val="tx2"/>
                </a:solidFill>
                <a:latin typeface="Arial" panose="020B0604020202020204" pitchFamily="34" charset="0"/>
                <a:ea typeface="MS PGothic" panose="020B0600070205080204" pitchFamily="34" charset="-128"/>
              </a:defRPr>
            </a:lvl1pPr>
            <a:lvl2pPr marL="742950" indent="-285750" defTabSz="2193925" eaLnBrk="0" hangingPunct="0">
              <a:defRPr sz="9900">
                <a:solidFill>
                  <a:schemeClr val="tx2"/>
                </a:solidFill>
                <a:latin typeface="Arial" panose="020B0604020202020204" pitchFamily="34" charset="0"/>
                <a:ea typeface="MS PGothic" panose="020B0600070205080204" pitchFamily="34" charset="-128"/>
              </a:defRPr>
            </a:lvl2pPr>
            <a:lvl3pPr marL="1143000" indent="-228600" defTabSz="2193925" eaLnBrk="0" hangingPunct="0">
              <a:defRPr sz="9900">
                <a:solidFill>
                  <a:schemeClr val="tx2"/>
                </a:solidFill>
                <a:latin typeface="Arial" panose="020B0604020202020204" pitchFamily="34" charset="0"/>
                <a:ea typeface="MS PGothic" panose="020B0600070205080204" pitchFamily="34" charset="-128"/>
              </a:defRPr>
            </a:lvl3pPr>
            <a:lvl4pPr marL="1600200" indent="-228600" defTabSz="2193925" eaLnBrk="0" hangingPunct="0">
              <a:defRPr sz="9900">
                <a:solidFill>
                  <a:schemeClr val="tx2"/>
                </a:solidFill>
                <a:latin typeface="Arial" panose="020B0604020202020204" pitchFamily="34" charset="0"/>
                <a:ea typeface="MS PGothic" panose="020B0600070205080204" pitchFamily="34" charset="-128"/>
              </a:defRPr>
            </a:lvl4pPr>
            <a:lvl5pPr marL="2057400" indent="-228600" defTabSz="2193925" eaLnBrk="0" hangingPunct="0">
              <a:defRPr sz="99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99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99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99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9900">
                <a:solidFill>
                  <a:schemeClr val="tx2"/>
                </a:solidFill>
                <a:latin typeface="Arial" panose="020B0604020202020204" pitchFamily="34" charset="0"/>
                <a:ea typeface="MS PGothic" panose="020B0600070205080204" pitchFamily="34" charset="-128"/>
              </a:defRPr>
            </a:lvl9pPr>
          </a:lstStyle>
          <a:p>
            <a:pPr defTabSz="2193870" eaLnBrk="1" hangingPunct="1">
              <a:defRPr/>
            </a:pPr>
            <a:r>
              <a:rPr lang="en-US" altLang="he-IL" sz="1200" b="1" kern="0" dirty="0">
                <a:solidFill>
                  <a:schemeClr val="tx1"/>
                </a:solidFill>
                <a:ea typeface="Roboto Condensed" panose="020B0604020202020204" charset="0"/>
                <a:cs typeface="Arial" panose="020B0604020202020204" pitchFamily="34" charset="0"/>
                <a:sym typeface="Avenir Next"/>
              </a:rPr>
              <a:t>INFLAMMATORY BOWEL DISEASE </a:t>
            </a:r>
            <a:r>
              <a:rPr lang="en-US" altLang="he-IL" sz="1000" kern="0" dirty="0">
                <a:solidFill>
                  <a:schemeClr val="tx1"/>
                </a:solidFill>
                <a:latin typeface="Arial"/>
                <a:ea typeface="Roboto Condensed"/>
                <a:cs typeface="Arial"/>
                <a:sym typeface="Avenir Next"/>
              </a:rPr>
              <a:t>(</a:t>
            </a:r>
            <a:r>
              <a:rPr lang="en-US" sz="1000" kern="0" dirty="0">
                <a:solidFill>
                  <a:schemeClr val="tx1"/>
                </a:solidFill>
                <a:latin typeface="Arial"/>
                <a:ea typeface="Roboto Condensed"/>
                <a:cs typeface="Arial"/>
                <a:sym typeface="Avenir Next"/>
              </a:rPr>
              <a:t>2,4,6-trinitrobenzene sulfonic acid [</a:t>
            </a:r>
            <a:r>
              <a:rPr lang="en-US" altLang="he-IL" sz="1000" kern="0" dirty="0">
                <a:solidFill>
                  <a:schemeClr val="tx1"/>
                </a:solidFill>
                <a:latin typeface="Arial"/>
                <a:ea typeface="Roboto Condensed"/>
                <a:cs typeface="Arial"/>
                <a:sym typeface="Avenir Next"/>
              </a:rPr>
              <a:t>TNBS] Model) </a:t>
            </a:r>
            <a:endParaRPr lang="en-US" altLang="he-IL" sz="1000" kern="0" dirty="0">
              <a:solidFill>
                <a:schemeClr val="tx1"/>
              </a:solidFill>
              <a:ea typeface="Roboto Condensed" panose="020B0604020202020204" charset="0"/>
              <a:cs typeface="Arial" panose="020B0604020202020204" pitchFamily="34" charset="0"/>
            </a:endParaRPr>
          </a:p>
        </p:txBody>
      </p:sp>
      <p:sp>
        <p:nvSpPr>
          <p:cNvPr id="35" name="Rectangle 34">
            <a:extLst>
              <a:ext uri="{FF2B5EF4-FFF2-40B4-BE49-F238E27FC236}">
                <a16:creationId xmlns:a16="http://schemas.microsoft.com/office/drawing/2014/main" id="{4FD31811-E73C-486A-A630-2B0EF58E2F32}"/>
              </a:ext>
            </a:extLst>
          </p:cNvPr>
          <p:cNvSpPr/>
          <p:nvPr/>
        </p:nvSpPr>
        <p:spPr>
          <a:xfrm>
            <a:off x="705543" y="4544930"/>
            <a:ext cx="11193577" cy="365125"/>
          </a:xfrm>
          <a:prstGeom prst="rect">
            <a:avLst/>
          </a:prstGeom>
          <a:solidFill>
            <a:srgbClr val="12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POTENTIAL FOR A WIDE RANGE OF IMMUNE-INFLAMMATORY INDICATIONS</a:t>
            </a:r>
          </a:p>
        </p:txBody>
      </p:sp>
      <p:pic>
        <p:nvPicPr>
          <p:cNvPr id="36" name="Graphic 24">
            <a:extLst>
              <a:ext uri="{FF2B5EF4-FFF2-40B4-BE49-F238E27FC236}">
                <a16:creationId xmlns:a16="http://schemas.microsoft.com/office/drawing/2014/main" id="{733E1E5B-3CE9-4DAB-9594-36CA4704719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2195544" y="5064940"/>
            <a:ext cx="947283" cy="947283"/>
          </a:xfrm>
          <a:prstGeom prst="rect">
            <a:avLst/>
          </a:prstGeom>
        </p:spPr>
      </p:pic>
      <p:pic>
        <p:nvPicPr>
          <p:cNvPr id="37" name="Graphic 25">
            <a:extLst>
              <a:ext uri="{FF2B5EF4-FFF2-40B4-BE49-F238E27FC236}">
                <a16:creationId xmlns:a16="http://schemas.microsoft.com/office/drawing/2014/main" id="{0F0FF4BF-759B-4331-9330-CB117C287D9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4575562" y="5064940"/>
            <a:ext cx="914400" cy="914400"/>
          </a:xfrm>
          <a:prstGeom prst="rect">
            <a:avLst/>
          </a:prstGeom>
        </p:spPr>
      </p:pic>
      <p:pic>
        <p:nvPicPr>
          <p:cNvPr id="38" name="Picture 37">
            <a:extLst>
              <a:ext uri="{FF2B5EF4-FFF2-40B4-BE49-F238E27FC236}">
                <a16:creationId xmlns:a16="http://schemas.microsoft.com/office/drawing/2014/main" id="{74B677E8-DEA7-4E3B-A49F-0D6E4E7004ED}"/>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rcRect/>
          <a:stretch/>
        </p:blipFill>
        <p:spPr>
          <a:xfrm>
            <a:off x="6922697" y="5064940"/>
            <a:ext cx="914400" cy="914400"/>
          </a:xfrm>
          <a:prstGeom prst="rect">
            <a:avLst/>
          </a:prstGeom>
        </p:spPr>
      </p:pic>
      <p:pic>
        <p:nvPicPr>
          <p:cNvPr id="40" name="Picture 44">
            <a:extLst>
              <a:ext uri="{FF2B5EF4-FFF2-40B4-BE49-F238E27FC236}">
                <a16:creationId xmlns:a16="http://schemas.microsoft.com/office/drawing/2014/main" id="{9B9E17E4-5825-44B0-8538-59F98660B7AA}"/>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rcRect/>
          <a:stretch/>
        </p:blipFill>
        <p:spPr>
          <a:xfrm>
            <a:off x="9269833" y="5064940"/>
            <a:ext cx="914400" cy="914400"/>
          </a:xfrm>
          <a:prstGeom prst="rect">
            <a:avLst/>
          </a:prstGeom>
        </p:spPr>
      </p:pic>
      <p:sp>
        <p:nvSpPr>
          <p:cNvPr id="46" name="TextBox 45">
            <a:extLst>
              <a:ext uri="{FF2B5EF4-FFF2-40B4-BE49-F238E27FC236}">
                <a16:creationId xmlns:a16="http://schemas.microsoft.com/office/drawing/2014/main" id="{34C69168-63FD-496D-966E-D34072399880}"/>
              </a:ext>
            </a:extLst>
          </p:cNvPr>
          <p:cNvSpPr txBox="1"/>
          <p:nvPr/>
        </p:nvSpPr>
        <p:spPr>
          <a:xfrm>
            <a:off x="1781115" y="6070930"/>
            <a:ext cx="1738041" cy="369332"/>
          </a:xfrm>
          <a:prstGeom prst="rect">
            <a:avLst/>
          </a:prstGeom>
          <a:noFill/>
        </p:spPr>
        <p:txBody>
          <a:bodyPr wrap="square" lIns="0" tIns="0" rIns="0" bIns="0"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sym typeface="Arial"/>
              </a:rPr>
              <a:t>Multiple Sclerosis</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200" i="1"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sym typeface="Arial"/>
              </a:rPr>
              <a:t>$26.05B </a:t>
            </a:r>
            <a:r>
              <a:rPr kumimoji="0" lang="en-US" sz="1200" i="1" u="none" strike="noStrike" kern="1200" cap="none" spc="0" normalizeH="0" baseline="30000" noProof="0" dirty="0">
                <a:ln>
                  <a:noFill/>
                </a:ln>
                <a:solidFill>
                  <a:schemeClr val="accent2"/>
                </a:solidFill>
                <a:effectLst/>
                <a:uLnTx/>
                <a:uFillTx/>
                <a:latin typeface="Arial" panose="020B0604020202020204" pitchFamily="34" charset="0"/>
                <a:ea typeface="+mn-ea"/>
                <a:cs typeface="Arial" panose="020B0604020202020204" pitchFamily="34" charset="0"/>
                <a:sym typeface="Arial"/>
              </a:rPr>
              <a:t>1</a:t>
            </a:r>
          </a:p>
        </p:txBody>
      </p:sp>
      <p:sp>
        <p:nvSpPr>
          <p:cNvPr id="47" name="TextBox 46">
            <a:extLst>
              <a:ext uri="{FF2B5EF4-FFF2-40B4-BE49-F238E27FC236}">
                <a16:creationId xmlns:a16="http://schemas.microsoft.com/office/drawing/2014/main" id="{34C69168-63FD-496D-966E-D34072399880}"/>
              </a:ext>
            </a:extLst>
          </p:cNvPr>
          <p:cNvSpPr txBox="1"/>
          <p:nvPr/>
        </p:nvSpPr>
        <p:spPr>
          <a:xfrm>
            <a:off x="6130477" y="6070930"/>
            <a:ext cx="2555479" cy="369332"/>
          </a:xfrm>
          <a:prstGeom prst="rect">
            <a:avLst/>
          </a:prstGeom>
          <a:noFill/>
        </p:spPr>
        <p:txBody>
          <a:bodyPr wrap="square" lIns="0" tIns="0" rIns="0" bIns="0" rtlCol="0">
            <a:spAutoFit/>
          </a:bodyPr>
          <a:lstStyle/>
          <a:p>
            <a:pPr lvl="0" algn="ctr" defTabSz="457178">
              <a:defRPr/>
            </a:pPr>
            <a:r>
              <a:rPr lang="en-US" sz="1200" b="1" dirty="0">
                <a:solidFill>
                  <a:schemeClr val="accent2"/>
                </a:solidFill>
                <a:latin typeface="Arial" panose="020B0604020202020204" pitchFamily="34" charset="0"/>
                <a:cs typeface="Arial" panose="020B0604020202020204" pitchFamily="34" charset="0"/>
                <a:sym typeface="Arial"/>
              </a:rPr>
              <a:t>Inflammatory Bowel Disease</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200" i="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Arial"/>
              </a:rPr>
              <a:t>$12.8B</a:t>
            </a:r>
            <a:r>
              <a:rPr kumimoji="0" lang="en-US" sz="1200" i="1" u="none" strike="noStrike" kern="1200" cap="none" spc="0" normalizeH="0" noProof="0" dirty="0">
                <a:ln>
                  <a:noFill/>
                </a:ln>
                <a:solidFill>
                  <a:schemeClr val="accent2"/>
                </a:solidFill>
                <a:effectLst/>
                <a:uLnTx/>
                <a:uFillTx/>
                <a:latin typeface="Arial" panose="020B0604020202020204" pitchFamily="34" charset="0"/>
                <a:cs typeface="Arial" panose="020B0604020202020204" pitchFamily="34" charset="0"/>
                <a:sym typeface="Arial"/>
              </a:rPr>
              <a:t> </a:t>
            </a:r>
            <a:r>
              <a:rPr kumimoji="0" lang="en-US" sz="1200" i="1" u="none" strike="noStrike" kern="1200" cap="none" spc="0" normalizeH="0" baseline="30000" noProof="0" dirty="0">
                <a:ln>
                  <a:noFill/>
                </a:ln>
                <a:solidFill>
                  <a:schemeClr val="accent2"/>
                </a:solidFill>
                <a:effectLst/>
                <a:uLnTx/>
                <a:uFillTx/>
                <a:latin typeface="Arial" panose="020B0604020202020204" pitchFamily="34" charset="0"/>
                <a:cs typeface="Arial" panose="020B0604020202020204" pitchFamily="34" charset="0"/>
                <a:sym typeface="Arial"/>
              </a:rPr>
              <a:t>3</a:t>
            </a:r>
          </a:p>
        </p:txBody>
      </p:sp>
      <p:sp>
        <p:nvSpPr>
          <p:cNvPr id="48" name="TextBox 47">
            <a:extLst>
              <a:ext uri="{FF2B5EF4-FFF2-40B4-BE49-F238E27FC236}">
                <a16:creationId xmlns:a16="http://schemas.microsoft.com/office/drawing/2014/main" id="{34C69168-63FD-496D-966E-D34072399880}"/>
              </a:ext>
            </a:extLst>
          </p:cNvPr>
          <p:cNvSpPr txBox="1"/>
          <p:nvPr/>
        </p:nvSpPr>
        <p:spPr>
          <a:xfrm>
            <a:off x="3798137" y="6070930"/>
            <a:ext cx="2379965" cy="369332"/>
          </a:xfrm>
          <a:prstGeom prst="rect">
            <a:avLst/>
          </a:prstGeom>
          <a:noFill/>
        </p:spPr>
        <p:txBody>
          <a:bodyPr wrap="square" lIns="0" tIns="0" rIns="0" bIns="0" rtlCol="0">
            <a:spAutoFit/>
          </a:bodyPr>
          <a:lstStyle/>
          <a:p>
            <a:pPr algn="ctr" defTabSz="457178">
              <a:defRPr/>
            </a:pPr>
            <a:r>
              <a:rPr lang="en-US" sz="1200" b="1" dirty="0">
                <a:solidFill>
                  <a:schemeClr val="accent2"/>
                </a:solidFill>
                <a:latin typeface="Arial" panose="020B0604020202020204" pitchFamily="34" charset="0"/>
                <a:cs typeface="Arial" panose="020B0604020202020204" pitchFamily="34" charset="0"/>
                <a:sym typeface="Arial"/>
              </a:rPr>
              <a:t>Rheumatoid Arthritis</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200" i="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Arial"/>
              </a:rPr>
              <a:t>$24.46B </a:t>
            </a:r>
            <a:r>
              <a:rPr kumimoji="0" lang="en-US" sz="1200" i="1" u="none" strike="noStrike" kern="1200" cap="none" spc="0" normalizeH="0" baseline="30000" noProof="0" dirty="0">
                <a:ln>
                  <a:noFill/>
                </a:ln>
                <a:solidFill>
                  <a:schemeClr val="accent2"/>
                </a:solidFill>
                <a:effectLst/>
                <a:uLnTx/>
                <a:uFillTx/>
                <a:latin typeface="Arial" panose="020B0604020202020204" pitchFamily="34" charset="0"/>
                <a:cs typeface="Arial" panose="020B0604020202020204" pitchFamily="34" charset="0"/>
                <a:sym typeface="Arial"/>
              </a:rPr>
              <a:t>2</a:t>
            </a:r>
          </a:p>
        </p:txBody>
      </p:sp>
      <p:sp>
        <p:nvSpPr>
          <p:cNvPr id="49" name="TextBox 48">
            <a:extLst>
              <a:ext uri="{FF2B5EF4-FFF2-40B4-BE49-F238E27FC236}">
                <a16:creationId xmlns:a16="http://schemas.microsoft.com/office/drawing/2014/main" id="{34C69168-63FD-496D-966E-D34072399880}"/>
              </a:ext>
            </a:extLst>
          </p:cNvPr>
          <p:cNvSpPr txBox="1"/>
          <p:nvPr/>
        </p:nvSpPr>
        <p:spPr>
          <a:xfrm>
            <a:off x="8838962" y="6070930"/>
            <a:ext cx="1738041" cy="369332"/>
          </a:xfrm>
          <a:prstGeom prst="rect">
            <a:avLst/>
          </a:prstGeom>
          <a:noFill/>
        </p:spPr>
        <p:txBody>
          <a:bodyPr wrap="square" lIns="0" tIns="0" rIns="0" bIns="0"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sym typeface="Arial"/>
              </a:rPr>
              <a:t>NASH</a:t>
            </a:r>
          </a:p>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200" i="1"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sym typeface="Arial"/>
              </a:rPr>
              <a:t>$4.57B </a:t>
            </a:r>
            <a:r>
              <a:rPr kumimoji="0" lang="en-US" sz="1200" i="1" u="none" strike="noStrike" kern="1200" cap="none" spc="0" normalizeH="0" baseline="30000" noProof="0" dirty="0">
                <a:ln>
                  <a:noFill/>
                </a:ln>
                <a:solidFill>
                  <a:schemeClr val="accent2"/>
                </a:solidFill>
                <a:effectLst/>
                <a:uLnTx/>
                <a:uFillTx/>
                <a:latin typeface="Arial" panose="020B0604020202020204" pitchFamily="34" charset="0"/>
                <a:ea typeface="+mn-ea"/>
                <a:cs typeface="Arial" panose="020B0604020202020204" pitchFamily="34" charset="0"/>
                <a:sym typeface="Arial"/>
              </a:rPr>
              <a:t>4</a:t>
            </a:r>
          </a:p>
        </p:txBody>
      </p:sp>
      <p:sp>
        <p:nvSpPr>
          <p:cNvPr id="50" name="TextBox 49"/>
          <p:cNvSpPr txBox="1"/>
          <p:nvPr/>
        </p:nvSpPr>
        <p:spPr>
          <a:xfrm>
            <a:off x="10482841" y="6349411"/>
            <a:ext cx="1709159" cy="461665"/>
          </a:xfrm>
          <a:prstGeom prst="rect">
            <a:avLst/>
          </a:prstGeom>
          <a:noFill/>
        </p:spPr>
        <p:txBody>
          <a:bodyPr wrap="square" rtlCol="0">
            <a:spAutoFit/>
          </a:bodyPr>
          <a:lstStyle/>
          <a:p>
            <a:r>
              <a:rPr lang="en-US" sz="600" baseline="30000" dirty="0"/>
              <a:t>1</a:t>
            </a:r>
            <a:r>
              <a:rPr lang="en-US" sz="600" dirty="0"/>
              <a:t> Business insights report ID: FBI100386</a:t>
            </a:r>
          </a:p>
          <a:p>
            <a:r>
              <a:rPr lang="en-US" sz="600" baseline="30000" dirty="0"/>
              <a:t>2</a:t>
            </a:r>
            <a:r>
              <a:rPr lang="en-US" sz="600" dirty="0"/>
              <a:t> Research and Markets report ID: 5504577</a:t>
            </a:r>
          </a:p>
          <a:p>
            <a:r>
              <a:rPr lang="en-US" sz="600" baseline="30000" dirty="0"/>
              <a:t>3  </a:t>
            </a:r>
            <a:r>
              <a:rPr lang="en-US" sz="600" dirty="0"/>
              <a:t>Market reports world, ID: 19608437</a:t>
            </a:r>
          </a:p>
          <a:p>
            <a:r>
              <a:rPr lang="en-US" sz="600" baseline="30000" dirty="0"/>
              <a:t>4</a:t>
            </a:r>
            <a:r>
              <a:rPr lang="en-US" sz="600" dirty="0"/>
              <a:t> Reports and Data ID: 001111</a:t>
            </a:r>
          </a:p>
        </p:txBody>
      </p:sp>
      <p:sp>
        <p:nvSpPr>
          <p:cNvPr id="51" name="TextBox 50"/>
          <p:cNvSpPr txBox="1"/>
          <p:nvPr/>
        </p:nvSpPr>
        <p:spPr>
          <a:xfrm>
            <a:off x="659621" y="4908642"/>
            <a:ext cx="1396536" cy="230832"/>
          </a:xfrm>
          <a:prstGeom prst="rect">
            <a:avLst/>
          </a:prstGeom>
          <a:noFill/>
        </p:spPr>
        <p:txBody>
          <a:bodyPr wrap="none" rtlCol="1">
            <a:spAutoFit/>
          </a:bodyPr>
          <a:lstStyle/>
          <a:p>
            <a:r>
              <a:rPr lang="en-US" sz="900" dirty="0"/>
              <a:t>2020 Market Estimates:</a:t>
            </a:r>
            <a:endParaRPr lang="he-IL" sz="900" dirty="0"/>
          </a:p>
        </p:txBody>
      </p:sp>
    </p:spTree>
    <p:extLst>
      <p:ext uri="{BB962C8B-B14F-4D97-AF65-F5344CB8AC3E}">
        <p14:creationId xmlns:p14="http://schemas.microsoft.com/office/powerpoint/2010/main" val="2955424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1C411FF-3AE4-4C44-B03F-8CFABBAD164D}"/>
              </a:ext>
            </a:extLst>
          </p:cNvPr>
          <p:cNvSpPr/>
          <p:nvPr/>
        </p:nvSpPr>
        <p:spPr>
          <a:xfrm>
            <a:off x="420414" y="1132147"/>
            <a:ext cx="11771585" cy="25965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5D31E63-7DBB-41B4-9B6D-B2C633F42ACF}"/>
              </a:ext>
            </a:extLst>
          </p:cNvPr>
          <p:cNvSpPr/>
          <p:nvPr/>
        </p:nvSpPr>
        <p:spPr>
          <a:xfrm>
            <a:off x="4398774" y="2294986"/>
            <a:ext cx="2468748" cy="646331"/>
          </a:xfrm>
          <a:prstGeom prst="rect">
            <a:avLst/>
          </a:prstGeom>
        </p:spPr>
        <p:txBody>
          <a:bodyPr wrap="square">
            <a:spAutoFit/>
          </a:bodyPr>
          <a:lstStyle/>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Topline PFS </a:t>
            </a:r>
            <a:b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b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co-primary endpoint Data*</a:t>
            </a:r>
          </a:p>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2H22 </a:t>
            </a:r>
          </a:p>
        </p:txBody>
      </p:sp>
      <p:sp>
        <p:nvSpPr>
          <p:cNvPr id="61" name="Rectangle 60">
            <a:extLst>
              <a:ext uri="{FF2B5EF4-FFF2-40B4-BE49-F238E27FC236}">
                <a16:creationId xmlns:a16="http://schemas.microsoft.com/office/drawing/2014/main" id="{9A458AE6-3025-4F4C-B03E-2A430FB93F3F}"/>
              </a:ext>
            </a:extLst>
          </p:cNvPr>
          <p:cNvSpPr/>
          <p:nvPr/>
        </p:nvSpPr>
        <p:spPr>
          <a:xfrm>
            <a:off x="8249718" y="2306497"/>
            <a:ext cx="1899386" cy="646331"/>
          </a:xfrm>
          <a:prstGeom prst="rect">
            <a:avLst/>
          </a:prstGeom>
        </p:spPr>
        <p:txBody>
          <a:bodyPr wrap="square">
            <a:spAutoFit/>
          </a:bodyPr>
          <a:lstStyle/>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Potential BLA filing with PFS data</a:t>
            </a:r>
          </a:p>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1H23</a:t>
            </a:r>
          </a:p>
        </p:txBody>
      </p:sp>
      <p:sp>
        <p:nvSpPr>
          <p:cNvPr id="62" name="Rectangle 61">
            <a:extLst>
              <a:ext uri="{FF2B5EF4-FFF2-40B4-BE49-F238E27FC236}">
                <a16:creationId xmlns:a16="http://schemas.microsoft.com/office/drawing/2014/main" id="{BEDB8F48-631F-45A8-BFFA-E6C8162F703C}"/>
              </a:ext>
            </a:extLst>
          </p:cNvPr>
          <p:cNvSpPr/>
          <p:nvPr/>
        </p:nvSpPr>
        <p:spPr>
          <a:xfrm>
            <a:off x="841554" y="2306497"/>
            <a:ext cx="1537300" cy="646331"/>
          </a:xfrm>
          <a:prstGeom prst="rect">
            <a:avLst/>
          </a:prstGeom>
        </p:spPr>
        <p:txBody>
          <a:bodyPr wrap="square">
            <a:spAutoFit/>
          </a:bodyPr>
          <a:lstStyle/>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Completion of recruitment</a:t>
            </a:r>
          </a:p>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1Q22</a:t>
            </a:r>
          </a:p>
        </p:txBody>
      </p:sp>
      <p:cxnSp>
        <p:nvCxnSpPr>
          <p:cNvPr id="64" name="Straight Connector 63">
            <a:extLst>
              <a:ext uri="{FF2B5EF4-FFF2-40B4-BE49-F238E27FC236}">
                <a16:creationId xmlns:a16="http://schemas.microsoft.com/office/drawing/2014/main" id="{67CA5766-B36B-445B-9A6E-107FC2FCD7D3}"/>
              </a:ext>
            </a:extLst>
          </p:cNvPr>
          <p:cNvCxnSpPr>
            <a:cxnSpLocks/>
          </p:cNvCxnSpPr>
          <p:nvPr/>
        </p:nvCxnSpPr>
        <p:spPr>
          <a:xfrm>
            <a:off x="1647558" y="2972480"/>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257D6F9-B8D1-45DC-9DCC-FC02198E03ED}"/>
              </a:ext>
            </a:extLst>
          </p:cNvPr>
          <p:cNvCxnSpPr>
            <a:cxnSpLocks/>
          </p:cNvCxnSpPr>
          <p:nvPr/>
        </p:nvCxnSpPr>
        <p:spPr>
          <a:xfrm>
            <a:off x="5633148" y="2972480"/>
            <a:ext cx="0" cy="457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0A6FF4B-356D-49DE-97FE-AC30FD3D5361}"/>
              </a:ext>
            </a:extLst>
          </p:cNvPr>
          <p:cNvCxnSpPr>
            <a:cxnSpLocks/>
          </p:cNvCxnSpPr>
          <p:nvPr/>
        </p:nvCxnSpPr>
        <p:spPr>
          <a:xfrm>
            <a:off x="9177773" y="2972480"/>
            <a:ext cx="0" cy="457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816C505-EC72-4023-8DC5-E631A9E0F71A}"/>
              </a:ext>
            </a:extLst>
          </p:cNvPr>
          <p:cNvSpPr/>
          <p:nvPr/>
        </p:nvSpPr>
        <p:spPr>
          <a:xfrm>
            <a:off x="10139991" y="2105783"/>
            <a:ext cx="1928064" cy="830997"/>
          </a:xfrm>
          <a:prstGeom prst="rect">
            <a:avLst/>
          </a:prstGeom>
        </p:spPr>
        <p:txBody>
          <a:bodyPr wrap="square">
            <a:spAutoFit/>
          </a:bodyPr>
          <a:lstStyle/>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Topline Overall </a:t>
            </a:r>
            <a:b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b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Survival co-primary endpoint Data*</a:t>
            </a:r>
          </a:p>
          <a:p>
            <a:pPr marL="0" marR="0" lvl="0" indent="0" algn="ctr" defTabSz="685648" rtl="0" eaLnBrk="1" fontAlgn="base" latinLnBrk="0" hangingPunct="1">
              <a:lnSpc>
                <a:spcPct val="100000"/>
              </a:lnSpc>
              <a:spcBef>
                <a:spcPct val="0"/>
              </a:spcBef>
              <a:spcAft>
                <a:spcPct val="0"/>
              </a:spcAft>
              <a:buClrTx/>
              <a:buSzTx/>
              <a:buFontTx/>
              <a:buNone/>
              <a:tabLst/>
              <a:defRPr/>
            </a:pPr>
            <a:r>
              <a:rPr lang="en-US" sz="1200" b="1" kern="0" dirty="0">
                <a:solidFill>
                  <a:srgbClr val="121E36"/>
                </a:solidFill>
                <a:latin typeface="Arial" panose="020B0604020202020204" pitchFamily="34" charset="0"/>
                <a:ea typeface="Roboto Condensed" panose="020B0604020202020204" charset="0"/>
                <a:cs typeface="Arial" panose="020B0604020202020204" pitchFamily="34" charset="0"/>
                <a:sym typeface="Arial"/>
              </a:rPr>
              <a:t>20</a:t>
            </a: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23 </a:t>
            </a:r>
          </a:p>
        </p:txBody>
      </p:sp>
      <p:cxnSp>
        <p:nvCxnSpPr>
          <p:cNvPr id="70" name="Straight Connector 69">
            <a:extLst>
              <a:ext uri="{FF2B5EF4-FFF2-40B4-BE49-F238E27FC236}">
                <a16:creationId xmlns:a16="http://schemas.microsoft.com/office/drawing/2014/main" id="{FAAC961D-9543-40DE-8E5F-3AB8545BE070}"/>
              </a:ext>
            </a:extLst>
          </p:cNvPr>
          <p:cNvCxnSpPr>
            <a:cxnSpLocks/>
          </p:cNvCxnSpPr>
          <p:nvPr/>
        </p:nvCxnSpPr>
        <p:spPr>
          <a:xfrm>
            <a:off x="11104023" y="2992360"/>
            <a:ext cx="0" cy="457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FF75D8B-A4D9-475A-B595-08A16D1581BC}"/>
              </a:ext>
            </a:extLst>
          </p:cNvPr>
          <p:cNvGrpSpPr/>
          <p:nvPr/>
        </p:nvGrpSpPr>
        <p:grpSpPr>
          <a:xfrm>
            <a:off x="475010" y="1218855"/>
            <a:ext cx="733088" cy="848839"/>
            <a:chOff x="709704" y="1749377"/>
            <a:chExt cx="851783" cy="986276"/>
          </a:xfrm>
        </p:grpSpPr>
        <p:pic>
          <p:nvPicPr>
            <p:cNvPr id="72" name="Picture 71">
              <a:extLst>
                <a:ext uri="{FF2B5EF4-FFF2-40B4-BE49-F238E27FC236}">
                  <a16:creationId xmlns:a16="http://schemas.microsoft.com/office/drawing/2014/main" id="{679260CE-8C19-44E4-B611-4A2D928AB2E5}"/>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9704" y="1749377"/>
              <a:ext cx="851783" cy="986276"/>
            </a:xfrm>
            <a:prstGeom prst="rect">
              <a:avLst/>
            </a:prstGeom>
          </p:spPr>
        </p:pic>
        <p:sp>
          <p:nvSpPr>
            <p:cNvPr id="73" name="TextBox 72">
              <a:extLst>
                <a:ext uri="{FF2B5EF4-FFF2-40B4-BE49-F238E27FC236}">
                  <a16:creationId xmlns:a16="http://schemas.microsoft.com/office/drawing/2014/main" id="{B70CC538-7186-4EFF-B6DB-8C3E267EF2A6}"/>
                </a:ext>
              </a:extLst>
            </p:cNvPr>
            <p:cNvSpPr txBox="1"/>
            <p:nvPr/>
          </p:nvSpPr>
          <p:spPr>
            <a:xfrm>
              <a:off x="1292569" y="2348591"/>
              <a:ext cx="268918" cy="307776"/>
            </a:xfrm>
            <a:prstGeom prst="rect">
              <a:avLst/>
            </a:prstGeom>
            <a:noFill/>
          </p:spPr>
          <p:txBody>
            <a:bodyPr wrap="square" lIns="0" rIns="0">
              <a:spAutoFit/>
            </a:bodyPr>
            <a:lstStyle/>
            <a:p>
              <a:pPr algn="r"/>
              <a:r>
                <a:rPr kumimoji="0" lang="en-US" sz="1400" b="0" i="1" u="none" strike="noStrike" kern="0" cap="none" spc="0" normalizeH="0" baseline="0" noProof="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Montserrat"/>
                </a:rPr>
                <a:t>*</a:t>
              </a:r>
              <a:endParaRPr lang="en-US" sz="1400"/>
            </a:p>
          </p:txBody>
        </p:sp>
      </p:grpSp>
      <p:sp>
        <p:nvSpPr>
          <p:cNvPr id="112" name="Rectangle 111">
            <a:extLst>
              <a:ext uri="{FF2B5EF4-FFF2-40B4-BE49-F238E27FC236}">
                <a16:creationId xmlns:a16="http://schemas.microsoft.com/office/drawing/2014/main" id="{F75BA7EA-1DFA-413A-A1C3-8702CA29403D}"/>
              </a:ext>
            </a:extLst>
          </p:cNvPr>
          <p:cNvSpPr/>
          <p:nvPr/>
        </p:nvSpPr>
        <p:spPr>
          <a:xfrm>
            <a:off x="1793520" y="1968758"/>
            <a:ext cx="1306831" cy="461665"/>
          </a:xfrm>
          <a:prstGeom prst="rect">
            <a:avLst/>
          </a:prstGeom>
        </p:spPr>
        <p:txBody>
          <a:bodyPr wrap="square">
            <a:spAutoFit/>
          </a:bodyPr>
          <a:lstStyle/>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DSMC review </a:t>
            </a:r>
          </a:p>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1Q22</a:t>
            </a:r>
          </a:p>
        </p:txBody>
      </p:sp>
      <p:cxnSp>
        <p:nvCxnSpPr>
          <p:cNvPr id="113" name="Straight Connector 112">
            <a:extLst>
              <a:ext uri="{FF2B5EF4-FFF2-40B4-BE49-F238E27FC236}">
                <a16:creationId xmlns:a16="http://schemas.microsoft.com/office/drawing/2014/main" id="{981C60C5-2E95-4DC6-8F6A-9DFB8D497D1D}"/>
              </a:ext>
            </a:extLst>
          </p:cNvPr>
          <p:cNvCxnSpPr>
            <a:cxnSpLocks/>
          </p:cNvCxnSpPr>
          <p:nvPr/>
        </p:nvCxnSpPr>
        <p:spPr>
          <a:xfrm>
            <a:off x="2424402" y="2499704"/>
            <a:ext cx="0" cy="9459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Content Placeholder 2">
            <a:extLst>
              <a:ext uri="{FF2B5EF4-FFF2-40B4-BE49-F238E27FC236}">
                <a16:creationId xmlns:a16="http://schemas.microsoft.com/office/drawing/2014/main" id="{E127A1A2-AB9C-4695-B51D-429278B7B205}"/>
              </a:ext>
            </a:extLst>
          </p:cNvPr>
          <p:cNvSpPr txBox="1">
            <a:spLocks/>
          </p:cNvSpPr>
          <p:nvPr/>
        </p:nvSpPr>
        <p:spPr>
          <a:xfrm>
            <a:off x="557369" y="6288277"/>
            <a:ext cx="10629095" cy="471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1"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Montserrat"/>
              </a:rPr>
              <a:t>*The OVAL Study is event-driven. Timing of top-line results depends on # of events.</a:t>
            </a:r>
          </a:p>
        </p:txBody>
      </p:sp>
      <p:sp>
        <p:nvSpPr>
          <p:cNvPr id="3" name="Date Placeholder 2">
            <a:extLst>
              <a:ext uri="{FF2B5EF4-FFF2-40B4-BE49-F238E27FC236}">
                <a16:creationId xmlns:a16="http://schemas.microsoft.com/office/drawing/2014/main" id="{096F10DE-A14D-8341-9D58-1C296912F47E}"/>
              </a:ext>
            </a:extLst>
          </p:cNvPr>
          <p:cNvSpPr>
            <a:spLocks noGrp="1"/>
          </p:cNvSpPr>
          <p:nvPr>
            <p:ph type="dt" sz="half" idx="2"/>
          </p:nvPr>
        </p:nvSpPr>
        <p:spPr/>
        <p:txBody>
          <a:bodyPr/>
          <a:lstStyle/>
          <a:p>
            <a:r>
              <a:rPr lang="en-US"/>
              <a:t>BREAKING BOUNDARIES, ENGINEERING THE FUTURE OF TARGETED MEDICINES</a:t>
            </a:r>
          </a:p>
        </p:txBody>
      </p:sp>
      <p:sp>
        <p:nvSpPr>
          <p:cNvPr id="80" name="Google Shape;493;p28">
            <a:extLst>
              <a:ext uri="{FF2B5EF4-FFF2-40B4-BE49-F238E27FC236}">
                <a16:creationId xmlns:a16="http://schemas.microsoft.com/office/drawing/2014/main" id="{7783149A-A363-4A4B-823A-4693EFA45C0E}"/>
              </a:ext>
            </a:extLst>
          </p:cNvPr>
          <p:cNvSpPr/>
          <p:nvPr/>
        </p:nvSpPr>
        <p:spPr>
          <a:xfrm>
            <a:off x="420414" y="3413236"/>
            <a:ext cx="7750468" cy="64008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a:ln>
                  <a:noFill/>
                </a:ln>
                <a:solidFill>
                  <a:srgbClr val="FFFFFF"/>
                </a:solidFill>
                <a:effectLst/>
                <a:uLnTx/>
                <a:uFillTx/>
                <a:latin typeface="Arial" panose="020B0604020202020204"/>
                <a:ea typeface="+mn-ea"/>
                <a:cs typeface="+mn-cs"/>
              </a:rPr>
              <a:t>2022</a:t>
            </a:r>
          </a:p>
        </p:txBody>
      </p:sp>
      <p:sp>
        <p:nvSpPr>
          <p:cNvPr id="81" name="Pentagon 33">
            <a:extLst>
              <a:ext uri="{FF2B5EF4-FFF2-40B4-BE49-F238E27FC236}">
                <a16:creationId xmlns:a16="http://schemas.microsoft.com/office/drawing/2014/main" id="{DF244FF8-8B11-4463-B3ED-B86C6C4CF675}"/>
              </a:ext>
            </a:extLst>
          </p:cNvPr>
          <p:cNvSpPr/>
          <p:nvPr/>
        </p:nvSpPr>
        <p:spPr>
          <a:xfrm>
            <a:off x="8179930" y="3413236"/>
            <a:ext cx="3874947" cy="64008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a:ln>
                  <a:noFill/>
                </a:ln>
                <a:solidFill>
                  <a:srgbClr val="FFFFFF"/>
                </a:solidFill>
                <a:effectLst/>
                <a:uLnTx/>
                <a:uFillTx/>
                <a:latin typeface="Arial" panose="020B0604020202020204"/>
                <a:ea typeface="+mn-ea"/>
                <a:cs typeface="+mn-cs"/>
              </a:rPr>
              <a:t>2023</a:t>
            </a:r>
          </a:p>
        </p:txBody>
      </p:sp>
      <p:sp>
        <p:nvSpPr>
          <p:cNvPr id="106" name="Rectangle 105">
            <a:extLst>
              <a:ext uri="{FF2B5EF4-FFF2-40B4-BE49-F238E27FC236}">
                <a16:creationId xmlns:a16="http://schemas.microsoft.com/office/drawing/2014/main" id="{23636297-C0BE-4B61-B728-65E28CD6CAF6}"/>
              </a:ext>
            </a:extLst>
          </p:cNvPr>
          <p:cNvSpPr/>
          <p:nvPr/>
        </p:nvSpPr>
        <p:spPr>
          <a:xfrm>
            <a:off x="5454006" y="4533120"/>
            <a:ext cx="1052100" cy="830997"/>
          </a:xfrm>
          <a:prstGeom prst="rect">
            <a:avLst/>
          </a:prstGeom>
        </p:spPr>
        <p:txBody>
          <a:bodyPr wrap="square">
            <a:spAutoFit/>
          </a:bodyPr>
          <a:lstStyle/>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Regulatory </a:t>
            </a:r>
            <a:b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b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Submission</a:t>
            </a:r>
          </a:p>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 VB-601 </a:t>
            </a: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2H22</a:t>
            </a:r>
          </a:p>
        </p:txBody>
      </p:sp>
      <p:cxnSp>
        <p:nvCxnSpPr>
          <p:cNvPr id="107" name="Straight Connector 106">
            <a:extLst>
              <a:ext uri="{FF2B5EF4-FFF2-40B4-BE49-F238E27FC236}">
                <a16:creationId xmlns:a16="http://schemas.microsoft.com/office/drawing/2014/main" id="{C957CCCC-E871-4638-9845-8E140CD24ED3}"/>
              </a:ext>
            </a:extLst>
          </p:cNvPr>
          <p:cNvCxnSpPr>
            <a:cxnSpLocks/>
          </p:cNvCxnSpPr>
          <p:nvPr/>
        </p:nvCxnSpPr>
        <p:spPr>
          <a:xfrm>
            <a:off x="5980056" y="4049600"/>
            <a:ext cx="0" cy="457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9EB529B1-FCD7-4582-832A-919B66C1BB1B}"/>
              </a:ext>
            </a:extLst>
          </p:cNvPr>
          <p:cNvSpPr/>
          <p:nvPr/>
        </p:nvSpPr>
        <p:spPr>
          <a:xfrm>
            <a:off x="6034838" y="5256814"/>
            <a:ext cx="1552583" cy="830997"/>
          </a:xfrm>
          <a:prstGeom prst="rect">
            <a:avLst/>
          </a:prstGeom>
        </p:spPr>
        <p:txBody>
          <a:bodyPr wrap="square">
            <a:spAutoFit/>
          </a:bodyPr>
          <a:lstStyle/>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First patient enrolled in VB-601</a:t>
            </a:r>
            <a:b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b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Phase 1 trial</a:t>
            </a:r>
          </a:p>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2H22</a:t>
            </a:r>
          </a:p>
        </p:txBody>
      </p:sp>
      <p:cxnSp>
        <p:nvCxnSpPr>
          <p:cNvPr id="109" name="Straight Connector 108">
            <a:extLst>
              <a:ext uri="{FF2B5EF4-FFF2-40B4-BE49-F238E27FC236}">
                <a16:creationId xmlns:a16="http://schemas.microsoft.com/office/drawing/2014/main" id="{90F7AF72-7B24-47E3-9314-F4C46BE67C75}"/>
              </a:ext>
            </a:extLst>
          </p:cNvPr>
          <p:cNvCxnSpPr>
            <a:cxnSpLocks/>
          </p:cNvCxnSpPr>
          <p:nvPr/>
        </p:nvCxnSpPr>
        <p:spPr>
          <a:xfrm flipH="1">
            <a:off x="6811130" y="4074228"/>
            <a:ext cx="1545" cy="113600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9A041CF6-F17E-4792-9E34-62D6F37722F2}"/>
              </a:ext>
            </a:extLst>
          </p:cNvPr>
          <p:cNvSpPr/>
          <p:nvPr/>
        </p:nvSpPr>
        <p:spPr>
          <a:xfrm>
            <a:off x="9479585" y="4526496"/>
            <a:ext cx="1170480" cy="830997"/>
          </a:xfrm>
          <a:prstGeom prst="rect">
            <a:avLst/>
          </a:prstGeom>
        </p:spPr>
        <p:txBody>
          <a:bodyPr wrap="square">
            <a:spAutoFit/>
          </a:bodyPr>
          <a:lstStyle/>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Data from </a:t>
            </a:r>
          </a:p>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 VB-601 Phase 1 trial </a:t>
            </a:r>
            <a:r>
              <a:rPr lang="en-US" sz="1200" b="1" kern="0" dirty="0">
                <a:solidFill>
                  <a:srgbClr val="121E36"/>
                </a:solidFill>
                <a:latin typeface="Arial" panose="020B0604020202020204" pitchFamily="34" charset="0"/>
                <a:ea typeface="Roboto Condensed" panose="020B0604020202020204" charset="0"/>
                <a:cs typeface="Arial" panose="020B0604020202020204" pitchFamily="34" charset="0"/>
                <a:sym typeface="Arial"/>
              </a:rPr>
              <a:t>20</a:t>
            </a: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23</a:t>
            </a:r>
          </a:p>
        </p:txBody>
      </p:sp>
      <p:cxnSp>
        <p:nvCxnSpPr>
          <p:cNvPr id="111" name="Straight Connector 110">
            <a:extLst>
              <a:ext uri="{FF2B5EF4-FFF2-40B4-BE49-F238E27FC236}">
                <a16:creationId xmlns:a16="http://schemas.microsoft.com/office/drawing/2014/main" id="{FC281A12-1182-4CA4-99E5-8C15E418A696}"/>
              </a:ext>
            </a:extLst>
          </p:cNvPr>
          <p:cNvCxnSpPr>
            <a:cxnSpLocks/>
          </p:cNvCxnSpPr>
          <p:nvPr/>
        </p:nvCxnSpPr>
        <p:spPr>
          <a:xfrm>
            <a:off x="10064825" y="4042976"/>
            <a:ext cx="0" cy="457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9CF6DDED-3CC9-4ADE-B4B9-005D42C5B8E1}"/>
              </a:ext>
            </a:extLst>
          </p:cNvPr>
          <p:cNvSpPr/>
          <p:nvPr/>
        </p:nvSpPr>
        <p:spPr>
          <a:xfrm>
            <a:off x="2573754" y="4530951"/>
            <a:ext cx="2399756" cy="830997"/>
          </a:xfrm>
          <a:prstGeom prst="rect">
            <a:avLst/>
          </a:prstGeom>
        </p:spPr>
        <p:txBody>
          <a:bodyPr wrap="square">
            <a:spAutoFit/>
          </a:bodyPr>
          <a:lstStyle/>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Preliminary data from NCI-sponsored Phase 2 study in </a:t>
            </a: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sym typeface="Arial"/>
              </a:rPr>
              <a:t>colorectal cancer</a:t>
            </a:r>
          </a:p>
          <a:p>
            <a:pPr marL="0" marR="0" lvl="0" indent="0" algn="ctr" defTabSz="685648"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sym typeface="Arial"/>
              </a:rPr>
              <a:t>1H22</a:t>
            </a:r>
          </a:p>
        </p:txBody>
      </p:sp>
      <p:cxnSp>
        <p:nvCxnSpPr>
          <p:cNvPr id="118" name="Straight Connector 117">
            <a:extLst>
              <a:ext uri="{FF2B5EF4-FFF2-40B4-BE49-F238E27FC236}">
                <a16:creationId xmlns:a16="http://schemas.microsoft.com/office/drawing/2014/main" id="{28FCCCD9-496D-45AB-B5CA-E5697A622CFD}"/>
              </a:ext>
            </a:extLst>
          </p:cNvPr>
          <p:cNvCxnSpPr>
            <a:cxnSpLocks/>
          </p:cNvCxnSpPr>
          <p:nvPr/>
        </p:nvCxnSpPr>
        <p:spPr>
          <a:xfrm>
            <a:off x="3772939" y="4052509"/>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2A6378B-59D8-1E47-B016-0ACBD2A96B6F}"/>
              </a:ext>
            </a:extLst>
          </p:cNvPr>
          <p:cNvSpPr/>
          <p:nvPr/>
        </p:nvSpPr>
        <p:spPr>
          <a:xfrm>
            <a:off x="6952735" y="4548516"/>
            <a:ext cx="2169432" cy="1015663"/>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Preliminary data from investigator-sponsored Phase 2 study of </a:t>
            </a:r>
            <a:r>
              <a:rPr kumimoji="0" lang="en-US" sz="1200" i="0" u="none" strike="noStrike" kern="0" cap="none" spc="0" normalizeH="0" baseline="0" noProof="0" dirty="0" err="1">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ofra-vec</a:t>
            </a:r>
            <a:r>
              <a:rPr kumimoji="0" lang="en-US" sz="1200" i="0" u="none" strike="noStrike" kern="0" cap="none" spc="0" normalizeH="0" baseline="0" noProof="0" dirty="0">
                <a:ln>
                  <a:noFill/>
                </a:ln>
                <a:solidFill>
                  <a:srgbClr val="121E36"/>
                </a:solidFill>
                <a:effectLst/>
                <a:uLnTx/>
                <a:uFillTx/>
                <a:latin typeface="Arial" panose="020B0604020202020204" pitchFamily="34" charset="0"/>
                <a:ea typeface="Roboto Condensed" panose="020B0604020202020204" charset="0"/>
                <a:cs typeface="Arial" panose="020B0604020202020204" pitchFamily="34" charset="0"/>
                <a:sym typeface="Arial"/>
              </a:rPr>
              <a:t> in </a:t>
            </a:r>
            <a:r>
              <a:rPr kumimoji="0" lang="en-US" sz="1200" i="0" u="none" strike="noStrike" kern="0" cap="none" spc="0" normalizeH="0" baseline="0" noProof="0" dirty="0" err="1">
                <a:ln>
                  <a:noFill/>
                </a:ln>
                <a:solidFill>
                  <a:srgbClr val="121E36"/>
                </a:solidFill>
                <a:effectLst/>
                <a:uLnTx/>
                <a:uFillTx/>
                <a:latin typeface="Arial" panose="020B0604020202020204" pitchFamily="34" charset="0"/>
                <a:ea typeface="+mn-ea"/>
                <a:cs typeface="Arial" panose="020B0604020202020204" pitchFamily="34" charset="0"/>
                <a:sym typeface="Arial"/>
              </a:rPr>
              <a:t>rGBM</a:t>
            </a:r>
            <a:endParaRPr kumimoji="0" lang="en-US" sz="1200" i="0" u="none" strike="noStrike" kern="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sym typeface="Arial"/>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sym typeface="Arial"/>
              </a:rPr>
              <a:t>2H22</a:t>
            </a:r>
            <a:endParaRPr kumimoji="0" lang="he-IL" sz="1200" b="1" i="0" u="none" strike="noStrike" kern="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sym typeface="Arial"/>
            </a:endParaRPr>
          </a:p>
        </p:txBody>
      </p:sp>
      <p:cxnSp>
        <p:nvCxnSpPr>
          <p:cNvPr id="40" name="Straight Connector 39">
            <a:extLst>
              <a:ext uri="{FF2B5EF4-FFF2-40B4-BE49-F238E27FC236}">
                <a16:creationId xmlns:a16="http://schemas.microsoft.com/office/drawing/2014/main" id="{277A9730-1B0C-1741-B89B-3C192B0E6AAD}"/>
              </a:ext>
            </a:extLst>
          </p:cNvPr>
          <p:cNvCxnSpPr>
            <a:cxnSpLocks/>
          </p:cNvCxnSpPr>
          <p:nvPr/>
        </p:nvCxnSpPr>
        <p:spPr>
          <a:xfrm>
            <a:off x="8037451" y="4054701"/>
            <a:ext cx="0" cy="457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3" name="Picture 16">
            <a:extLst>
              <a:ext uri="{FF2B5EF4-FFF2-40B4-BE49-F238E27FC236}">
                <a16:creationId xmlns:a16="http://schemas.microsoft.com/office/drawing/2014/main" id="{D48B75C4-9B75-8A48-9D8C-68C1E074CE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754" r="-15754"/>
          <a:stretch/>
        </p:blipFill>
        <p:spPr bwMode="auto">
          <a:xfrm>
            <a:off x="9756281" y="5367064"/>
            <a:ext cx="617087" cy="39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itle 3">
            <a:extLst>
              <a:ext uri="{FF2B5EF4-FFF2-40B4-BE49-F238E27FC236}">
                <a16:creationId xmlns:a16="http://schemas.microsoft.com/office/drawing/2014/main" id="{41EF6367-AB13-9945-BCE3-A79FD5B1E6C1}"/>
              </a:ext>
            </a:extLst>
          </p:cNvPr>
          <p:cNvSpPr>
            <a:spLocks noGrp="1"/>
          </p:cNvSpPr>
          <p:nvPr>
            <p:ph type="title"/>
          </p:nvPr>
        </p:nvSpPr>
        <p:spPr>
          <a:xfrm>
            <a:off x="584869" y="203152"/>
            <a:ext cx="11239500" cy="560300"/>
          </a:xfrm>
        </p:spPr>
        <p:txBody>
          <a:bodyPr anchor="ctr"/>
          <a:lstStyle/>
          <a:p>
            <a:r>
              <a:rPr lang="en-US" cap="none" dirty="0"/>
              <a:t>2022: A Potentially Transformational Year With Significant Catalysts</a:t>
            </a:r>
          </a:p>
        </p:txBody>
      </p:sp>
      <p:pic>
        <p:nvPicPr>
          <p:cNvPr id="44" name="Picture 43" descr="A picture containing honeycomb, outdoor object&#10;&#10;Description automatically generated">
            <a:extLst>
              <a:ext uri="{FF2B5EF4-FFF2-40B4-BE49-F238E27FC236}">
                <a16:creationId xmlns:a16="http://schemas.microsoft.com/office/drawing/2014/main" id="{EF0BDEA8-7CC5-3C4A-B33F-3EA60327E10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05"/>
          <a:stretch/>
        </p:blipFill>
        <p:spPr>
          <a:xfrm>
            <a:off x="1291109" y="1777169"/>
            <a:ext cx="702273" cy="516811"/>
          </a:xfrm>
          <a:prstGeom prst="rect">
            <a:avLst/>
          </a:prstGeom>
        </p:spPr>
      </p:pic>
      <p:pic>
        <p:nvPicPr>
          <p:cNvPr id="45" name="Picture 44" descr="A picture containing honeycomb, outdoor object&#10;&#10;Description automatically generated">
            <a:extLst>
              <a:ext uri="{FF2B5EF4-FFF2-40B4-BE49-F238E27FC236}">
                <a16:creationId xmlns:a16="http://schemas.microsoft.com/office/drawing/2014/main" id="{CFE923C8-93E2-3240-9126-3F39EB7B67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05"/>
          <a:stretch/>
        </p:blipFill>
        <p:spPr>
          <a:xfrm>
            <a:off x="3421802" y="5380553"/>
            <a:ext cx="702273" cy="516811"/>
          </a:xfrm>
          <a:prstGeom prst="rect">
            <a:avLst/>
          </a:prstGeom>
        </p:spPr>
      </p:pic>
      <p:pic>
        <p:nvPicPr>
          <p:cNvPr id="47" name="Picture 46" descr="A picture containing honeycomb, outdoor object&#10;&#10;Description automatically generated">
            <a:extLst>
              <a:ext uri="{FF2B5EF4-FFF2-40B4-BE49-F238E27FC236}">
                <a16:creationId xmlns:a16="http://schemas.microsoft.com/office/drawing/2014/main" id="{694AEBE3-7187-504C-9DB3-67414D4E7C0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05"/>
          <a:stretch/>
        </p:blipFill>
        <p:spPr>
          <a:xfrm>
            <a:off x="7727481" y="5540648"/>
            <a:ext cx="702273" cy="516811"/>
          </a:xfrm>
          <a:prstGeom prst="rect">
            <a:avLst/>
          </a:prstGeom>
        </p:spPr>
      </p:pic>
      <p:pic>
        <p:nvPicPr>
          <p:cNvPr id="48" name="Picture 47" descr="A picture containing honeycomb, outdoor object&#10;&#10;Description automatically generated">
            <a:extLst>
              <a:ext uri="{FF2B5EF4-FFF2-40B4-BE49-F238E27FC236}">
                <a16:creationId xmlns:a16="http://schemas.microsoft.com/office/drawing/2014/main" id="{0B820B4C-19F3-A149-ACA1-213E026295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05"/>
          <a:stretch/>
        </p:blipFill>
        <p:spPr>
          <a:xfrm>
            <a:off x="2117326" y="1408097"/>
            <a:ext cx="702273" cy="516811"/>
          </a:xfrm>
          <a:prstGeom prst="rect">
            <a:avLst/>
          </a:prstGeom>
        </p:spPr>
      </p:pic>
      <p:pic>
        <p:nvPicPr>
          <p:cNvPr id="49" name="Picture 48" descr="A picture containing honeycomb, outdoor object&#10;&#10;Description automatically generated">
            <a:extLst>
              <a:ext uri="{FF2B5EF4-FFF2-40B4-BE49-F238E27FC236}">
                <a16:creationId xmlns:a16="http://schemas.microsoft.com/office/drawing/2014/main" id="{32667611-9B6F-1941-B70F-F8B347D49D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05"/>
          <a:stretch/>
        </p:blipFill>
        <p:spPr>
          <a:xfrm>
            <a:off x="5304384" y="1755070"/>
            <a:ext cx="702273" cy="516811"/>
          </a:xfrm>
          <a:prstGeom prst="rect">
            <a:avLst/>
          </a:prstGeom>
        </p:spPr>
      </p:pic>
      <p:pic>
        <p:nvPicPr>
          <p:cNvPr id="50" name="Picture 49" descr="A picture containing honeycomb, outdoor object&#10;&#10;Description automatically generated">
            <a:extLst>
              <a:ext uri="{FF2B5EF4-FFF2-40B4-BE49-F238E27FC236}">
                <a16:creationId xmlns:a16="http://schemas.microsoft.com/office/drawing/2014/main" id="{AADE5E43-2B1A-5449-BE78-939E0E553E6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05"/>
          <a:stretch/>
        </p:blipFill>
        <p:spPr>
          <a:xfrm>
            <a:off x="8839510" y="1741051"/>
            <a:ext cx="702273" cy="516811"/>
          </a:xfrm>
          <a:prstGeom prst="rect">
            <a:avLst/>
          </a:prstGeom>
        </p:spPr>
      </p:pic>
      <p:pic>
        <p:nvPicPr>
          <p:cNvPr id="51" name="Picture 50" descr="A picture containing honeycomb, outdoor object&#10;&#10;Description automatically generated">
            <a:extLst>
              <a:ext uri="{FF2B5EF4-FFF2-40B4-BE49-F238E27FC236}">
                <a16:creationId xmlns:a16="http://schemas.microsoft.com/office/drawing/2014/main" id="{AB015131-6E89-CF4B-8463-4F95AEBF1D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05"/>
          <a:stretch/>
        </p:blipFill>
        <p:spPr>
          <a:xfrm>
            <a:off x="10752886" y="1496665"/>
            <a:ext cx="702273" cy="516811"/>
          </a:xfrm>
          <a:prstGeom prst="rect">
            <a:avLst/>
          </a:prstGeom>
        </p:spPr>
      </p:pic>
      <p:pic>
        <p:nvPicPr>
          <p:cNvPr id="52" name="Picture 16">
            <a:extLst>
              <a:ext uri="{FF2B5EF4-FFF2-40B4-BE49-F238E27FC236}">
                <a16:creationId xmlns:a16="http://schemas.microsoft.com/office/drawing/2014/main" id="{E3B8942D-CCD6-CF46-A0C3-D9A4FAD15D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754" r="-15754"/>
          <a:stretch/>
        </p:blipFill>
        <p:spPr bwMode="auto">
          <a:xfrm>
            <a:off x="6502585" y="6064834"/>
            <a:ext cx="617087" cy="39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6">
            <a:extLst>
              <a:ext uri="{FF2B5EF4-FFF2-40B4-BE49-F238E27FC236}">
                <a16:creationId xmlns:a16="http://schemas.microsoft.com/office/drawing/2014/main" id="{34AB058F-978E-CF45-8A52-CECBAFBC01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754" r="-15754"/>
          <a:stretch/>
        </p:blipFill>
        <p:spPr bwMode="auto">
          <a:xfrm>
            <a:off x="5633148" y="5344075"/>
            <a:ext cx="617087" cy="39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con&#10;&#10;Description automatically generated">
            <a:extLst>
              <a:ext uri="{FF2B5EF4-FFF2-40B4-BE49-F238E27FC236}">
                <a16:creationId xmlns:a16="http://schemas.microsoft.com/office/drawing/2014/main" id="{DD2571B5-73CC-4727-9657-4973348B620B}"/>
              </a:ext>
            </a:extLst>
          </p:cNvPr>
          <p:cNvPicPr>
            <a:picLocks noChangeAspect="1"/>
          </p:cNvPicPr>
          <p:nvPr/>
        </p:nvPicPr>
        <p:blipFill>
          <a:blip r:embed="rId5"/>
          <a:stretch>
            <a:fillRect/>
          </a:stretch>
        </p:blipFill>
        <p:spPr>
          <a:xfrm>
            <a:off x="1693106" y="3044542"/>
            <a:ext cx="320393" cy="287150"/>
          </a:xfrm>
          <a:prstGeom prst="rect">
            <a:avLst/>
          </a:prstGeom>
        </p:spPr>
      </p:pic>
      <p:pic>
        <p:nvPicPr>
          <p:cNvPr id="54" name="Picture 53" descr="Icon&#10;&#10;Description automatically generated">
            <a:extLst>
              <a:ext uri="{FF2B5EF4-FFF2-40B4-BE49-F238E27FC236}">
                <a16:creationId xmlns:a16="http://schemas.microsoft.com/office/drawing/2014/main" id="{CEBCAF40-3792-486D-AA8C-5001143F999C}"/>
              </a:ext>
            </a:extLst>
          </p:cNvPr>
          <p:cNvPicPr>
            <a:picLocks noChangeAspect="1"/>
          </p:cNvPicPr>
          <p:nvPr/>
        </p:nvPicPr>
        <p:blipFill>
          <a:blip r:embed="rId5"/>
          <a:stretch>
            <a:fillRect/>
          </a:stretch>
        </p:blipFill>
        <p:spPr>
          <a:xfrm>
            <a:off x="2489651" y="3039457"/>
            <a:ext cx="320393" cy="287150"/>
          </a:xfrm>
          <a:prstGeom prst="rect">
            <a:avLst/>
          </a:prstGeom>
        </p:spPr>
      </p:pic>
    </p:spTree>
    <p:extLst>
      <p:ext uri="{BB962C8B-B14F-4D97-AF65-F5344CB8AC3E}">
        <p14:creationId xmlns:p14="http://schemas.microsoft.com/office/powerpoint/2010/main" val="1442810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95691-2A8E-E64D-8FE0-17768276127E}"/>
              </a:ext>
            </a:extLst>
          </p:cNvPr>
          <p:cNvSpPr>
            <a:spLocks noGrp="1"/>
          </p:cNvSpPr>
          <p:nvPr>
            <p:ph type="title"/>
          </p:nvPr>
        </p:nvSpPr>
        <p:spPr/>
        <p:txBody>
          <a:bodyPr>
            <a:noAutofit/>
          </a:bodyPr>
          <a:lstStyle/>
          <a:p>
            <a:r>
              <a:rPr lang="en-US" cap="all" dirty="0"/>
              <a:t>Corporate</a:t>
            </a:r>
          </a:p>
        </p:txBody>
      </p:sp>
    </p:spTree>
    <p:extLst>
      <p:ext uri="{BB962C8B-B14F-4D97-AF65-F5344CB8AC3E}">
        <p14:creationId xmlns:p14="http://schemas.microsoft.com/office/powerpoint/2010/main" val="113578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51FBDB68-FC94-4B19-B3F0-62E8C5C970AB}"/>
              </a:ext>
            </a:extLst>
          </p:cNvPr>
          <p:cNvSpPr/>
          <p:nvPr/>
        </p:nvSpPr>
        <p:spPr>
          <a:xfrm flipH="1">
            <a:off x="6265578" y="1104900"/>
            <a:ext cx="18000" cy="5180088"/>
          </a:xfrm>
          <a:prstGeom prst="rect">
            <a:avLst/>
          </a:prstGeom>
          <a:solidFill>
            <a:schemeClr val="tx2"/>
          </a:solidFill>
          <a:ln w="19050">
            <a:solidFill>
              <a:srgbClr val="F5B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8" name="Rectangle 77">
            <a:extLst>
              <a:ext uri="{FF2B5EF4-FFF2-40B4-BE49-F238E27FC236}">
                <a16:creationId xmlns:a16="http://schemas.microsoft.com/office/drawing/2014/main" id="{3F6D0DDD-54E0-4CF6-9E36-B4BB4989F20D}"/>
              </a:ext>
            </a:extLst>
          </p:cNvPr>
          <p:cNvSpPr/>
          <p:nvPr/>
        </p:nvSpPr>
        <p:spPr>
          <a:xfrm>
            <a:off x="9194109" y="1612404"/>
            <a:ext cx="18288" cy="4672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DEACDE56-F487-44D7-BB52-C3476CD8D84A}"/>
              </a:ext>
            </a:extLst>
          </p:cNvPr>
          <p:cNvSpPr/>
          <p:nvPr/>
        </p:nvSpPr>
        <p:spPr>
          <a:xfrm>
            <a:off x="3419475" y="1612404"/>
            <a:ext cx="18288" cy="4672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Rectangle 43">
            <a:extLst>
              <a:ext uri="{FF2B5EF4-FFF2-40B4-BE49-F238E27FC236}">
                <a16:creationId xmlns:a16="http://schemas.microsoft.com/office/drawing/2014/main" id="{80D71D03-C3CF-4DE6-A154-A31F966CD2ED}"/>
              </a:ext>
            </a:extLst>
          </p:cNvPr>
          <p:cNvSpPr/>
          <p:nvPr/>
        </p:nvSpPr>
        <p:spPr>
          <a:xfrm>
            <a:off x="685798" y="1104900"/>
            <a:ext cx="5458976" cy="3651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MANAGEMENT</a:t>
            </a:r>
          </a:p>
        </p:txBody>
      </p:sp>
      <p:sp>
        <p:nvSpPr>
          <p:cNvPr id="45" name="Rectangle 44">
            <a:extLst>
              <a:ext uri="{FF2B5EF4-FFF2-40B4-BE49-F238E27FC236}">
                <a16:creationId xmlns:a16="http://schemas.microsoft.com/office/drawing/2014/main" id="{737C5C39-5F75-4DC3-8CFB-C3DF76757462}"/>
              </a:ext>
            </a:extLst>
          </p:cNvPr>
          <p:cNvSpPr/>
          <p:nvPr/>
        </p:nvSpPr>
        <p:spPr>
          <a:xfrm>
            <a:off x="6464650" y="1104900"/>
            <a:ext cx="5465009" cy="3651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600" b="1" i="0" u="none" strike="noStrike" kern="1200" cap="none" spc="0" normalizeH="0" baseline="0" noProof="0">
                <a:ln>
                  <a:noFill/>
                </a:ln>
                <a:solidFill>
                  <a:srgbClr val="FFFFFF"/>
                </a:solidFill>
                <a:effectLst/>
                <a:uLnTx/>
                <a:uFillTx/>
                <a:latin typeface="Arial" panose="020B0604020202020204"/>
                <a:ea typeface="+mn-ea"/>
                <a:cs typeface="+mn-cs"/>
              </a:rPr>
              <a:t>SAB</a:t>
            </a:r>
          </a:p>
        </p:txBody>
      </p:sp>
      <p:sp>
        <p:nvSpPr>
          <p:cNvPr id="58" name="Title 3">
            <a:extLst>
              <a:ext uri="{FF2B5EF4-FFF2-40B4-BE49-F238E27FC236}">
                <a16:creationId xmlns:a16="http://schemas.microsoft.com/office/drawing/2014/main" id="{52D29D4C-FCAE-AB44-81C2-3633079E3D9F}"/>
              </a:ext>
            </a:extLst>
          </p:cNvPr>
          <p:cNvSpPr>
            <a:spLocks noGrp="1"/>
          </p:cNvSpPr>
          <p:nvPr>
            <p:ph type="title"/>
          </p:nvPr>
        </p:nvSpPr>
        <p:spPr>
          <a:xfrm>
            <a:off x="685800" y="239162"/>
            <a:ext cx="11239500" cy="560300"/>
          </a:xfrm>
        </p:spPr>
        <p:txBody>
          <a:bodyPr anchor="ctr"/>
          <a:lstStyle/>
          <a:p>
            <a:r>
              <a:rPr lang="en-US" dirty="0"/>
              <a:t>Expert Leadership And Drug Developers</a:t>
            </a:r>
          </a:p>
        </p:txBody>
      </p:sp>
      <p:pic>
        <p:nvPicPr>
          <p:cNvPr id="66" name="Picture 12">
            <a:extLst>
              <a:ext uri="{FF2B5EF4-FFF2-40B4-BE49-F238E27FC236}">
                <a16:creationId xmlns:a16="http://schemas.microsoft.com/office/drawing/2014/main" id="{DFDCEA67-94A3-40B7-BDDA-9E61628722A9}"/>
              </a:ext>
            </a:extLst>
          </p:cNvPr>
          <p:cNvPicPr preferRelativeResize="0">
            <a:picLocks noChangeArrowheads="1"/>
          </p:cNvPicPr>
          <p:nvPr/>
        </p:nvPicPr>
        <p:blipFill rotWithShape="1">
          <a:blip r:embed="rId3" cstate="email">
            <a:grayscl/>
            <a:extLst>
              <a:ext uri="{28A0092B-C50C-407E-A947-70E740481C1C}">
                <a14:useLocalDpi xmlns:a14="http://schemas.microsoft.com/office/drawing/2010/main"/>
              </a:ext>
            </a:extLst>
          </a:blip>
          <a:srcRect/>
          <a:stretch/>
        </p:blipFill>
        <p:spPr bwMode="auto">
          <a:xfrm>
            <a:off x="685798" y="5345899"/>
            <a:ext cx="822960" cy="862072"/>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1C8431A1-EF9E-403D-8B4D-07BA4CD8D2FA}"/>
              </a:ext>
            </a:extLst>
          </p:cNvPr>
          <p:cNvSpPr txBox="1"/>
          <p:nvPr/>
        </p:nvSpPr>
        <p:spPr>
          <a:xfrm>
            <a:off x="1661158" y="5345899"/>
            <a:ext cx="1544293" cy="276999"/>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21E36"/>
                </a:solidFill>
                <a:effectLst/>
                <a:uLnTx/>
                <a:uFillTx/>
                <a:latin typeface="Arial" panose="020B0604020202020204"/>
                <a:ea typeface="+mn-ea"/>
                <a:cs typeface="+mn-cs"/>
                <a:sym typeface="Arial"/>
              </a:rPr>
              <a:t>EREZ FEIGE, PHD MBA</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1E36"/>
                </a:solidFill>
                <a:effectLst/>
                <a:uLnTx/>
                <a:uFillTx/>
                <a:latin typeface="Arial" panose="020B0604020202020204"/>
                <a:ea typeface="+mn-ea"/>
                <a:cs typeface="+mn-cs"/>
                <a:sym typeface="Arial"/>
              </a:rPr>
              <a:t>VP, Business Operations</a:t>
            </a:r>
          </a:p>
        </p:txBody>
      </p:sp>
      <p:pic>
        <p:nvPicPr>
          <p:cNvPr id="51" name="Picture 4" descr="Home">
            <a:extLst>
              <a:ext uri="{FF2B5EF4-FFF2-40B4-BE49-F238E27FC236}">
                <a16:creationId xmlns:a16="http://schemas.microsoft.com/office/drawing/2014/main" id="{BE4C8FB8-675A-424E-9A02-AAF1D80D8AC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67998" y="6045273"/>
            <a:ext cx="651483" cy="16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a:extLst>
              <a:ext uri="{FF2B5EF4-FFF2-40B4-BE49-F238E27FC236}">
                <a16:creationId xmlns:a16="http://schemas.microsoft.com/office/drawing/2014/main" id="{32F3CEEC-D8E1-4A02-B475-CAD3AD5BDA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61159" y="5795395"/>
            <a:ext cx="651484" cy="159766"/>
          </a:xfrm>
          <a:prstGeom prst="rect">
            <a:avLst/>
          </a:prstGeom>
        </p:spPr>
      </p:pic>
      <p:pic>
        <p:nvPicPr>
          <p:cNvPr id="38" name="Picture 4">
            <a:extLst>
              <a:ext uri="{FF2B5EF4-FFF2-40B4-BE49-F238E27FC236}">
                <a16:creationId xmlns:a16="http://schemas.microsoft.com/office/drawing/2014/main" id="{F471FD65-B407-4EFF-8D89-D0AC487BF377}"/>
              </a:ext>
            </a:extLst>
          </p:cNvPr>
          <p:cNvPicPr preferRelativeResize="0">
            <a:picLocks noChangeArrowheads="1"/>
          </p:cNvPicPr>
          <p:nvPr/>
        </p:nvPicPr>
        <p:blipFill rotWithShape="1">
          <a:blip r:embed="rId6" cstate="email">
            <a:grayscl/>
            <a:extLst>
              <a:ext uri="{28A0092B-C50C-407E-A947-70E740481C1C}">
                <a14:useLocalDpi xmlns:a14="http://schemas.microsoft.com/office/drawing/2010/main"/>
              </a:ext>
            </a:extLst>
          </a:blip>
          <a:srcRect/>
          <a:stretch/>
        </p:blipFill>
        <p:spPr bwMode="auto">
          <a:xfrm>
            <a:off x="685798" y="4157182"/>
            <a:ext cx="822960" cy="86207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2">
            <a:extLst>
              <a:ext uri="{FF2B5EF4-FFF2-40B4-BE49-F238E27FC236}">
                <a16:creationId xmlns:a16="http://schemas.microsoft.com/office/drawing/2014/main" id="{94EE7CFF-8663-479F-AA2C-852B78B2AAFE}"/>
              </a:ext>
            </a:extLst>
          </p:cNvPr>
          <p:cNvPicPr preferRelativeResize="0">
            <a:picLocks noChangeArrowheads="1"/>
          </p:cNvPicPr>
          <p:nvPr/>
        </p:nvPicPr>
        <p:blipFill rotWithShape="1">
          <a:blip r:embed="rId7" cstate="email">
            <a:grayscl/>
            <a:extLst>
              <a:ext uri="{28A0092B-C50C-407E-A947-70E740481C1C}">
                <a14:useLocalDpi xmlns:a14="http://schemas.microsoft.com/office/drawing/2010/main"/>
              </a:ext>
            </a:extLst>
          </a:blip>
          <a:srcRect/>
          <a:stretch/>
        </p:blipFill>
        <p:spPr bwMode="auto">
          <a:xfrm>
            <a:off x="6467666" y="4157182"/>
            <a:ext cx="822960" cy="862072"/>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899C1FB-9E0D-49F7-B69E-5CBB342B5526}"/>
              </a:ext>
            </a:extLst>
          </p:cNvPr>
          <p:cNvSpPr txBox="1"/>
          <p:nvPr/>
        </p:nvSpPr>
        <p:spPr>
          <a:xfrm>
            <a:off x="1661158" y="4157182"/>
            <a:ext cx="1544293" cy="276999"/>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21E36"/>
                </a:solidFill>
                <a:effectLst/>
                <a:uLnTx/>
                <a:uFillTx/>
                <a:latin typeface="Arial" panose="020B0604020202020204"/>
                <a:ea typeface="+mn-ea"/>
                <a:cs typeface="+mn-cs"/>
                <a:sym typeface="Arial"/>
              </a:rPr>
              <a:t>TAMI RACHMILEWITZ, MD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1E36"/>
                </a:solidFill>
                <a:effectLst/>
                <a:uLnTx/>
                <a:uFillTx/>
                <a:latin typeface="Arial" panose="020B0604020202020204"/>
                <a:ea typeface="+mn-ea"/>
                <a:cs typeface="+mn-cs"/>
                <a:sym typeface="Arial"/>
              </a:rPr>
              <a:t>VP, Clinical Development</a:t>
            </a:r>
          </a:p>
        </p:txBody>
      </p:sp>
      <p:pic>
        <p:nvPicPr>
          <p:cNvPr id="39" name="Picture 12">
            <a:extLst>
              <a:ext uri="{FF2B5EF4-FFF2-40B4-BE49-F238E27FC236}">
                <a16:creationId xmlns:a16="http://schemas.microsoft.com/office/drawing/2014/main" id="{BD9F16AB-5175-4FE4-B800-D674CE1B41F1}"/>
              </a:ext>
            </a:extLst>
          </p:cNvPr>
          <p:cNvPicPr preferRelativeResize="0">
            <a:picLocks noChangeArrowheads="1"/>
          </p:cNvPicPr>
          <p:nvPr/>
        </p:nvPicPr>
        <p:blipFill rotWithShape="1">
          <a:blip r:embed="rId8" cstate="email">
            <a:grayscl/>
            <a:extLst>
              <a:ext uri="{28A0092B-C50C-407E-A947-70E740481C1C}">
                <a14:useLocalDpi xmlns:a14="http://schemas.microsoft.com/office/drawing/2010/main"/>
              </a:ext>
            </a:extLst>
          </a:blip>
          <a:srcRect/>
          <a:stretch/>
        </p:blipFill>
        <p:spPr bwMode="auto">
          <a:xfrm>
            <a:off x="3631452" y="5345899"/>
            <a:ext cx="822960" cy="862072"/>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F2D0220A-72EA-401E-92F3-8EC4A6C69819}"/>
              </a:ext>
            </a:extLst>
          </p:cNvPr>
          <p:cNvSpPr txBox="1"/>
          <p:nvPr/>
        </p:nvSpPr>
        <p:spPr>
          <a:xfrm>
            <a:off x="4606812" y="5345899"/>
            <a:ext cx="1544293" cy="276999"/>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21E36"/>
                </a:solidFill>
                <a:effectLst/>
                <a:uLnTx/>
                <a:uFillTx/>
                <a:latin typeface="Arial" panose="020B0604020202020204"/>
                <a:ea typeface="+mn-ea"/>
                <a:cs typeface="+mn-cs"/>
                <a:sym typeface="Arial"/>
              </a:rPr>
              <a:t>AMOS RON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1E36"/>
                </a:solidFill>
                <a:effectLst/>
                <a:uLnTx/>
                <a:uFillTx/>
                <a:latin typeface="Arial" panose="020B0604020202020204"/>
                <a:ea typeface="+mn-ea"/>
                <a:cs typeface="+mn-cs"/>
                <a:sym typeface="Arial"/>
              </a:rPr>
              <a:t>Corporate Secretary</a:t>
            </a:r>
          </a:p>
        </p:txBody>
      </p:sp>
      <p:sp>
        <p:nvSpPr>
          <p:cNvPr id="102" name="TextBox 101">
            <a:extLst>
              <a:ext uri="{FF2B5EF4-FFF2-40B4-BE49-F238E27FC236}">
                <a16:creationId xmlns:a16="http://schemas.microsoft.com/office/drawing/2014/main" id="{4F707EA4-79A4-409E-8647-42151F78F595}"/>
              </a:ext>
            </a:extLst>
          </p:cNvPr>
          <p:cNvSpPr txBox="1"/>
          <p:nvPr/>
        </p:nvSpPr>
        <p:spPr>
          <a:xfrm>
            <a:off x="7443026" y="4157182"/>
            <a:ext cx="1629854" cy="276999"/>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21E36"/>
                </a:solidFill>
                <a:effectLst/>
                <a:uLnTx/>
                <a:uFillTx/>
                <a:latin typeface="Arial" panose="020B0604020202020204"/>
                <a:ea typeface="+mn-ea"/>
                <a:cs typeface="+mn-cs"/>
                <a:sym typeface="Arial"/>
              </a:rPr>
              <a:t>JONATHAN LEDERMAN, MD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1E36"/>
                </a:solidFill>
                <a:effectLst/>
                <a:uLnTx/>
                <a:uFillTx/>
                <a:latin typeface="Arial" panose="020B0604020202020204"/>
                <a:ea typeface="+mn-ea"/>
                <a:cs typeface="+mn-cs"/>
                <a:sym typeface="Arial"/>
              </a:rPr>
              <a:t>SAB</a:t>
            </a:r>
          </a:p>
        </p:txBody>
      </p:sp>
      <p:grpSp>
        <p:nvGrpSpPr>
          <p:cNvPr id="8" name="Group 7">
            <a:extLst>
              <a:ext uri="{FF2B5EF4-FFF2-40B4-BE49-F238E27FC236}">
                <a16:creationId xmlns:a16="http://schemas.microsoft.com/office/drawing/2014/main" id="{A7B2A8AD-FB0E-407D-BE48-DE929841869A}"/>
              </a:ext>
            </a:extLst>
          </p:cNvPr>
          <p:cNvGrpSpPr/>
          <p:nvPr/>
        </p:nvGrpSpPr>
        <p:grpSpPr>
          <a:xfrm>
            <a:off x="1654968" y="4573037"/>
            <a:ext cx="1162052" cy="446216"/>
            <a:chOff x="1732089" y="4441260"/>
            <a:chExt cx="1358617" cy="521696"/>
          </a:xfrm>
        </p:grpSpPr>
        <p:pic>
          <p:nvPicPr>
            <p:cNvPr id="48" name="Picture 31">
              <a:extLst>
                <a:ext uri="{FF2B5EF4-FFF2-40B4-BE49-F238E27FC236}">
                  <a16:creationId xmlns:a16="http://schemas.microsoft.com/office/drawing/2014/main" id="{4DC9C095-09D2-458F-96E2-76AD6CC28C1F}"/>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bwMode="auto">
            <a:xfrm>
              <a:off x="2548228" y="4721283"/>
              <a:ext cx="542478" cy="24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9">
              <a:extLst>
                <a:ext uri="{FF2B5EF4-FFF2-40B4-BE49-F238E27FC236}">
                  <a16:creationId xmlns:a16="http://schemas.microsoft.com/office/drawing/2014/main" id="{FF21F199-2F85-43E3-AF1E-000AEDA8061F}"/>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732089" y="4441260"/>
              <a:ext cx="776918" cy="19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descr="×ª××¦××ª ×ª××× × ×¢×××¨ âªneurodermâ¬â">
              <a:extLst>
                <a:ext uri="{FF2B5EF4-FFF2-40B4-BE49-F238E27FC236}">
                  <a16:creationId xmlns:a16="http://schemas.microsoft.com/office/drawing/2014/main" id="{B95EE16A-7E5B-4EBD-8C3B-409706180668}"/>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41614" y="4690168"/>
              <a:ext cx="684609" cy="20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a:extLst>
              <a:ext uri="{FF2B5EF4-FFF2-40B4-BE49-F238E27FC236}">
                <a16:creationId xmlns:a16="http://schemas.microsoft.com/office/drawing/2014/main" id="{7CF2C336-B135-462F-8688-295873B0297B}"/>
              </a:ext>
            </a:extLst>
          </p:cNvPr>
          <p:cNvGrpSpPr/>
          <p:nvPr/>
        </p:nvGrpSpPr>
        <p:grpSpPr>
          <a:xfrm>
            <a:off x="4606812" y="5721412"/>
            <a:ext cx="709993" cy="448665"/>
            <a:chOff x="4546189" y="4333773"/>
            <a:chExt cx="1018002" cy="643305"/>
          </a:xfrm>
        </p:grpSpPr>
        <p:pic>
          <p:nvPicPr>
            <p:cNvPr id="60" name="Picture 12" descr="http://www.cdh.co.il/var/403/38740-mcslogoinc%20_2.jpg">
              <a:extLst>
                <a:ext uri="{FF2B5EF4-FFF2-40B4-BE49-F238E27FC236}">
                  <a16:creationId xmlns:a16="http://schemas.microsoft.com/office/drawing/2014/main" id="{3861E70B-1F59-4AC7-A41A-9C8F9FC4162C}"/>
                </a:ext>
              </a:extLst>
            </p:cNvPr>
            <p:cNvPicPr>
              <a:picLocks noChangeAspect="1" noChangeArrowheads="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97117" y="4421307"/>
              <a:ext cx="367074" cy="2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9" descr="atlantium logo">
              <a:extLst>
                <a:ext uri="{FF2B5EF4-FFF2-40B4-BE49-F238E27FC236}">
                  <a16:creationId xmlns:a16="http://schemas.microsoft.com/office/drawing/2014/main" id="{FB677E04-E766-49C1-B196-F5BF84423E9A}"/>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555714" y="4751259"/>
              <a:ext cx="776918" cy="22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
              <a:extLst>
                <a:ext uri="{FF2B5EF4-FFF2-40B4-BE49-F238E27FC236}">
                  <a16:creationId xmlns:a16="http://schemas.microsoft.com/office/drawing/2014/main" id="{B1A0BFB7-6990-48B5-9ECE-05BD05582855}"/>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l="13519"/>
            <a:stretch/>
          </p:blipFill>
          <p:spPr bwMode="auto">
            <a:xfrm>
              <a:off x="4546189" y="4333773"/>
              <a:ext cx="585641" cy="35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9" name="Picture 68">
            <a:extLst>
              <a:ext uri="{FF2B5EF4-FFF2-40B4-BE49-F238E27FC236}">
                <a16:creationId xmlns:a16="http://schemas.microsoft.com/office/drawing/2014/main" id="{31C16B53-0140-406E-B187-91A1C6DB693B}"/>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7443026" y="4517604"/>
            <a:ext cx="918654" cy="322642"/>
          </a:xfrm>
          <a:prstGeom prst="rect">
            <a:avLst/>
          </a:prstGeom>
        </p:spPr>
      </p:pic>
      <p:pic>
        <p:nvPicPr>
          <p:cNvPr id="37" name="Picture 2">
            <a:extLst>
              <a:ext uri="{FF2B5EF4-FFF2-40B4-BE49-F238E27FC236}">
                <a16:creationId xmlns:a16="http://schemas.microsoft.com/office/drawing/2014/main" id="{B80E9D33-83E0-46B5-BF2D-55A1141F841A}"/>
              </a:ext>
            </a:extLst>
          </p:cNvPr>
          <p:cNvPicPr preferRelativeResize="0">
            <a:picLocks noChangeArrowheads="1"/>
          </p:cNvPicPr>
          <p:nvPr/>
        </p:nvPicPr>
        <p:blipFill rotWithShape="1">
          <a:blip r:embed="rId16" cstate="email">
            <a:grayscl/>
            <a:extLst>
              <a:ext uri="{28A0092B-C50C-407E-A947-70E740481C1C}">
                <a14:useLocalDpi xmlns:a14="http://schemas.microsoft.com/office/drawing/2010/main"/>
              </a:ext>
            </a:extLst>
          </a:blip>
          <a:srcRect/>
          <a:stretch/>
        </p:blipFill>
        <p:spPr bwMode="auto">
          <a:xfrm>
            <a:off x="685798" y="1707863"/>
            <a:ext cx="822960" cy="86207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2">
            <a:extLst>
              <a:ext uri="{FF2B5EF4-FFF2-40B4-BE49-F238E27FC236}">
                <a16:creationId xmlns:a16="http://schemas.microsoft.com/office/drawing/2014/main" id="{CE68C6E5-FD6B-4830-A01D-AC3E7EACF636}"/>
              </a:ext>
            </a:extLst>
          </p:cNvPr>
          <p:cNvPicPr preferRelativeResize="0">
            <a:picLocks noChangeArrowheads="1"/>
          </p:cNvPicPr>
          <p:nvPr/>
        </p:nvPicPr>
        <p:blipFill rotWithShape="1">
          <a:blip r:embed="rId17" cstate="email">
            <a:grayscl/>
            <a:extLst>
              <a:ext uri="{28A0092B-C50C-407E-A947-70E740481C1C}">
                <a14:useLocalDpi xmlns:a14="http://schemas.microsoft.com/office/drawing/2010/main"/>
              </a:ext>
            </a:extLst>
          </a:blip>
          <a:srcRect/>
          <a:stretch/>
        </p:blipFill>
        <p:spPr bwMode="auto">
          <a:xfrm>
            <a:off x="6464650" y="1707863"/>
            <a:ext cx="822960" cy="862072"/>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C2D4C1A8-83E5-4D70-92C6-6F5EEAF355EC}"/>
              </a:ext>
            </a:extLst>
          </p:cNvPr>
          <p:cNvSpPr txBox="1"/>
          <p:nvPr/>
        </p:nvSpPr>
        <p:spPr>
          <a:xfrm>
            <a:off x="1661158" y="1707863"/>
            <a:ext cx="1544293" cy="276999"/>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21E36"/>
                </a:solidFill>
                <a:effectLst/>
                <a:uLnTx/>
                <a:uFillTx/>
                <a:latin typeface="Arial" panose="020B0604020202020204"/>
                <a:ea typeface="+mn-ea"/>
                <a:cs typeface="+mn-cs"/>
                <a:sym typeface="Arial"/>
              </a:rPr>
              <a:t>DROR HARATS, MD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1E36"/>
                </a:solidFill>
                <a:effectLst/>
                <a:uLnTx/>
                <a:uFillTx/>
                <a:latin typeface="Arial" panose="020B0604020202020204"/>
                <a:ea typeface="+mn-ea"/>
                <a:cs typeface="+mn-cs"/>
                <a:sym typeface="Arial"/>
              </a:rPr>
              <a:t>CEO</a:t>
            </a:r>
          </a:p>
        </p:txBody>
      </p:sp>
      <p:pic>
        <p:nvPicPr>
          <p:cNvPr id="64" name="Picture 2">
            <a:extLst>
              <a:ext uri="{FF2B5EF4-FFF2-40B4-BE49-F238E27FC236}">
                <a16:creationId xmlns:a16="http://schemas.microsoft.com/office/drawing/2014/main" id="{7CBCE3E1-7DA6-4E0A-BFF1-3024F2A18BF1}"/>
              </a:ext>
            </a:extLst>
          </p:cNvPr>
          <p:cNvPicPr preferRelativeResize="0">
            <a:picLocks noChangeArrowheads="1"/>
          </p:cNvPicPr>
          <p:nvPr/>
        </p:nvPicPr>
        <p:blipFill rotWithShape="1">
          <a:blip r:embed="rId18" cstate="email">
            <a:grayscl/>
            <a:extLst>
              <a:ext uri="{28A0092B-C50C-407E-A947-70E740481C1C}">
                <a14:useLocalDpi xmlns:a14="http://schemas.microsoft.com/office/drawing/2010/main"/>
              </a:ext>
            </a:extLst>
          </a:blip>
          <a:srcRect/>
          <a:stretch/>
        </p:blipFill>
        <p:spPr bwMode="auto">
          <a:xfrm>
            <a:off x="3631452" y="1707863"/>
            <a:ext cx="822960" cy="86207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D29DB091-4290-4A11-8913-5DC2E54D581C}"/>
              </a:ext>
            </a:extLst>
          </p:cNvPr>
          <p:cNvSpPr txBox="1"/>
          <p:nvPr/>
        </p:nvSpPr>
        <p:spPr>
          <a:xfrm>
            <a:off x="4600481" y="1707863"/>
            <a:ext cx="1544293" cy="415498"/>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21E36"/>
                </a:solidFill>
                <a:effectLst/>
                <a:uLnTx/>
                <a:uFillTx/>
                <a:latin typeface="Arial" panose="020B0604020202020204"/>
                <a:ea typeface="+mn-ea"/>
                <a:cs typeface="+mn-cs"/>
                <a:sym typeface="Arial"/>
              </a:rPr>
              <a:t>NAAMIT SHER, PHD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1E36"/>
                </a:solidFill>
                <a:effectLst/>
                <a:uLnTx/>
                <a:uFillTx/>
                <a:latin typeface="Arial" panose="020B0604020202020204"/>
                <a:ea typeface="+mn-ea"/>
                <a:cs typeface="+mn-cs"/>
                <a:sym typeface="Arial"/>
              </a:rPr>
              <a:t>VP, Drug Development</a:t>
            </a:r>
            <a:br>
              <a:rPr kumimoji="0" lang="en-US" sz="900" b="0" i="0" u="none" strike="noStrike" kern="1200" cap="none" spc="0" normalizeH="0" baseline="0" noProof="0" dirty="0">
                <a:ln>
                  <a:noFill/>
                </a:ln>
                <a:solidFill>
                  <a:srgbClr val="121E36"/>
                </a:solidFill>
                <a:effectLst/>
                <a:uLnTx/>
                <a:uFillTx/>
                <a:latin typeface="Arial" panose="020B0604020202020204"/>
                <a:ea typeface="+mn-ea"/>
                <a:cs typeface="+mn-cs"/>
                <a:sym typeface="Arial"/>
              </a:rPr>
            </a:br>
            <a:r>
              <a:rPr kumimoji="0" lang="en-US" sz="900" b="0" i="0" u="none" strike="noStrike" kern="1200" cap="none" spc="0" normalizeH="0" baseline="0" noProof="0" dirty="0">
                <a:ln>
                  <a:noFill/>
                </a:ln>
                <a:solidFill>
                  <a:srgbClr val="121E36"/>
                </a:solidFill>
                <a:effectLst/>
                <a:uLnTx/>
                <a:uFillTx/>
                <a:latin typeface="Arial" panose="020B0604020202020204"/>
                <a:ea typeface="+mn-ea"/>
                <a:cs typeface="+mn-cs"/>
                <a:sym typeface="Arial"/>
              </a:rPr>
              <a:t>&amp; Regulatory</a:t>
            </a:r>
          </a:p>
        </p:txBody>
      </p:sp>
      <p:pic>
        <p:nvPicPr>
          <p:cNvPr id="92" name="Picture 2">
            <a:extLst>
              <a:ext uri="{FF2B5EF4-FFF2-40B4-BE49-F238E27FC236}">
                <a16:creationId xmlns:a16="http://schemas.microsoft.com/office/drawing/2014/main" id="{BC740903-FB20-4EA8-9EB9-3AEF6F67C72E}"/>
              </a:ext>
            </a:extLst>
          </p:cNvPr>
          <p:cNvPicPr preferRelativeResize="0">
            <a:picLocks noChangeArrowheads="1"/>
          </p:cNvPicPr>
          <p:nvPr/>
        </p:nvPicPr>
        <p:blipFill rotWithShape="1">
          <a:blip r:embed="rId19" cstate="email">
            <a:grayscl/>
            <a:extLst>
              <a:ext uri="{28A0092B-C50C-407E-A947-70E740481C1C}">
                <a14:useLocalDpi xmlns:a14="http://schemas.microsoft.com/office/drawing/2010/main"/>
              </a:ext>
            </a:extLst>
          </a:blip>
          <a:srcRect/>
          <a:stretch/>
        </p:blipFill>
        <p:spPr bwMode="auto">
          <a:xfrm>
            <a:off x="9410006" y="1707863"/>
            <a:ext cx="822960" cy="862072"/>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BBF5B4A8-05D7-4598-B6F0-6FD20429821C}"/>
              </a:ext>
            </a:extLst>
          </p:cNvPr>
          <p:cNvSpPr txBox="1"/>
          <p:nvPr/>
        </p:nvSpPr>
        <p:spPr>
          <a:xfrm>
            <a:off x="10385366" y="1707863"/>
            <a:ext cx="1544293" cy="276999"/>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21E36"/>
                </a:solidFill>
                <a:effectLst/>
                <a:uLnTx/>
                <a:uFillTx/>
                <a:latin typeface="Arial" panose="020B0604020202020204"/>
                <a:ea typeface="+mn-ea"/>
                <a:cs typeface="+mn-cs"/>
                <a:sym typeface="Arial"/>
              </a:rPr>
              <a:t>PATRICK WEN, MD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1E36"/>
                </a:solidFill>
                <a:effectLst/>
                <a:uLnTx/>
                <a:uFillTx/>
                <a:latin typeface="Arial" panose="020B0604020202020204"/>
                <a:ea typeface="+mn-ea"/>
                <a:cs typeface="+mn-cs"/>
                <a:sym typeface="Arial"/>
              </a:rPr>
              <a:t>SAB</a:t>
            </a:r>
          </a:p>
        </p:txBody>
      </p:sp>
      <p:sp>
        <p:nvSpPr>
          <p:cNvPr id="105" name="TextBox 104">
            <a:extLst>
              <a:ext uri="{FF2B5EF4-FFF2-40B4-BE49-F238E27FC236}">
                <a16:creationId xmlns:a16="http://schemas.microsoft.com/office/drawing/2014/main" id="{9CCFEF36-FE6E-473D-81E2-66196B24B682}"/>
              </a:ext>
            </a:extLst>
          </p:cNvPr>
          <p:cNvSpPr txBox="1"/>
          <p:nvPr/>
        </p:nvSpPr>
        <p:spPr>
          <a:xfrm>
            <a:off x="7443026" y="1707863"/>
            <a:ext cx="1544293" cy="276999"/>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21E36"/>
                </a:solidFill>
                <a:effectLst/>
                <a:uLnTx/>
                <a:uFillTx/>
                <a:latin typeface="Arial" panose="020B0604020202020204"/>
                <a:ea typeface="+mn-ea"/>
                <a:cs typeface="+mn-cs"/>
                <a:sym typeface="Arial"/>
              </a:rPr>
              <a:t>RUTH ARNON, PHD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1E36"/>
                </a:solidFill>
                <a:effectLst/>
                <a:uLnTx/>
                <a:uFillTx/>
                <a:latin typeface="Arial" panose="020B0604020202020204"/>
                <a:ea typeface="+mn-ea"/>
                <a:cs typeface="+mn-cs"/>
                <a:sym typeface="Arial"/>
              </a:rPr>
              <a:t>SAB</a:t>
            </a:r>
          </a:p>
        </p:txBody>
      </p:sp>
      <p:grpSp>
        <p:nvGrpSpPr>
          <p:cNvPr id="5" name="Group 4">
            <a:extLst>
              <a:ext uri="{FF2B5EF4-FFF2-40B4-BE49-F238E27FC236}">
                <a16:creationId xmlns:a16="http://schemas.microsoft.com/office/drawing/2014/main" id="{B49F9BB0-8F39-44DE-8343-599772BF7A15}"/>
              </a:ext>
            </a:extLst>
          </p:cNvPr>
          <p:cNvGrpSpPr/>
          <p:nvPr/>
        </p:nvGrpSpPr>
        <p:grpSpPr>
          <a:xfrm>
            <a:off x="1613510" y="2098518"/>
            <a:ext cx="1271528" cy="471417"/>
            <a:chOff x="1613509" y="2103092"/>
            <a:chExt cx="1544293" cy="572544"/>
          </a:xfrm>
        </p:grpSpPr>
        <p:pic>
          <p:nvPicPr>
            <p:cNvPr id="29" name="Picture 2" descr="http://www.mdanderson.org/newsroom/news-releases/2010/images/chaim-sheba-logo.gif">
              <a:extLst>
                <a:ext uri="{FF2B5EF4-FFF2-40B4-BE49-F238E27FC236}">
                  <a16:creationId xmlns:a16="http://schemas.microsoft.com/office/drawing/2014/main" id="{25A3DF62-55D7-464F-A70C-75FA107C7FB3}"/>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613509" y="2103092"/>
              <a:ext cx="350253" cy="33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 descr="Home">
              <a:extLst>
                <a:ext uri="{FF2B5EF4-FFF2-40B4-BE49-F238E27FC236}">
                  <a16:creationId xmlns:a16="http://schemas.microsoft.com/office/drawing/2014/main" id="{C86A4084-5C4E-49B9-9BE6-3EB0DE87FD79}"/>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2073108" y="2175622"/>
              <a:ext cx="778378" cy="15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https://encrypted-tbn0.gstatic.com/images?q=tbn:ANd9GcQZu8HQ_6zhHopuuhc-O48KCXpUVgV831NeDnKK9nI7DdWKMEY1tA">
              <a:extLst>
                <a:ext uri="{FF2B5EF4-FFF2-40B4-BE49-F238E27FC236}">
                  <a16:creationId xmlns:a16="http://schemas.microsoft.com/office/drawing/2014/main" id="{04B03181-10A7-446F-B4F4-A1CAA096116D}"/>
                </a:ext>
              </a:extLst>
            </p:cNvPr>
            <p:cNvPicPr>
              <a:picLocks noChangeAspect="1" noChangeArrowheads="1"/>
            </p:cNvPicPr>
            <p:nvPr/>
          </p:nvPicPr>
          <p:blipFill>
            <a:blip r:embed="rId2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88140" y="2496948"/>
              <a:ext cx="769662" cy="17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a:extLst>
                <a:ext uri="{FF2B5EF4-FFF2-40B4-BE49-F238E27FC236}">
                  <a16:creationId xmlns:a16="http://schemas.microsoft.com/office/drawing/2014/main" id="{C34D8EEB-DE28-4DAB-AB81-5802315B3D78}"/>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632049" y="2498692"/>
              <a:ext cx="675526" cy="17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a:extLst>
              <a:ext uri="{FF2B5EF4-FFF2-40B4-BE49-F238E27FC236}">
                <a16:creationId xmlns:a16="http://schemas.microsoft.com/office/drawing/2014/main" id="{82A8DBB3-7B60-418E-8611-2470FD55AAF7}"/>
              </a:ext>
            </a:extLst>
          </p:cNvPr>
          <p:cNvGrpSpPr/>
          <p:nvPr/>
        </p:nvGrpSpPr>
        <p:grpSpPr>
          <a:xfrm>
            <a:off x="4600481" y="2228970"/>
            <a:ext cx="1423704" cy="340965"/>
            <a:chOff x="4563761" y="2120880"/>
            <a:chExt cx="1423704" cy="340965"/>
          </a:xfrm>
        </p:grpSpPr>
        <p:pic>
          <p:nvPicPr>
            <p:cNvPr id="53" name="Picture 2">
              <a:extLst>
                <a:ext uri="{FF2B5EF4-FFF2-40B4-BE49-F238E27FC236}">
                  <a16:creationId xmlns:a16="http://schemas.microsoft.com/office/drawing/2014/main" id="{19DD0281-4F12-4095-98F7-9D4C35D598C8}"/>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681894" y="2158259"/>
              <a:ext cx="305571" cy="30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3">
              <a:extLst>
                <a:ext uri="{FF2B5EF4-FFF2-40B4-BE49-F238E27FC236}">
                  <a16:creationId xmlns:a16="http://schemas.microsoft.com/office/drawing/2014/main" id="{D5528778-A9B9-4CA0-BD21-369CD6813395}"/>
                </a:ext>
              </a:extLst>
            </p:cNvPr>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4563761" y="2219477"/>
              <a:ext cx="457085" cy="20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
              <a:extLst>
                <a:ext uri="{FF2B5EF4-FFF2-40B4-BE49-F238E27FC236}">
                  <a16:creationId xmlns:a16="http://schemas.microsoft.com/office/drawing/2014/main" id="{9D7E7485-904A-4D4C-B6BF-90F3EE61C348}"/>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l="13519"/>
            <a:stretch/>
          </p:blipFill>
          <p:spPr bwMode="auto">
            <a:xfrm>
              <a:off x="5134354" y="2120880"/>
              <a:ext cx="494922" cy="30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5" name="Picture 64" descr="Weizmann Institute of Science - Overleaf, Online LaTeX Editor">
            <a:extLst>
              <a:ext uri="{FF2B5EF4-FFF2-40B4-BE49-F238E27FC236}">
                <a16:creationId xmlns:a16="http://schemas.microsoft.com/office/drawing/2014/main" id="{62CD9553-BFBF-42BD-816D-276B83EEDA29}"/>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7443026" y="2120750"/>
            <a:ext cx="839276" cy="410677"/>
          </a:xfrm>
          <a:prstGeom prst="rect">
            <a:avLst/>
          </a:prstGeom>
          <a:extLst>
            <a:ext uri="{909E8E84-426E-40DD-AFC4-6F175D3DCCD1}">
              <a14:hiddenFill xmlns:a14="http://schemas.microsoft.com/office/drawing/2010/main">
                <a:solidFill>
                  <a:srgbClr val="FFFFFF"/>
                </a:solidFill>
              </a14:hiddenFill>
            </a:ext>
          </a:extLst>
        </p:spPr>
      </p:pic>
      <p:pic>
        <p:nvPicPr>
          <p:cNvPr id="70" name="Picture 32" descr="Dana-Farber&amp;#39;s New Visual Identity - Dana-Farber Cancer Institute | Boston,  MA">
            <a:extLst>
              <a:ext uri="{FF2B5EF4-FFF2-40B4-BE49-F238E27FC236}">
                <a16:creationId xmlns:a16="http://schemas.microsoft.com/office/drawing/2014/main" id="{98ABB71F-F935-4317-B0E1-9820D4CA6F74}"/>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0385366" y="2064225"/>
            <a:ext cx="1130503" cy="276999"/>
          </a:xfrm>
          <a:prstGeom prst="rect">
            <a:avLst/>
          </a:prstGeom>
          <a:extLst>
            <a:ext uri="{909E8E84-426E-40DD-AFC4-6F175D3DCCD1}">
              <a14:hiddenFill xmlns:a14="http://schemas.microsoft.com/office/drawing/2010/main">
                <a:solidFill>
                  <a:srgbClr val="FFFFFF"/>
                </a:solidFill>
              </a14:hiddenFill>
            </a:ext>
          </a:extLst>
        </p:spPr>
      </p:pic>
      <p:pic>
        <p:nvPicPr>
          <p:cNvPr id="43" name="Picture 4">
            <a:extLst>
              <a:ext uri="{FF2B5EF4-FFF2-40B4-BE49-F238E27FC236}">
                <a16:creationId xmlns:a16="http://schemas.microsoft.com/office/drawing/2014/main" id="{FE297D69-3371-425C-AFA6-3848FA5A9A93}"/>
              </a:ext>
            </a:extLst>
          </p:cNvPr>
          <p:cNvPicPr preferRelativeResize="0">
            <a:picLocks noChangeArrowheads="1"/>
          </p:cNvPicPr>
          <p:nvPr/>
        </p:nvPicPr>
        <p:blipFill rotWithShape="1">
          <a:blip r:embed="rId28" cstate="email">
            <a:grayscl/>
            <a:extLst>
              <a:ext uri="{28A0092B-C50C-407E-A947-70E740481C1C}">
                <a14:useLocalDpi xmlns:a14="http://schemas.microsoft.com/office/drawing/2010/main"/>
              </a:ext>
            </a:extLst>
          </a:blip>
          <a:srcRect/>
          <a:stretch/>
        </p:blipFill>
        <p:spPr bwMode="auto">
          <a:xfrm>
            <a:off x="685798" y="2896581"/>
            <a:ext cx="822960" cy="86207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a:extLst>
              <a:ext uri="{FF2B5EF4-FFF2-40B4-BE49-F238E27FC236}">
                <a16:creationId xmlns:a16="http://schemas.microsoft.com/office/drawing/2014/main" id="{FAF3CF74-9E89-400E-ACDE-7448C7FF8A83}"/>
              </a:ext>
            </a:extLst>
          </p:cNvPr>
          <p:cNvPicPr preferRelativeResize="0">
            <a:picLocks noChangeArrowheads="1"/>
          </p:cNvPicPr>
          <p:nvPr/>
        </p:nvPicPr>
        <p:blipFill rotWithShape="1">
          <a:blip r:embed="rId29" cstate="email">
            <a:grayscl/>
            <a:extLst>
              <a:ext uri="{28A0092B-C50C-407E-A947-70E740481C1C}">
                <a14:useLocalDpi xmlns:a14="http://schemas.microsoft.com/office/drawing/2010/main"/>
              </a:ext>
            </a:extLst>
          </a:blip>
          <a:srcRect/>
          <a:stretch/>
        </p:blipFill>
        <p:spPr bwMode="auto">
          <a:xfrm>
            <a:off x="6467666" y="2896581"/>
            <a:ext cx="822960" cy="862072"/>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extLst>
              <a:ext uri="{FF2B5EF4-FFF2-40B4-BE49-F238E27FC236}">
                <a16:creationId xmlns:a16="http://schemas.microsoft.com/office/drawing/2014/main" id="{34F89069-96F0-4CDA-9613-EF30724A6BA4}"/>
              </a:ext>
            </a:extLst>
          </p:cNvPr>
          <p:cNvSpPr txBox="1"/>
          <p:nvPr/>
        </p:nvSpPr>
        <p:spPr>
          <a:xfrm>
            <a:off x="1661158" y="2896581"/>
            <a:ext cx="1544293" cy="276999"/>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21E36"/>
                </a:solidFill>
                <a:effectLst/>
                <a:uLnTx/>
                <a:uFillTx/>
                <a:latin typeface="Arial" panose="020B0604020202020204"/>
                <a:ea typeface="+mn-ea"/>
                <a:cs typeface="+mn-cs"/>
                <a:sym typeface="Arial"/>
              </a:rPr>
              <a:t>SAM BACKENROTH</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1E36"/>
                </a:solidFill>
                <a:effectLst/>
                <a:uLnTx/>
                <a:uFillTx/>
                <a:latin typeface="Arial" panose="020B0604020202020204"/>
                <a:ea typeface="+mn-ea"/>
                <a:cs typeface="+mn-cs"/>
                <a:sym typeface="Arial"/>
              </a:rPr>
              <a:t>CFO</a:t>
            </a:r>
          </a:p>
        </p:txBody>
      </p:sp>
      <p:pic>
        <p:nvPicPr>
          <p:cNvPr id="67" name="Picture 4">
            <a:extLst>
              <a:ext uri="{FF2B5EF4-FFF2-40B4-BE49-F238E27FC236}">
                <a16:creationId xmlns:a16="http://schemas.microsoft.com/office/drawing/2014/main" id="{A3ABADDF-F9E0-47BE-8131-006FAF189952}"/>
              </a:ext>
            </a:extLst>
          </p:cNvPr>
          <p:cNvPicPr preferRelativeResize="0">
            <a:picLocks noChangeArrowheads="1"/>
          </p:cNvPicPr>
          <p:nvPr/>
        </p:nvPicPr>
        <p:blipFill rotWithShape="1">
          <a:blip r:embed="rId30" cstate="email">
            <a:grayscl/>
            <a:extLst>
              <a:ext uri="{28A0092B-C50C-407E-A947-70E740481C1C}">
                <a14:useLocalDpi xmlns:a14="http://schemas.microsoft.com/office/drawing/2010/main"/>
              </a:ext>
            </a:extLst>
          </a:blip>
          <a:srcRect/>
          <a:stretch/>
        </p:blipFill>
        <p:spPr bwMode="auto">
          <a:xfrm>
            <a:off x="3634254" y="2896581"/>
            <a:ext cx="822960" cy="862072"/>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D28CB0E6-872A-4C75-B70C-162F5BCE8EC8}"/>
              </a:ext>
            </a:extLst>
          </p:cNvPr>
          <p:cNvSpPr txBox="1"/>
          <p:nvPr/>
        </p:nvSpPr>
        <p:spPr>
          <a:xfrm>
            <a:off x="4600481" y="2896581"/>
            <a:ext cx="1544293" cy="276999"/>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21E36"/>
                </a:solidFill>
                <a:effectLst/>
                <a:uLnTx/>
                <a:uFillTx/>
                <a:latin typeface="Arial" panose="020B0604020202020204"/>
                <a:ea typeface="+mn-ea"/>
                <a:cs typeface="+mn-cs"/>
                <a:sym typeface="Arial"/>
              </a:rPr>
              <a:t>EYAL BREITBART, PHD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1E36"/>
                </a:solidFill>
                <a:effectLst/>
                <a:uLnTx/>
                <a:uFillTx/>
                <a:latin typeface="Arial" panose="020B0604020202020204"/>
                <a:ea typeface="+mn-ea"/>
                <a:cs typeface="+mn-cs"/>
                <a:sym typeface="Arial"/>
              </a:rPr>
              <a:t>VP, Research &amp; Operations</a:t>
            </a:r>
          </a:p>
        </p:txBody>
      </p:sp>
      <p:sp>
        <p:nvSpPr>
          <p:cNvPr id="99" name="TextBox 98">
            <a:extLst>
              <a:ext uri="{FF2B5EF4-FFF2-40B4-BE49-F238E27FC236}">
                <a16:creationId xmlns:a16="http://schemas.microsoft.com/office/drawing/2014/main" id="{457348C1-6449-4E6E-8E3D-D6F51CD66ECD}"/>
              </a:ext>
            </a:extLst>
          </p:cNvPr>
          <p:cNvSpPr txBox="1"/>
          <p:nvPr/>
        </p:nvSpPr>
        <p:spPr>
          <a:xfrm>
            <a:off x="7443026" y="2896581"/>
            <a:ext cx="1544293" cy="276999"/>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21E36"/>
                </a:solidFill>
                <a:effectLst/>
                <a:uLnTx/>
                <a:uFillTx/>
                <a:latin typeface="Arial" panose="020B0604020202020204"/>
                <a:ea typeface="+mn-ea"/>
                <a:cs typeface="+mn-cs"/>
                <a:sym typeface="Arial"/>
              </a:rPr>
              <a:t>BRADLEY MONK, MD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1E36"/>
                </a:solidFill>
                <a:effectLst/>
                <a:uLnTx/>
                <a:uFillTx/>
                <a:latin typeface="Arial" panose="020B0604020202020204"/>
                <a:ea typeface="+mn-ea"/>
                <a:cs typeface="+mn-cs"/>
                <a:sym typeface="Arial"/>
              </a:rPr>
              <a:t>SAB</a:t>
            </a:r>
          </a:p>
        </p:txBody>
      </p:sp>
      <p:pic>
        <p:nvPicPr>
          <p:cNvPr id="86" name="Picture 4">
            <a:extLst>
              <a:ext uri="{FF2B5EF4-FFF2-40B4-BE49-F238E27FC236}">
                <a16:creationId xmlns:a16="http://schemas.microsoft.com/office/drawing/2014/main" id="{CAF88331-7EBC-421E-8D8C-A6161011D44D}"/>
              </a:ext>
            </a:extLst>
          </p:cNvPr>
          <p:cNvPicPr preferRelativeResize="0">
            <a:picLocks noChangeArrowheads="1"/>
          </p:cNvPicPr>
          <p:nvPr/>
        </p:nvPicPr>
        <p:blipFill rotWithShape="1">
          <a:blip r:embed="rId31" cstate="email">
            <a:grayscl/>
            <a:extLst>
              <a:ext uri="{28A0092B-C50C-407E-A947-70E740481C1C}">
                <a14:useLocalDpi xmlns:a14="http://schemas.microsoft.com/office/drawing/2010/main"/>
              </a:ext>
            </a:extLst>
          </a:blip>
          <a:srcRect/>
          <a:stretch/>
        </p:blipFill>
        <p:spPr bwMode="auto">
          <a:xfrm>
            <a:off x="9410006" y="2896581"/>
            <a:ext cx="822960" cy="862072"/>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3B1A0A0D-FFEE-4803-A4CC-8B246A9FBCE3}"/>
              </a:ext>
            </a:extLst>
          </p:cNvPr>
          <p:cNvSpPr txBox="1"/>
          <p:nvPr/>
        </p:nvSpPr>
        <p:spPr>
          <a:xfrm>
            <a:off x="10385366" y="2896581"/>
            <a:ext cx="1544293" cy="276999"/>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21E36"/>
                </a:solidFill>
                <a:effectLst/>
                <a:uLnTx/>
                <a:uFillTx/>
                <a:latin typeface="Arial" panose="020B0604020202020204"/>
                <a:ea typeface="+mn-ea"/>
                <a:cs typeface="+mn-cs"/>
                <a:sym typeface="Arial"/>
              </a:rPr>
              <a:t>TIMOTHY CLOUGHESY, MD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1E36"/>
                </a:solidFill>
                <a:effectLst/>
                <a:uLnTx/>
                <a:uFillTx/>
                <a:latin typeface="Arial" panose="020B0604020202020204"/>
                <a:ea typeface="+mn-ea"/>
                <a:cs typeface="+mn-cs"/>
                <a:sym typeface="Arial"/>
              </a:rPr>
              <a:t>SAB</a:t>
            </a:r>
          </a:p>
        </p:txBody>
      </p:sp>
      <p:grpSp>
        <p:nvGrpSpPr>
          <p:cNvPr id="4" name="Group 3">
            <a:extLst>
              <a:ext uri="{FF2B5EF4-FFF2-40B4-BE49-F238E27FC236}">
                <a16:creationId xmlns:a16="http://schemas.microsoft.com/office/drawing/2014/main" id="{BC9C5DA1-5F8C-4B75-857A-CAEBCBF992D4}"/>
              </a:ext>
            </a:extLst>
          </p:cNvPr>
          <p:cNvGrpSpPr/>
          <p:nvPr/>
        </p:nvGrpSpPr>
        <p:grpSpPr>
          <a:xfrm>
            <a:off x="1674986" y="3298853"/>
            <a:ext cx="1008437" cy="531683"/>
            <a:chOff x="1674985" y="3260954"/>
            <a:chExt cx="1176501" cy="620292"/>
          </a:xfrm>
        </p:grpSpPr>
        <p:pic>
          <p:nvPicPr>
            <p:cNvPr id="34" name="Picture 2" descr="OHR Pharmaceutical Inc.">
              <a:extLst>
                <a:ext uri="{FF2B5EF4-FFF2-40B4-BE49-F238E27FC236}">
                  <a16:creationId xmlns:a16="http://schemas.microsoft.com/office/drawing/2014/main" id="{5B6D2782-943B-4CBE-829C-86EA49B2DC03}"/>
                </a:ext>
              </a:extLst>
            </p:cNvPr>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2263248" y="3608439"/>
              <a:ext cx="588238" cy="27280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AC78454A-0458-4E5F-9FF2-FDB15C0F10FB}"/>
                </a:ext>
              </a:extLst>
            </p:cNvPr>
            <p:cNvPicPr>
              <a:picLocks noChangeAspect="1"/>
            </p:cNvPicPr>
            <p:nvPr/>
          </p:nvPicPr>
          <p:blipFill rotWithShape="1">
            <a:blip r:embed="rId33" cstate="email">
              <a:extLst>
                <a:ext uri="{28A0092B-C50C-407E-A947-70E740481C1C}">
                  <a14:useLocalDpi xmlns:a14="http://schemas.microsoft.com/office/drawing/2010/main"/>
                </a:ext>
              </a:extLst>
            </a:blip>
            <a:srcRect/>
            <a:stretch/>
          </p:blipFill>
          <p:spPr>
            <a:xfrm>
              <a:off x="1674985" y="3260954"/>
              <a:ext cx="588238" cy="150331"/>
            </a:xfrm>
            <a:prstGeom prst="rect">
              <a:avLst/>
            </a:prstGeom>
          </p:spPr>
        </p:pic>
        <p:pic>
          <p:nvPicPr>
            <p:cNvPr id="36" name="Picture 35">
              <a:extLst>
                <a:ext uri="{FF2B5EF4-FFF2-40B4-BE49-F238E27FC236}">
                  <a16:creationId xmlns:a16="http://schemas.microsoft.com/office/drawing/2014/main" id="{7DF0794F-5AFA-4F3C-AF8E-0B244976A2C7}"/>
                </a:ext>
              </a:extLst>
            </p:cNvPr>
            <p:cNvPicPr>
              <a:picLocks noChangeAspect="1"/>
            </p:cNvPicPr>
            <p:nvPr/>
          </p:nvPicPr>
          <p:blipFill rotWithShape="1">
            <a:blip r:embed="rId34" cstate="email">
              <a:extLst>
                <a:ext uri="{28A0092B-C50C-407E-A947-70E740481C1C}">
                  <a14:useLocalDpi xmlns:a14="http://schemas.microsoft.com/office/drawing/2010/main"/>
                </a:ext>
              </a:extLst>
            </a:blip>
            <a:srcRect/>
            <a:stretch/>
          </p:blipFill>
          <p:spPr>
            <a:xfrm>
              <a:off x="1683286" y="3479161"/>
              <a:ext cx="462166" cy="402085"/>
            </a:xfrm>
            <a:prstGeom prst="rect">
              <a:avLst/>
            </a:prstGeom>
          </p:spPr>
        </p:pic>
      </p:grpSp>
      <p:grpSp>
        <p:nvGrpSpPr>
          <p:cNvPr id="12" name="Group 11">
            <a:extLst>
              <a:ext uri="{FF2B5EF4-FFF2-40B4-BE49-F238E27FC236}">
                <a16:creationId xmlns:a16="http://schemas.microsoft.com/office/drawing/2014/main" id="{9A3018EA-9562-4F93-9773-1F179F6E8AC4}"/>
              </a:ext>
            </a:extLst>
          </p:cNvPr>
          <p:cNvGrpSpPr/>
          <p:nvPr/>
        </p:nvGrpSpPr>
        <p:grpSpPr>
          <a:xfrm>
            <a:off x="4565944" y="3318317"/>
            <a:ext cx="695031" cy="440335"/>
            <a:chOff x="4565944" y="3209209"/>
            <a:chExt cx="778508" cy="493222"/>
          </a:xfrm>
        </p:grpSpPr>
        <p:pic>
          <p:nvPicPr>
            <p:cNvPr id="57" name="Picture 14" descr="http://www.tufts.edu/vet/mediaservices/downloads/university/Tufts_univ_seal_blue.jpg">
              <a:extLst>
                <a:ext uri="{FF2B5EF4-FFF2-40B4-BE49-F238E27FC236}">
                  <a16:creationId xmlns:a16="http://schemas.microsoft.com/office/drawing/2014/main" id="{702D340E-2390-49EE-A48B-7B2492AC0158}"/>
                </a:ext>
              </a:extLst>
            </p:cNvPr>
            <p:cNvPicPr>
              <a:picLocks noChangeAspect="1" noChangeArrowheads="1"/>
            </p:cNvPicPr>
            <p:nvPr/>
          </p:nvPicPr>
          <p:blipFill>
            <a:blip r:embed="rId3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84994" y="3209209"/>
              <a:ext cx="571212" cy="17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6">
              <a:extLst>
                <a:ext uri="{FF2B5EF4-FFF2-40B4-BE49-F238E27FC236}">
                  <a16:creationId xmlns:a16="http://schemas.microsoft.com/office/drawing/2014/main" id="{941CDDD0-404E-425F-9977-95A17794CFB1}"/>
                </a:ext>
              </a:extLst>
            </p:cNvPr>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4565944" y="3473042"/>
              <a:ext cx="778508" cy="22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8" name="Picture 36" descr="Arizona Oncology and the US Oncology Network">
            <a:extLst>
              <a:ext uri="{FF2B5EF4-FFF2-40B4-BE49-F238E27FC236}">
                <a16:creationId xmlns:a16="http://schemas.microsoft.com/office/drawing/2014/main" id="{AA9FD39E-B240-4AFE-ABB5-8A4272D5422A}"/>
              </a:ext>
            </a:extLst>
          </p:cNvPr>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7443026" y="3319596"/>
            <a:ext cx="1138487" cy="216225"/>
          </a:xfrm>
          <a:prstGeom prst="rect">
            <a:avLst/>
          </a:prstGeom>
          <a:extLst>
            <a:ext uri="{909E8E84-426E-40DD-AFC4-6F175D3DCCD1}">
              <a14:hiddenFill xmlns:a14="http://schemas.microsoft.com/office/drawing/2010/main">
                <a:solidFill>
                  <a:srgbClr val="FFFFFF"/>
                </a:solidFill>
              </a14:hiddenFill>
            </a:ext>
          </a:extLst>
        </p:spPr>
      </p:pic>
      <p:pic>
        <p:nvPicPr>
          <p:cNvPr id="71" name="Picture 34">
            <a:extLst>
              <a:ext uri="{FF2B5EF4-FFF2-40B4-BE49-F238E27FC236}">
                <a16:creationId xmlns:a16="http://schemas.microsoft.com/office/drawing/2014/main" id="{0CDFB1A4-220F-42EC-9A06-C84EB93894E9}"/>
              </a:ext>
            </a:extLst>
          </p:cNvPr>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10385366" y="3294307"/>
            <a:ext cx="1097526" cy="241513"/>
          </a:xfrm>
          <a:prstGeom prst="rect">
            <a:avLst/>
          </a:prstGeom>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D28CB0E6-872A-4C75-B70C-162F5BCE8EC8}"/>
              </a:ext>
            </a:extLst>
          </p:cNvPr>
          <p:cNvSpPr txBox="1"/>
          <p:nvPr/>
        </p:nvSpPr>
        <p:spPr>
          <a:xfrm>
            <a:off x="4600810" y="4157181"/>
            <a:ext cx="1544293" cy="276999"/>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21E36"/>
                </a:solidFill>
                <a:effectLst/>
                <a:uLnTx/>
                <a:uFillTx/>
                <a:latin typeface="Arial" panose="020B0604020202020204"/>
                <a:ea typeface="+mn-ea"/>
                <a:cs typeface="+mn-cs"/>
                <a:sym typeface="Arial"/>
              </a:rPr>
              <a:t>MATT TRUDEAU</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1E36"/>
                </a:solidFill>
                <a:effectLst/>
                <a:uLnTx/>
                <a:uFillTx/>
                <a:latin typeface="Arial" panose="020B0604020202020204"/>
                <a:ea typeface="+mn-ea"/>
                <a:cs typeface="+mn-cs"/>
                <a:sym typeface="Arial"/>
              </a:rPr>
              <a:t>Chief Commercial Officer</a:t>
            </a:r>
          </a:p>
        </p:txBody>
      </p:sp>
      <p:pic>
        <p:nvPicPr>
          <p:cNvPr id="2" name="Picture 1"/>
          <p:cNvPicPr>
            <a:picLocks noChangeAspect="1"/>
          </p:cNvPicPr>
          <p:nvPr/>
        </p:nvPicPr>
        <p:blipFill rotWithShape="1">
          <a:blip r:embed="rId39" cstate="email">
            <a:extLst>
              <a:ext uri="{BEBA8EAE-BF5A-486C-A8C5-ECC9F3942E4B}">
                <a14:imgProps xmlns:a14="http://schemas.microsoft.com/office/drawing/2010/main">
                  <a14:imgLayer r:embed="rId40">
                    <a14:imgEffect>
                      <a14:saturation sat="0"/>
                    </a14:imgEffect>
                  </a14:imgLayer>
                </a14:imgProps>
              </a:ext>
              <a:ext uri="{28A0092B-C50C-407E-A947-70E740481C1C}">
                <a14:useLocalDpi xmlns:a14="http://schemas.microsoft.com/office/drawing/2010/main"/>
              </a:ext>
            </a:extLst>
          </a:blip>
          <a:srcRect/>
          <a:stretch/>
        </p:blipFill>
        <p:spPr>
          <a:xfrm>
            <a:off x="3626644" y="4109134"/>
            <a:ext cx="851138" cy="910119"/>
          </a:xfrm>
          <a:prstGeom prst="rect">
            <a:avLst/>
          </a:prstGeom>
        </p:spPr>
      </p:pic>
      <p:pic>
        <p:nvPicPr>
          <p:cNvPr id="6" name="Picture 5"/>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4644324" y="4839253"/>
            <a:ext cx="514284" cy="180000"/>
          </a:xfrm>
          <a:prstGeom prst="rect">
            <a:avLst/>
          </a:prstGeom>
        </p:spPr>
      </p:pic>
      <p:pic>
        <p:nvPicPr>
          <p:cNvPr id="3074" name="Picture 2" descr="Genzyme logo.svg"/>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5232345" y="4909033"/>
            <a:ext cx="505532" cy="10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4606812" y="4569373"/>
            <a:ext cx="704635" cy="216000"/>
          </a:xfrm>
          <a:prstGeom prst="rect">
            <a:avLst/>
          </a:prstGeom>
        </p:spPr>
      </p:pic>
    </p:spTree>
    <p:extLst>
      <p:ext uri="{BB962C8B-B14F-4D97-AF65-F5344CB8AC3E}">
        <p14:creationId xmlns:p14="http://schemas.microsoft.com/office/powerpoint/2010/main" val="2321973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B96BD8-50FD-4C48-A708-C906DFAEE42B}"/>
              </a:ext>
            </a:extLst>
          </p:cNvPr>
          <p:cNvSpPr>
            <a:spLocks noGrp="1"/>
          </p:cNvSpPr>
          <p:nvPr>
            <p:ph type="ftr" sz="quarter" idx="3"/>
          </p:nvPr>
        </p:nvSpPr>
        <p:spPr>
          <a:xfrm>
            <a:off x="9286469" y="6414241"/>
            <a:ext cx="2801147" cy="365125"/>
          </a:xfrm>
        </p:spPr>
        <p:txBody>
          <a:bodyPr/>
          <a:lstStyle/>
          <a:p>
            <a:pPr lvl="0"/>
            <a:r>
              <a:rPr lang="en-US" noProof="0"/>
              <a:t>CONFIDENTIAL</a:t>
            </a:r>
          </a:p>
        </p:txBody>
      </p:sp>
      <p:sp>
        <p:nvSpPr>
          <p:cNvPr id="4" name="Title 3">
            <a:extLst>
              <a:ext uri="{FF2B5EF4-FFF2-40B4-BE49-F238E27FC236}">
                <a16:creationId xmlns:a16="http://schemas.microsoft.com/office/drawing/2014/main" id="{F3817E7B-B17C-1C49-8CF6-513686630914}"/>
              </a:ext>
            </a:extLst>
          </p:cNvPr>
          <p:cNvSpPr>
            <a:spLocks noGrp="1"/>
          </p:cNvSpPr>
          <p:nvPr>
            <p:ph type="title"/>
          </p:nvPr>
        </p:nvSpPr>
        <p:spPr>
          <a:xfrm>
            <a:off x="685800" y="239162"/>
            <a:ext cx="11239500" cy="560300"/>
          </a:xfrm>
        </p:spPr>
        <p:txBody>
          <a:bodyPr anchor="ctr"/>
          <a:lstStyle/>
          <a:p>
            <a:r>
              <a:rPr lang="en-US" dirty="0"/>
              <a:t>Broad Pharma and Business Expertise at the Board Level</a:t>
            </a:r>
          </a:p>
        </p:txBody>
      </p:sp>
      <p:pic>
        <p:nvPicPr>
          <p:cNvPr id="7" name="Picture 6">
            <a:extLst>
              <a:ext uri="{FF2B5EF4-FFF2-40B4-BE49-F238E27FC236}">
                <a16:creationId xmlns:a16="http://schemas.microsoft.com/office/drawing/2014/main" id="{49D9EA2D-18CE-2B4E-B62C-75FD20DBB7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4858" y="1503574"/>
            <a:ext cx="416267" cy="372976"/>
          </a:xfrm>
          <a:prstGeom prst="rect">
            <a:avLst/>
          </a:prstGeom>
        </p:spPr>
      </p:pic>
      <p:pic>
        <p:nvPicPr>
          <p:cNvPr id="8" name="Picture 2" descr="Endocyte's Stunning Strategic Shift - Endocyte, Inc ...">
            <a:extLst>
              <a:ext uri="{FF2B5EF4-FFF2-40B4-BE49-F238E27FC236}">
                <a16:creationId xmlns:a16="http://schemas.microsoft.com/office/drawing/2014/main" id="{C6F57798-0260-664E-AF7D-546C91BF5F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8699" y="1940901"/>
            <a:ext cx="760749" cy="3257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424B2C7-8F62-7842-B5C4-76282113AB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5182" y="1924373"/>
            <a:ext cx="554424" cy="372976"/>
          </a:xfrm>
          <a:prstGeom prst="rect">
            <a:avLst/>
          </a:prstGeom>
        </p:spPr>
      </p:pic>
      <p:pic>
        <p:nvPicPr>
          <p:cNvPr id="10" name="Picture 4" descr="UFP Technologies Logo.svg">
            <a:extLst>
              <a:ext uri="{FF2B5EF4-FFF2-40B4-BE49-F238E27FC236}">
                <a16:creationId xmlns:a16="http://schemas.microsoft.com/office/drawing/2014/main" id="{E6516EC6-3BF6-D443-B005-EC6AE53B7B2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74286" y="2320267"/>
            <a:ext cx="1266344" cy="3165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5866279-A7B4-B04A-8B34-A9AFA395B85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85861" y="1503603"/>
            <a:ext cx="651397" cy="367678"/>
          </a:xfrm>
          <a:prstGeom prst="rect">
            <a:avLst/>
          </a:prstGeom>
        </p:spPr>
      </p:pic>
      <p:sp>
        <p:nvSpPr>
          <p:cNvPr id="29" name="TextBox 28">
            <a:extLst>
              <a:ext uri="{FF2B5EF4-FFF2-40B4-BE49-F238E27FC236}">
                <a16:creationId xmlns:a16="http://schemas.microsoft.com/office/drawing/2014/main" id="{84BE2B38-1657-364C-AE7B-8F84C6DD3EE7}"/>
              </a:ext>
            </a:extLst>
          </p:cNvPr>
          <p:cNvSpPr txBox="1"/>
          <p:nvPr/>
        </p:nvSpPr>
        <p:spPr>
          <a:xfrm>
            <a:off x="2125215" y="1126629"/>
            <a:ext cx="1581632" cy="323165"/>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1E36"/>
                </a:solidFill>
                <a:effectLst/>
                <a:uLnTx/>
                <a:uFillTx/>
                <a:latin typeface="Arial"/>
                <a:ea typeface="+mn-ea"/>
                <a:cs typeface="Arial" panose="020B0604020202020204" pitchFamily="34" charset="0"/>
                <a:sym typeface="Arial"/>
              </a:rPr>
              <a:t>MARC KOZIN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21E36"/>
                </a:solidFill>
                <a:effectLst/>
                <a:uLnTx/>
                <a:uFillTx/>
                <a:latin typeface="Arial"/>
                <a:ea typeface="+mn-ea"/>
                <a:cs typeface="Arial" panose="020B0604020202020204" pitchFamily="34" charset="0"/>
                <a:sym typeface="Arial"/>
              </a:rPr>
              <a:t>Chairman</a:t>
            </a:r>
          </a:p>
        </p:txBody>
      </p:sp>
      <p:pic>
        <p:nvPicPr>
          <p:cNvPr id="25" name="Picture 24">
            <a:extLst>
              <a:ext uri="{FF2B5EF4-FFF2-40B4-BE49-F238E27FC236}">
                <a16:creationId xmlns:a16="http://schemas.microsoft.com/office/drawing/2014/main" id="{54329985-6288-7546-B177-C3F83B8F0ED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03766" y="3284469"/>
            <a:ext cx="1049574" cy="262017"/>
          </a:xfrm>
          <a:prstGeom prst="rect">
            <a:avLst/>
          </a:prstGeom>
        </p:spPr>
      </p:pic>
      <p:pic>
        <p:nvPicPr>
          <p:cNvPr id="27" name="Picture 26">
            <a:extLst>
              <a:ext uri="{FF2B5EF4-FFF2-40B4-BE49-F238E27FC236}">
                <a16:creationId xmlns:a16="http://schemas.microsoft.com/office/drawing/2014/main" id="{6B5277D4-501C-2945-B2A2-823B886C984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61572" y="3961357"/>
            <a:ext cx="1319595" cy="331617"/>
          </a:xfrm>
          <a:prstGeom prst="rect">
            <a:avLst/>
          </a:prstGeom>
        </p:spPr>
      </p:pic>
      <p:pic>
        <p:nvPicPr>
          <p:cNvPr id="28" name="Picture 27">
            <a:extLst>
              <a:ext uri="{FF2B5EF4-FFF2-40B4-BE49-F238E27FC236}">
                <a16:creationId xmlns:a16="http://schemas.microsoft.com/office/drawing/2014/main" id="{38C66ADD-02D0-4448-AABE-8594BF42D1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83344" y="3621535"/>
            <a:ext cx="1466069" cy="293522"/>
          </a:xfrm>
          <a:prstGeom prst="rect">
            <a:avLst/>
          </a:prstGeom>
        </p:spPr>
      </p:pic>
      <p:sp>
        <p:nvSpPr>
          <p:cNvPr id="34" name="TextBox 33">
            <a:extLst>
              <a:ext uri="{FF2B5EF4-FFF2-40B4-BE49-F238E27FC236}">
                <a16:creationId xmlns:a16="http://schemas.microsoft.com/office/drawing/2014/main" id="{B7670B8A-865B-9441-89D1-9B7DB49AB252}"/>
              </a:ext>
            </a:extLst>
          </p:cNvPr>
          <p:cNvSpPr txBox="1"/>
          <p:nvPr/>
        </p:nvSpPr>
        <p:spPr>
          <a:xfrm>
            <a:off x="5910765" y="2977041"/>
            <a:ext cx="1581632" cy="161583"/>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1E36"/>
                </a:solidFill>
                <a:effectLst/>
                <a:uLnTx/>
                <a:uFillTx/>
                <a:latin typeface="Arial"/>
                <a:ea typeface="+mn-ea"/>
                <a:cs typeface="Arial" panose="020B0604020202020204" pitchFamily="34" charset="0"/>
                <a:sym typeface="Arial"/>
              </a:rPr>
              <a:t>ALISON FINGER</a:t>
            </a:r>
          </a:p>
        </p:txBody>
      </p:sp>
      <p:pic>
        <p:nvPicPr>
          <p:cNvPr id="12" name="Picture 8" descr="http://www.pitango.com/data/upl/companies/Optonol%20_300x300.png">
            <a:extLst>
              <a:ext uri="{FF2B5EF4-FFF2-40B4-BE49-F238E27FC236}">
                <a16:creationId xmlns:a16="http://schemas.microsoft.com/office/drawing/2014/main" id="{DDFAFF8B-FA7A-BE48-B756-F1AD69F8B897}"/>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837959" y="1913762"/>
            <a:ext cx="914582" cy="2120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ventor israel">
            <a:extLst>
              <a:ext uri="{FF2B5EF4-FFF2-40B4-BE49-F238E27FC236}">
                <a16:creationId xmlns:a16="http://schemas.microsoft.com/office/drawing/2014/main" id="{093085E1-ABF9-7349-A484-8BB13E1D1040}"/>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a:stretch/>
        </p:blipFill>
        <p:spPr bwMode="auto">
          <a:xfrm>
            <a:off x="7241320" y="2190036"/>
            <a:ext cx="436202" cy="1552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63977B9-44E3-D041-AAB9-336753C0A97D}"/>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t="33070" b="36852"/>
          <a:stretch/>
        </p:blipFill>
        <p:spPr>
          <a:xfrm>
            <a:off x="6462335" y="2370378"/>
            <a:ext cx="1188000" cy="245352"/>
          </a:xfrm>
          <a:prstGeom prst="rect">
            <a:avLst/>
          </a:prstGeom>
        </p:spPr>
      </p:pic>
      <p:pic>
        <p:nvPicPr>
          <p:cNvPr id="15" name="Picture 14">
            <a:extLst>
              <a:ext uri="{FF2B5EF4-FFF2-40B4-BE49-F238E27FC236}">
                <a16:creationId xmlns:a16="http://schemas.microsoft.com/office/drawing/2014/main" id="{0DA1D7B0-4A2D-DD4C-AB95-C65E8D69EDC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590032" y="1607951"/>
            <a:ext cx="848231" cy="286934"/>
          </a:xfrm>
          <a:prstGeom prst="rect">
            <a:avLst/>
          </a:prstGeom>
        </p:spPr>
      </p:pic>
      <p:pic>
        <p:nvPicPr>
          <p:cNvPr id="16" name="Picture 1" descr="image001">
            <a:extLst>
              <a:ext uri="{FF2B5EF4-FFF2-40B4-BE49-F238E27FC236}">
                <a16:creationId xmlns:a16="http://schemas.microsoft.com/office/drawing/2014/main" id="{590ACFC3-9015-EA42-811D-4B303E19CE54}"/>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6825788" y="1876509"/>
            <a:ext cx="873745" cy="28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תמונה 12">
            <a:extLst>
              <a:ext uri="{FF2B5EF4-FFF2-40B4-BE49-F238E27FC236}">
                <a16:creationId xmlns:a16="http://schemas.microsoft.com/office/drawing/2014/main" id="{E3ABD391-4713-CB4B-87FE-2074DDB81F3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865739" y="1637797"/>
            <a:ext cx="661428" cy="239111"/>
          </a:xfrm>
          <a:prstGeom prst="rect">
            <a:avLst/>
          </a:prstGeom>
        </p:spPr>
      </p:pic>
      <p:pic>
        <p:nvPicPr>
          <p:cNvPr id="18" name="Picture 4" descr="Image result for Montgomery Securities logo">
            <a:extLst>
              <a:ext uri="{FF2B5EF4-FFF2-40B4-BE49-F238E27FC236}">
                <a16:creationId xmlns:a16="http://schemas.microsoft.com/office/drawing/2014/main" id="{5DAE158D-F32D-E548-BD4C-92464AADF9C3}"/>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t="40228" b="42587"/>
          <a:stretch/>
        </p:blipFill>
        <p:spPr bwMode="auto">
          <a:xfrm>
            <a:off x="5860479" y="2158086"/>
            <a:ext cx="1229056" cy="21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9E92D278-0CFC-3840-B786-805AF0F1CD74}"/>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5845407" y="2431087"/>
            <a:ext cx="783405" cy="184643"/>
          </a:xfrm>
          <a:prstGeom prst="rect">
            <a:avLst/>
          </a:prstGeom>
        </p:spPr>
      </p:pic>
      <p:sp>
        <p:nvSpPr>
          <p:cNvPr id="32" name="TextBox 31">
            <a:extLst>
              <a:ext uri="{FF2B5EF4-FFF2-40B4-BE49-F238E27FC236}">
                <a16:creationId xmlns:a16="http://schemas.microsoft.com/office/drawing/2014/main" id="{3D8FD340-C5FF-1047-86BF-170443701BC6}"/>
              </a:ext>
            </a:extLst>
          </p:cNvPr>
          <p:cNvSpPr txBox="1"/>
          <p:nvPr/>
        </p:nvSpPr>
        <p:spPr>
          <a:xfrm>
            <a:off x="5910765" y="1126629"/>
            <a:ext cx="1581632" cy="161583"/>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1E36"/>
                </a:solidFill>
                <a:effectLst/>
                <a:uLnTx/>
                <a:uFillTx/>
                <a:latin typeface="Arial"/>
                <a:ea typeface="+mn-ea"/>
                <a:cs typeface="Arial" panose="020B0604020202020204" pitchFamily="34" charset="0"/>
                <a:sym typeface="Arial"/>
              </a:rPr>
              <a:t>RUTH ALON</a:t>
            </a:r>
          </a:p>
        </p:txBody>
      </p:sp>
      <p:pic>
        <p:nvPicPr>
          <p:cNvPr id="38" name="Picture 4" descr="New Israel foodtech fund joins with Cornell to dish out healthier meals |  The Times of Israel">
            <a:extLst>
              <a:ext uri="{FF2B5EF4-FFF2-40B4-BE49-F238E27FC236}">
                <a16:creationId xmlns:a16="http://schemas.microsoft.com/office/drawing/2014/main" id="{D1FD49F8-C586-3345-B7F2-DAA6548E1629}"/>
              </a:ext>
            </a:extLst>
          </p:cNvPr>
          <p:cNvPicPr>
            <a:picLocks noChangeAspect="1" noChangeArrowheads="1"/>
          </p:cNvPicPr>
          <p:nvPr/>
        </p:nvPicPr>
        <p:blipFill rotWithShape="1">
          <a:blip r:embed="rId18" cstate="email">
            <a:grayscl/>
            <a:extLst>
              <a:ext uri="{28A0092B-C50C-407E-A947-70E740481C1C}">
                <a14:useLocalDpi xmlns:a14="http://schemas.microsoft.com/office/drawing/2010/main"/>
              </a:ext>
            </a:extLst>
          </a:blip>
          <a:srcRect/>
          <a:stretch/>
        </p:blipFill>
        <p:spPr bwMode="auto">
          <a:xfrm>
            <a:off x="4433771" y="1126629"/>
            <a:ext cx="1282006" cy="146641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AT PARTNERS | We invest in venture capital funds, and help their portfolio  companies succeed in Japan">
            <a:extLst>
              <a:ext uri="{FF2B5EF4-FFF2-40B4-BE49-F238E27FC236}">
                <a16:creationId xmlns:a16="http://schemas.microsoft.com/office/drawing/2014/main" id="{8D4A7EDF-DAE5-4D49-B826-38915B1D69FF}"/>
              </a:ext>
            </a:extLst>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p:blipFill>
        <p:spPr bwMode="auto">
          <a:xfrm>
            <a:off x="5860479" y="1415030"/>
            <a:ext cx="965309" cy="206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F4AA3659-855A-804D-AB2A-87CF93B6491B}"/>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0744810" y="1435808"/>
            <a:ext cx="945676" cy="292389"/>
          </a:xfrm>
          <a:prstGeom prst="rect">
            <a:avLst/>
          </a:prstGeom>
        </p:spPr>
      </p:pic>
      <p:sp>
        <p:nvSpPr>
          <p:cNvPr id="33" name="TextBox 32">
            <a:extLst>
              <a:ext uri="{FF2B5EF4-FFF2-40B4-BE49-F238E27FC236}">
                <a16:creationId xmlns:a16="http://schemas.microsoft.com/office/drawing/2014/main" id="{8E8E1CBD-CA09-2E4E-87A5-FB76A6DB483B}"/>
              </a:ext>
            </a:extLst>
          </p:cNvPr>
          <p:cNvSpPr txBox="1"/>
          <p:nvPr/>
        </p:nvSpPr>
        <p:spPr>
          <a:xfrm>
            <a:off x="9712889" y="1126629"/>
            <a:ext cx="2475971" cy="161583"/>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1E36"/>
                </a:solidFill>
                <a:effectLst/>
                <a:uLnTx/>
                <a:uFillTx/>
                <a:latin typeface="Arial"/>
                <a:ea typeface="+mn-ea"/>
                <a:cs typeface="Arial" panose="020B0604020202020204" pitchFamily="34" charset="0"/>
                <a:sym typeface="Arial"/>
              </a:rPr>
              <a:t>SHMUEL (MULI) BEN ZVI, PHD</a:t>
            </a:r>
          </a:p>
        </p:txBody>
      </p:sp>
      <p:pic>
        <p:nvPicPr>
          <p:cNvPr id="47" name="Picture 14" descr="SLGL | Sol-Gel Technologies Stock Price">
            <a:extLst>
              <a:ext uri="{FF2B5EF4-FFF2-40B4-BE49-F238E27FC236}">
                <a16:creationId xmlns:a16="http://schemas.microsoft.com/office/drawing/2014/main" id="{2FFDDDF4-2925-694E-BF2A-E8AF5D99C6AC}"/>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9726479" y="1911386"/>
            <a:ext cx="755113" cy="34491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4121DD4C-D11D-3F4C-A807-F1A3A17DDD45}"/>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682720" y="1432247"/>
            <a:ext cx="768970" cy="237355"/>
          </a:xfrm>
          <a:prstGeom prst="rect">
            <a:avLst/>
          </a:prstGeom>
        </p:spPr>
      </p:pic>
      <p:sp>
        <p:nvSpPr>
          <p:cNvPr id="30" name="TextBox 29">
            <a:extLst>
              <a:ext uri="{FF2B5EF4-FFF2-40B4-BE49-F238E27FC236}">
                <a16:creationId xmlns:a16="http://schemas.microsoft.com/office/drawing/2014/main" id="{A95F3CC6-178D-C443-BA8A-B15457EC1357}"/>
              </a:ext>
            </a:extLst>
          </p:cNvPr>
          <p:cNvSpPr txBox="1"/>
          <p:nvPr/>
        </p:nvSpPr>
        <p:spPr>
          <a:xfrm>
            <a:off x="2125215" y="2980257"/>
            <a:ext cx="1581632" cy="161583"/>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1E36"/>
                </a:solidFill>
                <a:effectLst/>
                <a:uLnTx/>
                <a:uFillTx/>
                <a:latin typeface="Arial"/>
                <a:ea typeface="+mn-ea"/>
                <a:cs typeface="Arial" panose="020B0604020202020204" pitchFamily="34" charset="0"/>
                <a:sym typeface="Arial"/>
              </a:rPr>
              <a:t>RON COHEN, MD</a:t>
            </a:r>
          </a:p>
        </p:txBody>
      </p:sp>
      <p:pic>
        <p:nvPicPr>
          <p:cNvPr id="49" name="Picture 18" descr="Acorda Therapeutics Logo | LOGOSURFER.COM">
            <a:extLst>
              <a:ext uri="{FF2B5EF4-FFF2-40B4-BE49-F238E27FC236}">
                <a16:creationId xmlns:a16="http://schemas.microsoft.com/office/drawing/2014/main" id="{075F9302-3C7D-3548-8DA6-C4D833FA3312}"/>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2082721" y="3236989"/>
            <a:ext cx="1032137" cy="30480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0">
            <a:extLst>
              <a:ext uri="{FF2B5EF4-FFF2-40B4-BE49-F238E27FC236}">
                <a16:creationId xmlns:a16="http://schemas.microsoft.com/office/drawing/2014/main" id="{540DD659-5ABC-9241-AA75-A62145AA2282}"/>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2059108" y="3640133"/>
            <a:ext cx="1279921" cy="2778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2" descr="Advanced Tissue Sciences Logo PNG Transparent &amp;amp; SVG Vector - Freebie Supply">
            <a:extLst>
              <a:ext uri="{FF2B5EF4-FFF2-40B4-BE49-F238E27FC236}">
                <a16:creationId xmlns:a16="http://schemas.microsoft.com/office/drawing/2014/main" id="{5121A7DC-DE42-134D-9B38-882FBCF9F7DB}"/>
              </a:ext>
            </a:extLst>
          </p:cNvPr>
          <p:cNvPicPr>
            <a:picLocks noChangeAspect="1" noChangeArrowheads="1"/>
          </p:cNvPicPr>
          <p:nvPr/>
        </p:nvPicPr>
        <p:blipFill rotWithShape="1">
          <a:blip r:embed="rId25" cstate="email">
            <a:extLst>
              <a:ext uri="{28A0092B-C50C-407E-A947-70E740481C1C}">
                <a14:useLocalDpi xmlns:a14="http://schemas.microsoft.com/office/drawing/2010/main"/>
              </a:ext>
            </a:extLst>
          </a:blip>
          <a:srcRect/>
          <a:stretch/>
        </p:blipFill>
        <p:spPr bwMode="auto">
          <a:xfrm>
            <a:off x="2082721" y="4000930"/>
            <a:ext cx="1523035" cy="2754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ome">
            <a:extLst>
              <a:ext uri="{FF2B5EF4-FFF2-40B4-BE49-F238E27FC236}">
                <a16:creationId xmlns:a16="http://schemas.microsoft.com/office/drawing/2014/main" id="{ABADD445-6A62-8C47-85E2-A91A7AE9705A}"/>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10502964" y="3439488"/>
            <a:ext cx="1282005" cy="26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a:extLst>
              <a:ext uri="{FF2B5EF4-FFF2-40B4-BE49-F238E27FC236}">
                <a16:creationId xmlns:a16="http://schemas.microsoft.com/office/drawing/2014/main" id="{C661A0B7-79F6-854A-8641-3E18E5796A97}"/>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9689739" y="4186287"/>
            <a:ext cx="1054685" cy="281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a:extLst>
              <a:ext uri="{FF2B5EF4-FFF2-40B4-BE49-F238E27FC236}">
                <a16:creationId xmlns:a16="http://schemas.microsoft.com/office/drawing/2014/main" id="{C14E546C-9AEA-DC44-A3D5-B49B6968EE08}"/>
              </a:ext>
            </a:extLst>
          </p:cNvPr>
          <p:cNvSpPr txBox="1"/>
          <p:nvPr/>
        </p:nvSpPr>
        <p:spPr>
          <a:xfrm>
            <a:off x="9712889" y="2977041"/>
            <a:ext cx="1581632" cy="323165"/>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1E36"/>
                </a:solidFill>
                <a:effectLst/>
                <a:uLnTx/>
                <a:uFillTx/>
                <a:latin typeface="Arial"/>
                <a:ea typeface="+mn-ea"/>
                <a:cs typeface="Arial" panose="020B0604020202020204" pitchFamily="34" charset="0"/>
                <a:sym typeface="Arial"/>
              </a:rPr>
              <a:t>DROR HARATS, MD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21E36"/>
                </a:solidFill>
                <a:effectLst/>
                <a:uLnTx/>
                <a:uFillTx/>
                <a:latin typeface="Arial"/>
                <a:ea typeface="+mn-ea"/>
                <a:cs typeface="Arial" panose="020B0604020202020204" pitchFamily="34" charset="0"/>
                <a:sym typeface="Arial"/>
              </a:rPr>
              <a:t>CEO</a:t>
            </a:r>
          </a:p>
        </p:txBody>
      </p:sp>
      <p:pic>
        <p:nvPicPr>
          <p:cNvPr id="52" name="Picture 24" descr="Sheba Tel-HaShomer Medical Centre">
            <a:extLst>
              <a:ext uri="{FF2B5EF4-FFF2-40B4-BE49-F238E27FC236}">
                <a16:creationId xmlns:a16="http://schemas.microsoft.com/office/drawing/2014/main" id="{88B836FB-CF8A-9349-83AC-141E61C02455}"/>
              </a:ext>
            </a:extLst>
          </p:cNvPr>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9694227" y="3411836"/>
            <a:ext cx="647263" cy="33281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6">
            <a:extLst>
              <a:ext uri="{FF2B5EF4-FFF2-40B4-BE49-F238E27FC236}">
                <a16:creationId xmlns:a16="http://schemas.microsoft.com/office/drawing/2014/main" id="{D7CE5999-AA3B-CE43-9599-412D5DEA549C}"/>
              </a:ext>
            </a:extLst>
          </p:cNvPr>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9712889" y="3871498"/>
            <a:ext cx="1643624" cy="1861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a:extLst>
              <a:ext uri="{FF2B5EF4-FFF2-40B4-BE49-F238E27FC236}">
                <a16:creationId xmlns:a16="http://schemas.microsoft.com/office/drawing/2014/main" id="{112B58A1-6EC9-B44D-821E-12FB84AC89EE}"/>
              </a:ext>
            </a:extLst>
          </p:cNvPr>
          <p:cNvPicPr>
            <a:picLocks noChangeAspect="1" noChangeArrowheads="1"/>
          </p:cNvPicPr>
          <p:nvPr/>
        </p:nvPicPr>
        <p:blipFill rotWithShape="1">
          <a:blip r:embed="rId30" cstate="email">
            <a:extLst>
              <a:ext uri="{28A0092B-C50C-407E-A947-70E740481C1C}">
                <a14:useLocalDpi xmlns:a14="http://schemas.microsoft.com/office/drawing/2010/main"/>
              </a:ext>
            </a:extLst>
          </a:blip>
          <a:srcRect/>
          <a:stretch/>
        </p:blipFill>
        <p:spPr bwMode="auto">
          <a:xfrm>
            <a:off x="2776750" y="5182485"/>
            <a:ext cx="930097" cy="293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a:extLst>
              <a:ext uri="{FF2B5EF4-FFF2-40B4-BE49-F238E27FC236}">
                <a16:creationId xmlns:a16="http://schemas.microsoft.com/office/drawing/2014/main" id="{2912771F-E4DC-3A42-8DF9-AB78DCE563C3}"/>
              </a:ext>
            </a:extLst>
          </p:cNvPr>
          <p:cNvSpPr txBox="1"/>
          <p:nvPr/>
        </p:nvSpPr>
        <p:spPr>
          <a:xfrm>
            <a:off x="2125215" y="4838663"/>
            <a:ext cx="1581632" cy="161583"/>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1E36"/>
                </a:solidFill>
                <a:effectLst/>
                <a:uLnTx/>
                <a:uFillTx/>
                <a:latin typeface="Arial"/>
                <a:ea typeface="+mn-ea"/>
                <a:cs typeface="Arial" panose="020B0604020202020204" pitchFamily="34" charset="0"/>
                <a:sym typeface="Arial"/>
              </a:rPr>
              <a:t>DAVID HASTINGS</a:t>
            </a:r>
          </a:p>
        </p:txBody>
      </p:sp>
      <p:pic>
        <p:nvPicPr>
          <p:cNvPr id="54" name="Picture 28" descr="Incyte Logo - MPN Cancer Connection">
            <a:extLst>
              <a:ext uri="{FF2B5EF4-FFF2-40B4-BE49-F238E27FC236}">
                <a16:creationId xmlns:a16="http://schemas.microsoft.com/office/drawing/2014/main" id="{47B80978-F382-EC42-A089-C62A3CACEE5D}"/>
              </a:ext>
            </a:extLst>
          </p:cNvPr>
          <p:cNvPicPr>
            <a:picLocks noChangeAspect="1" noChangeArrowheads="1"/>
          </p:cNvPicPr>
          <p:nvPr/>
        </p:nvPicPr>
        <p:blipFill rotWithShape="1">
          <a:blip r:embed="rId31" cstate="email">
            <a:extLst>
              <a:ext uri="{28A0092B-C50C-407E-A947-70E740481C1C}">
                <a14:useLocalDpi xmlns:a14="http://schemas.microsoft.com/office/drawing/2010/main"/>
              </a:ext>
            </a:extLst>
          </a:blip>
          <a:srcRect l="19179" t="25323" r="18548" b="24656"/>
          <a:stretch/>
        </p:blipFill>
        <p:spPr bwMode="auto">
          <a:xfrm>
            <a:off x="2105871" y="5148681"/>
            <a:ext cx="531573" cy="35999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0" descr="Exhibit 99.3">
            <a:extLst>
              <a:ext uri="{FF2B5EF4-FFF2-40B4-BE49-F238E27FC236}">
                <a16:creationId xmlns:a16="http://schemas.microsoft.com/office/drawing/2014/main" id="{76267D2D-9482-B045-8D35-2F01FE6F35C8}"/>
              </a:ext>
            </a:extLst>
          </p:cNvPr>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2128699" y="5597070"/>
            <a:ext cx="1093401" cy="22345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2" descr="Scynexis Logo NEW – Antimicrobials Working Group">
            <a:extLst>
              <a:ext uri="{FF2B5EF4-FFF2-40B4-BE49-F238E27FC236}">
                <a16:creationId xmlns:a16="http://schemas.microsoft.com/office/drawing/2014/main" id="{23A075E7-6D25-4E44-B57C-5682EA48B61B}"/>
              </a:ext>
            </a:extLst>
          </p:cNvPr>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2125215" y="5918714"/>
            <a:ext cx="1190093" cy="2710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859BF20-E362-2F42-B231-2752BFB3FEDB}"/>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5822257" y="5921109"/>
            <a:ext cx="1361844" cy="286297"/>
          </a:xfrm>
          <a:prstGeom prst="rect">
            <a:avLst/>
          </a:prstGeom>
        </p:spPr>
      </p:pic>
      <p:sp>
        <p:nvSpPr>
          <p:cNvPr id="36" name="TextBox 35">
            <a:extLst>
              <a:ext uri="{FF2B5EF4-FFF2-40B4-BE49-F238E27FC236}">
                <a16:creationId xmlns:a16="http://schemas.microsoft.com/office/drawing/2014/main" id="{BCBDA193-A845-5048-8B2B-4D0CFBB2487F}"/>
              </a:ext>
            </a:extLst>
          </p:cNvPr>
          <p:cNvSpPr txBox="1"/>
          <p:nvPr/>
        </p:nvSpPr>
        <p:spPr>
          <a:xfrm>
            <a:off x="5910765" y="4838663"/>
            <a:ext cx="1581632" cy="161583"/>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1E36"/>
                </a:solidFill>
                <a:effectLst/>
                <a:uLnTx/>
                <a:uFillTx/>
                <a:latin typeface="Arial"/>
                <a:ea typeface="+mn-ea"/>
                <a:cs typeface="Arial" panose="020B0604020202020204" pitchFamily="34" charset="0"/>
                <a:sym typeface="Arial"/>
              </a:rPr>
              <a:t>MICHAEL RICE</a:t>
            </a:r>
          </a:p>
        </p:txBody>
      </p:sp>
      <p:pic>
        <p:nvPicPr>
          <p:cNvPr id="57" name="Picture 34" descr="LifeSci Venture Partners">
            <a:extLst>
              <a:ext uri="{FF2B5EF4-FFF2-40B4-BE49-F238E27FC236}">
                <a16:creationId xmlns:a16="http://schemas.microsoft.com/office/drawing/2014/main" id="{5ADB3C73-E97C-B646-97A0-0E8CDD54D4DC}"/>
              </a:ext>
            </a:extLst>
          </p:cNvPr>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5838423" y="5193202"/>
            <a:ext cx="1158392" cy="36512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8" descr="Bank of America Logo - PNG and Vector - Logo Download">
            <a:extLst>
              <a:ext uri="{FF2B5EF4-FFF2-40B4-BE49-F238E27FC236}">
                <a16:creationId xmlns:a16="http://schemas.microsoft.com/office/drawing/2014/main" id="{5B6F0C75-2BFC-4541-95CE-3F0AC06DCB26}"/>
              </a:ext>
            </a:extLst>
          </p:cNvPr>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5889306" y="5647845"/>
            <a:ext cx="1563674" cy="1565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4AA60A6E-1526-1140-8299-1DFF71E671FC}"/>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9681172" y="5946958"/>
            <a:ext cx="1584009" cy="244572"/>
          </a:xfrm>
          <a:prstGeom prst="rect">
            <a:avLst/>
          </a:prstGeom>
        </p:spPr>
      </p:pic>
      <p:sp>
        <p:nvSpPr>
          <p:cNvPr id="37" name="TextBox 36">
            <a:extLst>
              <a:ext uri="{FF2B5EF4-FFF2-40B4-BE49-F238E27FC236}">
                <a16:creationId xmlns:a16="http://schemas.microsoft.com/office/drawing/2014/main" id="{D141A035-83AF-7042-B7E5-FE957951B60D}"/>
              </a:ext>
            </a:extLst>
          </p:cNvPr>
          <p:cNvSpPr txBox="1"/>
          <p:nvPr/>
        </p:nvSpPr>
        <p:spPr>
          <a:xfrm>
            <a:off x="9712889" y="4838663"/>
            <a:ext cx="1795126" cy="161583"/>
          </a:xfrm>
          <a:prstGeom prst="rect">
            <a:avLst/>
          </a:prstGeom>
          <a:noFill/>
          <a:ln w="12700">
            <a:no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1E36"/>
                </a:solidFill>
                <a:effectLst/>
                <a:uLnTx/>
                <a:uFillTx/>
                <a:latin typeface="Arial"/>
                <a:ea typeface="+mn-ea"/>
                <a:cs typeface="Arial" panose="020B0604020202020204" pitchFamily="34" charset="0"/>
                <a:sym typeface="Arial"/>
              </a:rPr>
              <a:t>BENNETT SHAPIRO, MD</a:t>
            </a:r>
          </a:p>
        </p:txBody>
      </p:sp>
      <p:pic>
        <p:nvPicPr>
          <p:cNvPr id="59" name="Picture 40">
            <a:extLst>
              <a:ext uri="{FF2B5EF4-FFF2-40B4-BE49-F238E27FC236}">
                <a16:creationId xmlns:a16="http://schemas.microsoft.com/office/drawing/2014/main" id="{FB9D0648-A88E-4247-9C5C-5BA7E5242195}"/>
              </a:ext>
            </a:extLst>
          </p:cNvPr>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9681172" y="5140783"/>
            <a:ext cx="1015980" cy="30439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2" descr="PureTech: Notice of Results | Business Wire">
            <a:extLst>
              <a:ext uri="{FF2B5EF4-FFF2-40B4-BE49-F238E27FC236}">
                <a16:creationId xmlns:a16="http://schemas.microsoft.com/office/drawing/2014/main" id="{CDE4B9C2-65F2-DF4A-999C-E03BDF8679E7}"/>
              </a:ext>
            </a:extLst>
          </p:cNvPr>
          <p:cNvPicPr>
            <a:picLocks noChangeAspect="1" noChangeArrowheads="1"/>
          </p:cNvPicPr>
          <p:nvPr/>
        </p:nvPicPr>
        <p:blipFill rotWithShape="1">
          <a:blip r:embed="rId39" cstate="email">
            <a:extLst>
              <a:ext uri="{28A0092B-C50C-407E-A947-70E740481C1C}">
                <a14:useLocalDpi xmlns:a14="http://schemas.microsoft.com/office/drawing/2010/main"/>
              </a:ext>
            </a:extLst>
          </a:blip>
          <a:srcRect/>
          <a:stretch/>
        </p:blipFill>
        <p:spPr bwMode="auto">
          <a:xfrm>
            <a:off x="10884438" y="5124077"/>
            <a:ext cx="408376" cy="39046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4" descr="Études de cas de client - Zoom">
            <a:extLst>
              <a:ext uri="{FF2B5EF4-FFF2-40B4-BE49-F238E27FC236}">
                <a16:creationId xmlns:a16="http://schemas.microsoft.com/office/drawing/2014/main" id="{7DFDDD2D-148B-314B-9C27-0B744B5EBD82}"/>
              </a:ext>
            </a:extLst>
          </p:cNvPr>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9689739" y="5574545"/>
            <a:ext cx="1808683" cy="265983"/>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96818C9F-E856-4414-A5AB-616A2885477C}"/>
              </a:ext>
            </a:extLst>
          </p:cNvPr>
          <p:cNvSpPr/>
          <p:nvPr/>
        </p:nvSpPr>
        <p:spPr>
          <a:xfrm>
            <a:off x="4114800" y="1126629"/>
            <a:ext cx="18288" cy="5178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2" name="Rectangle 71">
            <a:extLst>
              <a:ext uri="{FF2B5EF4-FFF2-40B4-BE49-F238E27FC236}">
                <a16:creationId xmlns:a16="http://schemas.microsoft.com/office/drawing/2014/main" id="{1EF6E780-67AE-4E55-AFB4-429808BE6C5E}"/>
              </a:ext>
            </a:extLst>
          </p:cNvPr>
          <p:cNvSpPr/>
          <p:nvPr/>
        </p:nvSpPr>
        <p:spPr>
          <a:xfrm>
            <a:off x="7858125" y="1126629"/>
            <a:ext cx="18288" cy="5178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Picture 4"/>
          <p:cNvPicPr>
            <a:picLocks noChangeAspect="1"/>
          </p:cNvPicPr>
          <p:nvPr/>
        </p:nvPicPr>
        <p:blipFill rotWithShape="1">
          <a:blip r:embed="rId41" cstate="email">
            <a:grayscl/>
            <a:extLst>
              <a:ext uri="{28A0092B-C50C-407E-A947-70E740481C1C}">
                <a14:useLocalDpi xmlns:a14="http://schemas.microsoft.com/office/drawing/2010/main"/>
              </a:ext>
            </a:extLst>
          </a:blip>
          <a:srcRect/>
          <a:stretch/>
        </p:blipFill>
        <p:spPr>
          <a:xfrm>
            <a:off x="689009" y="1121133"/>
            <a:ext cx="1281098" cy="1465200"/>
          </a:xfrm>
          <a:prstGeom prst="rect">
            <a:avLst/>
          </a:prstGeom>
        </p:spPr>
      </p:pic>
      <p:pic>
        <p:nvPicPr>
          <p:cNvPr id="62" name="Picture 61"/>
          <p:cNvPicPr>
            <a:picLocks noChangeAspect="1"/>
          </p:cNvPicPr>
          <p:nvPr/>
        </p:nvPicPr>
        <p:blipFill rotWithShape="1">
          <a:blip r:embed="rId42" cstate="email">
            <a:grayscl/>
            <a:extLst>
              <a:ext uri="{28A0092B-C50C-407E-A947-70E740481C1C}">
                <a14:useLocalDpi xmlns:a14="http://schemas.microsoft.com/office/drawing/2010/main"/>
              </a:ext>
            </a:extLst>
          </a:blip>
          <a:srcRect r="-362"/>
          <a:stretch/>
        </p:blipFill>
        <p:spPr>
          <a:xfrm>
            <a:off x="698410" y="2972870"/>
            <a:ext cx="1273685" cy="1465200"/>
          </a:xfrm>
          <a:prstGeom prst="rect">
            <a:avLst/>
          </a:prstGeom>
        </p:spPr>
      </p:pic>
      <p:pic>
        <p:nvPicPr>
          <p:cNvPr id="65" name="Picture 64"/>
          <p:cNvPicPr>
            <a:picLocks noChangeAspect="1"/>
          </p:cNvPicPr>
          <p:nvPr/>
        </p:nvPicPr>
        <p:blipFill rotWithShape="1">
          <a:blip r:embed="rId43" cstate="email">
            <a:grayscl/>
            <a:extLst>
              <a:ext uri="{28A0092B-C50C-407E-A947-70E740481C1C}">
                <a14:useLocalDpi xmlns:a14="http://schemas.microsoft.com/office/drawing/2010/main"/>
              </a:ext>
            </a:extLst>
          </a:blip>
          <a:srcRect/>
          <a:stretch/>
        </p:blipFill>
        <p:spPr>
          <a:xfrm>
            <a:off x="700610" y="4841945"/>
            <a:ext cx="1274323" cy="1465200"/>
          </a:xfrm>
          <a:prstGeom prst="rect">
            <a:avLst/>
          </a:prstGeom>
        </p:spPr>
      </p:pic>
      <p:pic>
        <p:nvPicPr>
          <p:cNvPr id="67" name="Picture 66"/>
          <p:cNvPicPr>
            <a:picLocks noChangeAspect="1"/>
          </p:cNvPicPr>
          <p:nvPr/>
        </p:nvPicPr>
        <p:blipFill rotWithShape="1">
          <a:blip r:embed="rId44" cstate="email">
            <a:grayscl/>
            <a:extLst>
              <a:ext uri="{28A0092B-C50C-407E-A947-70E740481C1C}">
                <a14:useLocalDpi xmlns:a14="http://schemas.microsoft.com/office/drawing/2010/main"/>
              </a:ext>
            </a:extLst>
          </a:blip>
          <a:srcRect/>
          <a:stretch/>
        </p:blipFill>
        <p:spPr>
          <a:xfrm>
            <a:off x="4435144" y="2972870"/>
            <a:ext cx="1238269" cy="1465200"/>
          </a:xfrm>
          <a:prstGeom prst="rect">
            <a:avLst/>
          </a:prstGeom>
        </p:spPr>
      </p:pic>
      <p:pic>
        <p:nvPicPr>
          <p:cNvPr id="68" name="Picture 67"/>
          <p:cNvPicPr>
            <a:picLocks noChangeAspect="1"/>
          </p:cNvPicPr>
          <p:nvPr/>
        </p:nvPicPr>
        <p:blipFill rotWithShape="1">
          <a:blip r:embed="rId45" cstate="email">
            <a:grayscl/>
            <a:extLst>
              <a:ext uri="{28A0092B-C50C-407E-A947-70E740481C1C}">
                <a14:useLocalDpi xmlns:a14="http://schemas.microsoft.com/office/drawing/2010/main"/>
              </a:ext>
            </a:extLst>
          </a:blip>
          <a:srcRect/>
          <a:stretch/>
        </p:blipFill>
        <p:spPr>
          <a:xfrm>
            <a:off x="4433776" y="4838663"/>
            <a:ext cx="1284050" cy="1468800"/>
          </a:xfrm>
          <a:prstGeom prst="rect">
            <a:avLst/>
          </a:prstGeom>
        </p:spPr>
      </p:pic>
      <p:pic>
        <p:nvPicPr>
          <p:cNvPr id="69" name="Picture 68"/>
          <p:cNvPicPr>
            <a:picLocks noChangeAspect="1"/>
          </p:cNvPicPr>
          <p:nvPr/>
        </p:nvPicPr>
        <p:blipFill rotWithShape="1">
          <a:blip r:embed="rId46" cstate="email">
            <a:grayscl/>
            <a:extLst>
              <a:ext uri="{28A0092B-C50C-407E-A947-70E740481C1C}">
                <a14:useLocalDpi xmlns:a14="http://schemas.microsoft.com/office/drawing/2010/main"/>
              </a:ext>
            </a:extLst>
          </a:blip>
          <a:srcRect/>
          <a:stretch/>
        </p:blipFill>
        <p:spPr>
          <a:xfrm>
            <a:off x="8186987" y="1121133"/>
            <a:ext cx="1287829" cy="1465200"/>
          </a:xfrm>
          <a:prstGeom prst="rect">
            <a:avLst/>
          </a:prstGeom>
        </p:spPr>
      </p:pic>
      <p:pic>
        <p:nvPicPr>
          <p:cNvPr id="70" name="Picture 69"/>
          <p:cNvPicPr>
            <a:picLocks noChangeAspect="1"/>
          </p:cNvPicPr>
          <p:nvPr/>
        </p:nvPicPr>
        <p:blipFill rotWithShape="1">
          <a:blip r:embed="rId47" cstate="email">
            <a:grayscl/>
            <a:extLst>
              <a:ext uri="{28A0092B-C50C-407E-A947-70E740481C1C}">
                <a14:useLocalDpi xmlns:a14="http://schemas.microsoft.com/office/drawing/2010/main"/>
              </a:ext>
            </a:extLst>
          </a:blip>
          <a:srcRect/>
          <a:stretch/>
        </p:blipFill>
        <p:spPr>
          <a:xfrm>
            <a:off x="8190765" y="4846094"/>
            <a:ext cx="1284051" cy="1459149"/>
          </a:xfrm>
          <a:prstGeom prst="rect">
            <a:avLst/>
          </a:prstGeom>
        </p:spPr>
      </p:pic>
      <p:pic>
        <p:nvPicPr>
          <p:cNvPr id="74" name="Picture 73"/>
          <p:cNvPicPr>
            <a:picLocks noChangeAspect="1"/>
          </p:cNvPicPr>
          <p:nvPr/>
        </p:nvPicPr>
        <p:blipFill rotWithShape="1">
          <a:blip r:embed="rId48" cstate="email">
            <a:grayscl/>
            <a:extLst>
              <a:ext uri="{28A0092B-C50C-407E-A947-70E740481C1C}">
                <a14:useLocalDpi xmlns:a14="http://schemas.microsoft.com/office/drawing/2010/main"/>
              </a:ext>
            </a:extLst>
          </a:blip>
          <a:srcRect/>
          <a:stretch/>
        </p:blipFill>
        <p:spPr>
          <a:xfrm>
            <a:off x="8181085" y="2967155"/>
            <a:ext cx="1274324" cy="1465200"/>
          </a:xfrm>
          <a:prstGeom prst="rect">
            <a:avLst/>
          </a:prstGeom>
        </p:spPr>
      </p:pic>
      <p:pic>
        <p:nvPicPr>
          <p:cNvPr id="2" name="Picture 5" descr="A picture containing text, light&#10;&#10;Description automatically generated">
            <a:extLst>
              <a:ext uri="{FF2B5EF4-FFF2-40B4-BE49-F238E27FC236}">
                <a16:creationId xmlns:a16="http://schemas.microsoft.com/office/drawing/2014/main" id="{6551B9B3-BDDF-42D5-981B-B6CBA8891808}"/>
              </a:ext>
            </a:extLst>
          </p:cNvPr>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10957151" y="1893432"/>
            <a:ext cx="411958" cy="340520"/>
          </a:xfrm>
          <a:prstGeom prst="rect">
            <a:avLst/>
          </a:prstGeom>
        </p:spPr>
      </p:pic>
    </p:spTree>
    <p:extLst>
      <p:ext uri="{BB962C8B-B14F-4D97-AF65-F5344CB8AC3E}">
        <p14:creationId xmlns:p14="http://schemas.microsoft.com/office/powerpoint/2010/main" val="4223782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9104BCBA-B47C-F249-ABAF-1CB87212D681}"/>
              </a:ext>
            </a:extLst>
          </p:cNvPr>
          <p:cNvGraphicFramePr>
            <a:graphicFrameLocks noGrp="1"/>
          </p:cNvGraphicFramePr>
          <p:nvPr>
            <p:extLst/>
          </p:nvPr>
        </p:nvGraphicFramePr>
        <p:xfrm>
          <a:off x="3698137" y="864788"/>
          <a:ext cx="8493863" cy="5088864"/>
        </p:xfrm>
        <a:graphic>
          <a:graphicData uri="http://schemas.openxmlformats.org/drawingml/2006/table">
            <a:tbl>
              <a:tblPr firstRow="1">
                <a:tableStyleId>{912C8C85-51F0-491E-9774-3900AFEF0FD7}</a:tableStyleId>
              </a:tblPr>
              <a:tblGrid>
                <a:gridCol w="2746577">
                  <a:extLst>
                    <a:ext uri="{9D8B030D-6E8A-4147-A177-3AD203B41FA5}">
                      <a16:colId xmlns:a16="http://schemas.microsoft.com/office/drawing/2014/main" val="4258824325"/>
                    </a:ext>
                  </a:extLst>
                </a:gridCol>
                <a:gridCol w="5747286">
                  <a:extLst>
                    <a:ext uri="{9D8B030D-6E8A-4147-A177-3AD203B41FA5}">
                      <a16:colId xmlns:a16="http://schemas.microsoft.com/office/drawing/2014/main" val="1320263512"/>
                    </a:ext>
                  </a:extLst>
                </a:gridCol>
              </a:tblGrid>
              <a:tr h="572909">
                <a:tc>
                  <a:txBody>
                    <a:bodyPr/>
                    <a:lstStyle/>
                    <a:p>
                      <a:pPr marL="0" lvl="1" indent="0" algn="l"/>
                      <a:r>
                        <a:rPr lang="en-US" sz="2000" b="1" i="0" spc="0" dirty="0">
                          <a:ln>
                            <a:noFill/>
                          </a:ln>
                          <a:solidFill>
                            <a:schemeClr val="tx1"/>
                          </a:solidFill>
                          <a:latin typeface="+mj-lt"/>
                        </a:rPr>
                        <a:t>NASDAQ:</a:t>
                      </a:r>
                    </a:p>
                  </a:txBody>
                  <a:tcPr marL="182880" marR="182880" anchor="ctr">
                    <a:lnL w="6350" cap="flat" cmpd="sng" algn="ctr">
                      <a:noFill/>
                      <a:prstDash val="solid"/>
                      <a:miter lim="800000"/>
                    </a:lnL>
                    <a:lnR w="12700" cap="flat" cmpd="sng" algn="ctr">
                      <a:noFill/>
                      <a:prstDash val="solid"/>
                      <a:round/>
                      <a:headEnd type="none" w="med" len="med"/>
                      <a:tailEnd type="none" w="med" len="med"/>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spc="0" dirty="0">
                          <a:ln>
                            <a:noFill/>
                          </a:ln>
                          <a:solidFill>
                            <a:schemeClr val="tx1"/>
                          </a:solidFill>
                          <a:latin typeface="+mj-lt"/>
                        </a:rPr>
                        <a:t>VBLT</a:t>
                      </a:r>
                      <a:endParaRPr lang="en-US" sz="2000" b="1" i="0" spc="0" dirty="0">
                        <a:ln>
                          <a:noFill/>
                        </a:ln>
                        <a:solidFill>
                          <a:schemeClr val="tx1"/>
                        </a:solidFill>
                        <a:latin typeface="+mj-lt"/>
                      </a:endParaRPr>
                    </a:p>
                  </a:txBody>
                  <a:tcPr marL="182880" marR="182880" anchor="ctr">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60390793"/>
                  </a:ext>
                </a:extLst>
              </a:tr>
              <a:tr h="526511">
                <a:tc>
                  <a:txBody>
                    <a:bodyPr/>
                    <a:lstStyle/>
                    <a:p>
                      <a:pPr marL="0" lvl="1" algn="l"/>
                      <a:r>
                        <a:rPr lang="en-US" sz="1600" spc="0" baseline="0" dirty="0">
                          <a:ln>
                            <a:noFill/>
                          </a:ln>
                          <a:solidFill>
                            <a:schemeClr val="tx1"/>
                          </a:solidFill>
                          <a:latin typeface="+mj-lt"/>
                        </a:rPr>
                        <a:t>Market Cap*</a:t>
                      </a:r>
                    </a:p>
                  </a:txBody>
                  <a:tcPr marL="182880" marR="182880" anchor="ctr">
                    <a:lnL w="6350" cap="flat" cmpd="sng" algn="ctr">
                      <a:noFill/>
                      <a:prstDash val="solid"/>
                      <a:miter lim="800000"/>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chemeClr val="tx1"/>
                          </a:solidFill>
                          <a:effectLst/>
                          <a:uLnTx/>
                          <a:uFillTx/>
                          <a:latin typeface="+mj-lt"/>
                        </a:rPr>
                        <a:t>$84 Million</a:t>
                      </a: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txBody>
                  <a:tcPr marL="182880" marR="182880" anchor="ctr">
                    <a:lnL w="12700" cap="flat" cmpd="sng" algn="ctr">
                      <a:noFill/>
                      <a:prstDash val="solid"/>
                      <a:round/>
                      <a:headEnd type="none" w="med" len="med"/>
                      <a:tailEnd type="none" w="med" len="med"/>
                    </a:lnL>
                    <a:lnR w="6350" cap="flat" cmpd="sng" algn="ctr">
                      <a:noFill/>
                      <a:prstDash val="solid"/>
                      <a:miter lim="800000"/>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8858231"/>
                  </a:ext>
                </a:extLst>
              </a:tr>
              <a:tr h="51515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chemeClr val="tx1"/>
                          </a:solidFill>
                          <a:effectLst/>
                          <a:uLnTx/>
                          <a:uFillTx/>
                          <a:latin typeface="+mj-lt"/>
                        </a:rPr>
                        <a:t>Shares Outstanding**</a:t>
                      </a: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txBody>
                  <a:tcPr marL="182880" marR="182880" anchor="ctr">
                    <a:lnL w="6350" cap="flat" cmpd="sng" algn="ctr">
                      <a:noFill/>
                      <a:prstDash val="solid"/>
                      <a:miter lim="800000"/>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chemeClr val="tx1"/>
                          </a:solidFill>
                          <a:effectLst/>
                          <a:uLnTx/>
                          <a:uFillTx/>
                          <a:latin typeface="+mj-lt"/>
                        </a:rPr>
                        <a:t>69.2 Million</a:t>
                      </a: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txBody>
                  <a:tcPr marL="182880" marR="182880" anchor="ctr">
                    <a:lnL w="12700" cap="flat" cmpd="sng" algn="ctr">
                      <a:noFill/>
                      <a:prstDash val="solid"/>
                      <a:round/>
                      <a:headEnd type="none" w="med" len="med"/>
                      <a:tailEnd type="none" w="med" len="med"/>
                    </a:lnL>
                    <a:lnR w="6350" cap="flat" cmpd="sng" algn="ctr">
                      <a:noFill/>
                      <a:prstDash val="solid"/>
                      <a:miter lim="800000"/>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0096900"/>
                  </a:ext>
                </a:extLst>
              </a:tr>
              <a:tr h="5151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chemeClr val="tx1"/>
                          </a:solidFill>
                          <a:effectLst/>
                          <a:uLnTx/>
                          <a:uFillTx/>
                          <a:latin typeface="+mj-lt"/>
                        </a:rPr>
                        <a:t>Share Price*</a:t>
                      </a: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txBody>
                  <a:tcPr marL="182880" marR="182880" anchor="ctr">
                    <a:lnL w="6350" cap="flat" cmpd="sng" algn="ctr">
                      <a:noFill/>
                      <a:prstDash val="solid"/>
                      <a:miter lim="800000"/>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chemeClr val="tx1"/>
                          </a:solidFill>
                          <a:effectLst/>
                          <a:uLnTx/>
                          <a:uFillTx/>
                          <a:latin typeface="+mj-lt"/>
                        </a:rPr>
                        <a:t>$1.21</a:t>
                      </a: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txBody>
                  <a:tcPr marL="182880" marR="182880" anchor="ctr">
                    <a:lnL w="12700" cap="flat" cmpd="sng" algn="ctr">
                      <a:noFill/>
                      <a:prstDash val="solid"/>
                      <a:round/>
                      <a:headEnd type="none" w="med" len="med"/>
                      <a:tailEnd type="none" w="med" len="med"/>
                    </a:lnL>
                    <a:lnR w="6350" cap="flat" cmpd="sng" algn="ctr">
                      <a:noFill/>
                      <a:prstDash val="solid"/>
                      <a:miter lim="800000"/>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2829223"/>
                  </a:ext>
                </a:extLst>
              </a:tr>
              <a:tr h="55379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chemeClr val="tx1"/>
                          </a:solidFill>
                          <a:effectLst/>
                          <a:uLnTx/>
                          <a:uFillTx/>
                          <a:latin typeface="+mj-lt"/>
                        </a:rPr>
                        <a:t>Avg. Daily Volume*</a:t>
                      </a: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txBody>
                  <a:tcPr marL="182880" marR="182880" anchor="ctr">
                    <a:lnL w="6350" cap="flat" cmpd="sng" algn="ctr">
                      <a:noFill/>
                      <a:prstDash val="solid"/>
                      <a:miter lim="800000"/>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chemeClr val="tx1"/>
                          </a:solidFill>
                          <a:effectLst/>
                          <a:uLnTx/>
                          <a:uFillTx/>
                          <a:latin typeface="+mj-lt"/>
                        </a:rPr>
                        <a:t>~245,000 Shares</a:t>
                      </a: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txBody>
                  <a:tcPr marL="182880" marR="182880" anchor="ctr">
                    <a:lnL w="12700" cap="flat" cmpd="sng" algn="ctr">
                      <a:noFill/>
                      <a:prstDash val="solid"/>
                      <a:round/>
                      <a:headEnd type="none" w="med" len="med"/>
                      <a:tailEnd type="none" w="med" len="med"/>
                    </a:lnL>
                    <a:lnR w="6350" cap="flat" cmpd="sng" algn="ctr">
                      <a:noFill/>
                      <a:prstDash val="solid"/>
                      <a:miter lim="800000"/>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891881"/>
                  </a:ext>
                </a:extLst>
              </a:tr>
              <a:tr h="54091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a:ln>
                            <a:noFill/>
                          </a:ln>
                          <a:solidFill>
                            <a:schemeClr val="tx1"/>
                          </a:solidFill>
                          <a:effectLst/>
                          <a:uLnTx/>
                          <a:uFillTx/>
                          <a:latin typeface="+mj-lt"/>
                        </a:rPr>
                        <a:t>52 Week Range*</a:t>
                      </a:r>
                      <a:endParaRPr kumimoji="0" lang="en-US" sz="1600" b="0" i="0" u="none" strike="noStrike" kern="1200" cap="none" spc="0" normalizeH="0" baseline="0" noProof="0">
                        <a:ln>
                          <a:noFill/>
                        </a:ln>
                        <a:solidFill>
                          <a:schemeClr val="tx1"/>
                        </a:solidFill>
                        <a:effectLst/>
                        <a:uLnTx/>
                        <a:uFillTx/>
                        <a:latin typeface="+mj-lt"/>
                        <a:ea typeface="+mn-ea"/>
                        <a:cs typeface="+mn-cs"/>
                      </a:endParaRPr>
                    </a:p>
                  </a:txBody>
                  <a:tcPr marL="182880" marR="182880" anchor="ctr">
                    <a:lnL w="6350" cap="flat" cmpd="sng" algn="ctr">
                      <a:noFill/>
                      <a:prstDash val="solid"/>
                      <a:miter lim="800000"/>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chemeClr val="tx1"/>
                          </a:solidFill>
                          <a:effectLst/>
                          <a:uLnTx/>
                          <a:uFillTx/>
                          <a:latin typeface="+mj-lt"/>
                        </a:rPr>
                        <a:t>$1.13-$3.17</a:t>
                      </a: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txBody>
                  <a:tcPr marL="182880" marR="182880" anchor="ctr">
                    <a:lnL w="12700" cap="flat" cmpd="sng" algn="ctr">
                      <a:noFill/>
                      <a:prstDash val="solid"/>
                      <a:round/>
                      <a:headEnd type="none" w="med" len="med"/>
                      <a:tailEnd type="none" w="med" len="med"/>
                    </a:lnL>
                    <a:lnR w="6350" cap="flat" cmpd="sng" algn="ctr">
                      <a:noFill/>
                      <a:prstDash val="solid"/>
                      <a:miter lim="800000"/>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7431479"/>
                  </a:ext>
                </a:extLst>
              </a:tr>
              <a:tr h="55379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21E36"/>
                          </a:solidFill>
                          <a:effectLst/>
                          <a:uLnTx/>
                          <a:uFillTx/>
                          <a:latin typeface="+mj-lt"/>
                          <a:ea typeface="+mn-ea"/>
                          <a:cs typeface="+mn-cs"/>
                        </a:rPr>
                        <a:t>Cash***</a:t>
                      </a:r>
                    </a:p>
                  </a:txBody>
                  <a:tcPr marL="182880" marR="182880" anchor="ctr">
                    <a:lnL w="6350" cap="flat" cmpd="sng" algn="ctr">
                      <a:noFill/>
                      <a:prstDash val="solid"/>
                      <a:miter lim="800000"/>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$60.4 Million</a:t>
                      </a:r>
                    </a:p>
                  </a:txBody>
                  <a:tcPr marL="182880" marR="182880" anchor="ctr">
                    <a:lnL w="12700" cap="flat" cmpd="sng" algn="ctr">
                      <a:noFill/>
                      <a:prstDash val="solid"/>
                      <a:round/>
                      <a:headEnd type="none" w="med" len="med"/>
                      <a:tailEnd type="none" w="med" len="med"/>
                    </a:lnL>
                    <a:lnR w="6350" cap="flat" cmpd="sng" algn="ctr">
                      <a:noFill/>
                      <a:prstDash val="solid"/>
                      <a:miter lim="800000"/>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6989893"/>
                  </a:ext>
                </a:extLst>
              </a:tr>
              <a:tr h="107514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21E36"/>
                          </a:solidFill>
                          <a:effectLst/>
                          <a:uLnTx/>
                          <a:uFillTx/>
                          <a:latin typeface="+mj-lt"/>
                          <a:ea typeface="+mn-ea"/>
                          <a:cs typeface="+mn-cs"/>
                        </a:rPr>
                        <a:t>Analyst Coverage</a:t>
                      </a:r>
                    </a:p>
                  </a:txBody>
                  <a:tcPr marL="182880" marR="182880" anchor="ctr">
                    <a:lnL w="6350" cap="flat" cmpd="sng" algn="ctr">
                      <a:noFill/>
                      <a:prstDash val="solid"/>
                      <a:miter lim="800000"/>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Guggenheim — </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HC Wainwright— </a:t>
                      </a:r>
                      <a:r>
                        <a:rPr kumimoji="0" lang="en-US" sz="1600" b="0" i="0" u="none" strike="noStrike" kern="1200" cap="none" spc="0" normalizeH="0" baseline="0" noProof="0" dirty="0" err="1">
                          <a:ln>
                            <a:noFill/>
                          </a:ln>
                          <a:solidFill>
                            <a:schemeClr val="tx1"/>
                          </a:solidFill>
                          <a:effectLst/>
                          <a:uLnTx/>
                          <a:uFillTx/>
                          <a:latin typeface="+mj-lt"/>
                          <a:ea typeface="+mn-ea"/>
                          <a:cs typeface="+mn-cs"/>
                        </a:rPr>
                        <a:t>Swayampakula</a:t>
                      </a:r>
                      <a:r>
                        <a:rPr kumimoji="0" lang="en-US" sz="1600" b="0" i="0" u="none" strike="noStrike" kern="1200" cap="none" spc="0" normalizeH="0" baseline="0" noProof="0" dirty="0">
                          <a:ln>
                            <a:noFill/>
                          </a:ln>
                          <a:solidFill>
                            <a:schemeClr val="tx1"/>
                          </a:solidFill>
                          <a:effectLst/>
                          <a:uLnTx/>
                          <a:uFillTx/>
                          <a:latin typeface="+mj-lt"/>
                          <a:ea typeface="+mn-ea"/>
                          <a:cs typeface="+mn-cs"/>
                        </a:rPr>
                        <a:t> </a:t>
                      </a:r>
                      <a:r>
                        <a:rPr kumimoji="0" lang="en-US" sz="1600" b="0" i="0" u="none" strike="noStrike" kern="1200" cap="none" spc="0" normalizeH="0" baseline="0" noProof="0" dirty="0" err="1">
                          <a:ln>
                            <a:noFill/>
                          </a:ln>
                          <a:solidFill>
                            <a:schemeClr val="tx1"/>
                          </a:solidFill>
                          <a:effectLst/>
                          <a:uLnTx/>
                          <a:uFillTx/>
                          <a:latin typeface="+mj-lt"/>
                          <a:ea typeface="+mn-ea"/>
                          <a:cs typeface="+mn-cs"/>
                        </a:rPr>
                        <a:t>Ramakanth</a:t>
                      </a: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Jones Trading— </a:t>
                      </a:r>
                      <a:r>
                        <a:rPr kumimoji="0" lang="en-US" sz="1600" b="0" i="0" u="none" strike="noStrike" kern="1200" cap="none" spc="0" normalizeH="0" baseline="0" noProof="0" dirty="0" err="1">
                          <a:ln>
                            <a:noFill/>
                          </a:ln>
                          <a:solidFill>
                            <a:schemeClr val="tx1"/>
                          </a:solidFill>
                          <a:effectLst/>
                          <a:uLnTx/>
                          <a:uFillTx/>
                          <a:latin typeface="+mj-lt"/>
                          <a:ea typeface="+mn-ea"/>
                          <a:cs typeface="+mn-cs"/>
                        </a:rPr>
                        <a:t>Soumit</a:t>
                      </a:r>
                      <a:r>
                        <a:rPr kumimoji="0" lang="en-US" sz="1600" b="0" i="0" u="none" strike="noStrike" kern="1200" cap="none" spc="0" normalizeH="0" baseline="0" noProof="0" dirty="0">
                          <a:ln>
                            <a:noFill/>
                          </a:ln>
                          <a:solidFill>
                            <a:schemeClr val="tx1"/>
                          </a:solidFill>
                          <a:effectLst/>
                          <a:uLnTx/>
                          <a:uFillTx/>
                          <a:latin typeface="+mj-lt"/>
                          <a:ea typeface="+mn-ea"/>
                          <a:cs typeface="+mn-cs"/>
                        </a:rPr>
                        <a:t> Roy</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Oppenheimer — Kevin </a:t>
                      </a:r>
                      <a:r>
                        <a:rPr kumimoji="0" lang="en-US" sz="1600" b="0" i="0" u="none" strike="noStrike" kern="1200" cap="none" spc="0" normalizeH="0" baseline="0" noProof="0" dirty="0" err="1">
                          <a:ln>
                            <a:noFill/>
                          </a:ln>
                          <a:solidFill>
                            <a:schemeClr val="tx1"/>
                          </a:solidFill>
                          <a:effectLst/>
                          <a:uLnTx/>
                          <a:uFillTx/>
                          <a:latin typeface="+mj-lt"/>
                          <a:ea typeface="+mn-ea"/>
                          <a:cs typeface="+mn-cs"/>
                        </a:rPr>
                        <a:t>DeGeeter</a:t>
                      </a: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Roth — Johnathan </a:t>
                      </a:r>
                      <a:r>
                        <a:rPr kumimoji="0" lang="en-US" sz="1600" b="0" i="0" u="none" strike="noStrike" kern="1200" cap="none" spc="0" normalizeH="0" baseline="0" noProof="0" dirty="0" err="1">
                          <a:ln>
                            <a:noFill/>
                          </a:ln>
                          <a:solidFill>
                            <a:schemeClr val="tx1"/>
                          </a:solidFill>
                          <a:effectLst/>
                          <a:uLnTx/>
                          <a:uFillTx/>
                          <a:latin typeface="+mj-lt"/>
                          <a:ea typeface="+mn-ea"/>
                          <a:cs typeface="+mn-cs"/>
                        </a:rPr>
                        <a:t>Aschoff</a:t>
                      </a: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txBody>
                  <a:tcPr marL="182880" marR="182880" anchor="ctr">
                    <a:lnL w="12700" cap="flat" cmpd="sng" algn="ctr">
                      <a:noFill/>
                      <a:prstDash val="solid"/>
                      <a:round/>
                      <a:headEnd type="none" w="med" len="med"/>
                      <a:tailEnd type="none" w="med" len="med"/>
                    </a:lnL>
                    <a:lnR w="6350" cap="flat" cmpd="sng" algn="ctr">
                      <a:noFill/>
                      <a:prstDash val="solid"/>
                      <a:miter lim="800000"/>
                    </a:lnR>
                    <a:lnT w="6350" cap="flat" cmpd="sng" algn="ctr">
                      <a:solidFill>
                        <a:schemeClr val="bg1">
                          <a:lumMod val="8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6921855"/>
                  </a:ext>
                </a:extLst>
              </a:tr>
            </a:tbl>
          </a:graphicData>
        </a:graphic>
      </p:graphicFrame>
      <p:sp>
        <p:nvSpPr>
          <p:cNvPr id="24" name="TextBox 23">
            <a:extLst>
              <a:ext uri="{FF2B5EF4-FFF2-40B4-BE49-F238E27FC236}">
                <a16:creationId xmlns:a16="http://schemas.microsoft.com/office/drawing/2014/main" id="{F203A637-44F5-B747-9CA0-211CDC00B657}"/>
              </a:ext>
            </a:extLst>
          </p:cNvPr>
          <p:cNvSpPr txBox="1"/>
          <p:nvPr/>
        </p:nvSpPr>
        <p:spPr>
          <a:xfrm>
            <a:off x="591618" y="5962320"/>
            <a:ext cx="55043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121E36"/>
                </a:solidFill>
                <a:effectLst/>
                <a:uLnTx/>
                <a:uFillTx/>
                <a:latin typeface="Arial" panose="020B0604020202020204"/>
                <a:ea typeface="+mn-ea"/>
                <a:cs typeface="+mn-cs"/>
              </a:rPr>
              <a:t>*As of 1/27/22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121E36"/>
                </a:solidFill>
                <a:effectLst/>
                <a:uLnTx/>
                <a:uFillTx/>
                <a:latin typeface="Arial" panose="020B0604020202020204"/>
                <a:ea typeface="+mn-ea"/>
                <a:cs typeface="+mn-cs"/>
              </a:rPr>
              <a:t>**6-k Filed on November 15 and disclosed subsequent event warrant exercises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121E36"/>
                </a:solidFill>
                <a:effectLst/>
                <a:uLnTx/>
                <a:uFillTx/>
                <a:latin typeface="Arial" panose="020B0604020202020204"/>
                <a:ea typeface="+mn-ea"/>
                <a:cs typeface="+mn-cs"/>
              </a:rPr>
              <a:t>***Proforma cash balance; 9/30/21 reported numbers plus subsequent warrant exercises (does not include 17.5mm Euro blended finance grant announced in December 2021) </a:t>
            </a:r>
          </a:p>
        </p:txBody>
      </p:sp>
      <p:sp>
        <p:nvSpPr>
          <p:cNvPr id="16" name="Rectangle 15">
            <a:extLst>
              <a:ext uri="{FF2B5EF4-FFF2-40B4-BE49-F238E27FC236}">
                <a16:creationId xmlns:a16="http://schemas.microsoft.com/office/drawing/2014/main" id="{D3D81F7E-A83B-4554-B541-2E065C93B0DD}"/>
              </a:ext>
            </a:extLst>
          </p:cNvPr>
          <p:cNvSpPr/>
          <p:nvPr/>
        </p:nvSpPr>
        <p:spPr>
          <a:xfrm>
            <a:off x="367460" y="871047"/>
            <a:ext cx="3330677" cy="5085507"/>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8" name="Straight Connector 17">
            <a:extLst>
              <a:ext uri="{FF2B5EF4-FFF2-40B4-BE49-F238E27FC236}">
                <a16:creationId xmlns:a16="http://schemas.microsoft.com/office/drawing/2014/main" id="{75502E72-2A6D-4DCF-8738-21F4A02E0098}"/>
              </a:ext>
            </a:extLst>
          </p:cNvPr>
          <p:cNvCxnSpPr>
            <a:cxnSpLocks/>
          </p:cNvCxnSpPr>
          <p:nvPr/>
        </p:nvCxnSpPr>
        <p:spPr>
          <a:xfrm>
            <a:off x="704051" y="2449284"/>
            <a:ext cx="26574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439BF5-5D7B-49C7-BDD9-0CC7E439A414}"/>
              </a:ext>
            </a:extLst>
          </p:cNvPr>
          <p:cNvCxnSpPr/>
          <p:nvPr/>
        </p:nvCxnSpPr>
        <p:spPr>
          <a:xfrm>
            <a:off x="704051" y="3512289"/>
            <a:ext cx="26574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B8D9236-9217-414C-A04C-A0A985B09193}"/>
              </a:ext>
            </a:extLst>
          </p:cNvPr>
          <p:cNvCxnSpPr/>
          <p:nvPr/>
        </p:nvCxnSpPr>
        <p:spPr>
          <a:xfrm>
            <a:off x="704051" y="4870760"/>
            <a:ext cx="26574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158E5E0-F186-44C3-86E0-B8B2395E8EC3}"/>
              </a:ext>
            </a:extLst>
          </p:cNvPr>
          <p:cNvGrpSpPr/>
          <p:nvPr/>
        </p:nvGrpSpPr>
        <p:grpSpPr>
          <a:xfrm>
            <a:off x="704050" y="1354550"/>
            <a:ext cx="2820199" cy="830997"/>
            <a:chOff x="685800" y="859960"/>
            <a:chExt cx="2628412" cy="830997"/>
          </a:xfrm>
        </p:grpSpPr>
        <p:sp>
          <p:nvSpPr>
            <p:cNvPr id="20" name="Content Placeholder 1">
              <a:extLst>
                <a:ext uri="{FF2B5EF4-FFF2-40B4-BE49-F238E27FC236}">
                  <a16:creationId xmlns:a16="http://schemas.microsoft.com/office/drawing/2014/main" id="{E9831256-6C92-4B0A-A59A-A8ADB8E0DE63}"/>
                </a:ext>
              </a:extLst>
            </p:cNvPr>
            <p:cNvSpPr txBox="1">
              <a:spLocks/>
            </p:cNvSpPr>
            <p:nvPr/>
          </p:nvSpPr>
          <p:spPr>
            <a:xfrm>
              <a:off x="1142999" y="859960"/>
              <a:ext cx="2171213" cy="830997"/>
            </a:xfrm>
            <a:prstGeom prst="rect">
              <a:avLst/>
            </a:prstGeom>
          </p:spPr>
          <p:txBody>
            <a:bodyPr vert="horz" wrap="square" lIns="0" tIns="45720" rIns="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Multiple Clinical Catalysts Expected in 2022 Including Phase 3 Data</a:t>
              </a:r>
            </a:p>
          </p:txBody>
        </p:sp>
        <p:pic>
          <p:nvPicPr>
            <p:cNvPr id="31" name="Graphic 30">
              <a:extLst>
                <a:ext uri="{FF2B5EF4-FFF2-40B4-BE49-F238E27FC236}">
                  <a16:creationId xmlns:a16="http://schemas.microsoft.com/office/drawing/2014/main" id="{ED0174C9-3546-4B6D-85B3-003CA3985A2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685800" y="930059"/>
              <a:ext cx="213879" cy="205138"/>
            </a:xfrm>
            <a:prstGeom prst="rect">
              <a:avLst/>
            </a:prstGeom>
          </p:spPr>
        </p:pic>
      </p:grpSp>
      <p:grpSp>
        <p:nvGrpSpPr>
          <p:cNvPr id="11" name="Group 10">
            <a:extLst>
              <a:ext uri="{FF2B5EF4-FFF2-40B4-BE49-F238E27FC236}">
                <a16:creationId xmlns:a16="http://schemas.microsoft.com/office/drawing/2014/main" id="{F517A46D-8897-4B14-8A5C-85CFA1228880}"/>
              </a:ext>
            </a:extLst>
          </p:cNvPr>
          <p:cNvGrpSpPr/>
          <p:nvPr/>
        </p:nvGrpSpPr>
        <p:grpSpPr>
          <a:xfrm>
            <a:off x="704051" y="2713021"/>
            <a:ext cx="2628412" cy="535531"/>
            <a:chOff x="685800" y="1914194"/>
            <a:chExt cx="2628412" cy="535531"/>
          </a:xfrm>
        </p:grpSpPr>
        <p:sp>
          <p:nvSpPr>
            <p:cNvPr id="25" name="Content Placeholder 1">
              <a:extLst>
                <a:ext uri="{FF2B5EF4-FFF2-40B4-BE49-F238E27FC236}">
                  <a16:creationId xmlns:a16="http://schemas.microsoft.com/office/drawing/2014/main" id="{3E7A3063-AA61-4A79-9532-23BB77139DC5}"/>
                </a:ext>
              </a:extLst>
            </p:cNvPr>
            <p:cNvSpPr txBox="1">
              <a:spLocks/>
            </p:cNvSpPr>
            <p:nvPr/>
          </p:nvSpPr>
          <p:spPr>
            <a:xfrm>
              <a:off x="1142999" y="1914194"/>
              <a:ext cx="2171213" cy="535531"/>
            </a:xfrm>
            <a:prstGeom prst="rect">
              <a:avLst/>
            </a:prstGeom>
          </p:spPr>
          <p:txBody>
            <a:bodyPr vert="horz" wrap="square" lIns="0" tIns="45720" rIns="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Well Capitalized - Cash Runway into Q4 2023</a:t>
              </a:r>
            </a:p>
          </p:txBody>
        </p:sp>
        <p:pic>
          <p:nvPicPr>
            <p:cNvPr id="32" name="Graphic 31">
              <a:extLst>
                <a:ext uri="{FF2B5EF4-FFF2-40B4-BE49-F238E27FC236}">
                  <a16:creationId xmlns:a16="http://schemas.microsoft.com/office/drawing/2014/main" id="{BA5AF722-233F-401B-939C-54832F21732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685800" y="1971211"/>
              <a:ext cx="213879" cy="205138"/>
            </a:xfrm>
            <a:prstGeom prst="rect">
              <a:avLst/>
            </a:prstGeom>
          </p:spPr>
        </p:pic>
      </p:grpSp>
      <p:grpSp>
        <p:nvGrpSpPr>
          <p:cNvPr id="8" name="Group 7">
            <a:extLst>
              <a:ext uri="{FF2B5EF4-FFF2-40B4-BE49-F238E27FC236}">
                <a16:creationId xmlns:a16="http://schemas.microsoft.com/office/drawing/2014/main" id="{198DAF8F-A92D-4A31-8671-37093F3B5B1B}"/>
              </a:ext>
            </a:extLst>
          </p:cNvPr>
          <p:cNvGrpSpPr/>
          <p:nvPr/>
        </p:nvGrpSpPr>
        <p:grpSpPr>
          <a:xfrm>
            <a:off x="704051" y="3776026"/>
            <a:ext cx="2628412" cy="830997"/>
            <a:chOff x="685800" y="2989405"/>
            <a:chExt cx="2628412" cy="830997"/>
          </a:xfrm>
        </p:grpSpPr>
        <p:sp>
          <p:nvSpPr>
            <p:cNvPr id="27" name="Content Placeholder 1">
              <a:extLst>
                <a:ext uri="{FF2B5EF4-FFF2-40B4-BE49-F238E27FC236}">
                  <a16:creationId xmlns:a16="http://schemas.microsoft.com/office/drawing/2014/main" id="{674A63E7-4A26-414E-B112-37939D7B5C83}"/>
                </a:ext>
              </a:extLst>
            </p:cNvPr>
            <p:cNvSpPr txBox="1">
              <a:spLocks/>
            </p:cNvSpPr>
            <p:nvPr/>
          </p:nvSpPr>
          <p:spPr>
            <a:xfrm>
              <a:off x="1142999" y="2989405"/>
              <a:ext cx="2171213" cy="830997"/>
            </a:xfrm>
            <a:prstGeom prst="rect">
              <a:avLst/>
            </a:prstGeom>
          </p:spPr>
          <p:txBody>
            <a:bodyPr vert="horz" wrap="square" lIns="0" tIns="45720" rIns="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Emerging Clinical Pipeline in Oncology and Inflammation</a:t>
              </a:r>
            </a:p>
          </p:txBody>
        </p:sp>
        <p:pic>
          <p:nvPicPr>
            <p:cNvPr id="33" name="Graphic 32">
              <a:extLst>
                <a:ext uri="{FF2B5EF4-FFF2-40B4-BE49-F238E27FC236}">
                  <a16:creationId xmlns:a16="http://schemas.microsoft.com/office/drawing/2014/main" id="{28DB59A4-6F02-468D-9FAA-CA2B1357E35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685800" y="3059504"/>
              <a:ext cx="213879" cy="205138"/>
            </a:xfrm>
            <a:prstGeom prst="rect">
              <a:avLst/>
            </a:prstGeom>
          </p:spPr>
        </p:pic>
      </p:grpSp>
      <p:grpSp>
        <p:nvGrpSpPr>
          <p:cNvPr id="4" name="Group 3">
            <a:extLst>
              <a:ext uri="{FF2B5EF4-FFF2-40B4-BE49-F238E27FC236}">
                <a16:creationId xmlns:a16="http://schemas.microsoft.com/office/drawing/2014/main" id="{0D976734-250E-48FB-84FD-E61A04830BA7}"/>
              </a:ext>
            </a:extLst>
          </p:cNvPr>
          <p:cNvGrpSpPr/>
          <p:nvPr/>
        </p:nvGrpSpPr>
        <p:grpSpPr>
          <a:xfrm>
            <a:off x="704051" y="5134496"/>
            <a:ext cx="2628412" cy="338554"/>
            <a:chOff x="685800" y="4301053"/>
            <a:chExt cx="2628412" cy="338554"/>
          </a:xfrm>
        </p:grpSpPr>
        <p:sp>
          <p:nvSpPr>
            <p:cNvPr id="30" name="Content Placeholder 1">
              <a:extLst>
                <a:ext uri="{FF2B5EF4-FFF2-40B4-BE49-F238E27FC236}">
                  <a16:creationId xmlns:a16="http://schemas.microsoft.com/office/drawing/2014/main" id="{DC547E89-876B-44AC-9B31-1D3AADC974FD}"/>
                </a:ext>
              </a:extLst>
            </p:cNvPr>
            <p:cNvSpPr txBox="1">
              <a:spLocks/>
            </p:cNvSpPr>
            <p:nvPr/>
          </p:nvSpPr>
          <p:spPr>
            <a:xfrm>
              <a:off x="1142999" y="4301053"/>
              <a:ext cx="2171213" cy="338554"/>
            </a:xfrm>
            <a:prstGeom prst="rect">
              <a:avLst/>
            </a:prstGeom>
          </p:spPr>
          <p:txBody>
            <a:bodyPr vert="horz" wrap="square" lIns="0" tIns="45720" rIns="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Broad Market Potential </a:t>
              </a:r>
            </a:p>
          </p:txBody>
        </p:sp>
        <p:pic>
          <p:nvPicPr>
            <p:cNvPr id="34" name="Graphic 33">
              <a:extLst>
                <a:ext uri="{FF2B5EF4-FFF2-40B4-BE49-F238E27FC236}">
                  <a16:creationId xmlns:a16="http://schemas.microsoft.com/office/drawing/2014/main" id="{FA5DBA89-06CE-4D53-9B29-D3CF3650794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685800" y="4367761"/>
              <a:ext cx="213879" cy="205138"/>
            </a:xfrm>
            <a:prstGeom prst="rect">
              <a:avLst/>
            </a:prstGeom>
          </p:spPr>
        </p:pic>
      </p:grpSp>
      <p:sp>
        <p:nvSpPr>
          <p:cNvPr id="22" name="Title 3">
            <a:extLst>
              <a:ext uri="{FF2B5EF4-FFF2-40B4-BE49-F238E27FC236}">
                <a16:creationId xmlns:a16="http://schemas.microsoft.com/office/drawing/2014/main" id="{41EF6367-AB13-9945-BCE3-A79FD5B1E6C1}"/>
              </a:ext>
            </a:extLst>
          </p:cNvPr>
          <p:cNvSpPr>
            <a:spLocks noGrp="1"/>
          </p:cNvSpPr>
          <p:nvPr>
            <p:ph type="title"/>
          </p:nvPr>
        </p:nvSpPr>
        <p:spPr>
          <a:xfrm>
            <a:off x="704051" y="145196"/>
            <a:ext cx="11239500" cy="560300"/>
          </a:xfrm>
        </p:spPr>
        <p:txBody>
          <a:bodyPr anchor="ctr"/>
          <a:lstStyle/>
          <a:p>
            <a:r>
              <a:rPr lang="en-US" dirty="0"/>
              <a:t>Financial Snapshot</a:t>
            </a:r>
          </a:p>
        </p:txBody>
      </p:sp>
    </p:spTree>
    <p:extLst>
      <p:ext uri="{BB962C8B-B14F-4D97-AF65-F5344CB8AC3E}">
        <p14:creationId xmlns:p14="http://schemas.microsoft.com/office/powerpoint/2010/main" val="3956198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32C7-30C2-4CA0-9CC1-C08887315BD3}"/>
              </a:ext>
            </a:extLst>
          </p:cNvPr>
          <p:cNvSpPr>
            <a:spLocks noGrp="1"/>
          </p:cNvSpPr>
          <p:nvPr>
            <p:ph type="ctrTitle"/>
          </p:nvPr>
        </p:nvSpPr>
        <p:spPr/>
        <p:txBody>
          <a:bodyPr/>
          <a:lstStyle/>
          <a:p>
            <a:r>
              <a:rPr lang="en-US" b="1" dirty="0"/>
              <a:t>Thank you</a:t>
            </a:r>
          </a:p>
        </p:txBody>
      </p:sp>
      <p:sp>
        <p:nvSpPr>
          <p:cNvPr id="5" name="Text Placeholder 4"/>
          <p:cNvSpPr>
            <a:spLocks noGrp="1"/>
          </p:cNvSpPr>
          <p:nvPr>
            <p:ph type="body" sz="quarter" idx="13"/>
          </p:nvPr>
        </p:nvSpPr>
        <p:spPr/>
        <p:txBody>
          <a:bodyPr/>
          <a:lstStyle/>
          <a:p>
            <a:r>
              <a:rPr lang="en-US" err="1"/>
              <a:t>ir@vblrx.com</a:t>
            </a:r>
            <a:endParaRPr lang="he-IL"/>
          </a:p>
        </p:txBody>
      </p:sp>
      <p:sp>
        <p:nvSpPr>
          <p:cNvPr id="3" name="Subtitle 2"/>
          <p:cNvSpPr>
            <a:spLocks noGrp="1"/>
          </p:cNvSpPr>
          <p:nvPr>
            <p:ph type="subTitle" idx="1"/>
          </p:nvPr>
        </p:nvSpPr>
        <p:spPr/>
        <p:txBody>
          <a:bodyPr/>
          <a:lstStyle/>
          <a:p>
            <a:r>
              <a:rPr lang="en-US" err="1"/>
              <a:t>www.vblrx.com</a:t>
            </a:r>
            <a:endParaRPr lang="he-IL"/>
          </a:p>
        </p:txBody>
      </p:sp>
    </p:spTree>
    <p:extLst>
      <p:ext uri="{BB962C8B-B14F-4D97-AF65-F5344CB8AC3E}">
        <p14:creationId xmlns:p14="http://schemas.microsoft.com/office/powerpoint/2010/main" val="248753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274E668-5106-44B1-B90C-0D0F00F78446}"/>
              </a:ext>
            </a:extLst>
          </p:cNvPr>
          <p:cNvPicPr>
            <a:picLocks noChangeAspect="1"/>
          </p:cNvPicPr>
          <p:nvPr/>
        </p:nvPicPr>
        <p:blipFill rotWithShape="1">
          <a:blip r:embed="rId2"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410548" y="10048"/>
            <a:ext cx="11781452" cy="2409191"/>
          </a:xfrm>
          <a:prstGeom prst="rect">
            <a:avLst/>
          </a:prstGeom>
        </p:spPr>
      </p:pic>
      <p:sp>
        <p:nvSpPr>
          <p:cNvPr id="20" name="Rectangle 19">
            <a:extLst>
              <a:ext uri="{FF2B5EF4-FFF2-40B4-BE49-F238E27FC236}">
                <a16:creationId xmlns:a16="http://schemas.microsoft.com/office/drawing/2014/main" id="{CD048954-127B-4B80-9F38-FC599ECF74A4}"/>
              </a:ext>
            </a:extLst>
          </p:cNvPr>
          <p:cNvSpPr/>
          <p:nvPr/>
        </p:nvSpPr>
        <p:spPr>
          <a:xfrm>
            <a:off x="410548" y="-12784"/>
            <a:ext cx="11781452" cy="2409191"/>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67" name="Straight Connector 66">
            <a:extLst>
              <a:ext uri="{FF2B5EF4-FFF2-40B4-BE49-F238E27FC236}">
                <a16:creationId xmlns:a16="http://schemas.microsoft.com/office/drawing/2014/main" id="{BBA442FA-179B-4BFD-83A9-43E7BF53FDE2}"/>
              </a:ext>
            </a:extLst>
          </p:cNvPr>
          <p:cNvCxnSpPr>
            <a:cxnSpLocks/>
          </p:cNvCxnSpPr>
          <p:nvPr/>
        </p:nvCxnSpPr>
        <p:spPr>
          <a:xfrm>
            <a:off x="410548" y="2409191"/>
            <a:ext cx="1178145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B02BF858-F1D6-4704-8CBF-BA0AECB1AABE}"/>
              </a:ext>
            </a:extLst>
          </p:cNvPr>
          <p:cNvSpPr>
            <a:spLocks noGrp="1"/>
          </p:cNvSpPr>
          <p:nvPr>
            <p:ph type="body" sz="quarter" idx="10"/>
          </p:nvPr>
        </p:nvSpPr>
        <p:spPr>
          <a:xfrm>
            <a:off x="685799" y="605628"/>
            <a:ext cx="11345325" cy="1335678"/>
          </a:xfrm>
        </p:spPr>
        <p:txBody>
          <a:bodyPr/>
          <a:lstStyle/>
          <a:p>
            <a:pPr algn="ctr"/>
            <a:r>
              <a:rPr lang="en-US" sz="2400" b="1" dirty="0">
                <a:solidFill>
                  <a:schemeClr val="bg1"/>
                </a:solidFill>
                <a:effectLst>
                  <a:outerShdw blurRad="38100" dist="38100" dir="2700000" algn="tl">
                    <a:srgbClr val="000000">
                      <a:alpha val="43137"/>
                    </a:srgbClr>
                  </a:outerShdw>
                </a:effectLst>
              </a:rPr>
              <a:t>NOVEL TARGETED INVESTIGATIONAL THERAPIES TRANSFORMING THE WAY WE ADDRESS SOLID TUMORS AND INFLAMMATORY DISEASE</a:t>
            </a:r>
          </a:p>
        </p:txBody>
      </p:sp>
      <p:sp>
        <p:nvSpPr>
          <p:cNvPr id="13" name="Rectangle 12">
            <a:extLst>
              <a:ext uri="{FF2B5EF4-FFF2-40B4-BE49-F238E27FC236}">
                <a16:creationId xmlns:a16="http://schemas.microsoft.com/office/drawing/2014/main" id="{53176ABF-00A5-F340-B85B-94EA39AD35A4}"/>
              </a:ext>
            </a:extLst>
          </p:cNvPr>
          <p:cNvSpPr/>
          <p:nvPr/>
        </p:nvSpPr>
        <p:spPr>
          <a:xfrm>
            <a:off x="712913" y="3200782"/>
            <a:ext cx="2263252" cy="553998"/>
          </a:xfrm>
          <a:prstGeom prst="rect">
            <a:avLst/>
          </a:prstGeom>
        </p:spPr>
        <p:txBody>
          <a:bodyPr wrap="square" lIns="0" tIns="0" rIns="0" bIns="0" anchor="ctr">
            <a:spAutoFit/>
          </a:bodyPr>
          <a:lstStyle/>
          <a:p>
            <a:pPr algn="ctr" defTabSz="457189">
              <a:defRPr/>
            </a:pPr>
            <a:r>
              <a:rPr lang="en-US" b="1">
                <a:latin typeface="+mj-lt"/>
                <a:ea typeface="Arial Narrow" charset="0"/>
                <a:cs typeface="Arial" panose="020B0604020202020204" pitchFamily="34" charset="0"/>
                <a:sym typeface="Arial"/>
              </a:rPr>
              <a:t>Late Stage Opportunity </a:t>
            </a:r>
          </a:p>
        </p:txBody>
      </p:sp>
      <p:sp>
        <p:nvSpPr>
          <p:cNvPr id="16" name="TextBox 15">
            <a:extLst>
              <a:ext uri="{FF2B5EF4-FFF2-40B4-BE49-F238E27FC236}">
                <a16:creationId xmlns:a16="http://schemas.microsoft.com/office/drawing/2014/main" id="{FF7E8A4A-8624-4849-9DF6-38EBC800F7D4}"/>
              </a:ext>
            </a:extLst>
          </p:cNvPr>
          <p:cNvSpPr txBox="1"/>
          <p:nvPr/>
        </p:nvSpPr>
        <p:spPr>
          <a:xfrm>
            <a:off x="685799" y="4099813"/>
            <a:ext cx="2353554" cy="1962076"/>
          </a:xfrm>
          <a:prstGeom prst="rect">
            <a:avLst/>
          </a:prstGeom>
          <a:noFill/>
        </p:spPr>
        <p:txBody>
          <a:bodyPr wrap="square" lIns="91440" tIns="0" rIns="0" bIns="0" rtlCol="0" anchor="t">
            <a:spAutoFit/>
          </a:bodyPr>
          <a:lstStyle/>
          <a:p>
            <a:pPr marL="146050" indent="-146050" defTabSz="914377">
              <a:spcAft>
                <a:spcPts val="900"/>
              </a:spcAft>
              <a:buFont typeface="Arial" panose="020B0604020202020204" pitchFamily="34" charset="0"/>
              <a:buChar char="•"/>
              <a:defRPr/>
            </a:pPr>
            <a:r>
              <a:rPr lang="en-US" sz="1250" dirty="0">
                <a:cs typeface="Arial"/>
                <a:sym typeface="Arial"/>
              </a:rPr>
              <a:t>Ongoing Phase 3 trial of </a:t>
            </a:r>
            <a:r>
              <a:rPr lang="en-US" sz="1250" dirty="0">
                <a:cs typeface="Arial" panose="020B0604020202020204" pitchFamily="34" charset="0"/>
              </a:rPr>
              <a:t/>
            </a:r>
            <a:br>
              <a:rPr lang="en-US" sz="1250" dirty="0">
                <a:cs typeface="Arial" panose="020B0604020202020204" pitchFamily="34" charset="0"/>
              </a:rPr>
            </a:br>
            <a:r>
              <a:rPr lang="en-US" sz="1250" dirty="0" err="1">
                <a:cs typeface="Arial"/>
                <a:sym typeface="Arial"/>
              </a:rPr>
              <a:t>ofra-vec</a:t>
            </a:r>
            <a:r>
              <a:rPr lang="en-US" sz="1250" dirty="0">
                <a:cs typeface="Arial"/>
                <a:sym typeface="Arial"/>
              </a:rPr>
              <a:t> in platinum resistant </a:t>
            </a:r>
            <a:r>
              <a:rPr lang="en-US" sz="1250" dirty="0">
                <a:cs typeface="Arial" panose="020B0604020202020204" pitchFamily="34" charset="0"/>
              </a:rPr>
              <a:t/>
            </a:r>
            <a:br>
              <a:rPr lang="en-US" sz="1250" dirty="0">
                <a:cs typeface="Arial" panose="020B0604020202020204" pitchFamily="34" charset="0"/>
              </a:rPr>
            </a:br>
            <a:r>
              <a:rPr lang="en-US" sz="1250" dirty="0">
                <a:cs typeface="Arial"/>
                <a:sym typeface="Arial"/>
              </a:rPr>
              <a:t>ovarian cancer (OVAL Study) </a:t>
            </a:r>
          </a:p>
          <a:p>
            <a:pPr marL="146050" indent="-146050" defTabSz="914377">
              <a:spcAft>
                <a:spcPts val="900"/>
              </a:spcAft>
              <a:buFont typeface="Arial" panose="020B0604020202020204" pitchFamily="34" charset="0"/>
              <a:buChar char="•"/>
              <a:defRPr/>
            </a:pPr>
            <a:r>
              <a:rPr lang="en-US" sz="1250" dirty="0">
                <a:cs typeface="Arial"/>
                <a:sym typeface="Arial"/>
              </a:rPr>
              <a:t>Two additional Phase 2 trials ongoing in </a:t>
            </a:r>
            <a:r>
              <a:rPr lang="en-US" sz="1250" dirty="0" err="1">
                <a:cs typeface="Arial"/>
                <a:sym typeface="Arial"/>
              </a:rPr>
              <a:t>rGBM</a:t>
            </a:r>
            <a:r>
              <a:rPr lang="en-US" sz="1250" dirty="0">
                <a:cs typeface="Arial"/>
                <a:sym typeface="Arial"/>
              </a:rPr>
              <a:t> and colorectal cancer</a:t>
            </a:r>
          </a:p>
          <a:p>
            <a:pPr marL="146050" indent="-146050" defTabSz="914377">
              <a:spcAft>
                <a:spcPts val="900"/>
              </a:spcAft>
              <a:buFont typeface="Arial" panose="020B0604020202020204" pitchFamily="34" charset="0"/>
              <a:buChar char="•"/>
              <a:defRPr/>
            </a:pPr>
            <a:r>
              <a:rPr lang="en-US" sz="1250" dirty="0">
                <a:cs typeface="Arial"/>
              </a:rPr>
              <a:t>Completing IND-enabling ​</a:t>
            </a:r>
            <a:br>
              <a:rPr lang="en-US" sz="1250" dirty="0">
                <a:cs typeface="Arial"/>
              </a:rPr>
            </a:br>
            <a:r>
              <a:rPr lang="en-US" sz="1250" dirty="0">
                <a:cs typeface="Arial"/>
              </a:rPr>
              <a:t>studies for VB-601 monocyte ​</a:t>
            </a:r>
            <a:br>
              <a:rPr lang="en-US" sz="1250" dirty="0">
                <a:cs typeface="Arial"/>
              </a:rPr>
            </a:br>
            <a:r>
              <a:rPr lang="en-US" sz="1250" dirty="0">
                <a:cs typeface="Arial"/>
              </a:rPr>
              <a:t>targeting program </a:t>
            </a:r>
            <a:endParaRPr lang="en-US" dirty="0"/>
          </a:p>
        </p:txBody>
      </p:sp>
      <p:cxnSp>
        <p:nvCxnSpPr>
          <p:cNvPr id="4" name="Straight Connector 3">
            <a:extLst>
              <a:ext uri="{FF2B5EF4-FFF2-40B4-BE49-F238E27FC236}">
                <a16:creationId xmlns:a16="http://schemas.microsoft.com/office/drawing/2014/main" id="{0AB0A9B6-49FF-4D20-AD6E-CAC939118099}"/>
              </a:ext>
            </a:extLst>
          </p:cNvPr>
          <p:cNvCxnSpPr>
            <a:cxnSpLocks/>
          </p:cNvCxnSpPr>
          <p:nvPr/>
        </p:nvCxnSpPr>
        <p:spPr>
          <a:xfrm>
            <a:off x="1631179" y="3927296"/>
            <a:ext cx="4267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497E355-E194-0647-BA0A-D2AFAAD682A2}"/>
              </a:ext>
            </a:extLst>
          </p:cNvPr>
          <p:cNvSpPr/>
          <p:nvPr/>
        </p:nvSpPr>
        <p:spPr>
          <a:xfrm>
            <a:off x="3636473" y="3200782"/>
            <a:ext cx="2301704" cy="553998"/>
          </a:xfrm>
          <a:prstGeom prst="rect">
            <a:avLst/>
          </a:prstGeom>
        </p:spPr>
        <p:txBody>
          <a:bodyPr wrap="square" lIns="0" tIns="0" rIns="0" bIns="0" anchor="ctr">
            <a:spAutoFit/>
          </a:bodyPr>
          <a:lstStyle/>
          <a:p>
            <a:pPr algn="ctr" defTabSz="457189">
              <a:defRPr/>
            </a:pPr>
            <a:r>
              <a:rPr lang="en-US" b="1" dirty="0">
                <a:latin typeface="+mj-lt"/>
                <a:ea typeface="Arial Narrow" charset="0"/>
                <a:cs typeface="Arial" panose="020B0604020202020204" pitchFamily="34" charset="0"/>
                <a:sym typeface="Arial"/>
              </a:rPr>
              <a:t>Disruptive Technologies</a:t>
            </a:r>
          </a:p>
        </p:txBody>
      </p:sp>
      <p:sp>
        <p:nvSpPr>
          <p:cNvPr id="10" name="TextBox 9">
            <a:extLst>
              <a:ext uri="{FF2B5EF4-FFF2-40B4-BE49-F238E27FC236}">
                <a16:creationId xmlns:a16="http://schemas.microsoft.com/office/drawing/2014/main" id="{99C6F30E-9504-A446-AA48-1171BE06581D}"/>
              </a:ext>
            </a:extLst>
          </p:cNvPr>
          <p:cNvSpPr txBox="1"/>
          <p:nvPr/>
        </p:nvSpPr>
        <p:spPr>
          <a:xfrm>
            <a:off x="3628584" y="4099813"/>
            <a:ext cx="2407233" cy="961802"/>
          </a:xfrm>
          <a:prstGeom prst="rect">
            <a:avLst/>
          </a:prstGeom>
          <a:noFill/>
        </p:spPr>
        <p:txBody>
          <a:bodyPr wrap="square" lIns="0" tIns="0" rIns="0" bIns="0" rtlCol="0" anchor="t">
            <a:spAutoFit/>
          </a:bodyPr>
          <a:lstStyle/>
          <a:p>
            <a:pPr marL="146050" indent="-146050" defTabSz="914377">
              <a:spcAft>
                <a:spcPts val="900"/>
              </a:spcAft>
              <a:buFont typeface="Arial" panose="020B0604020202020204" pitchFamily="34" charset="0"/>
              <a:buChar char="•"/>
              <a:defRPr/>
            </a:pPr>
            <a:r>
              <a:rPr lang="en-US" sz="1250" dirty="0">
                <a:cs typeface="Arial"/>
                <a:sym typeface="Arial"/>
              </a:rPr>
              <a:t>Gene-based platform technology enables </a:t>
            </a:r>
            <a:r>
              <a:rPr lang="en-US" sz="1250" dirty="0" err="1">
                <a:cs typeface="Arial"/>
                <a:sym typeface="Arial"/>
              </a:rPr>
              <a:t>ofra-vec</a:t>
            </a:r>
            <a:r>
              <a:rPr lang="en-US" sz="1250" dirty="0">
                <a:cs typeface="Arial"/>
                <a:sym typeface="Arial"/>
              </a:rPr>
              <a:t> program to target tumor vasculature and recruit the immune system into tumors</a:t>
            </a:r>
            <a:endParaRPr lang="en-US" dirty="0">
              <a:cs typeface="Arial" panose="020B0604020202020204"/>
            </a:endParaRPr>
          </a:p>
        </p:txBody>
      </p:sp>
      <p:cxnSp>
        <p:nvCxnSpPr>
          <p:cNvPr id="21" name="Straight Connector 20">
            <a:extLst>
              <a:ext uri="{FF2B5EF4-FFF2-40B4-BE49-F238E27FC236}">
                <a16:creationId xmlns:a16="http://schemas.microsoft.com/office/drawing/2014/main" id="{10EA41FD-D096-43F1-A103-61AB20D622A0}"/>
              </a:ext>
            </a:extLst>
          </p:cNvPr>
          <p:cNvCxnSpPr>
            <a:cxnSpLocks/>
          </p:cNvCxnSpPr>
          <p:nvPr/>
        </p:nvCxnSpPr>
        <p:spPr>
          <a:xfrm>
            <a:off x="4573965" y="3927296"/>
            <a:ext cx="4267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8150FB6-8A83-3244-AC82-8AD899ED16F0}"/>
              </a:ext>
            </a:extLst>
          </p:cNvPr>
          <p:cNvSpPr/>
          <p:nvPr/>
        </p:nvSpPr>
        <p:spPr>
          <a:xfrm>
            <a:off x="6614517" y="3200782"/>
            <a:ext cx="2231188" cy="553998"/>
          </a:xfrm>
          <a:prstGeom prst="rect">
            <a:avLst/>
          </a:prstGeom>
        </p:spPr>
        <p:txBody>
          <a:bodyPr wrap="square" lIns="0" tIns="0" rIns="0" bIns="0" anchor="ctr">
            <a:spAutoFit/>
          </a:bodyPr>
          <a:lstStyle/>
          <a:p>
            <a:pPr algn="ctr" defTabSz="457189">
              <a:defRPr/>
            </a:pPr>
            <a:r>
              <a:rPr lang="en-US" b="1">
                <a:latin typeface="+mj-lt"/>
                <a:ea typeface="Arial Narrow" charset="0"/>
                <a:cs typeface="Arial" panose="020B0604020202020204" pitchFamily="34" charset="0"/>
                <a:sym typeface="Arial"/>
              </a:rPr>
              <a:t>Broad Market Potential</a:t>
            </a:r>
          </a:p>
        </p:txBody>
      </p:sp>
      <p:sp>
        <p:nvSpPr>
          <p:cNvPr id="17" name="TextBox 16">
            <a:extLst>
              <a:ext uri="{FF2B5EF4-FFF2-40B4-BE49-F238E27FC236}">
                <a16:creationId xmlns:a16="http://schemas.microsoft.com/office/drawing/2014/main" id="{8FCAD36C-5843-FB4A-8299-F5C402114606}"/>
              </a:ext>
            </a:extLst>
          </p:cNvPr>
          <p:cNvSpPr txBox="1"/>
          <p:nvPr/>
        </p:nvSpPr>
        <p:spPr>
          <a:xfrm>
            <a:off x="6571371" y="4099813"/>
            <a:ext cx="2353554" cy="2462213"/>
          </a:xfrm>
          <a:prstGeom prst="rect">
            <a:avLst/>
          </a:prstGeom>
          <a:noFill/>
        </p:spPr>
        <p:txBody>
          <a:bodyPr wrap="square" lIns="0" tIns="0" rIns="0" bIns="0" rtlCol="0">
            <a:spAutoFit/>
          </a:bodyPr>
          <a:lstStyle/>
          <a:p>
            <a:pPr marL="146304" indent="-146304" defTabSz="914377">
              <a:spcAft>
                <a:spcPts val="900"/>
              </a:spcAft>
              <a:buFont typeface="Arial" panose="020B0604020202020204" pitchFamily="34" charset="0"/>
              <a:buChar char="•"/>
              <a:defRPr/>
            </a:pPr>
            <a:r>
              <a:rPr lang="en-US" sz="1250" dirty="0">
                <a:cs typeface="Arial" panose="020B0604020202020204" pitchFamily="34" charset="0"/>
                <a:sym typeface="Arial"/>
              </a:rPr>
              <a:t>Potential for broad applicability </a:t>
            </a:r>
            <a:br>
              <a:rPr lang="en-US" sz="1250" dirty="0">
                <a:cs typeface="Arial" panose="020B0604020202020204" pitchFamily="34" charset="0"/>
                <a:sym typeface="Arial"/>
              </a:rPr>
            </a:br>
            <a:r>
              <a:rPr lang="en-US" sz="1250" dirty="0">
                <a:cs typeface="Arial" panose="020B0604020202020204" pitchFamily="34" charset="0"/>
                <a:sym typeface="Arial"/>
              </a:rPr>
              <a:t>across many solid tumor types</a:t>
            </a:r>
          </a:p>
          <a:p>
            <a:pPr marL="146304" indent="-146304" defTabSz="914377">
              <a:spcAft>
                <a:spcPts val="900"/>
              </a:spcAft>
              <a:buFont typeface="Arial" panose="020B0604020202020204" pitchFamily="34" charset="0"/>
              <a:buChar char="•"/>
              <a:defRPr/>
            </a:pPr>
            <a:r>
              <a:rPr lang="en-US" sz="1250" dirty="0">
                <a:cs typeface="Arial" panose="020B0604020202020204" pitchFamily="34" charset="0"/>
                <a:sym typeface="Arial"/>
              </a:rPr>
              <a:t>Meaningful improvements in </a:t>
            </a:r>
            <a:br>
              <a:rPr lang="en-US" sz="1250" dirty="0">
                <a:cs typeface="Arial" panose="020B0604020202020204" pitchFamily="34" charset="0"/>
                <a:sym typeface="Arial"/>
              </a:rPr>
            </a:br>
            <a:r>
              <a:rPr lang="en-US" sz="1250" dirty="0">
                <a:cs typeface="Arial" panose="020B0604020202020204" pitchFamily="34" charset="0"/>
                <a:sym typeface="Arial"/>
              </a:rPr>
              <a:t>survival seen in multiple solid tumor clinical trials </a:t>
            </a:r>
          </a:p>
          <a:p>
            <a:pPr marL="146304" indent="-146304" defTabSz="914377">
              <a:spcAft>
                <a:spcPts val="900"/>
              </a:spcAft>
              <a:buFont typeface="Arial" panose="020B0604020202020204" pitchFamily="34" charset="0"/>
              <a:buChar char="•"/>
              <a:defRPr/>
            </a:pPr>
            <a:r>
              <a:rPr lang="en-US" sz="1250" dirty="0">
                <a:cs typeface="Arial" panose="020B0604020202020204" pitchFamily="34" charset="0"/>
                <a:sym typeface="Arial"/>
              </a:rPr>
              <a:t>Many highly prevalent inflammatory diseases involve monocytes including multiple sclerosis, rheumatoid arthritis and IBD</a:t>
            </a:r>
          </a:p>
          <a:p>
            <a:pPr marL="146304" indent="-146304" defTabSz="914377">
              <a:spcAft>
                <a:spcPts val="900"/>
              </a:spcAft>
              <a:buFont typeface="Arial" panose="020B0604020202020204" pitchFamily="34" charset="0"/>
              <a:buChar char="•"/>
              <a:defRPr/>
            </a:pPr>
            <a:endParaRPr lang="en-US" sz="1250" dirty="0">
              <a:cs typeface="Arial" panose="020B0604020202020204" pitchFamily="34" charset="0"/>
              <a:sym typeface="Arial"/>
            </a:endParaRPr>
          </a:p>
        </p:txBody>
      </p:sp>
      <p:cxnSp>
        <p:nvCxnSpPr>
          <p:cNvPr id="22" name="Straight Connector 21">
            <a:extLst>
              <a:ext uri="{FF2B5EF4-FFF2-40B4-BE49-F238E27FC236}">
                <a16:creationId xmlns:a16="http://schemas.microsoft.com/office/drawing/2014/main" id="{569FC1DF-5E84-445B-B685-6D010F8F0C16}"/>
              </a:ext>
            </a:extLst>
          </p:cNvPr>
          <p:cNvCxnSpPr>
            <a:cxnSpLocks/>
          </p:cNvCxnSpPr>
          <p:nvPr/>
        </p:nvCxnSpPr>
        <p:spPr>
          <a:xfrm>
            <a:off x="7516751" y="3927296"/>
            <a:ext cx="4267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F235AFB-B5BB-6A45-8453-EC0B0D7623F1}"/>
              </a:ext>
            </a:extLst>
          </p:cNvPr>
          <p:cNvSpPr/>
          <p:nvPr/>
        </p:nvSpPr>
        <p:spPr>
          <a:xfrm>
            <a:off x="9526654" y="3200782"/>
            <a:ext cx="2292490" cy="553998"/>
          </a:xfrm>
          <a:prstGeom prst="rect">
            <a:avLst/>
          </a:prstGeom>
        </p:spPr>
        <p:txBody>
          <a:bodyPr wrap="square" lIns="0" tIns="0" rIns="0" bIns="0" anchor="ctr">
            <a:spAutoFit/>
          </a:bodyPr>
          <a:lstStyle/>
          <a:p>
            <a:pPr algn="ctr" defTabSz="457189">
              <a:defRPr/>
            </a:pPr>
            <a:r>
              <a:rPr lang="en-US" b="1">
                <a:latin typeface="+mj-lt"/>
                <a:ea typeface="Arial Narrow" charset="0"/>
                <a:cs typeface="Arial" panose="020B0604020202020204" pitchFamily="34" charset="0"/>
                <a:sym typeface="Arial"/>
              </a:rPr>
              <a:t>Multiple Upcoming Catalysts </a:t>
            </a:r>
          </a:p>
        </p:txBody>
      </p:sp>
      <p:sp>
        <p:nvSpPr>
          <p:cNvPr id="11" name="TextBox 10">
            <a:extLst>
              <a:ext uri="{FF2B5EF4-FFF2-40B4-BE49-F238E27FC236}">
                <a16:creationId xmlns:a16="http://schemas.microsoft.com/office/drawing/2014/main" id="{6A536158-B9D7-824C-9D66-EB3E4B11F46F}"/>
              </a:ext>
            </a:extLst>
          </p:cNvPr>
          <p:cNvSpPr txBox="1"/>
          <p:nvPr/>
        </p:nvSpPr>
        <p:spPr>
          <a:xfrm>
            <a:off x="9514158" y="4099813"/>
            <a:ext cx="2516966" cy="1692771"/>
          </a:xfrm>
          <a:prstGeom prst="rect">
            <a:avLst/>
          </a:prstGeom>
          <a:noFill/>
        </p:spPr>
        <p:txBody>
          <a:bodyPr wrap="square" lIns="0" tIns="0" rIns="0" bIns="0" rtlCol="0" anchor="t">
            <a:spAutoFit/>
          </a:bodyPr>
          <a:lstStyle/>
          <a:p>
            <a:pPr marL="146050" indent="-146050" defTabSz="914377">
              <a:spcAft>
                <a:spcPts val="900"/>
              </a:spcAft>
              <a:buFont typeface="Arial" panose="020B0604020202020204" pitchFamily="34" charset="0"/>
              <a:buChar char="•"/>
              <a:defRPr/>
            </a:pPr>
            <a:r>
              <a:rPr lang="en-US" sz="1250" dirty="0">
                <a:cs typeface="Arial"/>
                <a:sym typeface="Arial"/>
              </a:rPr>
              <a:t>Readout of Phase 3 OVAL PFS</a:t>
            </a:r>
            <a:r>
              <a:rPr lang="en-US" sz="1250" dirty="0">
                <a:cs typeface="Arial" panose="020B0604020202020204" pitchFamily="34" charset="0"/>
              </a:rPr>
              <a:t/>
            </a:r>
            <a:br>
              <a:rPr lang="en-US" sz="1250" dirty="0">
                <a:cs typeface="Arial" panose="020B0604020202020204" pitchFamily="34" charset="0"/>
              </a:rPr>
            </a:br>
            <a:r>
              <a:rPr lang="en-US" sz="1250" dirty="0">
                <a:cs typeface="Arial"/>
                <a:sym typeface="Arial"/>
              </a:rPr>
              <a:t>co-primary endpoint - 2H22</a:t>
            </a:r>
            <a:endParaRPr lang="en-US" sz="1250" dirty="0">
              <a:cs typeface="Arial"/>
            </a:endParaRPr>
          </a:p>
          <a:p>
            <a:pPr marL="146050" indent="-146050" defTabSz="914377">
              <a:spcAft>
                <a:spcPts val="900"/>
              </a:spcAft>
              <a:buFont typeface="Arial" panose="020B0604020202020204" pitchFamily="34" charset="0"/>
              <a:buChar char="•"/>
              <a:defRPr/>
            </a:pPr>
            <a:r>
              <a:rPr lang="en-US" sz="1250" dirty="0">
                <a:cs typeface="Arial"/>
                <a:sym typeface="Arial"/>
              </a:rPr>
              <a:t>Readout of two additional</a:t>
            </a:r>
            <a:r>
              <a:rPr lang="en-US" sz="1250" dirty="0">
                <a:cs typeface="Arial" panose="020B0604020202020204" pitchFamily="34" charset="0"/>
              </a:rPr>
              <a:t/>
            </a:r>
            <a:br>
              <a:rPr lang="en-US" sz="1250" dirty="0">
                <a:cs typeface="Arial" panose="020B0604020202020204" pitchFamily="34" charset="0"/>
              </a:rPr>
            </a:br>
            <a:r>
              <a:rPr lang="en-US" sz="1250" dirty="0" err="1">
                <a:cs typeface="Arial"/>
                <a:sym typeface="Arial"/>
              </a:rPr>
              <a:t>ofra-vec</a:t>
            </a:r>
            <a:r>
              <a:rPr lang="en-US" sz="1250" dirty="0">
                <a:cs typeface="Arial"/>
                <a:sym typeface="Arial"/>
              </a:rPr>
              <a:t> Phase 2 trials – 2022</a:t>
            </a:r>
          </a:p>
          <a:p>
            <a:pPr marL="146050" indent="-146050" defTabSz="914377">
              <a:spcAft>
                <a:spcPts val="900"/>
              </a:spcAft>
              <a:buFont typeface="Arial" panose="020B0604020202020204" pitchFamily="34" charset="0"/>
              <a:buChar char="•"/>
              <a:defRPr/>
            </a:pPr>
            <a:r>
              <a:rPr lang="en-US" sz="1250" dirty="0">
                <a:cs typeface="Arial"/>
              </a:rPr>
              <a:t>Initiate trial for VB-601 monocyte targeting program – 2H22</a:t>
            </a:r>
          </a:p>
          <a:p>
            <a:pPr marL="146050" indent="-146050" defTabSz="914377">
              <a:spcAft>
                <a:spcPts val="900"/>
              </a:spcAft>
              <a:buFont typeface="Arial" panose="020B0604020202020204" pitchFamily="34" charset="0"/>
              <a:buChar char="•"/>
              <a:defRPr/>
            </a:pPr>
            <a:r>
              <a:rPr lang="en-US" sz="1250" dirty="0">
                <a:cs typeface="Arial"/>
              </a:rPr>
              <a:t>Cash runway into Q4 2023</a:t>
            </a:r>
          </a:p>
        </p:txBody>
      </p:sp>
      <p:cxnSp>
        <p:nvCxnSpPr>
          <p:cNvPr id="23" name="Straight Connector 22">
            <a:extLst>
              <a:ext uri="{FF2B5EF4-FFF2-40B4-BE49-F238E27FC236}">
                <a16:creationId xmlns:a16="http://schemas.microsoft.com/office/drawing/2014/main" id="{927BC199-DBD7-4D94-A269-2269E13FBCCC}"/>
              </a:ext>
            </a:extLst>
          </p:cNvPr>
          <p:cNvCxnSpPr>
            <a:cxnSpLocks/>
          </p:cNvCxnSpPr>
          <p:nvPr/>
        </p:nvCxnSpPr>
        <p:spPr>
          <a:xfrm>
            <a:off x="10459539" y="3927296"/>
            <a:ext cx="4267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876553C-3B07-4BE2-B419-198098340CE1}"/>
              </a:ext>
            </a:extLst>
          </p:cNvPr>
          <p:cNvCxnSpPr>
            <a:cxnSpLocks/>
          </p:cNvCxnSpPr>
          <p:nvPr/>
        </p:nvCxnSpPr>
        <p:spPr>
          <a:xfrm>
            <a:off x="3315932" y="2790832"/>
            <a:ext cx="0" cy="34940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9C6B5BC-014E-4F69-B148-DB9FC6413F92}"/>
              </a:ext>
            </a:extLst>
          </p:cNvPr>
          <p:cNvCxnSpPr>
            <a:cxnSpLocks/>
          </p:cNvCxnSpPr>
          <p:nvPr/>
        </p:nvCxnSpPr>
        <p:spPr>
          <a:xfrm>
            <a:off x="6258718" y="2790832"/>
            <a:ext cx="0" cy="34940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8378B29-6CD1-4AF4-B691-4B4DDD7FFB6E}"/>
              </a:ext>
            </a:extLst>
          </p:cNvPr>
          <p:cNvCxnSpPr>
            <a:cxnSpLocks/>
          </p:cNvCxnSpPr>
          <p:nvPr/>
        </p:nvCxnSpPr>
        <p:spPr>
          <a:xfrm>
            <a:off x="9201504" y="2790832"/>
            <a:ext cx="0" cy="34940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B4091CF1-8692-4999-B538-A9253C95D8A2}"/>
              </a:ext>
            </a:extLst>
          </p:cNvPr>
          <p:cNvSpPr/>
          <p:nvPr/>
        </p:nvSpPr>
        <p:spPr>
          <a:xfrm>
            <a:off x="10059988" y="1785035"/>
            <a:ext cx="1225822" cy="1225822"/>
          </a:xfrm>
          <a:prstGeom prst="ellipse">
            <a:avLst/>
          </a:prstGeom>
          <a:solidFill>
            <a:schemeClr val="tx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52" name="Graphic 51">
            <a:extLst>
              <a:ext uri="{FF2B5EF4-FFF2-40B4-BE49-F238E27FC236}">
                <a16:creationId xmlns:a16="http://schemas.microsoft.com/office/drawing/2014/main" id="{8BC1E8E3-B2AD-4EA3-AF42-26F69F1F39E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10354403" y="2079450"/>
            <a:ext cx="636993" cy="636993"/>
          </a:xfrm>
          <a:prstGeom prst="rect">
            <a:avLst/>
          </a:prstGeom>
        </p:spPr>
      </p:pic>
      <p:sp>
        <p:nvSpPr>
          <p:cNvPr id="33" name="Oval 32">
            <a:extLst>
              <a:ext uri="{FF2B5EF4-FFF2-40B4-BE49-F238E27FC236}">
                <a16:creationId xmlns:a16="http://schemas.microsoft.com/office/drawing/2014/main" id="{5BEE847E-81BE-46DD-8DA1-33E861118AF6}"/>
              </a:ext>
            </a:extLst>
          </p:cNvPr>
          <p:cNvSpPr/>
          <p:nvPr/>
        </p:nvSpPr>
        <p:spPr>
          <a:xfrm>
            <a:off x="1231628" y="1785035"/>
            <a:ext cx="1225822" cy="1225822"/>
          </a:xfrm>
          <a:prstGeom prst="ellipse">
            <a:avLst/>
          </a:prstGeom>
          <a:solidFill>
            <a:schemeClr val="tx1"/>
          </a:solidFill>
          <a:ln>
            <a:solidFill>
              <a:schemeClr val="bg1"/>
            </a:solid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56" name="Graphic 55">
            <a:extLst>
              <a:ext uri="{FF2B5EF4-FFF2-40B4-BE49-F238E27FC236}">
                <a16:creationId xmlns:a16="http://schemas.microsoft.com/office/drawing/2014/main" id="{BB2BF37E-E538-4CA8-873D-B42949450B5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p:blipFill>
        <p:spPr>
          <a:xfrm>
            <a:off x="1526043" y="2079450"/>
            <a:ext cx="636993" cy="636993"/>
          </a:xfrm>
          <a:prstGeom prst="rect">
            <a:avLst/>
          </a:prstGeom>
        </p:spPr>
      </p:pic>
      <p:sp>
        <p:nvSpPr>
          <p:cNvPr id="40" name="Oval 39">
            <a:extLst>
              <a:ext uri="{FF2B5EF4-FFF2-40B4-BE49-F238E27FC236}">
                <a16:creationId xmlns:a16="http://schemas.microsoft.com/office/drawing/2014/main" id="{0B135F9B-E290-47F9-9F18-F881A7067183}"/>
              </a:ext>
            </a:extLst>
          </p:cNvPr>
          <p:cNvSpPr/>
          <p:nvPr/>
        </p:nvSpPr>
        <p:spPr>
          <a:xfrm>
            <a:off x="7117200" y="1785035"/>
            <a:ext cx="1225822" cy="1225822"/>
          </a:xfrm>
          <a:prstGeom prst="ellipse">
            <a:avLst/>
          </a:prstGeom>
          <a:solidFill>
            <a:schemeClr val="tx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58" name="Graphic 57">
            <a:extLst>
              <a:ext uri="{FF2B5EF4-FFF2-40B4-BE49-F238E27FC236}">
                <a16:creationId xmlns:a16="http://schemas.microsoft.com/office/drawing/2014/main" id="{5B5B2B24-D262-4ED0-8701-760FD2090BD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7424315" y="2092150"/>
            <a:ext cx="636993" cy="636993"/>
          </a:xfrm>
          <a:prstGeom prst="rect">
            <a:avLst/>
          </a:prstGeom>
        </p:spPr>
      </p:pic>
      <p:sp>
        <p:nvSpPr>
          <p:cNvPr id="39" name="Oval 38">
            <a:extLst>
              <a:ext uri="{FF2B5EF4-FFF2-40B4-BE49-F238E27FC236}">
                <a16:creationId xmlns:a16="http://schemas.microsoft.com/office/drawing/2014/main" id="{A51B86C2-1E2A-44C6-8870-2063479C94E9}"/>
              </a:ext>
            </a:extLst>
          </p:cNvPr>
          <p:cNvSpPr/>
          <p:nvPr/>
        </p:nvSpPr>
        <p:spPr>
          <a:xfrm>
            <a:off x="4174414" y="1785035"/>
            <a:ext cx="1225822" cy="1225822"/>
          </a:xfrm>
          <a:prstGeom prst="ellipse">
            <a:avLst/>
          </a:prstGeom>
          <a:solidFill>
            <a:schemeClr val="tx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64" name="Graphic 63">
            <a:extLst>
              <a:ext uri="{FF2B5EF4-FFF2-40B4-BE49-F238E27FC236}">
                <a16:creationId xmlns:a16="http://schemas.microsoft.com/office/drawing/2014/main" id="{D67D972E-B3A8-42EB-B108-88D88894FBD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4430138" y="2040759"/>
            <a:ext cx="714375" cy="714375"/>
          </a:xfrm>
          <a:prstGeom prst="rect">
            <a:avLst/>
          </a:prstGeom>
        </p:spPr>
      </p:pic>
      <p:sp>
        <p:nvSpPr>
          <p:cNvPr id="6" name="TextBox 5">
            <a:extLst>
              <a:ext uri="{FF2B5EF4-FFF2-40B4-BE49-F238E27FC236}">
                <a16:creationId xmlns:a16="http://schemas.microsoft.com/office/drawing/2014/main" id="{D57D4E02-53C9-4F14-9E54-5F9270A8474A}"/>
              </a:ext>
            </a:extLst>
          </p:cNvPr>
          <p:cNvSpPr txBox="1"/>
          <p:nvPr/>
        </p:nvSpPr>
        <p:spPr>
          <a:xfrm>
            <a:off x="3538833" y="5161068"/>
            <a:ext cx="249698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46050" indent="-146050" defTabSz="914377">
              <a:spcAft>
                <a:spcPts val="900"/>
              </a:spcAft>
              <a:buFont typeface="Arial" panose="020B0604020202020204" pitchFamily="34" charset="0"/>
              <a:buChar char="•"/>
              <a:defRPr/>
            </a:pPr>
            <a:r>
              <a:rPr lang="en-US" sz="1250">
                <a:cs typeface="Arial"/>
              </a:rPr>
              <a:t>Antibody platform targeting monocytes, one of the key components in chronic inflammation</a:t>
            </a:r>
          </a:p>
        </p:txBody>
      </p:sp>
      <p:sp>
        <p:nvSpPr>
          <p:cNvPr id="5" name="TextBox 4"/>
          <p:cNvSpPr txBox="1"/>
          <p:nvPr/>
        </p:nvSpPr>
        <p:spPr>
          <a:xfrm>
            <a:off x="10554789" y="6396335"/>
            <a:ext cx="1625574" cy="461665"/>
          </a:xfrm>
          <a:prstGeom prst="rect">
            <a:avLst/>
          </a:prstGeom>
          <a:noFill/>
        </p:spPr>
        <p:txBody>
          <a:bodyPr wrap="square" rtlCol="0">
            <a:spAutoFit/>
          </a:bodyPr>
          <a:lstStyle/>
          <a:p>
            <a:r>
              <a:rPr lang="en-US" sz="600" dirty="0" err="1"/>
              <a:t>rGBM</a:t>
            </a:r>
            <a:r>
              <a:rPr lang="en-US" sz="600" dirty="0"/>
              <a:t>: recurrent </a:t>
            </a:r>
            <a:r>
              <a:rPr lang="en-US" sz="600" dirty="0" err="1"/>
              <a:t>GlioBlastoma</a:t>
            </a:r>
            <a:r>
              <a:rPr lang="en-US" sz="600" dirty="0"/>
              <a:t> </a:t>
            </a:r>
            <a:r>
              <a:rPr lang="en-US" sz="600" dirty="0" err="1"/>
              <a:t>Multiforme</a:t>
            </a:r>
            <a:endParaRPr lang="en-US" sz="600" dirty="0"/>
          </a:p>
          <a:p>
            <a:r>
              <a:rPr lang="en-US" sz="600" dirty="0"/>
              <a:t>IND: Investigational New Drug</a:t>
            </a:r>
          </a:p>
          <a:p>
            <a:r>
              <a:rPr lang="en-US" sz="600" dirty="0"/>
              <a:t>IBD: Inflammatory Bowel Disease</a:t>
            </a:r>
          </a:p>
          <a:p>
            <a:r>
              <a:rPr lang="en-US" sz="600" dirty="0"/>
              <a:t>PFS: Progression Free Survival</a:t>
            </a:r>
          </a:p>
        </p:txBody>
      </p:sp>
    </p:spTree>
    <p:extLst>
      <p:ext uri="{BB962C8B-B14F-4D97-AF65-F5344CB8AC3E}">
        <p14:creationId xmlns:p14="http://schemas.microsoft.com/office/powerpoint/2010/main" val="335061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606FA73-D854-4E3A-B663-B327A8320FFA}"/>
              </a:ext>
            </a:extLst>
          </p:cNvPr>
          <p:cNvSpPr/>
          <p:nvPr/>
        </p:nvSpPr>
        <p:spPr>
          <a:xfrm>
            <a:off x="410548" y="3333750"/>
            <a:ext cx="11781452" cy="2951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2" name="Rectangle 71">
            <a:extLst>
              <a:ext uri="{FF2B5EF4-FFF2-40B4-BE49-F238E27FC236}">
                <a16:creationId xmlns:a16="http://schemas.microsoft.com/office/drawing/2014/main" id="{35E33B8A-3207-442C-A5FE-2B34012D93A1}"/>
              </a:ext>
            </a:extLst>
          </p:cNvPr>
          <p:cNvSpPr/>
          <p:nvPr/>
        </p:nvSpPr>
        <p:spPr>
          <a:xfrm>
            <a:off x="6470683" y="1028700"/>
            <a:ext cx="5458976" cy="5038725"/>
          </a:xfrm>
          <a:prstGeom prst="rect">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Date Placeholder 5">
            <a:extLst>
              <a:ext uri="{FF2B5EF4-FFF2-40B4-BE49-F238E27FC236}">
                <a16:creationId xmlns:a16="http://schemas.microsoft.com/office/drawing/2014/main" id="{56339FB9-49B1-4E7B-BE68-0BEAE0CA83DD}"/>
              </a:ext>
            </a:extLst>
          </p:cNvPr>
          <p:cNvSpPr>
            <a:spLocks noGrp="1"/>
          </p:cNvSpPr>
          <p:nvPr>
            <p:ph type="dt" sz="half" idx="2"/>
          </p:nvPr>
        </p:nvSpPr>
        <p:spPr>
          <a:xfrm>
            <a:off x="591618" y="6414241"/>
            <a:ext cx="8521559" cy="365125"/>
          </a:xfrm>
        </p:spPr>
        <p:txBody>
          <a:bodyPr/>
          <a:lstStyle/>
          <a:p>
            <a:r>
              <a:rPr lang="en-US"/>
              <a:t>BREAKING BOUNDARIES, ENGINEERING THE FUTURE OF TARGETED MEDICINES</a:t>
            </a:r>
          </a:p>
        </p:txBody>
      </p:sp>
      <p:sp>
        <p:nvSpPr>
          <p:cNvPr id="10" name="Title 9">
            <a:extLst>
              <a:ext uri="{FF2B5EF4-FFF2-40B4-BE49-F238E27FC236}">
                <a16:creationId xmlns:a16="http://schemas.microsoft.com/office/drawing/2014/main" id="{4B526AAE-AA7D-4ACA-A20A-D87055E08EDC}"/>
              </a:ext>
            </a:extLst>
          </p:cNvPr>
          <p:cNvSpPr>
            <a:spLocks noGrp="1"/>
          </p:cNvSpPr>
          <p:nvPr>
            <p:ph type="title"/>
          </p:nvPr>
        </p:nvSpPr>
        <p:spPr>
          <a:xfrm>
            <a:off x="685800" y="239162"/>
            <a:ext cx="11239500" cy="560300"/>
          </a:xfrm>
        </p:spPr>
        <p:txBody>
          <a:bodyPr anchor="ctr"/>
          <a:lstStyle/>
          <a:p>
            <a:r>
              <a:rPr lang="en-US" sz="2400" dirty="0"/>
              <a:t>Differentiated Platform Technologies</a:t>
            </a:r>
            <a:endParaRPr lang="en-PH" sz="2400" dirty="0"/>
          </a:p>
        </p:txBody>
      </p:sp>
      <p:sp>
        <p:nvSpPr>
          <p:cNvPr id="2" name="Rectangle 1">
            <a:extLst>
              <a:ext uri="{FF2B5EF4-FFF2-40B4-BE49-F238E27FC236}">
                <a16:creationId xmlns:a16="http://schemas.microsoft.com/office/drawing/2014/main" id="{331E5042-3CCE-4CBC-9EB4-5682317EE8E7}"/>
              </a:ext>
            </a:extLst>
          </p:cNvPr>
          <p:cNvSpPr/>
          <p:nvPr/>
        </p:nvSpPr>
        <p:spPr>
          <a:xfrm>
            <a:off x="697015" y="1028699"/>
            <a:ext cx="5458976" cy="5038725"/>
          </a:xfrm>
          <a:prstGeom prst="rect">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PH"/>
          </a:p>
        </p:txBody>
      </p:sp>
      <p:sp>
        <p:nvSpPr>
          <p:cNvPr id="40" name="TextBox 39">
            <a:extLst>
              <a:ext uri="{FF2B5EF4-FFF2-40B4-BE49-F238E27FC236}">
                <a16:creationId xmlns:a16="http://schemas.microsoft.com/office/drawing/2014/main" id="{072BECF2-3288-42AD-91E0-841032DCB87E}"/>
              </a:ext>
            </a:extLst>
          </p:cNvPr>
          <p:cNvSpPr txBox="1"/>
          <p:nvPr/>
        </p:nvSpPr>
        <p:spPr>
          <a:xfrm>
            <a:off x="42452" y="5627715"/>
            <a:ext cx="3168829" cy="276999"/>
          </a:xfrm>
          <a:prstGeom prst="rect">
            <a:avLst/>
          </a:prstGeom>
          <a:noFill/>
        </p:spPr>
        <p:txBody>
          <a:bodyPr wrap="square" rtlCol="0">
            <a:spAutoFit/>
          </a:bodyPr>
          <a:lstStyle/>
          <a:p>
            <a:pPr algn="ctr" defTabSz="1219170"/>
            <a:r>
              <a:rPr lang="en-US" sz="1200" kern="0" dirty="0">
                <a:latin typeface="Arial"/>
                <a:cs typeface="Arial"/>
                <a:sym typeface="Arial"/>
              </a:rPr>
              <a:t>Vector based delivery </a:t>
            </a:r>
          </a:p>
        </p:txBody>
      </p:sp>
      <p:pic>
        <p:nvPicPr>
          <p:cNvPr id="42" name="Picture 41" descr="Schematic&#10;&#10;Description automatically generated">
            <a:extLst>
              <a:ext uri="{FF2B5EF4-FFF2-40B4-BE49-F238E27FC236}">
                <a16:creationId xmlns:a16="http://schemas.microsoft.com/office/drawing/2014/main" id="{EA38E4F6-E3B4-4B2D-9F03-347182E9F1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9746" y="3052182"/>
            <a:ext cx="2716226" cy="2427971"/>
          </a:xfrm>
          <a:prstGeom prst="rect">
            <a:avLst/>
          </a:prstGeom>
        </p:spPr>
      </p:pic>
      <p:sp>
        <p:nvSpPr>
          <p:cNvPr id="28" name="Rectangle 27">
            <a:extLst>
              <a:ext uri="{FF2B5EF4-FFF2-40B4-BE49-F238E27FC236}">
                <a16:creationId xmlns:a16="http://schemas.microsoft.com/office/drawing/2014/main" id="{6DDC3CAE-5376-4538-97EE-FB5ACA28292C}"/>
              </a:ext>
            </a:extLst>
          </p:cNvPr>
          <p:cNvSpPr/>
          <p:nvPr/>
        </p:nvSpPr>
        <p:spPr>
          <a:xfrm>
            <a:off x="697015" y="1689509"/>
            <a:ext cx="5458976" cy="5478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kern="0">
              <a:solidFill>
                <a:schemeClr val="tx2"/>
              </a:solidFill>
              <a:cs typeface="Arial"/>
              <a:sym typeface="Arial"/>
            </a:endParaRPr>
          </a:p>
        </p:txBody>
      </p:sp>
      <p:sp>
        <p:nvSpPr>
          <p:cNvPr id="37" name="TextBox 36">
            <a:extLst>
              <a:ext uri="{FF2B5EF4-FFF2-40B4-BE49-F238E27FC236}">
                <a16:creationId xmlns:a16="http://schemas.microsoft.com/office/drawing/2014/main" id="{5421B46A-207B-4973-B550-3E29915A2F51}"/>
              </a:ext>
            </a:extLst>
          </p:cNvPr>
          <p:cNvSpPr txBox="1"/>
          <p:nvPr/>
        </p:nvSpPr>
        <p:spPr>
          <a:xfrm>
            <a:off x="4720312" y="2561457"/>
            <a:ext cx="1389684" cy="276999"/>
          </a:xfrm>
          <a:prstGeom prst="rect">
            <a:avLst/>
          </a:prstGeom>
          <a:noFill/>
        </p:spPr>
        <p:txBody>
          <a:bodyPr wrap="square" rtlCol="0">
            <a:spAutoFit/>
          </a:bodyPr>
          <a:lstStyle/>
          <a:p>
            <a:pPr defTabSz="1219170"/>
            <a:r>
              <a:rPr lang="en-US" sz="1200" kern="0" dirty="0">
                <a:latin typeface="Arial"/>
                <a:cs typeface="Arial"/>
                <a:sym typeface="Arial"/>
              </a:rPr>
              <a:t>Therapeutic gene</a:t>
            </a:r>
          </a:p>
        </p:txBody>
      </p:sp>
      <p:sp>
        <p:nvSpPr>
          <p:cNvPr id="39" name="TextBox 38">
            <a:extLst>
              <a:ext uri="{FF2B5EF4-FFF2-40B4-BE49-F238E27FC236}">
                <a16:creationId xmlns:a16="http://schemas.microsoft.com/office/drawing/2014/main" id="{CB50CB91-417C-408A-92DF-8BDBC4217B80}"/>
              </a:ext>
            </a:extLst>
          </p:cNvPr>
          <p:cNvSpPr txBox="1"/>
          <p:nvPr/>
        </p:nvSpPr>
        <p:spPr>
          <a:xfrm>
            <a:off x="787927" y="2431837"/>
            <a:ext cx="1222621" cy="646331"/>
          </a:xfrm>
          <a:prstGeom prst="rect">
            <a:avLst/>
          </a:prstGeom>
          <a:noFill/>
        </p:spPr>
        <p:txBody>
          <a:bodyPr wrap="square" rtlCol="0">
            <a:spAutoFit/>
          </a:bodyPr>
          <a:lstStyle/>
          <a:p>
            <a:pPr defTabSz="1219170"/>
            <a:r>
              <a:rPr lang="en-US" sz="1200" kern="0">
                <a:latin typeface="Arial"/>
                <a:cs typeface="Arial"/>
                <a:sym typeface="Arial"/>
              </a:rPr>
              <a:t>Novel promoter  targeting tumor blood vessels</a:t>
            </a:r>
          </a:p>
        </p:txBody>
      </p:sp>
      <p:sp>
        <p:nvSpPr>
          <p:cNvPr id="23" name="Rectangle 22">
            <a:extLst>
              <a:ext uri="{FF2B5EF4-FFF2-40B4-BE49-F238E27FC236}">
                <a16:creationId xmlns:a16="http://schemas.microsoft.com/office/drawing/2014/main" id="{06B8C647-C7D0-4037-A9F6-4AF60B2C213B}"/>
              </a:ext>
            </a:extLst>
          </p:cNvPr>
          <p:cNvSpPr/>
          <p:nvPr/>
        </p:nvSpPr>
        <p:spPr>
          <a:xfrm>
            <a:off x="697015" y="1028699"/>
            <a:ext cx="5458976" cy="7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rPr>
              <a:t>VTS™ (VASCULAR TARGETING SYSTEM)</a:t>
            </a:r>
          </a:p>
        </p:txBody>
      </p:sp>
      <p:sp>
        <p:nvSpPr>
          <p:cNvPr id="29" name="Rectangle 28">
            <a:extLst>
              <a:ext uri="{FF2B5EF4-FFF2-40B4-BE49-F238E27FC236}">
                <a16:creationId xmlns:a16="http://schemas.microsoft.com/office/drawing/2014/main" id="{1CD504C9-D611-4A50-8CB7-0AFC608AD1FC}"/>
              </a:ext>
            </a:extLst>
          </p:cNvPr>
          <p:cNvSpPr/>
          <p:nvPr/>
        </p:nvSpPr>
        <p:spPr>
          <a:xfrm>
            <a:off x="6466324" y="1689509"/>
            <a:ext cx="5458976" cy="5603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kern="0">
              <a:solidFill>
                <a:schemeClr val="tx2"/>
              </a:solidFill>
              <a:cs typeface="Arial"/>
              <a:sym typeface="Arial"/>
            </a:endParaRPr>
          </a:p>
        </p:txBody>
      </p:sp>
      <p:sp>
        <p:nvSpPr>
          <p:cNvPr id="49" name="TextBox 48">
            <a:extLst>
              <a:ext uri="{FF2B5EF4-FFF2-40B4-BE49-F238E27FC236}">
                <a16:creationId xmlns:a16="http://schemas.microsoft.com/office/drawing/2014/main" id="{0D299FED-E589-4CEA-955A-43B97D804C4D}"/>
              </a:ext>
            </a:extLst>
          </p:cNvPr>
          <p:cNvSpPr txBox="1"/>
          <p:nvPr/>
        </p:nvSpPr>
        <p:spPr>
          <a:xfrm>
            <a:off x="6881947" y="1833738"/>
            <a:ext cx="4627730" cy="292388"/>
          </a:xfrm>
          <a:prstGeom prst="rect">
            <a:avLst/>
          </a:prstGeom>
          <a:noFill/>
        </p:spPr>
        <p:txBody>
          <a:bodyPr wrap="square" rtlCol="0">
            <a:spAutoFit/>
          </a:bodyPr>
          <a:lstStyle/>
          <a:p>
            <a:pPr algn="ctr" defTabSz="1219170"/>
            <a:r>
              <a:rPr lang="en-US" sz="1300" b="1" kern="0">
                <a:solidFill>
                  <a:schemeClr val="accent1"/>
                </a:solidFill>
                <a:latin typeface="Arial"/>
                <a:cs typeface="Arial"/>
                <a:sym typeface="Arial"/>
              </a:rPr>
              <a:t>Most advanced program (VB-601) entering clinic in 2H22</a:t>
            </a:r>
          </a:p>
        </p:txBody>
      </p:sp>
      <p:sp>
        <p:nvSpPr>
          <p:cNvPr id="27" name="TextBox 26">
            <a:extLst>
              <a:ext uri="{FF2B5EF4-FFF2-40B4-BE49-F238E27FC236}">
                <a16:creationId xmlns:a16="http://schemas.microsoft.com/office/drawing/2014/main" id="{4727BAAD-50BC-4A72-907F-8D61F042B3AC}"/>
              </a:ext>
            </a:extLst>
          </p:cNvPr>
          <p:cNvSpPr txBox="1"/>
          <p:nvPr/>
        </p:nvSpPr>
        <p:spPr>
          <a:xfrm>
            <a:off x="7615757" y="5627715"/>
            <a:ext cx="3168829" cy="276999"/>
          </a:xfrm>
          <a:prstGeom prst="rect">
            <a:avLst/>
          </a:prstGeom>
          <a:noFill/>
        </p:spPr>
        <p:txBody>
          <a:bodyPr wrap="square" lIns="91440" tIns="45720" rIns="91440" bIns="45720" rtlCol="0" anchor="t">
            <a:spAutoFit/>
          </a:bodyPr>
          <a:lstStyle/>
          <a:p>
            <a:pPr algn="ctr" defTabSz="1219170"/>
            <a:r>
              <a:rPr lang="en-US" sz="1200" kern="0" dirty="0">
                <a:latin typeface="Arial"/>
                <a:cs typeface="Arial"/>
                <a:sym typeface="Arial"/>
              </a:rPr>
              <a:t>Monoclonal Antibody Targeting Monocytes</a:t>
            </a:r>
            <a:endParaRPr lang="en-US" dirty="0"/>
          </a:p>
        </p:txBody>
      </p:sp>
      <p:pic>
        <p:nvPicPr>
          <p:cNvPr id="47" name="Picture 16">
            <a:extLst>
              <a:ext uri="{FF2B5EF4-FFF2-40B4-BE49-F238E27FC236}">
                <a16:creationId xmlns:a16="http://schemas.microsoft.com/office/drawing/2014/main" id="{1AD33D15-A6C6-4146-BE23-0020DEB5C66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7626" y="3712151"/>
            <a:ext cx="2066701" cy="17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98066" y="2449005"/>
            <a:ext cx="1325821" cy="1258324"/>
          </a:xfrm>
          <a:prstGeom prst="rect">
            <a:avLst/>
          </a:prstGeom>
        </p:spPr>
      </p:pic>
      <p:sp>
        <p:nvSpPr>
          <p:cNvPr id="24" name="Rectangle 23">
            <a:extLst>
              <a:ext uri="{FF2B5EF4-FFF2-40B4-BE49-F238E27FC236}">
                <a16:creationId xmlns:a16="http://schemas.microsoft.com/office/drawing/2014/main" id="{B398D60C-2520-4F3C-A5AE-A3686E9A1E98}"/>
              </a:ext>
            </a:extLst>
          </p:cNvPr>
          <p:cNvSpPr/>
          <p:nvPr/>
        </p:nvSpPr>
        <p:spPr>
          <a:xfrm>
            <a:off x="6470683" y="1028699"/>
            <a:ext cx="5458976" cy="7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b="1" dirty="0">
                <a:solidFill>
                  <a:schemeClr val="bg1"/>
                </a:solidFill>
                <a:latin typeface="Arial" panose="020B0604020202020204"/>
              </a:rPr>
              <a:t>MTT</a:t>
            </a:r>
            <a:r>
              <a:rPr kumimoji="0" lang="en-US" b="1" i="0" u="none" strike="noStrike" kern="1200" cap="none" spc="0" normalizeH="0" baseline="0" noProof="0" dirty="0">
                <a:ln>
                  <a:noFill/>
                </a:ln>
                <a:solidFill>
                  <a:schemeClr val="bg1"/>
                </a:solidFill>
                <a:effectLst/>
                <a:uLnTx/>
                <a:uFillTx/>
                <a:latin typeface="Arial" panose="020B0604020202020204"/>
              </a:rPr>
              <a:t> (</a:t>
            </a:r>
            <a:r>
              <a:rPr lang="en-US" b="1" dirty="0">
                <a:solidFill>
                  <a:schemeClr val="bg1"/>
                </a:solidFill>
                <a:latin typeface="Arial" panose="020B0604020202020204"/>
              </a:rPr>
              <a:t>MONOCYTE TARGETING TECHNOLOGY)</a:t>
            </a:r>
            <a:endParaRPr lang="en-US" sz="1600" b="1" kern="0" dirty="0">
              <a:solidFill>
                <a:srgbClr val="F5B043"/>
              </a:solidFill>
              <a:cs typeface="Arial"/>
              <a:sym typeface="Arial"/>
            </a:endParaRPr>
          </a:p>
        </p:txBody>
      </p:sp>
      <p:sp>
        <p:nvSpPr>
          <p:cNvPr id="31" name="TextBox 30">
            <a:extLst>
              <a:ext uri="{FF2B5EF4-FFF2-40B4-BE49-F238E27FC236}">
                <a16:creationId xmlns:a16="http://schemas.microsoft.com/office/drawing/2014/main" id="{3C56ACFA-C846-824D-A8A9-1C28B2285BEE}"/>
              </a:ext>
            </a:extLst>
          </p:cNvPr>
          <p:cNvSpPr txBox="1"/>
          <p:nvPr/>
        </p:nvSpPr>
        <p:spPr>
          <a:xfrm>
            <a:off x="1180681" y="1833738"/>
            <a:ext cx="4443809" cy="292388"/>
          </a:xfrm>
          <a:prstGeom prst="rect">
            <a:avLst/>
          </a:prstGeom>
          <a:noFill/>
        </p:spPr>
        <p:txBody>
          <a:bodyPr wrap="square" rtlCol="0">
            <a:spAutoFit/>
          </a:bodyPr>
          <a:lstStyle/>
          <a:p>
            <a:pPr algn="ctr" defTabSz="1219170"/>
            <a:r>
              <a:rPr lang="en-US" sz="1300" b="1" kern="0" dirty="0">
                <a:solidFill>
                  <a:schemeClr val="accent1"/>
                </a:solidFill>
                <a:latin typeface="Arial"/>
                <a:cs typeface="Arial"/>
                <a:sym typeface="Arial"/>
              </a:rPr>
              <a:t>Most advanced program (</a:t>
            </a:r>
            <a:r>
              <a:rPr lang="en-US" sz="1300" b="1" kern="0" dirty="0" err="1">
                <a:solidFill>
                  <a:schemeClr val="accent1"/>
                </a:solidFill>
                <a:latin typeface="Arial"/>
                <a:cs typeface="Arial"/>
                <a:sym typeface="Arial"/>
              </a:rPr>
              <a:t>ofra-vec</a:t>
            </a:r>
            <a:r>
              <a:rPr lang="en-US" sz="1300" b="1" kern="0" dirty="0">
                <a:solidFill>
                  <a:schemeClr val="accent1"/>
                </a:solidFill>
                <a:latin typeface="Arial"/>
                <a:cs typeface="Arial"/>
                <a:sym typeface="Arial"/>
              </a:rPr>
              <a:t>) in clinical Phase 3</a:t>
            </a:r>
          </a:p>
        </p:txBody>
      </p:sp>
      <p:cxnSp>
        <p:nvCxnSpPr>
          <p:cNvPr id="20" name="Straight Connector 19">
            <a:extLst>
              <a:ext uri="{FF2B5EF4-FFF2-40B4-BE49-F238E27FC236}">
                <a16:creationId xmlns:a16="http://schemas.microsoft.com/office/drawing/2014/main" id="{20A6D6C3-CCE8-FB48-A0F1-075D14A46C0F}"/>
              </a:ext>
            </a:extLst>
          </p:cNvPr>
          <p:cNvCxnSpPr>
            <a:cxnSpLocks/>
          </p:cNvCxnSpPr>
          <p:nvPr/>
        </p:nvCxnSpPr>
        <p:spPr>
          <a:xfrm>
            <a:off x="2023610" y="2686764"/>
            <a:ext cx="483323" cy="1928"/>
          </a:xfrm>
          <a:prstGeom prst="line">
            <a:avLst/>
          </a:prstGeom>
          <a:ln>
            <a:solidFill>
              <a:srgbClr val="662D91"/>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9417AE0-8696-AF41-A295-A041C44A3DB0}"/>
              </a:ext>
            </a:extLst>
          </p:cNvPr>
          <p:cNvCxnSpPr>
            <a:cxnSpLocks/>
          </p:cNvCxnSpPr>
          <p:nvPr/>
        </p:nvCxnSpPr>
        <p:spPr>
          <a:xfrm flipH="1" flipV="1">
            <a:off x="2506933" y="2485638"/>
            <a:ext cx="2" cy="425760"/>
          </a:xfrm>
          <a:prstGeom prst="line">
            <a:avLst/>
          </a:prstGeom>
          <a:ln w="28575">
            <a:solidFill>
              <a:srgbClr val="662D9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0F02A6-1CCD-6043-B2C3-5C52AA295072}"/>
              </a:ext>
            </a:extLst>
          </p:cNvPr>
          <p:cNvCxnSpPr>
            <a:cxnSpLocks/>
          </p:cNvCxnSpPr>
          <p:nvPr/>
        </p:nvCxnSpPr>
        <p:spPr>
          <a:xfrm>
            <a:off x="4166071" y="2688692"/>
            <a:ext cx="504497" cy="0"/>
          </a:xfrm>
          <a:prstGeom prst="line">
            <a:avLst/>
          </a:prstGeom>
          <a:ln>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8AD898F-B5BD-5745-A4C0-F582CC7260C4}"/>
              </a:ext>
            </a:extLst>
          </p:cNvPr>
          <p:cNvCxnSpPr>
            <a:cxnSpLocks/>
          </p:cNvCxnSpPr>
          <p:nvPr/>
        </p:nvCxnSpPr>
        <p:spPr>
          <a:xfrm flipH="1" flipV="1">
            <a:off x="4166071" y="2487566"/>
            <a:ext cx="1" cy="42575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1C515CD-7295-CE4B-8B66-D2016B0423E8}"/>
              </a:ext>
            </a:extLst>
          </p:cNvPr>
          <p:cNvCxnSpPr>
            <a:cxnSpLocks/>
          </p:cNvCxnSpPr>
          <p:nvPr/>
        </p:nvCxnSpPr>
        <p:spPr>
          <a:xfrm>
            <a:off x="2487670" y="5761721"/>
            <a:ext cx="913971"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17979DE-695C-6F48-882E-59BCF9905F42}"/>
              </a:ext>
            </a:extLst>
          </p:cNvPr>
          <p:cNvCxnSpPr>
            <a:cxnSpLocks/>
          </p:cNvCxnSpPr>
          <p:nvPr/>
        </p:nvCxnSpPr>
        <p:spPr>
          <a:xfrm flipH="1" flipV="1">
            <a:off x="3393808" y="5601667"/>
            <a:ext cx="1" cy="35361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32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D1EAB3E4-7DE0-1149-98DF-DAF964B9D5DE}"/>
              </a:ext>
            </a:extLst>
          </p:cNvPr>
          <p:cNvGraphicFramePr>
            <a:graphicFrameLocks noGrp="1"/>
          </p:cNvGraphicFramePr>
          <p:nvPr>
            <p:extLst>
              <p:ext uri="{D42A27DB-BD31-4B8C-83A1-F6EECF244321}">
                <p14:modId xmlns:p14="http://schemas.microsoft.com/office/powerpoint/2010/main" val="3103833115"/>
              </p:ext>
            </p:extLst>
          </p:nvPr>
        </p:nvGraphicFramePr>
        <p:xfrm>
          <a:off x="685799" y="1114425"/>
          <a:ext cx="11023850" cy="5178462"/>
        </p:xfrm>
        <a:graphic>
          <a:graphicData uri="http://schemas.openxmlformats.org/drawingml/2006/table">
            <a:tbl>
              <a:tblPr firstRow="1" bandRow="1">
                <a:tableStyleId>{073A0DAA-6AF3-43AB-8588-CEC1D06C72B9}</a:tableStyleId>
              </a:tblPr>
              <a:tblGrid>
                <a:gridCol w="1406132">
                  <a:extLst>
                    <a:ext uri="{9D8B030D-6E8A-4147-A177-3AD203B41FA5}">
                      <a16:colId xmlns:a16="http://schemas.microsoft.com/office/drawing/2014/main" val="4258824325"/>
                    </a:ext>
                  </a:extLst>
                </a:gridCol>
                <a:gridCol w="1079509">
                  <a:extLst>
                    <a:ext uri="{9D8B030D-6E8A-4147-A177-3AD203B41FA5}">
                      <a16:colId xmlns:a16="http://schemas.microsoft.com/office/drawing/2014/main" val="2252857591"/>
                    </a:ext>
                  </a:extLst>
                </a:gridCol>
                <a:gridCol w="1239339">
                  <a:extLst>
                    <a:ext uri="{9D8B030D-6E8A-4147-A177-3AD203B41FA5}">
                      <a16:colId xmlns:a16="http://schemas.microsoft.com/office/drawing/2014/main" val="58407394"/>
                    </a:ext>
                  </a:extLst>
                </a:gridCol>
                <a:gridCol w="1013477">
                  <a:extLst>
                    <a:ext uri="{9D8B030D-6E8A-4147-A177-3AD203B41FA5}">
                      <a16:colId xmlns:a16="http://schemas.microsoft.com/office/drawing/2014/main" val="2926998563"/>
                    </a:ext>
                  </a:extLst>
                </a:gridCol>
                <a:gridCol w="925347">
                  <a:extLst>
                    <a:ext uri="{9D8B030D-6E8A-4147-A177-3AD203B41FA5}">
                      <a16:colId xmlns:a16="http://schemas.microsoft.com/office/drawing/2014/main" val="3718148438"/>
                    </a:ext>
                  </a:extLst>
                </a:gridCol>
                <a:gridCol w="969412">
                  <a:extLst>
                    <a:ext uri="{9D8B030D-6E8A-4147-A177-3AD203B41FA5}">
                      <a16:colId xmlns:a16="http://schemas.microsoft.com/office/drawing/2014/main" val="2630007487"/>
                    </a:ext>
                  </a:extLst>
                </a:gridCol>
                <a:gridCol w="969412">
                  <a:extLst>
                    <a:ext uri="{9D8B030D-6E8A-4147-A177-3AD203B41FA5}">
                      <a16:colId xmlns:a16="http://schemas.microsoft.com/office/drawing/2014/main" val="941995949"/>
                    </a:ext>
                  </a:extLst>
                </a:gridCol>
                <a:gridCol w="969412">
                  <a:extLst>
                    <a:ext uri="{9D8B030D-6E8A-4147-A177-3AD203B41FA5}">
                      <a16:colId xmlns:a16="http://schemas.microsoft.com/office/drawing/2014/main" val="4269794975"/>
                    </a:ext>
                  </a:extLst>
                </a:gridCol>
                <a:gridCol w="1134963">
                  <a:extLst>
                    <a:ext uri="{9D8B030D-6E8A-4147-A177-3AD203B41FA5}">
                      <a16:colId xmlns:a16="http://schemas.microsoft.com/office/drawing/2014/main" val="1954125890"/>
                    </a:ext>
                  </a:extLst>
                </a:gridCol>
                <a:gridCol w="1316847">
                  <a:extLst>
                    <a:ext uri="{9D8B030D-6E8A-4147-A177-3AD203B41FA5}">
                      <a16:colId xmlns:a16="http://schemas.microsoft.com/office/drawing/2014/main" val="1140875173"/>
                    </a:ext>
                  </a:extLst>
                </a:gridCol>
              </a:tblGrid>
              <a:tr h="542142">
                <a:tc>
                  <a:txBody>
                    <a:bodyPr/>
                    <a:lstStyle/>
                    <a:p>
                      <a:pPr algn="l"/>
                      <a:r>
                        <a:rPr lang="en-US" sz="1200" b="1" i="0" spc="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Platform</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r>
                        <a:rPr lang="en-US" sz="1200" b="1" i="0" spc="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Candidate</a:t>
                      </a:r>
                    </a:p>
                  </a:txBody>
                  <a:tcPr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spc="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 Area</a:t>
                      </a:r>
                    </a:p>
                  </a:txBody>
                  <a:tcPr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spc="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Pre-clinical</a:t>
                      </a:r>
                    </a:p>
                  </a:txBody>
                  <a:tcPr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spc="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Phase 1</a:t>
                      </a:r>
                    </a:p>
                  </a:txBody>
                  <a:tcPr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spc="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Phase 2</a:t>
                      </a:r>
                    </a:p>
                  </a:txBody>
                  <a:tcPr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spc="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Phase 3</a:t>
                      </a:r>
                    </a:p>
                  </a:txBody>
                  <a:tcPr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spc="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Status</a:t>
                      </a:r>
                    </a:p>
                  </a:txBody>
                  <a:tcPr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spc="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Partner</a:t>
                      </a:r>
                    </a:p>
                  </a:txBody>
                  <a:tcPr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spc="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Next Milestones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960390793"/>
                  </a:ext>
                </a:extLst>
              </a:tr>
              <a:tr h="216000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Vascular Targeting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System </a:t>
                      </a:r>
                      <a:r>
                        <a:rPr kumimoji="0" lang="en-US" sz="1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r>
                      <a:br>
                        <a:rPr kumimoji="0" lang="en-US" sz="1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(VTS™)</a:t>
                      </a:r>
                      <a:r>
                        <a:rPr kumimoji="0" lang="en-US" sz="1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r>
                      <a:br>
                        <a:rPr kumimoji="0" lang="en-US" sz="1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endParaRPr kumimoji="0" lang="en-US" sz="1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(Gene-Based Therapy)</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rPr>
                        <a:t>OFRA-VEC</a:t>
                      </a:r>
                      <a:endParaRPr kumimoji="0" lang="en-US" sz="1200" b="1"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rPr>
                        <a:t>(</a:t>
                      </a:r>
                      <a:r>
                        <a:rPr kumimoji="0" lang="en-US" sz="1000" b="0" i="0" u="none" strike="noStrike" kern="1200" cap="none" spc="0" normalizeH="0" baseline="0" noProof="0" dirty="0" err="1">
                          <a:ln>
                            <a:noFill/>
                          </a:ln>
                          <a:solidFill>
                            <a:srgbClr val="121E36"/>
                          </a:solidFill>
                          <a:effectLst/>
                          <a:uLnTx/>
                          <a:uFillTx/>
                          <a:latin typeface="Arial" panose="020B0604020202020204" pitchFamily="34" charset="0"/>
                          <a:ea typeface="+mn-ea"/>
                          <a:cs typeface="Arial" panose="020B0604020202020204" pitchFamily="34" charset="0"/>
                        </a:rPr>
                        <a:t>ofranergene</a:t>
                      </a:r>
                      <a:r>
                        <a:rPr kumimoji="0" lang="en-US" sz="10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err="1">
                          <a:ln>
                            <a:noFill/>
                          </a:ln>
                          <a:solidFill>
                            <a:srgbClr val="121E36"/>
                          </a:solidFill>
                          <a:effectLst/>
                          <a:uLnTx/>
                          <a:uFillTx/>
                          <a:latin typeface="Arial" panose="020B0604020202020204" pitchFamily="34" charset="0"/>
                          <a:ea typeface="+mn-ea"/>
                          <a:cs typeface="Arial" panose="020B0604020202020204" pitchFamily="34" charset="0"/>
                        </a:rPr>
                        <a:t>obadenovec</a:t>
                      </a:r>
                      <a:r>
                        <a:rPr kumimoji="0" lang="en-US" sz="10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rPr>
                        <a:t>; VB-111)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21E36"/>
                          </a:solidFill>
                          <a:effectLst/>
                          <a:uLnTx/>
                          <a:uFillTx/>
                          <a:latin typeface="Arial" panose="020B0604020202020204" pitchFamily="34" charset="0"/>
                          <a:ea typeface="+mn-ea"/>
                          <a:cs typeface="Arial" panose="020B0604020202020204" pitchFamily="34" charset="0"/>
                        </a:rPr>
                        <a:t>Platinum Resistant Ovarian Cancer </a:t>
                      </a:r>
                      <a:r>
                        <a:rPr kumimoji="0" lang="en-US" sz="1100" b="0" i="0" u="none" strike="noStrike" kern="1200" cap="none" spc="0" normalizeH="0" baseline="0" noProof="0">
                          <a:ln>
                            <a:noFill/>
                          </a:ln>
                          <a:solidFill>
                            <a:srgbClr val="121E36"/>
                          </a:solidFill>
                          <a:effectLst/>
                          <a:uLnTx/>
                          <a:uFillTx/>
                          <a:latin typeface="Arial" panose="020B0604020202020204" pitchFamily="34" charset="0"/>
                          <a:ea typeface="+mn-ea"/>
                          <a:cs typeface="Arial" panose="020B0604020202020204" pitchFamily="34" charset="0"/>
                        </a:rPr>
                        <a:t>(PROC)</a:t>
                      </a:r>
                    </a:p>
                  </a:txBody>
                  <a:tcPr anchor="ctr">
                    <a:lnL w="12700" cap="flat" cmpd="sng" algn="ctr">
                      <a:no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Fully</a:t>
                      </a:r>
                      <a:b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Enrolled</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rPr>
                        <a:t>(Japan)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rPr>
                        <a:t>Wholly-owned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rPr>
                        <a:t>ROW</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rPr>
                        <a:t>PFS Co-primary Readout  - 2H22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rPr>
                        <a:t>OS Co-primary Readout  - 2023</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858231"/>
                  </a:ext>
                </a:extLst>
              </a:tr>
              <a:tr h="720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20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endParaRPr>
                    </a:p>
                  </a:txBody>
                  <a:tcPr anchor="ctr">
                    <a:solidFill>
                      <a:schemeClr val="accent3"/>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20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endParaRP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21E36"/>
                          </a:solidFill>
                          <a:effectLst/>
                          <a:uLnTx/>
                          <a:uFillTx/>
                          <a:latin typeface="Arial" panose="020B0604020202020204" pitchFamily="34" charset="0"/>
                          <a:ea typeface="+mn-ea"/>
                          <a:cs typeface="Arial" panose="020B0604020202020204" pitchFamily="34" charset="0"/>
                        </a:rPr>
                        <a:t>Recurrent Glioblastoma</a:t>
                      </a:r>
                    </a:p>
                  </a:txBody>
                  <a:tcPr anchor="ctr">
                    <a:lnL w="12700" cap="flat" cmpd="sng" algn="ctr">
                      <a:no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Recruiting</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20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endParaRP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rPr>
                        <a:t>Preliminary Data – 2H22</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6891881"/>
                  </a:ext>
                </a:extLst>
              </a:tr>
              <a:tr h="720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20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endParaRPr>
                    </a:p>
                  </a:txBody>
                  <a:tcPr anchor="ctr">
                    <a:solidFill>
                      <a:schemeClr val="accent3"/>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20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endParaRP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21E36"/>
                          </a:solidFill>
                          <a:effectLst/>
                          <a:uLnTx/>
                          <a:uFillTx/>
                          <a:latin typeface="Arial" panose="020B0604020202020204" pitchFamily="34" charset="0"/>
                          <a:ea typeface="+mn-ea"/>
                          <a:cs typeface="Arial" panose="020B0604020202020204" pitchFamily="34" charset="0"/>
                        </a:rPr>
                        <a:t>Colorectal </a:t>
                      </a:r>
                      <a:br>
                        <a:rPr kumimoji="0" lang="en-US" sz="1100" b="1" i="0" u="none" strike="noStrike" kern="1200" cap="none" spc="0" normalizeH="0" baseline="0" noProof="0">
                          <a:ln>
                            <a:noFill/>
                          </a:ln>
                          <a:solidFill>
                            <a:srgbClr val="121E36"/>
                          </a:solidFill>
                          <a:effectLst/>
                          <a:uLnTx/>
                          <a:uFillTx/>
                          <a:latin typeface="Arial" panose="020B0604020202020204" pitchFamily="34" charset="0"/>
                          <a:ea typeface="+mn-ea"/>
                          <a:cs typeface="Arial" panose="020B0604020202020204" pitchFamily="34" charset="0"/>
                        </a:rPr>
                      </a:br>
                      <a:r>
                        <a:rPr kumimoji="0" lang="en-US" sz="1100" b="1" i="0" u="none" strike="noStrike" kern="1200" cap="none" spc="0" normalizeH="0" baseline="0" noProof="0">
                          <a:ln>
                            <a:noFill/>
                          </a:ln>
                          <a:solidFill>
                            <a:srgbClr val="121E36"/>
                          </a:solidFill>
                          <a:effectLst/>
                          <a:uLnTx/>
                          <a:uFillTx/>
                          <a:latin typeface="Arial" panose="020B0604020202020204" pitchFamily="34" charset="0"/>
                          <a:ea typeface="+mn-ea"/>
                          <a:cs typeface="Arial" panose="020B0604020202020204" pitchFamily="34" charset="0"/>
                        </a:rPr>
                        <a:t>Cancer</a:t>
                      </a:r>
                    </a:p>
                  </a:txBody>
                  <a:tcPr anchor="ctr">
                    <a:lnL w="12700" cap="flat" cmpd="sng" algn="ctr">
                      <a:no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Recruiting</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20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endParaRP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rPr>
                        <a:t>Preliminary Data – 1H22</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7431479"/>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Monocyte Targeting Technology</a:t>
                      </a:r>
                      <a:br>
                        <a:rPr kumimoji="0" lang="en-US"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(MTT) </a:t>
                      </a:r>
                      <a:r>
                        <a:rPr kumimoji="0" lang="en-US" sz="1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r>
                        <a:rPr kumimoji="0" lang="en-US" sz="1000" b="0" i="0" u="none" strike="noStrike" kern="1200" cap="none" spc="0" normalizeH="0" baseline="0" noProof="0" dirty="0" err="1">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mAbs</a:t>
                      </a:r>
                      <a:r>
                        <a:rPr kumimoji="0" lang="en-US" sz="1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21E36"/>
                          </a:solidFill>
                          <a:effectLst/>
                          <a:uLnTx/>
                          <a:uFillTx/>
                          <a:latin typeface="Arial" panose="020B0604020202020204" pitchFamily="34" charset="0"/>
                          <a:ea typeface="+mn-ea"/>
                          <a:cs typeface="Arial" panose="020B0604020202020204" pitchFamily="34" charset="0"/>
                        </a:rPr>
                        <a:t>VB-601</a:t>
                      </a:r>
                      <a:endParaRPr kumimoji="0" lang="en-US" sz="1200" b="1" i="0" u="none" strike="noStrike" kern="1200" cap="none" spc="0" normalizeH="0" baseline="0" noProof="0">
                        <a:ln>
                          <a:noFill/>
                        </a:ln>
                        <a:solidFill>
                          <a:srgbClr val="121E36"/>
                        </a:solidFill>
                        <a:effectLst/>
                        <a:uLnTx/>
                        <a:uFillTx/>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rPr>
                        <a:t>Anti-inflammatory</a:t>
                      </a:r>
                    </a:p>
                  </a:txBody>
                  <a:tcPr anchor="ctr">
                    <a:lnL w="12700" cap="flat" cmpd="sng" algn="ctr">
                      <a:no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IND Enabling Studies</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rPr>
                        <a:t>Wholly-owned</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21E36"/>
                          </a:solidFill>
                          <a:effectLst/>
                          <a:uLnTx/>
                          <a:uFillTx/>
                          <a:latin typeface="Arial" panose="020B0604020202020204" pitchFamily="34" charset="0"/>
                          <a:ea typeface="+mn-ea"/>
                          <a:cs typeface="Arial" panose="020B0604020202020204" pitchFamily="34" charset="0"/>
                        </a:rPr>
                        <a:t>First in Human – 2H22</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2067541"/>
                  </a:ext>
                </a:extLst>
              </a:tr>
            </a:tbl>
          </a:graphicData>
        </a:graphic>
      </p:graphicFrame>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26011" y="1941764"/>
            <a:ext cx="1030369" cy="159995"/>
          </a:xfrm>
          <a:prstGeom prst="rect">
            <a:avLst/>
          </a:prstGeom>
        </p:spPr>
      </p:pic>
      <p:sp>
        <p:nvSpPr>
          <p:cNvPr id="15" name="AutoShape 8" descr="UCL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Title 4">
            <a:extLst>
              <a:ext uri="{FF2B5EF4-FFF2-40B4-BE49-F238E27FC236}">
                <a16:creationId xmlns:a16="http://schemas.microsoft.com/office/drawing/2014/main" id="{FF1D3DB5-950F-4B35-B3B3-DEA41C9C2EE0}"/>
              </a:ext>
            </a:extLst>
          </p:cNvPr>
          <p:cNvSpPr>
            <a:spLocks noGrp="1"/>
          </p:cNvSpPr>
          <p:nvPr>
            <p:ph type="title"/>
          </p:nvPr>
        </p:nvSpPr>
        <p:spPr/>
        <p:txBody>
          <a:bodyPr anchor="ctr"/>
          <a:lstStyle/>
          <a:p>
            <a:r>
              <a:rPr lang="en-US" cap="none" dirty="0"/>
              <a:t>Broad Pipeline in Oncology and Inflammation</a:t>
            </a:r>
            <a:endParaRPr lang="en-PH" dirty="0"/>
          </a:p>
        </p:txBody>
      </p:sp>
      <p:sp>
        <p:nvSpPr>
          <p:cNvPr id="18" name="TextBox 17"/>
          <p:cNvSpPr txBox="1"/>
          <p:nvPr/>
        </p:nvSpPr>
        <p:spPr>
          <a:xfrm>
            <a:off x="10894427" y="6396335"/>
            <a:ext cx="1285154" cy="461665"/>
          </a:xfrm>
          <a:prstGeom prst="rect">
            <a:avLst/>
          </a:prstGeom>
          <a:noFill/>
        </p:spPr>
        <p:txBody>
          <a:bodyPr wrap="square" rtlCol="0">
            <a:spAutoFit/>
          </a:bodyPr>
          <a:lstStyle/>
          <a:p>
            <a:r>
              <a:rPr lang="en-US" sz="600" dirty="0" err="1"/>
              <a:t>mAb</a:t>
            </a:r>
            <a:r>
              <a:rPr lang="en-US" sz="600" dirty="0"/>
              <a:t>: monoclonal Antibody</a:t>
            </a:r>
          </a:p>
          <a:p>
            <a:r>
              <a:rPr lang="en-US" sz="600" dirty="0"/>
              <a:t>IND: Investigational New Drug</a:t>
            </a:r>
          </a:p>
          <a:p>
            <a:r>
              <a:rPr lang="en-US" sz="600" dirty="0"/>
              <a:t>PFS: Progression Free Survival</a:t>
            </a:r>
          </a:p>
          <a:p>
            <a:r>
              <a:rPr lang="en-US" sz="600" dirty="0"/>
              <a:t>OS: Overall Survival</a:t>
            </a:r>
          </a:p>
        </p:txBody>
      </p:sp>
      <p:sp>
        <p:nvSpPr>
          <p:cNvPr id="19" name="Pentagon 18">
            <a:extLst>
              <a:ext uri="{FF2B5EF4-FFF2-40B4-BE49-F238E27FC236}">
                <a16:creationId xmlns:a16="http://schemas.microsoft.com/office/drawing/2014/main" id="{9D259CE0-48FF-9447-AD65-1EB249188334}"/>
              </a:ext>
            </a:extLst>
          </p:cNvPr>
          <p:cNvSpPr/>
          <p:nvPr/>
        </p:nvSpPr>
        <p:spPr>
          <a:xfrm>
            <a:off x="4474762" y="4680435"/>
            <a:ext cx="2232000" cy="468000"/>
          </a:xfrm>
          <a:prstGeom prst="homePlate">
            <a:avLst/>
          </a:prstGeom>
          <a:gradFill>
            <a:gsLst>
              <a:gs pos="0">
                <a:schemeClr val="accent1">
                  <a:lumMod val="50000"/>
                </a:schemeClr>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a:effectLst>
                  <a:outerShdw blurRad="38100" dist="38100" dir="2700000" algn="tl">
                    <a:srgbClr val="000000">
                      <a:alpha val="43137"/>
                    </a:srgbClr>
                  </a:outerShdw>
                </a:effectLst>
              </a:rPr>
              <a:t>NIVOLUMAB COMBO</a:t>
            </a:r>
          </a:p>
        </p:txBody>
      </p:sp>
      <p:sp>
        <p:nvSpPr>
          <p:cNvPr id="20" name="Pentagon 19">
            <a:extLst>
              <a:ext uri="{FF2B5EF4-FFF2-40B4-BE49-F238E27FC236}">
                <a16:creationId xmlns:a16="http://schemas.microsoft.com/office/drawing/2014/main" id="{E791BA1B-EDAB-9D44-AF93-48853F095998}"/>
              </a:ext>
            </a:extLst>
          </p:cNvPr>
          <p:cNvSpPr/>
          <p:nvPr/>
        </p:nvSpPr>
        <p:spPr>
          <a:xfrm>
            <a:off x="4474763" y="3944755"/>
            <a:ext cx="2520000" cy="468000"/>
          </a:xfrm>
          <a:prstGeom prst="homePlate">
            <a:avLst/>
          </a:prstGeom>
          <a:gradFill>
            <a:gsLst>
              <a:gs pos="0">
                <a:schemeClr val="accent1">
                  <a:lumMod val="50000"/>
                </a:schemeClr>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effectLst>
                  <a:outerShdw blurRad="38100" dist="38100" dir="2700000" algn="tl">
                    <a:srgbClr val="000000">
                      <a:alpha val="43137"/>
                    </a:srgbClr>
                  </a:outerShdw>
                </a:effectLst>
              </a:rPr>
              <a:t>RANDOMIZED </a:t>
            </a:r>
            <a:br>
              <a:rPr lang="en-US" sz="1200" b="1"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CONTROLLED STUDY</a:t>
            </a:r>
          </a:p>
        </p:txBody>
      </p:sp>
      <p:sp>
        <p:nvSpPr>
          <p:cNvPr id="21" name="Pentagon 20">
            <a:extLst>
              <a:ext uri="{FF2B5EF4-FFF2-40B4-BE49-F238E27FC236}">
                <a16:creationId xmlns:a16="http://schemas.microsoft.com/office/drawing/2014/main" id="{5F4A12C6-EEB8-1A44-A2E6-10D69ACF22D5}"/>
              </a:ext>
            </a:extLst>
          </p:cNvPr>
          <p:cNvSpPr/>
          <p:nvPr/>
        </p:nvSpPr>
        <p:spPr>
          <a:xfrm>
            <a:off x="4474763" y="5539660"/>
            <a:ext cx="864000" cy="468000"/>
          </a:xfrm>
          <a:prstGeom prst="homePlate">
            <a:avLst/>
          </a:prstGeom>
          <a:gradFill>
            <a:gsLst>
              <a:gs pos="0">
                <a:schemeClr val="accent2">
                  <a:lumMod val="50000"/>
                </a:schemeClr>
              </a:gs>
              <a:gs pos="100000">
                <a:schemeClr val="accent2">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spc="300"/>
          </a:p>
        </p:txBody>
      </p:sp>
      <p:sp>
        <p:nvSpPr>
          <p:cNvPr id="25" name="Pentagon 24">
            <a:extLst>
              <a:ext uri="{FF2B5EF4-FFF2-40B4-BE49-F238E27FC236}">
                <a16:creationId xmlns:a16="http://schemas.microsoft.com/office/drawing/2014/main" id="{3B0582F4-2497-B943-A4F8-ED86067BE0D8}"/>
              </a:ext>
            </a:extLst>
          </p:cNvPr>
          <p:cNvSpPr/>
          <p:nvPr/>
        </p:nvSpPr>
        <p:spPr>
          <a:xfrm>
            <a:off x="4474762" y="2520881"/>
            <a:ext cx="3672000" cy="468000"/>
          </a:xfrm>
          <a:prstGeom prst="homePlate">
            <a:avLst/>
          </a:prstGeom>
          <a:gradFill>
            <a:gsLst>
              <a:gs pos="0">
                <a:schemeClr val="accent1">
                  <a:lumMod val="50000"/>
                </a:schemeClr>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effectLst>
                  <a:outerShdw blurRad="38100" dist="38100" dir="2700000" algn="tl">
                    <a:srgbClr val="000000">
                      <a:alpha val="43137"/>
                    </a:srgbClr>
                  </a:outerShdw>
                </a:effectLst>
              </a:rPr>
              <a:t>REGISTRATION ENABLING STUDY (OVAL)</a:t>
            </a:r>
          </a:p>
        </p:txBody>
      </p:sp>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9448" y="3298589"/>
            <a:ext cx="1190205" cy="540000"/>
          </a:xfrm>
          <a:prstGeom prst="rect">
            <a:avLst/>
          </a:prstGeom>
        </p:spPr>
      </p:pic>
      <p:pic>
        <p:nvPicPr>
          <p:cNvPr id="27" name="Picture 26">
            <a:extLst>
              <a:ext uri="{FF2B5EF4-FFF2-40B4-BE49-F238E27FC236}">
                <a16:creationId xmlns:a16="http://schemas.microsoft.com/office/drawing/2014/main" id="{74899882-BB3D-EE40-84EE-11905D716D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1863" y="4716898"/>
            <a:ext cx="626229" cy="389303"/>
          </a:xfrm>
          <a:prstGeom prst="rect">
            <a:avLst/>
          </a:prstGeom>
        </p:spPr>
      </p:pic>
      <p:pic>
        <p:nvPicPr>
          <p:cNvPr id="28" name="Picture 2" descr="Dana-Farber Cancer Institut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27774" y="3895406"/>
            <a:ext cx="731611" cy="18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42558" y="4353978"/>
            <a:ext cx="439466" cy="144000"/>
          </a:xfrm>
          <a:prstGeom prst="rect">
            <a:avLst/>
          </a:prstGeom>
        </p:spPr>
      </p:pic>
      <p:pic>
        <p:nvPicPr>
          <p:cNvPr id="30" name="Picture 2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72200" y="3865226"/>
            <a:ext cx="200026" cy="222942"/>
          </a:xfrm>
          <a:prstGeom prst="rect">
            <a:avLst/>
          </a:prstGeom>
        </p:spPr>
      </p:pic>
      <p:pic>
        <p:nvPicPr>
          <p:cNvPr id="31" name="Picture 3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32348" y="4075974"/>
            <a:ext cx="288000" cy="288000"/>
          </a:xfrm>
          <a:prstGeom prst="rect">
            <a:avLst/>
          </a:prstGeom>
        </p:spPr>
      </p:pic>
      <p:pic>
        <p:nvPicPr>
          <p:cNvPr id="32" name="Picture 3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87928" y="4138683"/>
            <a:ext cx="525843" cy="180000"/>
          </a:xfrm>
          <a:prstGeom prst="rect">
            <a:avLst/>
          </a:prstGeom>
        </p:spPr>
      </p:pic>
    </p:spTree>
    <p:extLst>
      <p:ext uri="{BB962C8B-B14F-4D97-AF65-F5344CB8AC3E}">
        <p14:creationId xmlns:p14="http://schemas.microsoft.com/office/powerpoint/2010/main" val="544404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95691-2A8E-E64D-8FE0-17768276127E}"/>
              </a:ext>
            </a:extLst>
          </p:cNvPr>
          <p:cNvSpPr>
            <a:spLocks noGrp="1"/>
          </p:cNvSpPr>
          <p:nvPr>
            <p:ph type="title"/>
          </p:nvPr>
        </p:nvSpPr>
        <p:spPr>
          <a:xfrm>
            <a:off x="591618" y="1640576"/>
            <a:ext cx="5504382" cy="1740336"/>
          </a:xfrm>
        </p:spPr>
        <p:txBody>
          <a:bodyPr>
            <a:noAutofit/>
          </a:bodyPr>
          <a:lstStyle/>
          <a:p>
            <a:r>
              <a:rPr lang="en-US" cap="none" dirty="0" err="1"/>
              <a:t>Ofra-Vec</a:t>
            </a:r>
            <a:r>
              <a:rPr lang="en-US" cap="none" dirty="0"/>
              <a:t> </a:t>
            </a:r>
            <a:br>
              <a:rPr lang="en-US" cap="none" dirty="0"/>
            </a:br>
            <a:r>
              <a:rPr lang="en-US" cap="none" dirty="0"/>
              <a:t>(VB-111):</a:t>
            </a:r>
            <a:br>
              <a:rPr lang="en-US" cap="none" dirty="0"/>
            </a:br>
            <a:r>
              <a:rPr lang="en-US" sz="4000" cap="none" dirty="0">
                <a:solidFill>
                  <a:srgbClr val="68B5E8"/>
                </a:solidFill>
              </a:rPr>
              <a:t>Targeting Solid Tumors </a:t>
            </a:r>
            <a:endParaRPr lang="en-US" cap="none" dirty="0">
              <a:solidFill>
                <a:srgbClr val="68B5E8"/>
              </a:solidFill>
            </a:endParaRPr>
          </a:p>
        </p:txBody>
      </p:sp>
    </p:spTree>
    <p:extLst>
      <p:ext uri="{BB962C8B-B14F-4D97-AF65-F5344CB8AC3E}">
        <p14:creationId xmlns:p14="http://schemas.microsoft.com/office/powerpoint/2010/main" val="56253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2B33587-8A06-481C-B302-0474BC9CEDF3}"/>
              </a:ext>
            </a:extLst>
          </p:cNvPr>
          <p:cNvSpPr/>
          <p:nvPr/>
        </p:nvSpPr>
        <p:spPr>
          <a:xfrm>
            <a:off x="410548" y="0"/>
            <a:ext cx="11781452" cy="2409191"/>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36" name="Rectangle 35">
            <a:extLst>
              <a:ext uri="{FF2B5EF4-FFF2-40B4-BE49-F238E27FC236}">
                <a16:creationId xmlns:a16="http://schemas.microsoft.com/office/drawing/2014/main" id="{C0E9AF72-A530-4E7D-A198-722F21BFAF83}"/>
              </a:ext>
            </a:extLst>
          </p:cNvPr>
          <p:cNvSpPr/>
          <p:nvPr/>
        </p:nvSpPr>
        <p:spPr>
          <a:xfrm>
            <a:off x="685798" y="1200149"/>
            <a:ext cx="11239501" cy="5105401"/>
          </a:xfrm>
          <a:prstGeom prst="rect">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PH" dirty="0"/>
          </a:p>
        </p:txBody>
      </p:sp>
      <p:sp>
        <p:nvSpPr>
          <p:cNvPr id="4" name="Text Placeholder 3">
            <a:extLst>
              <a:ext uri="{FF2B5EF4-FFF2-40B4-BE49-F238E27FC236}">
                <a16:creationId xmlns:a16="http://schemas.microsoft.com/office/drawing/2014/main" id="{BBAB10B9-9440-9D4E-93AB-457301825D13}"/>
              </a:ext>
            </a:extLst>
          </p:cNvPr>
          <p:cNvSpPr>
            <a:spLocks noGrp="1"/>
          </p:cNvSpPr>
          <p:nvPr>
            <p:ph type="body" sz="quarter" idx="10"/>
          </p:nvPr>
        </p:nvSpPr>
        <p:spPr>
          <a:xfrm>
            <a:off x="685798" y="681596"/>
            <a:ext cx="11243859" cy="288925"/>
          </a:xfrm>
        </p:spPr>
        <p:txBody>
          <a:bodyPr/>
          <a:lstStyle/>
          <a:p>
            <a:r>
              <a:rPr lang="en-US" dirty="0"/>
              <a:t>Novel Dual Mechanism of Action for Oncology Applications</a:t>
            </a:r>
          </a:p>
        </p:txBody>
      </p:sp>
      <p:sp>
        <p:nvSpPr>
          <p:cNvPr id="2" name="Title 1">
            <a:extLst>
              <a:ext uri="{FF2B5EF4-FFF2-40B4-BE49-F238E27FC236}">
                <a16:creationId xmlns:a16="http://schemas.microsoft.com/office/drawing/2014/main" id="{181A198A-5917-F449-8DA9-57EE27D976EF}"/>
              </a:ext>
            </a:extLst>
          </p:cNvPr>
          <p:cNvSpPr>
            <a:spLocks noGrp="1"/>
          </p:cNvSpPr>
          <p:nvPr>
            <p:ph type="title"/>
          </p:nvPr>
        </p:nvSpPr>
        <p:spPr>
          <a:xfrm>
            <a:off x="685800" y="140306"/>
            <a:ext cx="11239500" cy="628844"/>
          </a:xfrm>
        </p:spPr>
        <p:txBody>
          <a:bodyPr anchor="ctr"/>
          <a:lstStyle/>
          <a:p>
            <a:r>
              <a:rPr lang="en-US" sz="2100" dirty="0">
                <a:solidFill>
                  <a:schemeClr val="bg1"/>
                </a:solidFill>
              </a:rPr>
              <a:t>Ofra-Vec Designed to Combine Vascular Disruption with Immune Recruitment</a:t>
            </a:r>
          </a:p>
        </p:txBody>
      </p:sp>
      <p:pic>
        <p:nvPicPr>
          <p:cNvPr id="20" name="Picture 19" descr="Schematic&#10;&#10;Description automatically generated">
            <a:extLst>
              <a:ext uri="{FF2B5EF4-FFF2-40B4-BE49-F238E27FC236}">
                <a16:creationId xmlns:a16="http://schemas.microsoft.com/office/drawing/2014/main" id="{55D11040-0D64-F049-AFDD-79CF7CF5BE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8445" y="2999337"/>
            <a:ext cx="2202428" cy="2063195"/>
          </a:xfrm>
          <a:prstGeom prst="rect">
            <a:avLst/>
          </a:prstGeom>
        </p:spPr>
      </p:pic>
      <p:pic>
        <p:nvPicPr>
          <p:cNvPr id="21" name="Picture 20" descr="A picture containing sky, dark, agave&#10;&#10;Description automatically generated">
            <a:extLst>
              <a:ext uri="{FF2B5EF4-FFF2-40B4-BE49-F238E27FC236}">
                <a16:creationId xmlns:a16="http://schemas.microsoft.com/office/drawing/2014/main" id="{F7BFCE66-DF36-A74A-891C-07EDF20953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3276" y="3043008"/>
            <a:ext cx="765708" cy="2701015"/>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9BE83439-5CE7-934F-87C4-2FA7588AB093}"/>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tretch>
            <a:fillRect/>
          </a:stretch>
        </p:blipFill>
        <p:spPr>
          <a:xfrm>
            <a:off x="4562838" y="2079849"/>
            <a:ext cx="3803665" cy="3003791"/>
          </a:xfrm>
          <a:prstGeom prst="rect">
            <a:avLst/>
          </a:prstGeom>
        </p:spPr>
      </p:pic>
      <p:pic>
        <p:nvPicPr>
          <p:cNvPr id="23" name="Picture 22" descr="A picture containing honeycomb, outdoor object&#10;&#10;Description automatically generated">
            <a:extLst>
              <a:ext uri="{FF2B5EF4-FFF2-40B4-BE49-F238E27FC236}">
                <a16:creationId xmlns:a16="http://schemas.microsoft.com/office/drawing/2014/main" id="{BDB3F535-FA01-8846-A3F6-EFD1C9AE19E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56419" y="1547660"/>
            <a:ext cx="1283806" cy="1241436"/>
          </a:xfrm>
          <a:prstGeom prst="rect">
            <a:avLst/>
          </a:prstGeom>
        </p:spPr>
      </p:pic>
      <p:pic>
        <p:nvPicPr>
          <p:cNvPr id="24" name="Picture 23">
            <a:extLst>
              <a:ext uri="{FF2B5EF4-FFF2-40B4-BE49-F238E27FC236}">
                <a16:creationId xmlns:a16="http://schemas.microsoft.com/office/drawing/2014/main" id="{57807FDE-F040-F04D-BED6-DD0C165B18F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14717" y="1539770"/>
            <a:ext cx="1849105" cy="897624"/>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4A2C1063-D3E7-124C-999E-5E0571F6C3F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438566" y="4091761"/>
            <a:ext cx="1147672" cy="339745"/>
          </a:xfrm>
          <a:prstGeom prst="rect">
            <a:avLst/>
          </a:prstGeom>
        </p:spPr>
      </p:pic>
      <p:sp>
        <p:nvSpPr>
          <p:cNvPr id="29" name="Rectangle 28">
            <a:extLst>
              <a:ext uri="{FF2B5EF4-FFF2-40B4-BE49-F238E27FC236}">
                <a16:creationId xmlns:a16="http://schemas.microsoft.com/office/drawing/2014/main" id="{57B3C7DE-CCE9-9F49-A6AF-1194769BBB94}"/>
              </a:ext>
            </a:extLst>
          </p:cNvPr>
          <p:cNvSpPr/>
          <p:nvPr/>
        </p:nvSpPr>
        <p:spPr>
          <a:xfrm>
            <a:off x="2557493" y="4174926"/>
            <a:ext cx="1273403" cy="400110"/>
          </a:xfrm>
          <a:prstGeom prst="rect">
            <a:avLst/>
          </a:prstGeom>
        </p:spPr>
        <p:txBody>
          <a:bodyPr wrap="square">
            <a:spAutoFit/>
          </a:bodyPr>
          <a:lstStyle/>
          <a:p>
            <a:pPr algn="ctr"/>
            <a:r>
              <a:rPr lang="en-US" sz="1000">
                <a:solidFill>
                  <a:schemeClr val="accent2"/>
                </a:solidFill>
              </a:rPr>
              <a:t>IV administration</a:t>
            </a:r>
          </a:p>
          <a:p>
            <a:pPr algn="ctr"/>
            <a:r>
              <a:rPr lang="en-US" sz="1000">
                <a:solidFill>
                  <a:schemeClr val="accent2"/>
                </a:solidFill>
              </a:rPr>
              <a:t>(every 6-8 weeks)</a:t>
            </a:r>
          </a:p>
        </p:txBody>
      </p:sp>
      <p:cxnSp>
        <p:nvCxnSpPr>
          <p:cNvPr id="32" name="Straight Arrow Connector 31">
            <a:extLst>
              <a:ext uri="{FF2B5EF4-FFF2-40B4-BE49-F238E27FC236}">
                <a16:creationId xmlns:a16="http://schemas.microsoft.com/office/drawing/2014/main" id="{FB794467-7755-C841-B846-B562B2E91BDA}"/>
              </a:ext>
            </a:extLst>
          </p:cNvPr>
          <p:cNvCxnSpPr>
            <a:cxnSpLocks/>
          </p:cNvCxnSpPr>
          <p:nvPr/>
        </p:nvCxnSpPr>
        <p:spPr>
          <a:xfrm>
            <a:off x="2829162" y="4123519"/>
            <a:ext cx="761678" cy="0"/>
          </a:xfrm>
          <a:prstGeom prst="straightConnector1">
            <a:avLst/>
          </a:prstGeom>
          <a:ln w="47625">
            <a:solidFill>
              <a:schemeClr val="accent2"/>
            </a:solidFill>
            <a:headEnd w="med" len="sm"/>
            <a:tailEnd type="triangle" w="sm" len="me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9A15AA5-DBF2-E442-B792-C5D007231B6C}"/>
              </a:ext>
            </a:extLst>
          </p:cNvPr>
          <p:cNvSpPr/>
          <p:nvPr/>
        </p:nvSpPr>
        <p:spPr>
          <a:xfrm>
            <a:off x="4539690" y="3174318"/>
            <a:ext cx="1577712" cy="377799"/>
          </a:xfrm>
          <a:prstGeom prst="rect">
            <a:avLst/>
          </a:prstGeom>
        </p:spPr>
        <p:txBody>
          <a:bodyPr wrap="square">
            <a:spAutoFit/>
          </a:bodyPr>
          <a:lstStyle/>
          <a:p>
            <a:pPr algn="ctr"/>
            <a:r>
              <a:rPr lang="en-US" sz="1000">
                <a:solidFill>
                  <a:schemeClr val="accent2"/>
                </a:solidFill>
              </a:rPr>
              <a:t>IV administration</a:t>
            </a:r>
          </a:p>
          <a:p>
            <a:pPr algn="ctr"/>
            <a:r>
              <a:rPr lang="en-US" sz="1000">
                <a:solidFill>
                  <a:schemeClr val="accent2"/>
                </a:solidFill>
              </a:rPr>
              <a:t>(every 6-8 weeks)</a:t>
            </a:r>
          </a:p>
        </p:txBody>
      </p:sp>
      <p:sp>
        <p:nvSpPr>
          <p:cNvPr id="35" name="Rectangle 34">
            <a:extLst>
              <a:ext uri="{FF2B5EF4-FFF2-40B4-BE49-F238E27FC236}">
                <a16:creationId xmlns:a16="http://schemas.microsoft.com/office/drawing/2014/main" id="{88DFC4AE-3295-DF4A-9FB6-9A8B284DA61B}"/>
              </a:ext>
            </a:extLst>
          </p:cNvPr>
          <p:cNvSpPr/>
          <p:nvPr/>
        </p:nvSpPr>
        <p:spPr>
          <a:xfrm>
            <a:off x="6953273" y="4311621"/>
            <a:ext cx="2068790" cy="377799"/>
          </a:xfrm>
          <a:prstGeom prst="rect">
            <a:avLst/>
          </a:prstGeom>
        </p:spPr>
        <p:txBody>
          <a:bodyPr wrap="square">
            <a:spAutoFit/>
          </a:bodyPr>
          <a:lstStyle/>
          <a:p>
            <a:pPr algn="ctr"/>
            <a:r>
              <a:rPr lang="en-US" sz="1000" dirty="0">
                <a:solidFill>
                  <a:schemeClr val="accent2"/>
                </a:solidFill>
              </a:rPr>
              <a:t>Virus stimulates an immune response within the tumor</a:t>
            </a:r>
          </a:p>
        </p:txBody>
      </p:sp>
      <p:pic>
        <p:nvPicPr>
          <p:cNvPr id="38" name="Picture 37" descr="Shape, arrow&#10;&#10;Description automatically generated">
            <a:extLst>
              <a:ext uri="{FF2B5EF4-FFF2-40B4-BE49-F238E27FC236}">
                <a16:creationId xmlns:a16="http://schemas.microsoft.com/office/drawing/2014/main" id="{BAC77A57-063E-0941-AA3C-E747006AFB54}"/>
              </a:ext>
            </a:extLst>
          </p:cNvPr>
          <p:cNvPicPr>
            <a:picLocks noChangeAspect="1"/>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3511049">
            <a:off x="5646571" y="2506310"/>
            <a:ext cx="432986" cy="331328"/>
          </a:xfrm>
          <a:prstGeom prst="rect">
            <a:avLst/>
          </a:prstGeom>
        </p:spPr>
      </p:pic>
      <p:pic>
        <p:nvPicPr>
          <p:cNvPr id="40" name="Picture 39" descr="Shape, arrow&#10;&#10;Description automatically generated">
            <a:extLst>
              <a:ext uri="{FF2B5EF4-FFF2-40B4-BE49-F238E27FC236}">
                <a16:creationId xmlns:a16="http://schemas.microsoft.com/office/drawing/2014/main" id="{FBFBE5FE-B231-5940-A3A0-C435E56B9ED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328964" y="2283775"/>
            <a:ext cx="507306" cy="388199"/>
          </a:xfrm>
          <a:prstGeom prst="rect">
            <a:avLst/>
          </a:prstGeom>
        </p:spPr>
      </p:pic>
      <p:pic>
        <p:nvPicPr>
          <p:cNvPr id="41" name="Picture 40" descr="Shape, arrow&#10;&#10;Description automatically generated">
            <a:extLst>
              <a:ext uri="{FF2B5EF4-FFF2-40B4-BE49-F238E27FC236}">
                <a16:creationId xmlns:a16="http://schemas.microsoft.com/office/drawing/2014/main" id="{592F1ABD-E516-414B-88B2-03B970CCE91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4634396">
            <a:off x="10521273" y="2506133"/>
            <a:ext cx="507306" cy="388199"/>
          </a:xfrm>
          <a:prstGeom prst="rect">
            <a:avLst/>
          </a:prstGeom>
        </p:spPr>
      </p:pic>
      <p:pic>
        <p:nvPicPr>
          <p:cNvPr id="42" name="Picture 41" descr="Shape, arrow&#10;&#10;Description automatically generated">
            <a:extLst>
              <a:ext uri="{FF2B5EF4-FFF2-40B4-BE49-F238E27FC236}">
                <a16:creationId xmlns:a16="http://schemas.microsoft.com/office/drawing/2014/main" id="{A8A9092A-6178-6C45-BDF6-287FD782C4C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978697" flipV="1">
            <a:off x="7939640" y="4788929"/>
            <a:ext cx="507306" cy="431165"/>
          </a:xfrm>
          <a:prstGeom prst="rect">
            <a:avLst/>
          </a:prstGeom>
        </p:spPr>
      </p:pic>
      <p:pic>
        <p:nvPicPr>
          <p:cNvPr id="43" name="Picture 42" descr="Shape, arrow&#10;&#10;Description automatically generated">
            <a:extLst>
              <a:ext uri="{FF2B5EF4-FFF2-40B4-BE49-F238E27FC236}">
                <a16:creationId xmlns:a16="http://schemas.microsoft.com/office/drawing/2014/main" id="{0DC43C2F-C9E1-7041-A9CC-ADE7B91CEBE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795936" flipV="1">
            <a:off x="10533939" y="4924045"/>
            <a:ext cx="507306" cy="431165"/>
          </a:xfrm>
          <a:prstGeom prst="rect">
            <a:avLst/>
          </a:prstGeom>
        </p:spPr>
      </p:pic>
      <p:pic>
        <p:nvPicPr>
          <p:cNvPr id="44" name="Picture 43" descr="Logo&#10;&#10;Description automatically generated">
            <a:extLst>
              <a:ext uri="{FF2B5EF4-FFF2-40B4-BE49-F238E27FC236}">
                <a16:creationId xmlns:a16="http://schemas.microsoft.com/office/drawing/2014/main" id="{27144556-9A48-6D44-9960-C3D3F45FBB4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628068" y="4694023"/>
            <a:ext cx="765708" cy="765708"/>
          </a:xfrm>
          <a:prstGeom prst="rect">
            <a:avLst/>
          </a:prstGeom>
        </p:spPr>
      </p:pic>
      <p:sp>
        <p:nvSpPr>
          <p:cNvPr id="45" name="Rectangle 44">
            <a:extLst>
              <a:ext uri="{FF2B5EF4-FFF2-40B4-BE49-F238E27FC236}">
                <a16:creationId xmlns:a16="http://schemas.microsoft.com/office/drawing/2014/main" id="{09D8FBEE-B456-D64F-B764-792E4061DCB6}"/>
              </a:ext>
            </a:extLst>
          </p:cNvPr>
          <p:cNvSpPr/>
          <p:nvPr/>
        </p:nvSpPr>
        <p:spPr>
          <a:xfrm>
            <a:off x="5773596" y="4878074"/>
            <a:ext cx="616164" cy="261553"/>
          </a:xfrm>
          <a:prstGeom prst="rect">
            <a:avLst/>
          </a:prstGeom>
        </p:spPr>
        <p:txBody>
          <a:bodyPr wrap="none">
            <a:spAutoFit/>
          </a:bodyPr>
          <a:lstStyle/>
          <a:p>
            <a:r>
              <a:rPr lang="en-US" sz="1200" b="1">
                <a:solidFill>
                  <a:schemeClr val="accent2"/>
                </a:solidFill>
              </a:rPr>
              <a:t>Tumor</a:t>
            </a:r>
          </a:p>
        </p:txBody>
      </p:sp>
      <p:sp>
        <p:nvSpPr>
          <p:cNvPr id="46" name="Rectangle 45">
            <a:extLst>
              <a:ext uri="{FF2B5EF4-FFF2-40B4-BE49-F238E27FC236}">
                <a16:creationId xmlns:a16="http://schemas.microsoft.com/office/drawing/2014/main" id="{E6A891B8-AFDF-1E46-8423-E86372083BE6}"/>
              </a:ext>
            </a:extLst>
          </p:cNvPr>
          <p:cNvSpPr/>
          <p:nvPr/>
        </p:nvSpPr>
        <p:spPr>
          <a:xfrm>
            <a:off x="9020078" y="2378813"/>
            <a:ext cx="1350268" cy="435922"/>
          </a:xfrm>
          <a:prstGeom prst="rect">
            <a:avLst/>
          </a:prstGeom>
        </p:spPr>
        <p:txBody>
          <a:bodyPr wrap="none">
            <a:spAutoFit/>
          </a:bodyPr>
          <a:lstStyle/>
          <a:p>
            <a:pPr algn="ctr"/>
            <a:r>
              <a:rPr lang="en-US" sz="1200" b="1">
                <a:solidFill>
                  <a:schemeClr val="accent2"/>
                </a:solidFill>
              </a:rPr>
              <a:t>Tumor starvation</a:t>
            </a:r>
          </a:p>
          <a:p>
            <a:pPr algn="ctr"/>
            <a:r>
              <a:rPr lang="en-US" sz="1200" b="1">
                <a:solidFill>
                  <a:schemeClr val="accent2"/>
                </a:solidFill>
              </a:rPr>
              <a:t>and necrosis</a:t>
            </a:r>
          </a:p>
        </p:txBody>
      </p:sp>
      <p:sp>
        <p:nvSpPr>
          <p:cNvPr id="47" name="Rectangle 46">
            <a:extLst>
              <a:ext uri="{FF2B5EF4-FFF2-40B4-BE49-F238E27FC236}">
                <a16:creationId xmlns:a16="http://schemas.microsoft.com/office/drawing/2014/main" id="{2F8FE97B-A8CA-DD45-95CE-9F884624354D}"/>
              </a:ext>
            </a:extLst>
          </p:cNvPr>
          <p:cNvSpPr/>
          <p:nvPr/>
        </p:nvSpPr>
        <p:spPr>
          <a:xfrm>
            <a:off x="8381879" y="5454808"/>
            <a:ext cx="1288391" cy="435922"/>
          </a:xfrm>
          <a:prstGeom prst="rect">
            <a:avLst/>
          </a:prstGeom>
        </p:spPr>
        <p:txBody>
          <a:bodyPr wrap="none">
            <a:spAutoFit/>
          </a:bodyPr>
          <a:lstStyle/>
          <a:p>
            <a:pPr algn="ctr"/>
            <a:r>
              <a:rPr lang="en-US" sz="1200" b="1">
                <a:solidFill>
                  <a:schemeClr val="accent2"/>
                </a:solidFill>
              </a:rPr>
              <a:t>T cells recruited</a:t>
            </a:r>
          </a:p>
          <a:p>
            <a:pPr algn="ctr"/>
            <a:r>
              <a:rPr lang="en-US" sz="1200" b="1">
                <a:solidFill>
                  <a:schemeClr val="accent2"/>
                </a:solidFill>
              </a:rPr>
              <a:t>into the tumor</a:t>
            </a:r>
          </a:p>
        </p:txBody>
      </p:sp>
      <p:sp>
        <p:nvSpPr>
          <p:cNvPr id="48" name="Rectangle 47">
            <a:extLst>
              <a:ext uri="{FF2B5EF4-FFF2-40B4-BE49-F238E27FC236}">
                <a16:creationId xmlns:a16="http://schemas.microsoft.com/office/drawing/2014/main" id="{090BF2B2-7616-D34C-A943-3549522269E5}"/>
              </a:ext>
            </a:extLst>
          </p:cNvPr>
          <p:cNvSpPr/>
          <p:nvPr/>
        </p:nvSpPr>
        <p:spPr>
          <a:xfrm>
            <a:off x="9219025" y="5344056"/>
            <a:ext cx="2068790" cy="377799"/>
          </a:xfrm>
          <a:prstGeom prst="rect">
            <a:avLst/>
          </a:prstGeom>
        </p:spPr>
        <p:txBody>
          <a:bodyPr wrap="square">
            <a:spAutoFit/>
          </a:bodyPr>
          <a:lstStyle/>
          <a:p>
            <a:pPr algn="ctr"/>
            <a:r>
              <a:rPr lang="en-US" sz="1000" dirty="0">
                <a:solidFill>
                  <a:schemeClr val="accent2"/>
                </a:solidFill>
              </a:rPr>
              <a:t>Anti tumor </a:t>
            </a:r>
          </a:p>
          <a:p>
            <a:pPr algn="ctr"/>
            <a:r>
              <a:rPr lang="en-US" sz="1000" dirty="0">
                <a:solidFill>
                  <a:schemeClr val="accent2"/>
                </a:solidFill>
              </a:rPr>
              <a:t>Immune response</a:t>
            </a:r>
          </a:p>
        </p:txBody>
      </p:sp>
      <p:sp>
        <p:nvSpPr>
          <p:cNvPr id="49" name="Rectangle 48">
            <a:extLst>
              <a:ext uri="{FF2B5EF4-FFF2-40B4-BE49-F238E27FC236}">
                <a16:creationId xmlns:a16="http://schemas.microsoft.com/office/drawing/2014/main" id="{9CB92EE3-6965-794A-B997-AC347D6BA9AE}"/>
              </a:ext>
            </a:extLst>
          </p:cNvPr>
          <p:cNvSpPr/>
          <p:nvPr/>
        </p:nvSpPr>
        <p:spPr>
          <a:xfrm>
            <a:off x="10314889" y="4470584"/>
            <a:ext cx="1359351" cy="261553"/>
          </a:xfrm>
          <a:prstGeom prst="rect">
            <a:avLst/>
          </a:prstGeom>
        </p:spPr>
        <p:txBody>
          <a:bodyPr wrap="none">
            <a:spAutoFit/>
          </a:bodyPr>
          <a:lstStyle/>
          <a:p>
            <a:pPr algn="ctr"/>
            <a:r>
              <a:rPr lang="en-US" sz="1200" b="1">
                <a:solidFill>
                  <a:schemeClr val="accent2"/>
                </a:solidFill>
              </a:rPr>
              <a:t>Tumor Shrinkage</a:t>
            </a:r>
          </a:p>
        </p:txBody>
      </p:sp>
      <p:pic>
        <p:nvPicPr>
          <p:cNvPr id="50" name="Picture 49" descr="Logo&#10;&#10;Description automatically generated">
            <a:extLst>
              <a:ext uri="{FF2B5EF4-FFF2-40B4-BE49-F238E27FC236}">
                <a16:creationId xmlns:a16="http://schemas.microsoft.com/office/drawing/2014/main" id="{AE9F5E0C-A192-174C-8B51-8CE60C1B30E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282066" y="3770840"/>
            <a:ext cx="387832" cy="387832"/>
          </a:xfrm>
          <a:prstGeom prst="rect">
            <a:avLst/>
          </a:prstGeom>
        </p:spPr>
      </p:pic>
      <p:pic>
        <p:nvPicPr>
          <p:cNvPr id="51" name="Picture 50" descr="Logo&#10;&#10;Description automatically generated">
            <a:extLst>
              <a:ext uri="{FF2B5EF4-FFF2-40B4-BE49-F238E27FC236}">
                <a16:creationId xmlns:a16="http://schemas.microsoft.com/office/drawing/2014/main" id="{B9B56347-6E16-E44C-BEE4-0CA39CEFEA1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863882" y="3616475"/>
            <a:ext cx="359625" cy="359625"/>
          </a:xfrm>
          <a:prstGeom prst="rect">
            <a:avLst/>
          </a:prstGeom>
        </p:spPr>
      </p:pic>
      <p:pic>
        <p:nvPicPr>
          <p:cNvPr id="52" name="Picture 51" descr="Logo&#10;&#10;Description automatically generated">
            <a:extLst>
              <a:ext uri="{FF2B5EF4-FFF2-40B4-BE49-F238E27FC236}">
                <a16:creationId xmlns:a16="http://schemas.microsoft.com/office/drawing/2014/main" id="{700C0A47-633B-4442-B474-4D5F9CB29DA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1226614" y="3824287"/>
            <a:ext cx="359625" cy="359625"/>
          </a:xfrm>
          <a:prstGeom prst="rect">
            <a:avLst/>
          </a:prstGeom>
        </p:spPr>
      </p:pic>
      <p:sp>
        <p:nvSpPr>
          <p:cNvPr id="53" name="Rectangle 52">
            <a:extLst>
              <a:ext uri="{FF2B5EF4-FFF2-40B4-BE49-F238E27FC236}">
                <a16:creationId xmlns:a16="http://schemas.microsoft.com/office/drawing/2014/main" id="{73D73857-21C5-2F47-96CC-D52BE05FB3E5}"/>
              </a:ext>
            </a:extLst>
          </p:cNvPr>
          <p:cNvSpPr/>
          <p:nvPr/>
        </p:nvSpPr>
        <p:spPr>
          <a:xfrm>
            <a:off x="9961937" y="3015939"/>
            <a:ext cx="1862957" cy="523107"/>
          </a:xfrm>
          <a:prstGeom prst="rect">
            <a:avLst/>
          </a:prstGeom>
        </p:spPr>
        <p:txBody>
          <a:bodyPr wrap="square">
            <a:spAutoFit/>
          </a:bodyPr>
          <a:lstStyle/>
          <a:p>
            <a:pPr algn="ctr"/>
            <a:r>
              <a:rPr lang="en-US" sz="1000" dirty="0">
                <a:solidFill>
                  <a:schemeClr val="accent2"/>
                </a:solidFill>
              </a:rPr>
              <a:t>Release of tumor</a:t>
            </a:r>
          </a:p>
          <a:p>
            <a:pPr algn="ctr"/>
            <a:r>
              <a:rPr lang="en-US" sz="1000" dirty="0">
                <a:solidFill>
                  <a:schemeClr val="accent2"/>
                </a:solidFill>
              </a:rPr>
              <a:t>antigens that stimulate immune</a:t>
            </a:r>
          </a:p>
          <a:p>
            <a:pPr algn="ctr"/>
            <a:r>
              <a:rPr lang="en-US" sz="1000" dirty="0">
                <a:solidFill>
                  <a:schemeClr val="accent2"/>
                </a:solidFill>
              </a:rPr>
              <a:t>response</a:t>
            </a:r>
          </a:p>
        </p:txBody>
      </p:sp>
      <p:sp>
        <p:nvSpPr>
          <p:cNvPr id="54" name="Rectangle 53">
            <a:extLst>
              <a:ext uri="{FF2B5EF4-FFF2-40B4-BE49-F238E27FC236}">
                <a16:creationId xmlns:a16="http://schemas.microsoft.com/office/drawing/2014/main" id="{E25AD0B9-992B-A747-BF86-54BCE0A75569}"/>
              </a:ext>
            </a:extLst>
          </p:cNvPr>
          <p:cNvSpPr/>
          <p:nvPr/>
        </p:nvSpPr>
        <p:spPr>
          <a:xfrm>
            <a:off x="7886980" y="2769073"/>
            <a:ext cx="2068790" cy="377799"/>
          </a:xfrm>
          <a:prstGeom prst="rect">
            <a:avLst/>
          </a:prstGeom>
        </p:spPr>
        <p:txBody>
          <a:bodyPr wrap="square">
            <a:spAutoFit/>
          </a:bodyPr>
          <a:lstStyle/>
          <a:p>
            <a:pPr algn="ctr"/>
            <a:r>
              <a:rPr lang="en-US" sz="1000">
                <a:solidFill>
                  <a:schemeClr val="accent2"/>
                </a:solidFill>
              </a:rPr>
              <a:t>Disruption of </a:t>
            </a:r>
          </a:p>
          <a:p>
            <a:pPr algn="ctr"/>
            <a:r>
              <a:rPr lang="en-US" sz="1000">
                <a:solidFill>
                  <a:schemeClr val="accent2"/>
                </a:solidFill>
              </a:rPr>
              <a:t>tumor blood supply</a:t>
            </a:r>
          </a:p>
        </p:txBody>
      </p:sp>
      <p:sp>
        <p:nvSpPr>
          <p:cNvPr id="26" name="Rectangle 25">
            <a:extLst>
              <a:ext uri="{FF2B5EF4-FFF2-40B4-BE49-F238E27FC236}">
                <a16:creationId xmlns:a16="http://schemas.microsoft.com/office/drawing/2014/main" id="{352B48FC-2D25-504F-968C-B40D69E05746}"/>
              </a:ext>
            </a:extLst>
          </p:cNvPr>
          <p:cNvSpPr/>
          <p:nvPr/>
        </p:nvSpPr>
        <p:spPr>
          <a:xfrm>
            <a:off x="672916" y="2487785"/>
            <a:ext cx="1577712" cy="430887"/>
          </a:xfrm>
          <a:prstGeom prst="rect">
            <a:avLst/>
          </a:prstGeom>
        </p:spPr>
        <p:txBody>
          <a:bodyPr wrap="square">
            <a:spAutoFit/>
          </a:bodyPr>
          <a:lstStyle/>
          <a:p>
            <a:pPr algn="ctr"/>
            <a:r>
              <a:rPr lang="en-US" sz="1100"/>
              <a:t>Angiogenesis-specific</a:t>
            </a:r>
          </a:p>
          <a:p>
            <a:pPr algn="ctr"/>
            <a:r>
              <a:rPr lang="en-US" sz="1100"/>
              <a:t>Promoter (PPE-1-3x)</a:t>
            </a:r>
          </a:p>
        </p:txBody>
      </p:sp>
      <p:sp>
        <p:nvSpPr>
          <p:cNvPr id="27" name="Rectangle 26">
            <a:extLst>
              <a:ext uri="{FF2B5EF4-FFF2-40B4-BE49-F238E27FC236}">
                <a16:creationId xmlns:a16="http://schemas.microsoft.com/office/drawing/2014/main" id="{FB775DFD-77EE-4448-9CE5-99AD750AEB27}"/>
              </a:ext>
            </a:extLst>
          </p:cNvPr>
          <p:cNvSpPr/>
          <p:nvPr/>
        </p:nvSpPr>
        <p:spPr>
          <a:xfrm>
            <a:off x="2295363" y="2487785"/>
            <a:ext cx="1577712" cy="430887"/>
          </a:xfrm>
          <a:prstGeom prst="rect">
            <a:avLst/>
          </a:prstGeom>
        </p:spPr>
        <p:txBody>
          <a:bodyPr wrap="square">
            <a:spAutoFit/>
          </a:bodyPr>
          <a:lstStyle/>
          <a:p>
            <a:pPr algn="ctr"/>
            <a:r>
              <a:rPr lang="en-US" sz="1100" dirty="0"/>
              <a:t>Death receptor</a:t>
            </a:r>
          </a:p>
          <a:p>
            <a:pPr algn="ctr"/>
            <a:r>
              <a:rPr lang="en-US" sz="1100" dirty="0"/>
              <a:t>(TNFR1/Fas chimera)</a:t>
            </a:r>
          </a:p>
        </p:txBody>
      </p:sp>
      <p:sp>
        <p:nvSpPr>
          <p:cNvPr id="30" name="Rectangle 29">
            <a:extLst>
              <a:ext uri="{FF2B5EF4-FFF2-40B4-BE49-F238E27FC236}">
                <a16:creationId xmlns:a16="http://schemas.microsoft.com/office/drawing/2014/main" id="{66574BAF-3D90-E543-A8F9-D74DE5DDE4D7}"/>
              </a:ext>
            </a:extLst>
          </p:cNvPr>
          <p:cNvSpPr/>
          <p:nvPr/>
        </p:nvSpPr>
        <p:spPr>
          <a:xfrm>
            <a:off x="1078841" y="5139627"/>
            <a:ext cx="1980305" cy="553998"/>
          </a:xfrm>
          <a:prstGeom prst="rect">
            <a:avLst/>
          </a:prstGeom>
        </p:spPr>
        <p:txBody>
          <a:bodyPr wrap="square">
            <a:spAutoFit/>
          </a:bodyPr>
          <a:lstStyle/>
          <a:p>
            <a:pPr algn="ctr"/>
            <a:r>
              <a:rPr lang="en-US" sz="1000">
                <a:solidFill>
                  <a:schemeClr val="accent2"/>
                </a:solidFill>
              </a:rPr>
              <a:t>Non-replicating</a:t>
            </a:r>
          </a:p>
          <a:p>
            <a:pPr algn="ctr"/>
            <a:r>
              <a:rPr lang="en-US" sz="1000">
                <a:solidFill>
                  <a:schemeClr val="accent2"/>
                </a:solidFill>
              </a:rPr>
              <a:t>Non-integrating</a:t>
            </a:r>
          </a:p>
          <a:p>
            <a:pPr algn="ctr"/>
            <a:r>
              <a:rPr lang="en-US" sz="1000">
                <a:solidFill>
                  <a:schemeClr val="accent2"/>
                </a:solidFill>
              </a:rPr>
              <a:t>Adenovirus 5 (Ad5)</a:t>
            </a:r>
          </a:p>
        </p:txBody>
      </p:sp>
    </p:spTree>
    <p:extLst>
      <p:ext uri="{BB962C8B-B14F-4D97-AF65-F5344CB8AC3E}">
        <p14:creationId xmlns:p14="http://schemas.microsoft.com/office/powerpoint/2010/main" val="245197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606FA73-D854-4E3A-B663-B327A8320FFA}"/>
              </a:ext>
            </a:extLst>
          </p:cNvPr>
          <p:cNvSpPr/>
          <p:nvPr/>
        </p:nvSpPr>
        <p:spPr>
          <a:xfrm>
            <a:off x="410548" y="3333750"/>
            <a:ext cx="11781452" cy="2951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Rectangle 39">
            <a:extLst>
              <a:ext uri="{FF2B5EF4-FFF2-40B4-BE49-F238E27FC236}">
                <a16:creationId xmlns:a16="http://schemas.microsoft.com/office/drawing/2014/main" id="{3D06C532-124F-4A47-B910-967374AB5162}"/>
              </a:ext>
            </a:extLst>
          </p:cNvPr>
          <p:cNvSpPr/>
          <p:nvPr/>
        </p:nvSpPr>
        <p:spPr>
          <a:xfrm>
            <a:off x="6470683" y="1183272"/>
            <a:ext cx="5458976" cy="4884153"/>
          </a:xfrm>
          <a:prstGeom prst="rect">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Rectangle 44">
            <a:extLst>
              <a:ext uri="{FF2B5EF4-FFF2-40B4-BE49-F238E27FC236}">
                <a16:creationId xmlns:a16="http://schemas.microsoft.com/office/drawing/2014/main" id="{4153E4B4-7D08-48DE-9988-DF18DEAB1713}"/>
              </a:ext>
            </a:extLst>
          </p:cNvPr>
          <p:cNvSpPr/>
          <p:nvPr/>
        </p:nvSpPr>
        <p:spPr>
          <a:xfrm>
            <a:off x="697015" y="1183271"/>
            <a:ext cx="5458976" cy="4884153"/>
          </a:xfrm>
          <a:prstGeom prst="rect">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PH"/>
          </a:p>
        </p:txBody>
      </p:sp>
      <p:sp>
        <p:nvSpPr>
          <p:cNvPr id="4" name="Rectangle 3">
            <a:extLst>
              <a:ext uri="{FF2B5EF4-FFF2-40B4-BE49-F238E27FC236}">
                <a16:creationId xmlns:a16="http://schemas.microsoft.com/office/drawing/2014/main" id="{69CA4904-2F2D-4D77-A790-74B8AE187A7B}"/>
              </a:ext>
            </a:extLst>
          </p:cNvPr>
          <p:cNvSpPr/>
          <p:nvPr/>
        </p:nvSpPr>
        <p:spPr>
          <a:xfrm>
            <a:off x="697015" y="1183272"/>
            <a:ext cx="5458968"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j-lt"/>
              </a:rPr>
              <a:t>VASCULAR DISRUPTION LEADING TO </a:t>
            </a:r>
            <a:br>
              <a:rPr lang="en-US" sz="1400" b="1" dirty="0">
                <a:solidFill>
                  <a:schemeClr val="bg1"/>
                </a:solidFill>
                <a:latin typeface="+mj-lt"/>
              </a:rPr>
            </a:br>
            <a:r>
              <a:rPr lang="en-US" sz="1400" b="1" dirty="0">
                <a:solidFill>
                  <a:schemeClr val="bg1"/>
                </a:solidFill>
                <a:latin typeface="+mj-lt"/>
              </a:rPr>
              <a:t>TUMOR NECROSIS &amp; SHRINKAGE</a:t>
            </a:r>
          </a:p>
        </p:txBody>
      </p:sp>
      <p:sp>
        <p:nvSpPr>
          <p:cNvPr id="73" name="Rectangle 72">
            <a:extLst>
              <a:ext uri="{FF2B5EF4-FFF2-40B4-BE49-F238E27FC236}">
                <a16:creationId xmlns:a16="http://schemas.microsoft.com/office/drawing/2014/main" id="{F434CCEF-C1C2-41A8-9337-0119E668A023}"/>
              </a:ext>
            </a:extLst>
          </p:cNvPr>
          <p:cNvSpPr/>
          <p:nvPr/>
        </p:nvSpPr>
        <p:spPr>
          <a:xfrm>
            <a:off x="6470683" y="1183272"/>
            <a:ext cx="5458976"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PH" sz="1400" b="1" dirty="0">
                <a:solidFill>
                  <a:schemeClr val="bg1"/>
                </a:solidFill>
                <a:latin typeface="+mj-lt"/>
              </a:rPr>
              <a:t>IMMUNE SYSTEM RECRUITMENT:</a:t>
            </a:r>
            <a:endParaRPr lang="he-IL" sz="1400" b="1" dirty="0">
              <a:solidFill>
                <a:schemeClr val="bg1"/>
              </a:solidFill>
              <a:latin typeface="+mj-lt"/>
            </a:endParaRPr>
          </a:p>
          <a:p>
            <a:pPr algn="ctr"/>
            <a:r>
              <a:rPr lang="en-US" sz="1400" b="1" dirty="0">
                <a:solidFill>
                  <a:schemeClr val="bg1"/>
                </a:solidFill>
                <a:latin typeface="+mj-lt"/>
              </a:rPr>
              <a:t>TURNING COLD TUMORS HOT</a:t>
            </a:r>
            <a:endParaRPr lang="en-PH" sz="1400" b="1" dirty="0">
              <a:solidFill>
                <a:schemeClr val="bg1"/>
              </a:solidFill>
              <a:latin typeface="+mj-lt"/>
              <a:cs typeface="Arial"/>
            </a:endParaRPr>
          </a:p>
        </p:txBody>
      </p:sp>
      <p:pic>
        <p:nvPicPr>
          <p:cNvPr id="82" name="Picture 1">
            <a:extLst>
              <a:ext uri="{FF2B5EF4-FFF2-40B4-BE49-F238E27FC236}">
                <a16:creationId xmlns:a16="http://schemas.microsoft.com/office/drawing/2014/main" id="{F16E57BF-25DF-47FF-89D4-ADF7DE9C0300}"/>
              </a:ext>
            </a:extLst>
          </p:cNvPr>
          <p:cNvPicPr preferRelativeResize="0">
            <a:picLocks/>
          </p:cNvPicPr>
          <p:nvPr/>
        </p:nvPicPr>
        <p:blipFill rotWithShape="1">
          <a:blip r:embed="rId3" cstate="email">
            <a:extLst>
              <a:ext uri="{28A0092B-C50C-407E-A947-70E740481C1C}">
                <a14:useLocalDpi xmlns:a14="http://schemas.microsoft.com/office/drawing/2010/main"/>
              </a:ext>
            </a:extLst>
          </a:blip>
          <a:srcRect/>
          <a:stretch/>
        </p:blipFill>
        <p:spPr bwMode="auto">
          <a:xfrm>
            <a:off x="6912391" y="2200009"/>
            <a:ext cx="1380744"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
            <a:extLst>
              <a:ext uri="{FF2B5EF4-FFF2-40B4-BE49-F238E27FC236}">
                <a16:creationId xmlns:a16="http://schemas.microsoft.com/office/drawing/2014/main" id="{DEE22E84-1133-4A78-B8C4-D3AF3065A246}"/>
              </a:ext>
            </a:extLst>
          </p:cNvPr>
          <p:cNvPicPr preferRelativeResize="0">
            <a:picLocks/>
          </p:cNvPicPr>
          <p:nvPr/>
        </p:nvPicPr>
        <p:blipFill rotWithShape="1">
          <a:blip r:embed="rId4" cstate="email">
            <a:extLst>
              <a:ext uri="{28A0092B-C50C-407E-A947-70E740481C1C}">
                <a14:useLocalDpi xmlns:a14="http://schemas.microsoft.com/office/drawing/2010/main"/>
              </a:ext>
            </a:extLst>
          </a:blip>
          <a:srcRect/>
          <a:stretch/>
        </p:blipFill>
        <p:spPr bwMode="auto">
          <a:xfrm>
            <a:off x="8511577" y="2200009"/>
            <a:ext cx="1380744"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
            <a:extLst>
              <a:ext uri="{FF2B5EF4-FFF2-40B4-BE49-F238E27FC236}">
                <a16:creationId xmlns:a16="http://schemas.microsoft.com/office/drawing/2014/main" id="{6254F40C-9FCB-46BA-B67D-08FD887397D3}"/>
              </a:ext>
            </a:extLst>
          </p:cNvPr>
          <p:cNvPicPr preferRelativeResize="0">
            <a:picLocks/>
          </p:cNvPicPr>
          <p:nvPr/>
        </p:nvPicPr>
        <p:blipFill rotWithShape="1">
          <a:blip r:embed="rId5" cstate="email">
            <a:extLst>
              <a:ext uri="{28A0092B-C50C-407E-A947-70E740481C1C}">
                <a14:useLocalDpi xmlns:a14="http://schemas.microsoft.com/office/drawing/2010/main"/>
              </a:ext>
            </a:extLst>
          </a:blip>
          <a:srcRect/>
          <a:stretch/>
        </p:blipFill>
        <p:spPr bwMode="auto">
          <a:xfrm>
            <a:off x="10110763" y="2200008"/>
            <a:ext cx="1380744"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5">
            <a:extLst>
              <a:ext uri="{FF2B5EF4-FFF2-40B4-BE49-F238E27FC236}">
                <a16:creationId xmlns:a16="http://schemas.microsoft.com/office/drawing/2014/main" id="{2096DAA2-7A72-44C3-AE78-7E6F9A43E957}"/>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96522" y="2256282"/>
            <a:ext cx="4637528" cy="11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a:extLst>
              <a:ext uri="{FF2B5EF4-FFF2-40B4-BE49-F238E27FC236}">
                <a16:creationId xmlns:a16="http://schemas.microsoft.com/office/drawing/2014/main" id="{9EA930BB-F241-48F3-9815-AF375AC9895B}"/>
              </a:ext>
            </a:extLst>
          </p:cNvPr>
          <p:cNvSpPr txBox="1"/>
          <p:nvPr/>
        </p:nvSpPr>
        <p:spPr>
          <a:xfrm>
            <a:off x="6912391" y="3443718"/>
            <a:ext cx="1380744" cy="161583"/>
          </a:xfrm>
          <a:prstGeom prst="rect">
            <a:avLst/>
          </a:prstGeom>
          <a:noFill/>
        </p:spPr>
        <p:txBody>
          <a:bodyPr wrap="square" lIns="0" tIns="0" rIns="0" bIns="0" rtlCol="0">
            <a:spAutoFit/>
          </a:bodyPr>
          <a:lstStyle/>
          <a:p>
            <a:pPr algn="ctr" defTabSz="1219170"/>
            <a:r>
              <a:rPr lang="en-US" sz="1050" kern="0">
                <a:latin typeface="Arial"/>
                <a:cs typeface="Arial"/>
                <a:sym typeface="Arial"/>
              </a:rPr>
              <a:t>Baseline</a:t>
            </a:r>
          </a:p>
        </p:txBody>
      </p:sp>
      <p:sp>
        <p:nvSpPr>
          <p:cNvPr id="86" name="TextBox 85">
            <a:extLst>
              <a:ext uri="{FF2B5EF4-FFF2-40B4-BE49-F238E27FC236}">
                <a16:creationId xmlns:a16="http://schemas.microsoft.com/office/drawing/2014/main" id="{E752A7DF-4A31-40B7-BD3A-420AA71D58D3}"/>
              </a:ext>
            </a:extLst>
          </p:cNvPr>
          <p:cNvSpPr txBox="1"/>
          <p:nvPr/>
        </p:nvSpPr>
        <p:spPr>
          <a:xfrm>
            <a:off x="8511577" y="3443718"/>
            <a:ext cx="1380744" cy="161583"/>
          </a:xfrm>
          <a:prstGeom prst="rect">
            <a:avLst/>
          </a:prstGeom>
          <a:noFill/>
        </p:spPr>
        <p:txBody>
          <a:bodyPr wrap="square" lIns="0" tIns="0" rIns="0" bIns="0" rtlCol="0">
            <a:spAutoFit/>
          </a:bodyPr>
          <a:lstStyle/>
          <a:p>
            <a:pPr algn="ctr" defTabSz="1219170"/>
            <a:r>
              <a:rPr lang="en-US" sz="1050" kern="0">
                <a:latin typeface="Arial"/>
                <a:cs typeface="Arial"/>
                <a:sym typeface="Arial"/>
              </a:rPr>
              <a:t>After First Dose</a:t>
            </a:r>
          </a:p>
        </p:txBody>
      </p:sp>
      <p:sp>
        <p:nvSpPr>
          <p:cNvPr id="87" name="TextBox 86">
            <a:extLst>
              <a:ext uri="{FF2B5EF4-FFF2-40B4-BE49-F238E27FC236}">
                <a16:creationId xmlns:a16="http://schemas.microsoft.com/office/drawing/2014/main" id="{794D26E6-D22D-4B2D-B719-D29B5433EB3C}"/>
              </a:ext>
            </a:extLst>
          </p:cNvPr>
          <p:cNvSpPr txBox="1"/>
          <p:nvPr/>
        </p:nvSpPr>
        <p:spPr>
          <a:xfrm>
            <a:off x="10110763" y="3443718"/>
            <a:ext cx="1380744" cy="161583"/>
          </a:xfrm>
          <a:prstGeom prst="rect">
            <a:avLst/>
          </a:prstGeom>
          <a:noFill/>
        </p:spPr>
        <p:txBody>
          <a:bodyPr wrap="square" lIns="0" tIns="0" rIns="0" bIns="0" rtlCol="0">
            <a:spAutoFit/>
          </a:bodyPr>
          <a:lstStyle/>
          <a:p>
            <a:pPr algn="ctr" defTabSz="1219170"/>
            <a:r>
              <a:rPr lang="en-US" sz="1050" kern="0">
                <a:latin typeface="Arial"/>
                <a:cs typeface="Arial"/>
                <a:sym typeface="Arial"/>
              </a:rPr>
              <a:t>After Third Dose</a:t>
            </a:r>
          </a:p>
        </p:txBody>
      </p:sp>
      <p:sp>
        <p:nvSpPr>
          <p:cNvPr id="88" name="TextBox 87">
            <a:extLst>
              <a:ext uri="{FF2B5EF4-FFF2-40B4-BE49-F238E27FC236}">
                <a16:creationId xmlns:a16="http://schemas.microsoft.com/office/drawing/2014/main" id="{E545507C-6842-4DE3-B8C9-73A86096B665}"/>
              </a:ext>
            </a:extLst>
          </p:cNvPr>
          <p:cNvSpPr txBox="1"/>
          <p:nvPr/>
        </p:nvSpPr>
        <p:spPr>
          <a:xfrm>
            <a:off x="1096522" y="3519482"/>
            <a:ext cx="1510038" cy="646331"/>
          </a:xfrm>
          <a:prstGeom prst="rect">
            <a:avLst/>
          </a:prstGeom>
          <a:noFill/>
        </p:spPr>
        <p:txBody>
          <a:bodyPr wrap="square" lIns="0" tIns="0" rIns="0" bIns="0" rtlCol="0">
            <a:spAutoFit/>
          </a:bodyPr>
          <a:lstStyle/>
          <a:p>
            <a:pPr defTabSz="1219170"/>
            <a:r>
              <a:rPr lang="en-US" sz="1400" b="1" kern="0" dirty="0">
                <a:cs typeface="Arial"/>
                <a:sym typeface="Arial"/>
              </a:rPr>
              <a:t>Baseline (BL)</a:t>
            </a:r>
          </a:p>
          <a:p>
            <a:pPr defTabSz="1219170"/>
            <a:r>
              <a:rPr lang="en-US" sz="1400" b="1" kern="0" dirty="0">
                <a:cs typeface="Arial"/>
                <a:sym typeface="Arial"/>
              </a:rPr>
              <a:t>Pre-Treatment</a:t>
            </a:r>
          </a:p>
          <a:p>
            <a:pPr defTabSz="1219170"/>
            <a:r>
              <a:rPr lang="en-US" sz="1400" b="1" kern="0" dirty="0">
                <a:latin typeface="Arial"/>
                <a:cs typeface="Arial"/>
                <a:sym typeface="Arial"/>
              </a:rPr>
              <a:t>Multiple Lesions</a:t>
            </a:r>
          </a:p>
        </p:txBody>
      </p:sp>
      <p:sp>
        <p:nvSpPr>
          <p:cNvPr id="89" name="TextBox 88">
            <a:extLst>
              <a:ext uri="{FF2B5EF4-FFF2-40B4-BE49-F238E27FC236}">
                <a16:creationId xmlns:a16="http://schemas.microsoft.com/office/drawing/2014/main" id="{D1C3D1CD-F4BA-4950-B6A8-92DD3FB75418}"/>
              </a:ext>
            </a:extLst>
          </p:cNvPr>
          <p:cNvSpPr txBox="1"/>
          <p:nvPr/>
        </p:nvSpPr>
        <p:spPr>
          <a:xfrm>
            <a:off x="2780702" y="3519482"/>
            <a:ext cx="1380744" cy="646331"/>
          </a:xfrm>
          <a:prstGeom prst="rect">
            <a:avLst/>
          </a:prstGeom>
          <a:noFill/>
        </p:spPr>
        <p:txBody>
          <a:bodyPr wrap="square" lIns="0" tIns="0" rIns="0" bIns="0" rtlCol="0">
            <a:spAutoFit/>
          </a:bodyPr>
          <a:lstStyle/>
          <a:p>
            <a:pPr defTabSz="1219170"/>
            <a:r>
              <a:rPr lang="en-US" sz="1400" b="1" kern="0" dirty="0">
                <a:latin typeface="Arial"/>
                <a:cs typeface="Arial"/>
                <a:sym typeface="Arial"/>
              </a:rPr>
              <a:t>BL + 3 Months</a:t>
            </a:r>
          </a:p>
          <a:p>
            <a:pPr defTabSz="1219170"/>
            <a:r>
              <a:rPr lang="en-US" sz="1400" b="1" kern="0" dirty="0">
                <a:latin typeface="Arial"/>
                <a:cs typeface="Arial"/>
                <a:sym typeface="Arial"/>
              </a:rPr>
              <a:t>Lesion Liquification</a:t>
            </a:r>
          </a:p>
        </p:txBody>
      </p:sp>
      <p:sp>
        <p:nvSpPr>
          <p:cNvPr id="90" name="TextBox 89">
            <a:extLst>
              <a:ext uri="{FF2B5EF4-FFF2-40B4-BE49-F238E27FC236}">
                <a16:creationId xmlns:a16="http://schemas.microsoft.com/office/drawing/2014/main" id="{2DEF19E4-EED6-4A80-99A5-90FD6895565A}"/>
              </a:ext>
            </a:extLst>
          </p:cNvPr>
          <p:cNvSpPr txBox="1"/>
          <p:nvPr/>
        </p:nvSpPr>
        <p:spPr>
          <a:xfrm>
            <a:off x="4372356" y="3519482"/>
            <a:ext cx="1380744" cy="646331"/>
          </a:xfrm>
          <a:prstGeom prst="rect">
            <a:avLst/>
          </a:prstGeom>
          <a:noFill/>
        </p:spPr>
        <p:txBody>
          <a:bodyPr wrap="square" lIns="0" tIns="0" rIns="0" bIns="0" rtlCol="0">
            <a:spAutoFit/>
          </a:bodyPr>
          <a:lstStyle/>
          <a:p>
            <a:pPr defTabSz="1219170"/>
            <a:r>
              <a:rPr lang="en-US" sz="1400" b="1" kern="0" dirty="0">
                <a:latin typeface="Arial"/>
                <a:cs typeface="Arial"/>
                <a:sym typeface="Arial"/>
              </a:rPr>
              <a:t>BL + 6 Months</a:t>
            </a:r>
          </a:p>
          <a:p>
            <a:pPr defTabSz="1219170"/>
            <a:r>
              <a:rPr lang="en-US" sz="1400" b="1" kern="0" dirty="0">
                <a:latin typeface="Arial"/>
                <a:cs typeface="Arial"/>
                <a:sym typeface="Arial"/>
              </a:rPr>
              <a:t>RECIST Response</a:t>
            </a:r>
          </a:p>
        </p:txBody>
      </p:sp>
      <p:sp>
        <p:nvSpPr>
          <p:cNvPr id="95" name="TextBox 94">
            <a:extLst>
              <a:ext uri="{FF2B5EF4-FFF2-40B4-BE49-F238E27FC236}">
                <a16:creationId xmlns:a16="http://schemas.microsoft.com/office/drawing/2014/main" id="{C31D0E20-D413-4C75-9D26-7FBBECF99AB1}"/>
              </a:ext>
            </a:extLst>
          </p:cNvPr>
          <p:cNvSpPr txBox="1"/>
          <p:nvPr/>
        </p:nvSpPr>
        <p:spPr>
          <a:xfrm>
            <a:off x="6912391" y="5551751"/>
            <a:ext cx="1380744" cy="161583"/>
          </a:xfrm>
          <a:prstGeom prst="rect">
            <a:avLst/>
          </a:prstGeom>
          <a:noFill/>
        </p:spPr>
        <p:txBody>
          <a:bodyPr wrap="square" lIns="0" tIns="0" rIns="0" bIns="0" rtlCol="0">
            <a:spAutoFit/>
          </a:bodyPr>
          <a:lstStyle/>
          <a:p>
            <a:pPr algn="ctr" defTabSz="1219170"/>
            <a:r>
              <a:rPr lang="en-US" sz="1050" kern="0">
                <a:latin typeface="Arial"/>
                <a:cs typeface="Arial"/>
                <a:sym typeface="Arial"/>
              </a:rPr>
              <a:t>Baseline</a:t>
            </a:r>
          </a:p>
        </p:txBody>
      </p:sp>
      <p:sp>
        <p:nvSpPr>
          <p:cNvPr id="96" name="TextBox 95">
            <a:extLst>
              <a:ext uri="{FF2B5EF4-FFF2-40B4-BE49-F238E27FC236}">
                <a16:creationId xmlns:a16="http://schemas.microsoft.com/office/drawing/2014/main" id="{E443CDC3-F520-4A35-9B43-FD53435807BF}"/>
              </a:ext>
            </a:extLst>
          </p:cNvPr>
          <p:cNvSpPr txBox="1"/>
          <p:nvPr/>
        </p:nvSpPr>
        <p:spPr>
          <a:xfrm>
            <a:off x="8511577" y="5551751"/>
            <a:ext cx="1380744" cy="161583"/>
          </a:xfrm>
          <a:prstGeom prst="rect">
            <a:avLst/>
          </a:prstGeom>
          <a:noFill/>
        </p:spPr>
        <p:txBody>
          <a:bodyPr wrap="square" lIns="0" tIns="0" rIns="0" bIns="0" rtlCol="0">
            <a:spAutoFit/>
          </a:bodyPr>
          <a:lstStyle/>
          <a:p>
            <a:pPr algn="ctr" defTabSz="1219170"/>
            <a:r>
              <a:rPr lang="en-US" sz="1050" kern="0">
                <a:latin typeface="Arial"/>
                <a:cs typeface="Arial"/>
                <a:sym typeface="Arial"/>
              </a:rPr>
              <a:t>After First Dose</a:t>
            </a:r>
          </a:p>
        </p:txBody>
      </p:sp>
      <p:sp>
        <p:nvSpPr>
          <p:cNvPr id="97" name="TextBox 96">
            <a:extLst>
              <a:ext uri="{FF2B5EF4-FFF2-40B4-BE49-F238E27FC236}">
                <a16:creationId xmlns:a16="http://schemas.microsoft.com/office/drawing/2014/main" id="{828CF549-DEE2-4582-AD3B-A8E936194B0F}"/>
              </a:ext>
            </a:extLst>
          </p:cNvPr>
          <p:cNvSpPr txBox="1"/>
          <p:nvPr/>
        </p:nvSpPr>
        <p:spPr>
          <a:xfrm>
            <a:off x="10110763" y="5551751"/>
            <a:ext cx="1380744" cy="161583"/>
          </a:xfrm>
          <a:prstGeom prst="rect">
            <a:avLst/>
          </a:prstGeom>
          <a:noFill/>
        </p:spPr>
        <p:txBody>
          <a:bodyPr wrap="square" lIns="0" tIns="0" rIns="0" bIns="0" rtlCol="0">
            <a:spAutoFit/>
          </a:bodyPr>
          <a:lstStyle/>
          <a:p>
            <a:pPr algn="ctr" defTabSz="1219170"/>
            <a:r>
              <a:rPr lang="en-US" sz="1050" kern="0">
                <a:latin typeface="Arial"/>
                <a:cs typeface="Arial"/>
                <a:sym typeface="Arial"/>
              </a:rPr>
              <a:t>After Third Dose</a:t>
            </a:r>
          </a:p>
        </p:txBody>
      </p:sp>
      <p:pic>
        <p:nvPicPr>
          <p:cNvPr id="98" name="Picture 1">
            <a:extLst>
              <a:ext uri="{FF2B5EF4-FFF2-40B4-BE49-F238E27FC236}">
                <a16:creationId xmlns:a16="http://schemas.microsoft.com/office/drawing/2014/main" id="{6C20B106-13D9-4721-BDB1-965DF26336C1}"/>
              </a:ext>
            </a:extLst>
          </p:cNvPr>
          <p:cNvPicPr preferRelativeResize="0">
            <a:picLocks/>
          </p:cNvPicPr>
          <p:nvPr/>
        </p:nvPicPr>
        <p:blipFill rotWithShape="1">
          <a:blip r:embed="rId7" cstate="email">
            <a:extLst>
              <a:ext uri="{28A0092B-C50C-407E-A947-70E740481C1C}">
                <a14:useLocalDpi xmlns:a14="http://schemas.microsoft.com/office/drawing/2010/main"/>
              </a:ext>
            </a:extLst>
          </a:blip>
          <a:srcRect/>
          <a:stretch/>
        </p:blipFill>
        <p:spPr bwMode="auto">
          <a:xfrm>
            <a:off x="6912391" y="4308042"/>
            <a:ext cx="1380744"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
            <a:extLst>
              <a:ext uri="{FF2B5EF4-FFF2-40B4-BE49-F238E27FC236}">
                <a16:creationId xmlns:a16="http://schemas.microsoft.com/office/drawing/2014/main" id="{B16B7E35-D00E-410B-A561-5292078B1782}"/>
              </a:ext>
            </a:extLst>
          </p:cNvPr>
          <p:cNvPicPr preferRelativeResize="0">
            <a:picLocks/>
          </p:cNvPicPr>
          <p:nvPr/>
        </p:nvPicPr>
        <p:blipFill rotWithShape="1">
          <a:blip r:embed="rId8" cstate="email">
            <a:extLst>
              <a:ext uri="{28A0092B-C50C-407E-A947-70E740481C1C}">
                <a14:useLocalDpi xmlns:a14="http://schemas.microsoft.com/office/drawing/2010/main"/>
              </a:ext>
            </a:extLst>
          </a:blip>
          <a:srcRect/>
          <a:stretch/>
        </p:blipFill>
        <p:spPr bwMode="auto">
          <a:xfrm>
            <a:off x="8511577" y="4308042"/>
            <a:ext cx="1380744"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
            <a:extLst>
              <a:ext uri="{FF2B5EF4-FFF2-40B4-BE49-F238E27FC236}">
                <a16:creationId xmlns:a16="http://schemas.microsoft.com/office/drawing/2014/main" id="{B5B6B34A-718E-4464-A897-B9C5E8F568AA}"/>
              </a:ext>
            </a:extLst>
          </p:cNvPr>
          <p:cNvPicPr preferRelativeResize="0">
            <a:picLocks/>
          </p:cNvPicPr>
          <p:nvPr/>
        </p:nvPicPr>
        <p:blipFill rotWithShape="1">
          <a:blip r:embed="rId9" cstate="email">
            <a:extLst>
              <a:ext uri="{28A0092B-C50C-407E-A947-70E740481C1C}">
                <a14:useLocalDpi xmlns:a14="http://schemas.microsoft.com/office/drawing/2010/main"/>
              </a:ext>
            </a:extLst>
          </a:blip>
          <a:srcRect/>
          <a:stretch/>
        </p:blipFill>
        <p:spPr bwMode="auto">
          <a:xfrm>
            <a:off x="10110763" y="4308042"/>
            <a:ext cx="1380744"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100">
            <a:extLst>
              <a:ext uri="{FF2B5EF4-FFF2-40B4-BE49-F238E27FC236}">
                <a16:creationId xmlns:a16="http://schemas.microsoft.com/office/drawing/2014/main" id="{AFEA02B2-DA59-430A-8B06-3CDE74F603E2}"/>
              </a:ext>
            </a:extLst>
          </p:cNvPr>
          <p:cNvSpPr/>
          <p:nvPr/>
        </p:nvSpPr>
        <p:spPr>
          <a:xfrm>
            <a:off x="2780702" y="4289744"/>
            <a:ext cx="1380744" cy="1292662"/>
          </a:xfrm>
          <a:prstGeom prst="rect">
            <a:avLst/>
          </a:prstGeom>
        </p:spPr>
        <p:txBody>
          <a:bodyPr wrap="square" lIns="0" tIns="0" rIns="0" bIns="0">
            <a:spAutoFit/>
          </a:bodyPr>
          <a:lstStyle/>
          <a:p>
            <a:pPr defTabSz="1219170"/>
            <a:r>
              <a:rPr lang="en-US" sz="1200" kern="0">
                <a:solidFill>
                  <a:schemeClr val="bg1">
                    <a:lumMod val="50000"/>
                  </a:schemeClr>
                </a:solidFill>
                <a:latin typeface="Arial"/>
                <a:cs typeface="Arial"/>
                <a:sym typeface="Arial"/>
              </a:rPr>
              <a:t>Disappearance of the upper-right lesion; lower-left lesion turns translucent, representing liquification/necrosis</a:t>
            </a:r>
            <a:endParaRPr lang="he-IL" sz="1200" kern="0">
              <a:solidFill>
                <a:schemeClr val="bg1">
                  <a:lumMod val="50000"/>
                </a:schemeClr>
              </a:solidFill>
              <a:latin typeface="Arial"/>
              <a:cs typeface="Arial"/>
              <a:sym typeface="Arial"/>
            </a:endParaRPr>
          </a:p>
        </p:txBody>
      </p:sp>
      <p:sp>
        <p:nvSpPr>
          <p:cNvPr id="102" name="Rectangle 101">
            <a:extLst>
              <a:ext uri="{FF2B5EF4-FFF2-40B4-BE49-F238E27FC236}">
                <a16:creationId xmlns:a16="http://schemas.microsoft.com/office/drawing/2014/main" id="{A89AA814-EB82-43AE-AEDD-FC4F4684B9F4}"/>
              </a:ext>
            </a:extLst>
          </p:cNvPr>
          <p:cNvSpPr/>
          <p:nvPr/>
        </p:nvSpPr>
        <p:spPr>
          <a:xfrm>
            <a:off x="1135001" y="4289744"/>
            <a:ext cx="1380744" cy="738664"/>
          </a:xfrm>
          <a:prstGeom prst="rect">
            <a:avLst/>
          </a:prstGeom>
        </p:spPr>
        <p:txBody>
          <a:bodyPr wrap="square" lIns="0" tIns="0" rIns="0" bIns="0">
            <a:spAutoFit/>
          </a:bodyPr>
          <a:lstStyle/>
          <a:p>
            <a:pPr defTabSz="1219170"/>
            <a:r>
              <a:rPr lang="en-US" sz="1200" kern="0">
                <a:solidFill>
                  <a:schemeClr val="bg1">
                    <a:lumMod val="50000"/>
                  </a:schemeClr>
                </a:solidFill>
                <a:latin typeface="Arial"/>
                <a:cs typeface="Arial"/>
                <a:sym typeface="Arial"/>
              </a:rPr>
              <a:t>Imaging shows 2 metastatic lesions </a:t>
            </a:r>
            <a:br>
              <a:rPr lang="en-US" sz="1200" kern="0">
                <a:solidFill>
                  <a:schemeClr val="bg1">
                    <a:lumMod val="50000"/>
                  </a:schemeClr>
                </a:solidFill>
                <a:latin typeface="Arial"/>
                <a:cs typeface="Arial"/>
                <a:sym typeface="Arial"/>
              </a:rPr>
            </a:br>
            <a:r>
              <a:rPr lang="en-US" sz="1200" kern="0">
                <a:solidFill>
                  <a:schemeClr val="bg1">
                    <a:lumMod val="50000"/>
                  </a:schemeClr>
                </a:solidFill>
                <a:latin typeface="Arial"/>
                <a:cs typeface="Arial"/>
                <a:sym typeface="Arial"/>
              </a:rPr>
              <a:t>in the liver at baseline</a:t>
            </a:r>
            <a:endParaRPr lang="he-IL" sz="1200" kern="0">
              <a:solidFill>
                <a:schemeClr val="bg1">
                  <a:lumMod val="50000"/>
                </a:schemeClr>
              </a:solidFill>
              <a:latin typeface="Arial"/>
              <a:cs typeface="Arial"/>
              <a:sym typeface="Arial"/>
            </a:endParaRPr>
          </a:p>
        </p:txBody>
      </p:sp>
      <p:sp>
        <p:nvSpPr>
          <p:cNvPr id="103" name="Rectangle 102">
            <a:extLst>
              <a:ext uri="{FF2B5EF4-FFF2-40B4-BE49-F238E27FC236}">
                <a16:creationId xmlns:a16="http://schemas.microsoft.com/office/drawing/2014/main" id="{55DB71AC-7FCD-49FC-AC58-82B8F4A453E6}"/>
              </a:ext>
            </a:extLst>
          </p:cNvPr>
          <p:cNvSpPr/>
          <p:nvPr/>
        </p:nvSpPr>
        <p:spPr>
          <a:xfrm>
            <a:off x="4372356" y="4308482"/>
            <a:ext cx="1380744" cy="369332"/>
          </a:xfrm>
          <a:prstGeom prst="rect">
            <a:avLst/>
          </a:prstGeom>
        </p:spPr>
        <p:txBody>
          <a:bodyPr wrap="square" lIns="0" tIns="0" rIns="0" bIns="0">
            <a:spAutoFit/>
          </a:bodyPr>
          <a:lstStyle/>
          <a:p>
            <a:pPr defTabSz="1219170"/>
            <a:r>
              <a:rPr lang="en-US" sz="1200" kern="0">
                <a:solidFill>
                  <a:schemeClr val="bg1">
                    <a:lumMod val="50000"/>
                  </a:schemeClr>
                </a:solidFill>
                <a:latin typeface="Arial"/>
                <a:cs typeface="Arial"/>
                <a:sym typeface="Arial"/>
              </a:rPr>
              <a:t>Lower-left lesion </a:t>
            </a:r>
            <a:br>
              <a:rPr lang="en-US" sz="1200" kern="0">
                <a:solidFill>
                  <a:schemeClr val="bg1">
                    <a:lumMod val="50000"/>
                  </a:schemeClr>
                </a:solidFill>
                <a:latin typeface="Arial"/>
                <a:cs typeface="Arial"/>
                <a:sym typeface="Arial"/>
              </a:rPr>
            </a:br>
            <a:r>
              <a:rPr lang="en-US" sz="1200" kern="0">
                <a:solidFill>
                  <a:schemeClr val="bg1">
                    <a:lumMod val="50000"/>
                  </a:schemeClr>
                </a:solidFill>
                <a:latin typeface="Arial"/>
                <a:cs typeface="Arial"/>
                <a:sym typeface="Arial"/>
              </a:rPr>
              <a:t>shrinks significantly</a:t>
            </a:r>
            <a:endParaRPr lang="he-IL" sz="1200" kern="0">
              <a:solidFill>
                <a:schemeClr val="bg1">
                  <a:lumMod val="50000"/>
                </a:schemeClr>
              </a:solidFill>
              <a:highlight>
                <a:srgbClr val="FFFF00"/>
              </a:highlight>
              <a:latin typeface="Arial"/>
              <a:cs typeface="Arial"/>
              <a:sym typeface="Arial"/>
            </a:endParaRPr>
          </a:p>
        </p:txBody>
      </p:sp>
      <p:sp>
        <p:nvSpPr>
          <p:cNvPr id="104" name="Rectangle 103">
            <a:extLst>
              <a:ext uri="{FF2B5EF4-FFF2-40B4-BE49-F238E27FC236}">
                <a16:creationId xmlns:a16="http://schemas.microsoft.com/office/drawing/2014/main" id="{EB865008-65A6-4782-985C-41010A4D6383}"/>
              </a:ext>
            </a:extLst>
          </p:cNvPr>
          <p:cNvSpPr/>
          <p:nvPr/>
        </p:nvSpPr>
        <p:spPr>
          <a:xfrm>
            <a:off x="7165013" y="5811808"/>
            <a:ext cx="4070317" cy="138499"/>
          </a:xfrm>
          <a:prstGeom prst="rect">
            <a:avLst/>
          </a:prstGeom>
        </p:spPr>
        <p:txBody>
          <a:bodyPr wrap="square" lIns="0" tIns="0" rIns="0" bIns="0">
            <a:spAutoFit/>
          </a:bodyPr>
          <a:lstStyle/>
          <a:p>
            <a:pPr algn="ctr" defTabSz="1219170"/>
            <a:r>
              <a:rPr lang="en-US" sz="900" kern="0" dirty="0">
                <a:solidFill>
                  <a:schemeClr val="bg1">
                    <a:lumMod val="50000"/>
                  </a:schemeClr>
                </a:solidFill>
                <a:latin typeface="Arial" panose="020B0604020202020204" pitchFamily="34" charset="0"/>
                <a:ea typeface="Roboto Condensed Light" panose="020B0604020202020204" charset="0"/>
                <a:cs typeface="Arial" panose="020B0604020202020204" pitchFamily="34" charset="0"/>
                <a:sym typeface="Arial"/>
              </a:rPr>
              <a:t>Histology data from ovarian cancer patient. Shapira-</a:t>
            </a:r>
            <a:r>
              <a:rPr lang="en-US" sz="900" kern="0" dirty="0" err="1">
                <a:solidFill>
                  <a:schemeClr val="bg1">
                    <a:lumMod val="50000"/>
                  </a:schemeClr>
                </a:solidFill>
                <a:latin typeface="Arial" panose="020B0604020202020204" pitchFamily="34" charset="0"/>
                <a:ea typeface="Roboto Condensed Light" panose="020B0604020202020204" charset="0"/>
                <a:cs typeface="Arial" panose="020B0604020202020204" pitchFamily="34" charset="0"/>
                <a:sym typeface="Arial"/>
              </a:rPr>
              <a:t>Frommer</a:t>
            </a:r>
            <a:r>
              <a:rPr lang="en-US" sz="900" kern="0" dirty="0">
                <a:solidFill>
                  <a:schemeClr val="bg1">
                    <a:lumMod val="50000"/>
                  </a:schemeClr>
                </a:solidFill>
                <a:latin typeface="Arial" panose="020B0604020202020204" pitchFamily="34" charset="0"/>
                <a:ea typeface="Roboto Condensed Light" panose="020B0604020202020204" charset="0"/>
                <a:cs typeface="Arial" panose="020B0604020202020204" pitchFamily="34" charset="0"/>
                <a:sym typeface="Arial"/>
              </a:rPr>
              <a:t> et al., 2019 </a:t>
            </a:r>
            <a:r>
              <a:rPr lang="en-US" sz="900" kern="0" dirty="0">
                <a:solidFill>
                  <a:schemeClr val="accent6"/>
                </a:solidFill>
                <a:latin typeface="Arial" panose="020B0604020202020204" pitchFamily="34" charset="0"/>
                <a:ea typeface="Roboto Condensed Light" panose="020B0604020202020204" charset="0"/>
                <a:cs typeface="Arial" panose="020B0604020202020204" pitchFamily="34" charset="0"/>
                <a:sym typeface="Arial"/>
              </a:rPr>
              <a:t>(</a:t>
            </a:r>
            <a:r>
              <a:rPr lang="en-US" sz="900" kern="0" dirty="0">
                <a:solidFill>
                  <a:schemeClr val="accent6"/>
                </a:solidFill>
                <a:latin typeface="Arial" panose="020B0604020202020204" pitchFamily="34" charset="0"/>
                <a:ea typeface="Roboto Condensed Light" panose="020B0604020202020204" charset="0"/>
                <a:cs typeface="Arial" panose="020B0604020202020204" pitchFamily="34" charset="0"/>
                <a:sym typeface="Arial"/>
                <a:hlinkClick r:id="rId10">
                  <a:extLst>
                    <a:ext uri="{A12FA001-AC4F-418D-AE19-62706E023703}">
                      <ahyp:hlinkClr xmlns:ahyp="http://schemas.microsoft.com/office/drawing/2018/hyperlinkcolor" xmlns="" val="tx"/>
                    </a:ext>
                  </a:extLst>
                </a:hlinkClick>
              </a:rPr>
              <a:t>SGO</a:t>
            </a:r>
            <a:r>
              <a:rPr lang="en-US" sz="900" kern="0" dirty="0">
                <a:solidFill>
                  <a:schemeClr val="accent6"/>
                </a:solidFill>
                <a:latin typeface="Arial" panose="020B0604020202020204" pitchFamily="34" charset="0"/>
                <a:ea typeface="Roboto Condensed Light" panose="020B0604020202020204" charset="0"/>
                <a:cs typeface="Arial" panose="020B0604020202020204" pitchFamily="34" charset="0"/>
                <a:sym typeface="Arial"/>
              </a:rPr>
              <a:t>)</a:t>
            </a:r>
            <a:endParaRPr lang="he-IL" sz="900" kern="0" dirty="0">
              <a:solidFill>
                <a:schemeClr val="accent6"/>
              </a:solidFill>
              <a:latin typeface="Arial"/>
              <a:cs typeface="Arial"/>
              <a:sym typeface="Arial"/>
            </a:endParaRPr>
          </a:p>
        </p:txBody>
      </p:sp>
      <p:cxnSp>
        <p:nvCxnSpPr>
          <p:cNvPr id="35" name="Straight Connector 34">
            <a:extLst>
              <a:ext uri="{FF2B5EF4-FFF2-40B4-BE49-F238E27FC236}">
                <a16:creationId xmlns:a16="http://schemas.microsoft.com/office/drawing/2014/main" id="{18C475E7-A42D-4603-9D7F-F8DCBFFE8F50}"/>
              </a:ext>
            </a:extLst>
          </p:cNvPr>
          <p:cNvCxnSpPr>
            <a:cxnSpLocks/>
          </p:cNvCxnSpPr>
          <p:nvPr/>
        </p:nvCxnSpPr>
        <p:spPr>
          <a:xfrm>
            <a:off x="2621571" y="2200008"/>
            <a:ext cx="0" cy="3474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4D871CF-F538-446F-9E83-90FD4A7F5FD6}"/>
              </a:ext>
            </a:extLst>
          </p:cNvPr>
          <p:cNvCxnSpPr>
            <a:cxnSpLocks/>
          </p:cNvCxnSpPr>
          <p:nvPr/>
        </p:nvCxnSpPr>
        <p:spPr>
          <a:xfrm>
            <a:off x="4247171" y="2200008"/>
            <a:ext cx="0" cy="3474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Content Placeholder 1">
            <a:extLst>
              <a:ext uri="{FF2B5EF4-FFF2-40B4-BE49-F238E27FC236}">
                <a16:creationId xmlns:a16="http://schemas.microsoft.com/office/drawing/2014/main" id="{47819E51-1E89-43C9-8EC0-4E880EEB746F}"/>
              </a:ext>
            </a:extLst>
          </p:cNvPr>
          <p:cNvSpPr txBox="1">
            <a:spLocks/>
          </p:cNvSpPr>
          <p:nvPr/>
        </p:nvSpPr>
        <p:spPr>
          <a:xfrm>
            <a:off x="872111" y="1925095"/>
            <a:ext cx="5086350" cy="193899"/>
          </a:xfrm>
          <a:prstGeom prst="rect">
            <a:avLst/>
          </a:prstGeom>
        </p:spPr>
        <p:txBody>
          <a:bodyPr lIns="0" tIns="0" rIns="0" bIns="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dirty="0"/>
              <a:t>CT scans of an ovarian cancer patient treated with </a:t>
            </a:r>
            <a:r>
              <a:rPr lang="en-US" sz="1400" b="1" dirty="0" err="1"/>
              <a:t>ofra-vec</a:t>
            </a:r>
            <a:endParaRPr lang="en-US" sz="1400" b="1" dirty="0"/>
          </a:p>
        </p:txBody>
      </p:sp>
      <p:sp>
        <p:nvSpPr>
          <p:cNvPr id="42" name="Content Placeholder 1">
            <a:extLst>
              <a:ext uri="{FF2B5EF4-FFF2-40B4-BE49-F238E27FC236}">
                <a16:creationId xmlns:a16="http://schemas.microsoft.com/office/drawing/2014/main" id="{0FF7220B-07A3-4FA6-9F80-AE9B77134D80}"/>
              </a:ext>
            </a:extLst>
          </p:cNvPr>
          <p:cNvSpPr txBox="1">
            <a:spLocks/>
          </p:cNvSpPr>
          <p:nvPr/>
        </p:nvSpPr>
        <p:spPr>
          <a:xfrm>
            <a:off x="6656996" y="1925095"/>
            <a:ext cx="5086350" cy="193899"/>
          </a:xfrm>
          <a:prstGeom prst="rect">
            <a:avLst/>
          </a:prstGeom>
        </p:spPr>
        <p:txBody>
          <a:bodyPr lIns="0" tIns="0" rIns="0" bIns="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dirty="0"/>
              <a:t>CD4 Cells: 40x increase after </a:t>
            </a:r>
            <a:r>
              <a:rPr lang="en-US" sz="1400" b="1" dirty="0" err="1"/>
              <a:t>ofra-vec</a:t>
            </a:r>
            <a:r>
              <a:rPr lang="en-US" sz="1400" b="1" dirty="0"/>
              <a:t> treatment</a:t>
            </a:r>
          </a:p>
        </p:txBody>
      </p:sp>
      <p:sp>
        <p:nvSpPr>
          <p:cNvPr id="43" name="Content Placeholder 1">
            <a:extLst>
              <a:ext uri="{FF2B5EF4-FFF2-40B4-BE49-F238E27FC236}">
                <a16:creationId xmlns:a16="http://schemas.microsoft.com/office/drawing/2014/main" id="{78529FD7-8EEA-47DE-B9D2-453B8E22D3F1}"/>
              </a:ext>
            </a:extLst>
          </p:cNvPr>
          <p:cNvSpPr txBox="1">
            <a:spLocks/>
          </p:cNvSpPr>
          <p:nvPr/>
        </p:nvSpPr>
        <p:spPr>
          <a:xfrm>
            <a:off x="6656996" y="3992125"/>
            <a:ext cx="5086350" cy="193899"/>
          </a:xfrm>
          <a:prstGeom prst="rect">
            <a:avLst/>
          </a:prstGeom>
        </p:spPr>
        <p:txBody>
          <a:bodyPr lIns="0" tIns="0" rIns="0" bIns="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dirty="0"/>
              <a:t>CD8 Cells: &gt;25x increase after </a:t>
            </a:r>
            <a:r>
              <a:rPr lang="en-US" sz="1400" b="1" dirty="0" err="1"/>
              <a:t>ofra-vec</a:t>
            </a:r>
            <a:r>
              <a:rPr lang="en-US" sz="1400" b="1" dirty="0"/>
              <a:t> treatment</a:t>
            </a:r>
          </a:p>
        </p:txBody>
      </p:sp>
      <p:cxnSp>
        <p:nvCxnSpPr>
          <p:cNvPr id="44" name="Straight Connector 43">
            <a:extLst>
              <a:ext uri="{FF2B5EF4-FFF2-40B4-BE49-F238E27FC236}">
                <a16:creationId xmlns:a16="http://schemas.microsoft.com/office/drawing/2014/main" id="{681B2B99-3253-4907-BF8D-322A9DD03398}"/>
              </a:ext>
            </a:extLst>
          </p:cNvPr>
          <p:cNvCxnSpPr>
            <a:cxnSpLocks/>
          </p:cNvCxnSpPr>
          <p:nvPr/>
        </p:nvCxnSpPr>
        <p:spPr>
          <a:xfrm>
            <a:off x="6699369" y="3794865"/>
            <a:ext cx="500160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0947274B-190E-524A-9213-AD08FA138F75}"/>
              </a:ext>
            </a:extLst>
          </p:cNvPr>
          <p:cNvSpPr>
            <a:spLocks noGrp="1"/>
          </p:cNvSpPr>
          <p:nvPr>
            <p:ph type="body" sz="quarter" idx="10"/>
          </p:nvPr>
        </p:nvSpPr>
        <p:spPr>
          <a:xfrm>
            <a:off x="685800" y="694098"/>
            <a:ext cx="11243859" cy="288925"/>
          </a:xfrm>
        </p:spPr>
        <p:txBody>
          <a:bodyPr/>
          <a:lstStyle/>
          <a:p>
            <a:r>
              <a:rPr lang="en-US" dirty="0"/>
              <a:t>Radiographic and Histological Evidence from Ofra-Vec Clinical Trials</a:t>
            </a:r>
          </a:p>
        </p:txBody>
      </p:sp>
      <p:sp>
        <p:nvSpPr>
          <p:cNvPr id="37" name="Title 7">
            <a:extLst>
              <a:ext uri="{FF2B5EF4-FFF2-40B4-BE49-F238E27FC236}">
                <a16:creationId xmlns:a16="http://schemas.microsoft.com/office/drawing/2014/main" id="{021AB2B1-9F26-3D43-A8D0-EEF204141424}"/>
              </a:ext>
            </a:extLst>
          </p:cNvPr>
          <p:cNvSpPr>
            <a:spLocks noGrp="1"/>
          </p:cNvSpPr>
          <p:nvPr>
            <p:ph type="title"/>
          </p:nvPr>
        </p:nvSpPr>
        <p:spPr>
          <a:xfrm>
            <a:off x="685800" y="239162"/>
            <a:ext cx="11239500" cy="560300"/>
          </a:xfrm>
        </p:spPr>
        <p:txBody>
          <a:bodyPr anchor="ctr"/>
          <a:lstStyle/>
          <a:p>
            <a:r>
              <a:rPr lang="en-US" sz="2100" dirty="0"/>
              <a:t>Ofra-Vec Designed to Combine Vascular Disruption with Immune Recruitment</a:t>
            </a:r>
          </a:p>
        </p:txBody>
      </p:sp>
      <p:sp>
        <p:nvSpPr>
          <p:cNvPr id="36" name="Rectangle 35">
            <a:extLst>
              <a:ext uri="{FF2B5EF4-FFF2-40B4-BE49-F238E27FC236}">
                <a16:creationId xmlns:a16="http://schemas.microsoft.com/office/drawing/2014/main" id="{DA35A770-B6F6-BB49-89CC-49656E4BA21F}"/>
              </a:ext>
            </a:extLst>
          </p:cNvPr>
          <p:cNvSpPr/>
          <p:nvPr/>
        </p:nvSpPr>
        <p:spPr>
          <a:xfrm>
            <a:off x="1380127" y="5810054"/>
            <a:ext cx="4070317" cy="138499"/>
          </a:xfrm>
          <a:prstGeom prst="rect">
            <a:avLst/>
          </a:prstGeom>
        </p:spPr>
        <p:txBody>
          <a:bodyPr wrap="square" lIns="0" tIns="0" rIns="0" bIns="0">
            <a:spAutoFit/>
          </a:bodyPr>
          <a:lstStyle/>
          <a:p>
            <a:pPr algn="ctr" defTabSz="1219170"/>
            <a:r>
              <a:rPr lang="en-US" sz="900" kern="0" dirty="0">
                <a:solidFill>
                  <a:schemeClr val="bg1">
                    <a:lumMod val="50000"/>
                  </a:schemeClr>
                </a:solidFill>
                <a:latin typeface="Arial" panose="020B0604020202020204" pitchFamily="34" charset="0"/>
                <a:ea typeface="Roboto Condensed Light" panose="020B0604020202020204" charset="0"/>
                <a:cs typeface="Arial" panose="020B0604020202020204" pitchFamily="34" charset="0"/>
                <a:sym typeface="Arial"/>
              </a:rPr>
              <a:t>CT Scans from ovarian cancer patient. Shapira-</a:t>
            </a:r>
            <a:r>
              <a:rPr lang="en-US" sz="900" kern="0" dirty="0" err="1">
                <a:solidFill>
                  <a:schemeClr val="bg1">
                    <a:lumMod val="50000"/>
                  </a:schemeClr>
                </a:solidFill>
                <a:latin typeface="Arial" panose="020B0604020202020204" pitchFamily="34" charset="0"/>
                <a:ea typeface="Roboto Condensed Light" panose="020B0604020202020204" charset="0"/>
                <a:cs typeface="Arial" panose="020B0604020202020204" pitchFamily="34" charset="0"/>
                <a:sym typeface="Arial"/>
              </a:rPr>
              <a:t>Frommer</a:t>
            </a:r>
            <a:r>
              <a:rPr lang="en-US" sz="900" kern="0" dirty="0">
                <a:solidFill>
                  <a:schemeClr val="bg1">
                    <a:lumMod val="50000"/>
                  </a:schemeClr>
                </a:solidFill>
                <a:latin typeface="Arial" panose="020B0604020202020204" pitchFamily="34" charset="0"/>
                <a:ea typeface="Roboto Condensed Light" panose="020B0604020202020204" charset="0"/>
                <a:cs typeface="Arial" panose="020B0604020202020204" pitchFamily="34" charset="0"/>
                <a:sym typeface="Arial"/>
              </a:rPr>
              <a:t> et al., 2019 </a:t>
            </a:r>
            <a:r>
              <a:rPr lang="en-US" sz="900" kern="0" dirty="0">
                <a:solidFill>
                  <a:schemeClr val="accent6"/>
                </a:solidFill>
                <a:latin typeface="Arial" panose="020B0604020202020204" pitchFamily="34" charset="0"/>
                <a:ea typeface="Roboto Condensed Light" panose="020B0604020202020204" charset="0"/>
                <a:cs typeface="Arial" panose="020B0604020202020204" pitchFamily="34" charset="0"/>
                <a:sym typeface="Arial"/>
              </a:rPr>
              <a:t>(</a:t>
            </a:r>
            <a:r>
              <a:rPr lang="en-US" sz="900" kern="0" dirty="0">
                <a:solidFill>
                  <a:schemeClr val="accent6"/>
                </a:solidFill>
                <a:latin typeface="Arial" panose="020B0604020202020204" pitchFamily="34" charset="0"/>
                <a:ea typeface="Roboto Condensed Light" panose="020B0604020202020204" charset="0"/>
                <a:cs typeface="Arial" panose="020B0604020202020204" pitchFamily="34" charset="0"/>
                <a:sym typeface="Arial"/>
                <a:hlinkClick r:id="rId10">
                  <a:extLst>
                    <a:ext uri="{A12FA001-AC4F-418D-AE19-62706E023703}">
                      <ahyp:hlinkClr xmlns:ahyp="http://schemas.microsoft.com/office/drawing/2018/hyperlinkcolor" xmlns="" val="tx"/>
                    </a:ext>
                  </a:extLst>
                </a:hlinkClick>
              </a:rPr>
              <a:t>SGO</a:t>
            </a:r>
            <a:r>
              <a:rPr lang="en-US" sz="900" kern="0" dirty="0">
                <a:solidFill>
                  <a:schemeClr val="accent6"/>
                </a:solidFill>
                <a:latin typeface="Arial" panose="020B0604020202020204" pitchFamily="34" charset="0"/>
                <a:ea typeface="Roboto Condensed Light" panose="020B0604020202020204" charset="0"/>
                <a:cs typeface="Arial" panose="020B0604020202020204" pitchFamily="34" charset="0"/>
                <a:sym typeface="Arial"/>
              </a:rPr>
              <a:t>)</a:t>
            </a:r>
            <a:endParaRPr lang="he-IL" sz="900" kern="0" dirty="0">
              <a:solidFill>
                <a:schemeClr val="accent6"/>
              </a:solidFill>
              <a:latin typeface="Arial"/>
              <a:cs typeface="Arial"/>
              <a:sym typeface="Arial"/>
            </a:endParaRPr>
          </a:p>
        </p:txBody>
      </p:sp>
    </p:spTree>
    <p:extLst>
      <p:ext uri="{BB962C8B-B14F-4D97-AF65-F5344CB8AC3E}">
        <p14:creationId xmlns:p14="http://schemas.microsoft.com/office/powerpoint/2010/main" val="3843803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606FA73-D854-4E3A-B663-B327A8320FFA}"/>
              </a:ext>
            </a:extLst>
          </p:cNvPr>
          <p:cNvSpPr/>
          <p:nvPr/>
        </p:nvSpPr>
        <p:spPr>
          <a:xfrm>
            <a:off x="410548" y="3333750"/>
            <a:ext cx="11781452" cy="2951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Date Placeholder 5">
            <a:extLst>
              <a:ext uri="{FF2B5EF4-FFF2-40B4-BE49-F238E27FC236}">
                <a16:creationId xmlns:a16="http://schemas.microsoft.com/office/drawing/2014/main" id="{56339FB9-49B1-4E7B-BE68-0BEAE0CA83DD}"/>
              </a:ext>
            </a:extLst>
          </p:cNvPr>
          <p:cNvSpPr>
            <a:spLocks noGrp="1"/>
          </p:cNvSpPr>
          <p:nvPr>
            <p:ph type="dt" sz="half" idx="2"/>
          </p:nvPr>
        </p:nvSpPr>
        <p:spPr>
          <a:xfrm>
            <a:off x="591618" y="6414241"/>
            <a:ext cx="8521559" cy="365125"/>
          </a:xfrm>
        </p:spPr>
        <p:txBody>
          <a:bodyPr/>
          <a:lstStyle/>
          <a:p>
            <a:r>
              <a:rPr lang="en-US"/>
              <a:t>BREAKING BOUNDARIES, ENGINEERING THE FUTURE OF TARGETED MEDICINES</a:t>
            </a:r>
          </a:p>
        </p:txBody>
      </p:sp>
      <p:sp>
        <p:nvSpPr>
          <p:cNvPr id="70" name="Text Placeholder 3">
            <a:extLst>
              <a:ext uri="{FF2B5EF4-FFF2-40B4-BE49-F238E27FC236}">
                <a16:creationId xmlns:a16="http://schemas.microsoft.com/office/drawing/2014/main" id="{98F2D39F-13FE-7A4C-B78E-270A4560D991}"/>
              </a:ext>
            </a:extLst>
          </p:cNvPr>
          <p:cNvSpPr>
            <a:spLocks noGrp="1"/>
          </p:cNvSpPr>
          <p:nvPr>
            <p:ph type="body" sz="quarter" idx="10"/>
          </p:nvPr>
        </p:nvSpPr>
        <p:spPr>
          <a:xfrm>
            <a:off x="685799" y="717119"/>
            <a:ext cx="11243859" cy="288925"/>
          </a:xfrm>
        </p:spPr>
        <p:txBody>
          <a:bodyPr/>
          <a:lstStyle/>
          <a:p>
            <a:r>
              <a:rPr lang="en-US" dirty="0"/>
              <a:t>Data from Phase 2 Trials of Ofra-Vec</a:t>
            </a:r>
          </a:p>
        </p:txBody>
      </p:sp>
      <p:sp>
        <p:nvSpPr>
          <p:cNvPr id="68" name="Title 3">
            <a:extLst>
              <a:ext uri="{FF2B5EF4-FFF2-40B4-BE49-F238E27FC236}">
                <a16:creationId xmlns:a16="http://schemas.microsoft.com/office/drawing/2014/main" id="{7E9681F9-AD0D-A845-883B-03058509783D}"/>
              </a:ext>
            </a:extLst>
          </p:cNvPr>
          <p:cNvSpPr>
            <a:spLocks noGrp="1"/>
          </p:cNvSpPr>
          <p:nvPr>
            <p:ph type="title"/>
          </p:nvPr>
        </p:nvSpPr>
        <p:spPr>
          <a:xfrm>
            <a:off x="685800" y="239162"/>
            <a:ext cx="11239500" cy="560300"/>
          </a:xfrm>
        </p:spPr>
        <p:txBody>
          <a:bodyPr anchor="ctr"/>
          <a:lstStyle/>
          <a:p>
            <a:r>
              <a:rPr lang="en-US" dirty="0"/>
              <a:t>Encouraging Survival Benefit Across Multiple Tumor Types</a:t>
            </a:r>
          </a:p>
        </p:txBody>
      </p:sp>
      <p:sp>
        <p:nvSpPr>
          <p:cNvPr id="40" name="Rectangle 39">
            <a:extLst>
              <a:ext uri="{FF2B5EF4-FFF2-40B4-BE49-F238E27FC236}">
                <a16:creationId xmlns:a16="http://schemas.microsoft.com/office/drawing/2014/main" id="{33C25293-6C23-43F9-A50F-8B0C38972B93}"/>
              </a:ext>
            </a:extLst>
          </p:cNvPr>
          <p:cNvSpPr/>
          <p:nvPr/>
        </p:nvSpPr>
        <p:spPr>
          <a:xfrm>
            <a:off x="4500755" y="1227804"/>
            <a:ext cx="3590822" cy="4839621"/>
          </a:xfrm>
          <a:prstGeom prst="rect">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PH"/>
          </a:p>
        </p:txBody>
      </p:sp>
      <p:sp>
        <p:nvSpPr>
          <p:cNvPr id="41" name="Rectangle 40">
            <a:extLst>
              <a:ext uri="{FF2B5EF4-FFF2-40B4-BE49-F238E27FC236}">
                <a16:creationId xmlns:a16="http://schemas.microsoft.com/office/drawing/2014/main" id="{AEC7969A-70C1-4ED5-86CD-CAA7CCB2F268}"/>
              </a:ext>
            </a:extLst>
          </p:cNvPr>
          <p:cNvSpPr/>
          <p:nvPr/>
        </p:nvSpPr>
        <p:spPr>
          <a:xfrm>
            <a:off x="4500755" y="1183272"/>
            <a:ext cx="3590822"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RECURRENT GBM</a:t>
            </a:r>
          </a:p>
          <a:p>
            <a:pPr algn="ctr"/>
            <a:r>
              <a:rPr lang="en-US" sz="1400" b="1" dirty="0">
                <a:solidFill>
                  <a:schemeClr val="bg1"/>
                </a:solidFill>
              </a:rPr>
              <a:t>(</a:t>
            </a:r>
            <a:r>
              <a:rPr lang="en-US" sz="1400" b="1" dirty="0" err="1">
                <a:solidFill>
                  <a:schemeClr val="bg1"/>
                </a:solidFill>
              </a:rPr>
              <a:t>rGBM</a:t>
            </a:r>
            <a:r>
              <a:rPr lang="en-US" sz="1400" b="1" dirty="0">
                <a:solidFill>
                  <a:schemeClr val="bg1"/>
                </a:solidFill>
              </a:rPr>
              <a:t>)</a:t>
            </a:r>
          </a:p>
        </p:txBody>
      </p:sp>
      <p:sp>
        <p:nvSpPr>
          <p:cNvPr id="45" name="TextBox 44">
            <a:extLst>
              <a:ext uri="{FF2B5EF4-FFF2-40B4-BE49-F238E27FC236}">
                <a16:creationId xmlns:a16="http://schemas.microsoft.com/office/drawing/2014/main" id="{0BEDA38A-782F-46A8-A86D-7F5935F21F21}"/>
              </a:ext>
            </a:extLst>
          </p:cNvPr>
          <p:cNvSpPr txBox="1"/>
          <p:nvPr/>
        </p:nvSpPr>
        <p:spPr>
          <a:xfrm>
            <a:off x="4567093" y="5810086"/>
            <a:ext cx="3457426" cy="230832"/>
          </a:xfrm>
          <a:prstGeom prst="rect">
            <a:avLst/>
          </a:prstGeom>
          <a:noFill/>
        </p:spPr>
        <p:txBody>
          <a:bodyPr wrap="square" rtlCol="0">
            <a:spAutoFit/>
          </a:bodyPr>
          <a:lstStyle/>
          <a:p>
            <a:pPr algn="ctr"/>
            <a:r>
              <a:rPr lang="en-US" sz="900"/>
              <a:t>Brenner </a:t>
            </a:r>
            <a:r>
              <a:rPr lang="en-US" sz="900" i="1"/>
              <a:t>et al</a:t>
            </a:r>
            <a:r>
              <a:rPr lang="en-US" sz="900"/>
              <a:t>., Neuro Oncology 22(5), 694–704, 2020</a:t>
            </a:r>
          </a:p>
        </p:txBody>
      </p:sp>
      <p:grpSp>
        <p:nvGrpSpPr>
          <p:cNvPr id="51" name="Group 50">
            <a:extLst>
              <a:ext uri="{FF2B5EF4-FFF2-40B4-BE49-F238E27FC236}">
                <a16:creationId xmlns:a16="http://schemas.microsoft.com/office/drawing/2014/main" id="{0222F80D-F936-4866-96DE-027BC6981D61}"/>
              </a:ext>
            </a:extLst>
          </p:cNvPr>
          <p:cNvGrpSpPr/>
          <p:nvPr/>
        </p:nvGrpSpPr>
        <p:grpSpPr>
          <a:xfrm>
            <a:off x="4676785" y="4196747"/>
            <a:ext cx="1556124" cy="1200926"/>
            <a:chOff x="4875329" y="5276015"/>
            <a:chExt cx="1543942" cy="1125559"/>
          </a:xfrm>
        </p:grpSpPr>
        <p:pic>
          <p:nvPicPr>
            <p:cNvPr id="52" name="Picture 51">
              <a:extLst>
                <a:ext uri="{FF2B5EF4-FFF2-40B4-BE49-F238E27FC236}">
                  <a16:creationId xmlns:a16="http://schemas.microsoft.com/office/drawing/2014/main" id="{4B434A56-3D10-4866-B367-AAF44439D8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99268" y="5276015"/>
              <a:ext cx="1520003" cy="1125559"/>
            </a:xfrm>
            <a:prstGeom prst="rect">
              <a:avLst/>
            </a:prstGeom>
          </p:spPr>
        </p:pic>
        <p:sp>
          <p:nvSpPr>
            <p:cNvPr id="53" name="Rectangle 52">
              <a:extLst>
                <a:ext uri="{FF2B5EF4-FFF2-40B4-BE49-F238E27FC236}">
                  <a16:creationId xmlns:a16="http://schemas.microsoft.com/office/drawing/2014/main" id="{22D06821-862D-4E46-B39D-6CACCFCC0569}"/>
                </a:ext>
              </a:extLst>
            </p:cNvPr>
            <p:cNvSpPr/>
            <p:nvPr/>
          </p:nvSpPr>
          <p:spPr>
            <a:xfrm>
              <a:off x="4875329" y="5306165"/>
              <a:ext cx="184727" cy="24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7FB597A-B505-4F5F-AEC9-8BDA0E7ACD6E}"/>
              </a:ext>
            </a:extLst>
          </p:cNvPr>
          <p:cNvGrpSpPr/>
          <p:nvPr/>
        </p:nvGrpSpPr>
        <p:grpSpPr>
          <a:xfrm>
            <a:off x="6406988" y="4163096"/>
            <a:ext cx="1487748" cy="1201074"/>
            <a:chOff x="6064521" y="3332675"/>
            <a:chExt cx="1497693" cy="1184555"/>
          </a:xfrm>
        </p:grpSpPr>
        <p:pic>
          <p:nvPicPr>
            <p:cNvPr id="55" name="Picture 54">
              <a:extLst>
                <a:ext uri="{FF2B5EF4-FFF2-40B4-BE49-F238E27FC236}">
                  <a16:creationId xmlns:a16="http://schemas.microsoft.com/office/drawing/2014/main" id="{4E2CB258-A487-4598-B712-2F808EE2ECA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05235" y="3408218"/>
              <a:ext cx="1456979" cy="1109012"/>
            </a:xfrm>
            <a:prstGeom prst="rect">
              <a:avLst/>
            </a:prstGeom>
          </p:spPr>
        </p:pic>
        <p:sp>
          <p:nvSpPr>
            <p:cNvPr id="56" name="Rectangle 55">
              <a:extLst>
                <a:ext uri="{FF2B5EF4-FFF2-40B4-BE49-F238E27FC236}">
                  <a16:creationId xmlns:a16="http://schemas.microsoft.com/office/drawing/2014/main" id="{D706636D-70AF-4FF2-B038-F35203C8BA2A}"/>
                </a:ext>
              </a:extLst>
            </p:cNvPr>
            <p:cNvSpPr/>
            <p:nvPr/>
          </p:nvSpPr>
          <p:spPr>
            <a:xfrm>
              <a:off x="6064521" y="3332675"/>
              <a:ext cx="184727" cy="24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a:extLst>
              <a:ext uri="{FF2B5EF4-FFF2-40B4-BE49-F238E27FC236}">
                <a16:creationId xmlns:a16="http://schemas.microsoft.com/office/drawing/2014/main" id="{B8DBD1EA-C012-4E27-871D-2B6ECC00BCB3}"/>
              </a:ext>
            </a:extLst>
          </p:cNvPr>
          <p:cNvSpPr txBox="1"/>
          <p:nvPr/>
        </p:nvSpPr>
        <p:spPr>
          <a:xfrm>
            <a:off x="5890964" y="3696034"/>
            <a:ext cx="983691" cy="276999"/>
          </a:xfrm>
          <a:prstGeom prst="rect">
            <a:avLst/>
          </a:prstGeom>
          <a:noFill/>
        </p:spPr>
        <p:txBody>
          <a:bodyPr wrap="square" rtlCol="0">
            <a:spAutoFit/>
          </a:bodyPr>
          <a:lstStyle/>
          <a:p>
            <a:pPr algn="ctr"/>
            <a:r>
              <a:rPr lang="en-US" sz="1200" b="1"/>
              <a:t>Days</a:t>
            </a:r>
          </a:p>
        </p:txBody>
      </p:sp>
      <p:sp>
        <p:nvSpPr>
          <p:cNvPr id="84" name="TextBox 83">
            <a:extLst>
              <a:ext uri="{FF2B5EF4-FFF2-40B4-BE49-F238E27FC236}">
                <a16:creationId xmlns:a16="http://schemas.microsoft.com/office/drawing/2014/main" id="{A7BAE073-93E7-4A46-A74B-8851161B7511}"/>
              </a:ext>
            </a:extLst>
          </p:cNvPr>
          <p:cNvSpPr txBox="1"/>
          <p:nvPr/>
        </p:nvSpPr>
        <p:spPr>
          <a:xfrm>
            <a:off x="4907285" y="5353197"/>
            <a:ext cx="1137544" cy="276999"/>
          </a:xfrm>
          <a:prstGeom prst="rect">
            <a:avLst/>
          </a:prstGeom>
          <a:noFill/>
        </p:spPr>
        <p:txBody>
          <a:bodyPr wrap="square" rtlCol="0">
            <a:spAutoFit/>
          </a:bodyPr>
          <a:lstStyle/>
          <a:p>
            <a:pPr algn="ctr"/>
            <a:r>
              <a:rPr lang="en-US" sz="1200" b="1" dirty="0"/>
              <a:t>Baseline</a:t>
            </a:r>
          </a:p>
        </p:txBody>
      </p:sp>
      <p:sp>
        <p:nvSpPr>
          <p:cNvPr id="85" name="TextBox 84">
            <a:extLst>
              <a:ext uri="{FF2B5EF4-FFF2-40B4-BE49-F238E27FC236}">
                <a16:creationId xmlns:a16="http://schemas.microsoft.com/office/drawing/2014/main" id="{677633D6-8092-4EAC-81A9-87BCB2676288}"/>
              </a:ext>
            </a:extLst>
          </p:cNvPr>
          <p:cNvSpPr txBox="1"/>
          <p:nvPr/>
        </p:nvSpPr>
        <p:spPr>
          <a:xfrm>
            <a:off x="6302259" y="5353197"/>
            <a:ext cx="1768863" cy="276999"/>
          </a:xfrm>
          <a:prstGeom prst="rect">
            <a:avLst/>
          </a:prstGeom>
          <a:noFill/>
        </p:spPr>
        <p:txBody>
          <a:bodyPr wrap="square" rtlCol="0">
            <a:spAutoFit/>
          </a:bodyPr>
          <a:lstStyle/>
          <a:p>
            <a:pPr algn="ctr"/>
            <a:r>
              <a:rPr lang="en-US" sz="1200" b="1"/>
              <a:t>CR for &gt;1500 days</a:t>
            </a:r>
          </a:p>
        </p:txBody>
      </p:sp>
      <p:sp>
        <p:nvSpPr>
          <p:cNvPr id="2" name="Rectangle 1">
            <a:extLst>
              <a:ext uri="{FF2B5EF4-FFF2-40B4-BE49-F238E27FC236}">
                <a16:creationId xmlns:a16="http://schemas.microsoft.com/office/drawing/2014/main" id="{331E5042-3CCE-4CBC-9EB4-5682317EE8E7}"/>
              </a:ext>
            </a:extLst>
          </p:cNvPr>
          <p:cNvSpPr/>
          <p:nvPr/>
        </p:nvSpPr>
        <p:spPr>
          <a:xfrm>
            <a:off x="697575" y="1227804"/>
            <a:ext cx="3590822" cy="4839621"/>
          </a:xfrm>
          <a:prstGeom prst="rect">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PH" dirty="0"/>
          </a:p>
        </p:txBody>
      </p:sp>
      <p:sp>
        <p:nvSpPr>
          <p:cNvPr id="4" name="Rectangle 3">
            <a:extLst>
              <a:ext uri="{FF2B5EF4-FFF2-40B4-BE49-F238E27FC236}">
                <a16:creationId xmlns:a16="http://schemas.microsoft.com/office/drawing/2014/main" id="{69CA4904-2F2D-4D77-A790-74B8AE187A7B}"/>
              </a:ext>
            </a:extLst>
          </p:cNvPr>
          <p:cNvSpPr/>
          <p:nvPr/>
        </p:nvSpPr>
        <p:spPr>
          <a:xfrm>
            <a:off x="697575" y="1183272"/>
            <a:ext cx="3590822"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PLATINUM-RESISTANT</a:t>
            </a:r>
          </a:p>
          <a:p>
            <a:pPr algn="ctr"/>
            <a:r>
              <a:rPr lang="en-US" sz="1400" b="1" dirty="0">
                <a:solidFill>
                  <a:schemeClr val="bg1"/>
                </a:solidFill>
              </a:rPr>
              <a:t>OVARIAN CANCER</a:t>
            </a:r>
          </a:p>
        </p:txBody>
      </p:sp>
      <p:sp>
        <p:nvSpPr>
          <p:cNvPr id="49" name="TextBox 48">
            <a:extLst>
              <a:ext uri="{FF2B5EF4-FFF2-40B4-BE49-F238E27FC236}">
                <a16:creationId xmlns:a16="http://schemas.microsoft.com/office/drawing/2014/main" id="{9933E507-B1AD-4EDD-A4C4-DD0BB502B4B8}"/>
              </a:ext>
            </a:extLst>
          </p:cNvPr>
          <p:cNvSpPr txBox="1"/>
          <p:nvPr/>
        </p:nvSpPr>
        <p:spPr>
          <a:xfrm>
            <a:off x="2039240" y="3696034"/>
            <a:ext cx="983691" cy="276999"/>
          </a:xfrm>
          <a:prstGeom prst="rect">
            <a:avLst/>
          </a:prstGeom>
          <a:noFill/>
        </p:spPr>
        <p:txBody>
          <a:bodyPr wrap="square" rtlCol="0">
            <a:spAutoFit/>
          </a:bodyPr>
          <a:lstStyle/>
          <a:p>
            <a:pPr algn="ctr"/>
            <a:r>
              <a:rPr lang="en-US" sz="1200" b="1" dirty="0"/>
              <a:t>Days</a:t>
            </a:r>
          </a:p>
        </p:txBody>
      </p:sp>
      <p:pic>
        <p:nvPicPr>
          <p:cNvPr id="59" name="Picture 58">
            <a:extLst>
              <a:ext uri="{FF2B5EF4-FFF2-40B4-BE49-F238E27FC236}">
                <a16:creationId xmlns:a16="http://schemas.microsoft.com/office/drawing/2014/main" id="{29F7A83B-5B5E-4282-9214-457628E3B0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2325" y="4259042"/>
            <a:ext cx="1309406" cy="1100576"/>
          </a:xfrm>
          <a:prstGeom prst="rect">
            <a:avLst/>
          </a:prstGeom>
        </p:spPr>
      </p:pic>
      <p:pic>
        <p:nvPicPr>
          <p:cNvPr id="60" name="Picture 59">
            <a:extLst>
              <a:ext uri="{FF2B5EF4-FFF2-40B4-BE49-F238E27FC236}">
                <a16:creationId xmlns:a16="http://schemas.microsoft.com/office/drawing/2014/main" id="{8659B6DE-270A-4667-ABE9-C566923E6F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69251" y="4258778"/>
            <a:ext cx="1331184" cy="1101102"/>
          </a:xfrm>
          <a:prstGeom prst="rect">
            <a:avLst/>
          </a:prstGeom>
        </p:spPr>
      </p:pic>
      <p:sp>
        <p:nvSpPr>
          <p:cNvPr id="5" name="Rectangle 4"/>
          <p:cNvSpPr/>
          <p:nvPr/>
        </p:nvSpPr>
        <p:spPr>
          <a:xfrm>
            <a:off x="961156" y="5810086"/>
            <a:ext cx="3063660" cy="230832"/>
          </a:xfrm>
          <a:prstGeom prst="rect">
            <a:avLst/>
          </a:prstGeom>
        </p:spPr>
        <p:txBody>
          <a:bodyPr wrap="none">
            <a:spAutoFit/>
          </a:bodyPr>
          <a:lstStyle/>
          <a:p>
            <a:pPr algn="ctr"/>
            <a:r>
              <a:rPr lang="en-US" sz="900"/>
              <a:t>Arend </a:t>
            </a:r>
            <a:r>
              <a:rPr lang="en-US" sz="900" i="1"/>
              <a:t>et al</a:t>
            </a:r>
            <a:r>
              <a:rPr lang="en-US" sz="900"/>
              <a:t>., Gynecologic Oncology 157 (2020) 578–584</a:t>
            </a:r>
          </a:p>
        </p:txBody>
      </p:sp>
      <p:sp>
        <p:nvSpPr>
          <p:cNvPr id="6" name="Rectangle 5"/>
          <p:cNvSpPr/>
          <p:nvPr/>
        </p:nvSpPr>
        <p:spPr>
          <a:xfrm rot="16200000">
            <a:off x="40235" y="2688503"/>
            <a:ext cx="1622560" cy="276999"/>
          </a:xfrm>
          <a:prstGeom prst="rect">
            <a:avLst/>
          </a:prstGeom>
        </p:spPr>
        <p:txBody>
          <a:bodyPr wrap="none">
            <a:spAutoFit/>
          </a:bodyPr>
          <a:lstStyle/>
          <a:p>
            <a:pPr lvl="0" algn="ctr">
              <a:defRPr/>
            </a:pPr>
            <a:r>
              <a:rPr lang="en-US" sz="1200" b="1" dirty="0">
                <a:solidFill>
                  <a:srgbClr val="121E36"/>
                </a:solidFill>
              </a:rPr>
              <a:t>Survival Probability</a:t>
            </a:r>
          </a:p>
        </p:txBody>
      </p:sp>
      <p:sp>
        <p:nvSpPr>
          <p:cNvPr id="86" name="TextBox 85">
            <a:extLst>
              <a:ext uri="{FF2B5EF4-FFF2-40B4-BE49-F238E27FC236}">
                <a16:creationId xmlns:a16="http://schemas.microsoft.com/office/drawing/2014/main" id="{FA57294B-A1BA-47E9-811E-DF96894A50BC}"/>
              </a:ext>
            </a:extLst>
          </p:cNvPr>
          <p:cNvSpPr txBox="1"/>
          <p:nvPr/>
        </p:nvSpPr>
        <p:spPr>
          <a:xfrm>
            <a:off x="2373637" y="5353197"/>
            <a:ext cx="1722410" cy="276999"/>
          </a:xfrm>
          <a:prstGeom prst="rect">
            <a:avLst/>
          </a:prstGeom>
          <a:noFill/>
        </p:spPr>
        <p:txBody>
          <a:bodyPr wrap="square" lIns="91440" tIns="45720" rIns="91440" bIns="45720" rtlCol="0" anchor="t">
            <a:spAutoFit/>
          </a:bodyPr>
          <a:lstStyle/>
          <a:p>
            <a:pPr algn="ctr"/>
            <a:r>
              <a:rPr lang="en-US" sz="1200" b="1" dirty="0"/>
              <a:t>PR post single dose</a:t>
            </a:r>
          </a:p>
        </p:txBody>
      </p:sp>
      <p:sp>
        <p:nvSpPr>
          <p:cNvPr id="87" name="TextBox 86">
            <a:extLst>
              <a:ext uri="{FF2B5EF4-FFF2-40B4-BE49-F238E27FC236}">
                <a16:creationId xmlns:a16="http://schemas.microsoft.com/office/drawing/2014/main" id="{8B407952-696B-49EC-80D6-F0EE888213D7}"/>
              </a:ext>
            </a:extLst>
          </p:cNvPr>
          <p:cNvSpPr txBox="1"/>
          <p:nvPr/>
        </p:nvSpPr>
        <p:spPr>
          <a:xfrm>
            <a:off x="1128255" y="5353197"/>
            <a:ext cx="1137544" cy="276999"/>
          </a:xfrm>
          <a:prstGeom prst="rect">
            <a:avLst/>
          </a:prstGeom>
          <a:noFill/>
        </p:spPr>
        <p:txBody>
          <a:bodyPr wrap="square" rtlCol="0">
            <a:spAutoFit/>
          </a:bodyPr>
          <a:lstStyle/>
          <a:p>
            <a:pPr algn="ctr"/>
            <a:r>
              <a:rPr lang="en-US" sz="1200" b="1" dirty="0"/>
              <a:t>Baseline</a:t>
            </a:r>
          </a:p>
        </p:txBody>
      </p:sp>
      <p:sp>
        <p:nvSpPr>
          <p:cNvPr id="43" name="Rectangle 42">
            <a:extLst>
              <a:ext uri="{FF2B5EF4-FFF2-40B4-BE49-F238E27FC236}">
                <a16:creationId xmlns:a16="http://schemas.microsoft.com/office/drawing/2014/main" id="{BA2DDC4C-F3EF-482A-A914-FE1D177A089E}"/>
              </a:ext>
            </a:extLst>
          </p:cNvPr>
          <p:cNvSpPr/>
          <p:nvPr/>
        </p:nvSpPr>
        <p:spPr>
          <a:xfrm>
            <a:off x="8338837" y="1227804"/>
            <a:ext cx="3590822" cy="4839621"/>
          </a:xfrm>
          <a:prstGeom prst="rect">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PH"/>
          </a:p>
        </p:txBody>
      </p:sp>
      <p:sp>
        <p:nvSpPr>
          <p:cNvPr id="44" name="Rectangle 43">
            <a:extLst>
              <a:ext uri="{FF2B5EF4-FFF2-40B4-BE49-F238E27FC236}">
                <a16:creationId xmlns:a16="http://schemas.microsoft.com/office/drawing/2014/main" id="{FDC549E0-5F0F-4AEE-83A0-43AF8FDF0265}"/>
              </a:ext>
            </a:extLst>
          </p:cNvPr>
          <p:cNvSpPr/>
          <p:nvPr/>
        </p:nvSpPr>
        <p:spPr>
          <a:xfrm>
            <a:off x="8338837" y="1183272"/>
            <a:ext cx="3590822"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RADIOIODINE-REFRACTORY</a:t>
            </a:r>
          </a:p>
          <a:p>
            <a:pPr algn="ctr"/>
            <a:r>
              <a:rPr lang="en-US" sz="1400" b="1" dirty="0">
                <a:solidFill>
                  <a:schemeClr val="bg1"/>
                </a:solidFill>
              </a:rPr>
              <a:t>THYROID CANCER</a:t>
            </a:r>
          </a:p>
        </p:txBody>
      </p:sp>
      <p:sp>
        <p:nvSpPr>
          <p:cNvPr id="50" name="TextBox 49">
            <a:extLst>
              <a:ext uri="{FF2B5EF4-FFF2-40B4-BE49-F238E27FC236}">
                <a16:creationId xmlns:a16="http://schemas.microsoft.com/office/drawing/2014/main" id="{DC5592FF-BFE6-4C97-A90C-400A6150C8C4}"/>
              </a:ext>
            </a:extLst>
          </p:cNvPr>
          <p:cNvSpPr txBox="1"/>
          <p:nvPr/>
        </p:nvSpPr>
        <p:spPr>
          <a:xfrm>
            <a:off x="9699553" y="3696034"/>
            <a:ext cx="983691" cy="276999"/>
          </a:xfrm>
          <a:prstGeom prst="rect">
            <a:avLst/>
          </a:prstGeom>
          <a:noFill/>
        </p:spPr>
        <p:txBody>
          <a:bodyPr wrap="square" rtlCol="0">
            <a:spAutoFit/>
          </a:bodyPr>
          <a:lstStyle/>
          <a:p>
            <a:pPr algn="ctr"/>
            <a:r>
              <a:rPr lang="en-US" sz="1200" b="1" dirty="0"/>
              <a:t>Days</a:t>
            </a:r>
          </a:p>
        </p:txBody>
      </p:sp>
      <p:grpSp>
        <p:nvGrpSpPr>
          <p:cNvPr id="20" name="Group 19">
            <a:extLst>
              <a:ext uri="{FF2B5EF4-FFF2-40B4-BE49-F238E27FC236}">
                <a16:creationId xmlns:a16="http://schemas.microsoft.com/office/drawing/2014/main" id="{328E17DF-BBDA-4B20-B7B9-F800FC86391D}"/>
              </a:ext>
            </a:extLst>
          </p:cNvPr>
          <p:cNvGrpSpPr/>
          <p:nvPr/>
        </p:nvGrpSpPr>
        <p:grpSpPr>
          <a:xfrm>
            <a:off x="8593998" y="4332300"/>
            <a:ext cx="3084007" cy="930512"/>
            <a:chOff x="8562028" y="4304314"/>
            <a:chExt cx="3084007" cy="930512"/>
          </a:xfrm>
        </p:grpSpPr>
        <p:pic>
          <p:nvPicPr>
            <p:cNvPr id="63" name="Picture 2">
              <a:extLst>
                <a:ext uri="{FF2B5EF4-FFF2-40B4-BE49-F238E27FC236}">
                  <a16:creationId xmlns:a16="http://schemas.microsoft.com/office/drawing/2014/main" id="{FC6CB1FB-A76B-43D7-B4B5-869116A470FB}"/>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562028" y="4304314"/>
              <a:ext cx="1477856" cy="92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2">
              <a:extLst>
                <a:ext uri="{FF2B5EF4-FFF2-40B4-BE49-F238E27FC236}">
                  <a16:creationId xmlns:a16="http://schemas.microsoft.com/office/drawing/2014/main" id="{57BFA49D-2E86-4BE0-8383-45A672045260}"/>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0194460" y="4304314"/>
              <a:ext cx="1451575" cy="9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6" name="Rectangle 75"/>
          <p:cNvSpPr/>
          <p:nvPr/>
        </p:nvSpPr>
        <p:spPr>
          <a:xfrm rot="16200000">
            <a:off x="7667853" y="2674658"/>
            <a:ext cx="1622560" cy="276999"/>
          </a:xfrm>
          <a:prstGeom prst="rect">
            <a:avLst/>
          </a:prstGeom>
        </p:spPr>
        <p:txBody>
          <a:bodyPr wrap="none">
            <a:spAutoFit/>
          </a:bodyPr>
          <a:lstStyle/>
          <a:p>
            <a:pPr lvl="0" algn="ctr">
              <a:defRPr/>
            </a:pPr>
            <a:r>
              <a:rPr lang="en-US" sz="1200" b="1">
                <a:solidFill>
                  <a:srgbClr val="121E36"/>
                </a:solidFill>
              </a:rPr>
              <a:t>Survival Probability</a:t>
            </a:r>
          </a:p>
        </p:txBody>
      </p:sp>
      <p:sp>
        <p:nvSpPr>
          <p:cNvPr id="88" name="TextBox 87">
            <a:extLst>
              <a:ext uri="{FF2B5EF4-FFF2-40B4-BE49-F238E27FC236}">
                <a16:creationId xmlns:a16="http://schemas.microsoft.com/office/drawing/2014/main" id="{39AE6548-CA99-4324-B40D-E1350C0298F4}"/>
              </a:ext>
            </a:extLst>
          </p:cNvPr>
          <p:cNvSpPr txBox="1"/>
          <p:nvPr/>
        </p:nvSpPr>
        <p:spPr>
          <a:xfrm>
            <a:off x="8745492" y="5353197"/>
            <a:ext cx="1137544" cy="276999"/>
          </a:xfrm>
          <a:prstGeom prst="rect">
            <a:avLst/>
          </a:prstGeom>
          <a:noFill/>
        </p:spPr>
        <p:txBody>
          <a:bodyPr wrap="square" rtlCol="0">
            <a:spAutoFit/>
          </a:bodyPr>
          <a:lstStyle/>
          <a:p>
            <a:pPr algn="ctr"/>
            <a:r>
              <a:rPr lang="en-US" sz="1200" b="1" dirty="0"/>
              <a:t>Baseline</a:t>
            </a:r>
          </a:p>
        </p:txBody>
      </p:sp>
      <p:sp>
        <p:nvSpPr>
          <p:cNvPr id="89" name="TextBox 88">
            <a:extLst>
              <a:ext uri="{FF2B5EF4-FFF2-40B4-BE49-F238E27FC236}">
                <a16:creationId xmlns:a16="http://schemas.microsoft.com/office/drawing/2014/main" id="{1CE4679D-C83E-4FA5-80A7-EE0FAA6459BA}"/>
              </a:ext>
            </a:extLst>
          </p:cNvPr>
          <p:cNvSpPr txBox="1"/>
          <p:nvPr/>
        </p:nvSpPr>
        <p:spPr>
          <a:xfrm>
            <a:off x="9883036" y="5353197"/>
            <a:ext cx="2199694" cy="276999"/>
          </a:xfrm>
          <a:prstGeom prst="rect">
            <a:avLst/>
          </a:prstGeom>
          <a:noFill/>
        </p:spPr>
        <p:txBody>
          <a:bodyPr wrap="square" lIns="91440" tIns="45720" rIns="91440" bIns="45720" rtlCol="0" anchor="t">
            <a:spAutoFit/>
          </a:bodyPr>
          <a:lstStyle/>
          <a:p>
            <a:pPr algn="ctr"/>
            <a:r>
              <a:rPr lang="en-US" sz="1200" b="1">
                <a:cs typeface="Arial"/>
              </a:rPr>
              <a:t>Response post 2 doses</a:t>
            </a:r>
            <a:endParaRPr lang="en-US" sz="1200" b="1">
              <a:solidFill>
                <a:srgbClr val="FF0000"/>
              </a:solidFill>
              <a:highlight>
                <a:srgbClr val="FFFF00"/>
              </a:highlight>
              <a:cs typeface="Arial"/>
            </a:endParaRPr>
          </a:p>
        </p:txBody>
      </p:sp>
      <p:sp>
        <p:nvSpPr>
          <p:cNvPr id="57" name="TextBox 56">
            <a:extLst>
              <a:ext uri="{FF2B5EF4-FFF2-40B4-BE49-F238E27FC236}">
                <a16:creationId xmlns:a16="http://schemas.microsoft.com/office/drawing/2014/main" id="{0BEDA38A-782F-46A8-A86D-7F5935F21F21}"/>
              </a:ext>
            </a:extLst>
          </p:cNvPr>
          <p:cNvSpPr txBox="1"/>
          <p:nvPr/>
        </p:nvSpPr>
        <p:spPr>
          <a:xfrm>
            <a:off x="8338837" y="5821942"/>
            <a:ext cx="3590822" cy="230832"/>
          </a:xfrm>
          <a:prstGeom prst="rect">
            <a:avLst/>
          </a:prstGeom>
          <a:noFill/>
        </p:spPr>
        <p:txBody>
          <a:bodyPr wrap="square" rtlCol="0">
            <a:spAutoFit/>
          </a:bodyPr>
          <a:lstStyle/>
          <a:p>
            <a:pPr algn="ctr"/>
            <a:r>
              <a:rPr lang="en-US" sz="900" dirty="0"/>
              <a:t>Harats </a:t>
            </a:r>
            <a:r>
              <a:rPr lang="en-US" sz="900" i="1" dirty="0"/>
              <a:t>et al</a:t>
            </a:r>
            <a:r>
              <a:rPr lang="en-US" sz="900" dirty="0"/>
              <a:t>., FISEB Conference, 2017</a:t>
            </a:r>
          </a:p>
        </p:txBody>
      </p:sp>
      <p:graphicFrame>
        <p:nvGraphicFramePr>
          <p:cNvPr id="46" name="Object 45"/>
          <p:cNvGraphicFramePr>
            <a:graphicFrameLocks noChangeAspect="1"/>
          </p:cNvGraphicFramePr>
          <p:nvPr/>
        </p:nvGraphicFramePr>
        <p:xfrm>
          <a:off x="952440" y="1999592"/>
          <a:ext cx="3238560" cy="1764000"/>
        </p:xfrm>
        <a:graphic>
          <a:graphicData uri="http://schemas.openxmlformats.org/presentationml/2006/ole">
            <mc:AlternateContent xmlns:mc="http://schemas.openxmlformats.org/markup-compatibility/2006">
              <mc:Choice xmlns:v="urn:schemas-microsoft-com:vml" Requires="v">
                <p:oleObj spid="_x0000_s3161" name="SPW 14.0 Graph" r:id="rId10" imgW="7001244" imgH="3273653" progId="SigmaPlotGraphicObject.13">
                  <p:embed/>
                </p:oleObj>
              </mc:Choice>
              <mc:Fallback>
                <p:oleObj name="SPW 14.0 Graph" r:id="rId10" imgW="7001244" imgH="3273653" progId="SigmaPlotGraphicObject.13">
                  <p:embed/>
                  <p:pic>
                    <p:nvPicPr>
                      <p:cNvPr id="46" name="Object 45"/>
                      <p:cNvPicPr/>
                      <p:nvPr/>
                    </p:nvPicPr>
                    <p:blipFill>
                      <a:blip r:embed="rId11"/>
                      <a:stretch>
                        <a:fillRect/>
                      </a:stretch>
                    </p:blipFill>
                    <p:spPr>
                      <a:xfrm>
                        <a:off x="952440" y="1999592"/>
                        <a:ext cx="3238560" cy="1764000"/>
                      </a:xfrm>
                      <a:prstGeom prst="rect">
                        <a:avLst/>
                      </a:prstGeom>
                    </p:spPr>
                  </p:pic>
                </p:oleObj>
              </mc:Fallback>
            </mc:AlternateContent>
          </a:graphicData>
        </a:graphic>
      </p:graphicFrame>
      <p:graphicFrame>
        <p:nvGraphicFramePr>
          <p:cNvPr id="47" name="Object 46"/>
          <p:cNvGraphicFramePr>
            <a:graphicFrameLocks noChangeAspect="1"/>
          </p:cNvGraphicFramePr>
          <p:nvPr/>
        </p:nvGraphicFramePr>
        <p:xfrm>
          <a:off x="4755881" y="1999592"/>
          <a:ext cx="3240063" cy="1764000"/>
        </p:xfrm>
        <a:graphic>
          <a:graphicData uri="http://schemas.openxmlformats.org/presentationml/2006/ole">
            <mc:AlternateContent xmlns:mc="http://schemas.openxmlformats.org/markup-compatibility/2006">
              <mc:Choice xmlns:v="urn:schemas-microsoft-com:vml" Requires="v">
                <p:oleObj spid="_x0000_s3162" name="SPW 14.0 Graph" r:id="rId12" imgW="7001244" imgH="3273653" progId="SigmaPlotGraphicObject.13">
                  <p:embed/>
                </p:oleObj>
              </mc:Choice>
              <mc:Fallback>
                <p:oleObj name="SPW 14.0 Graph" r:id="rId12" imgW="7001244" imgH="3273653" progId="SigmaPlotGraphicObject.13">
                  <p:embed/>
                  <p:pic>
                    <p:nvPicPr>
                      <p:cNvPr id="47" name="Object 46"/>
                      <p:cNvPicPr/>
                      <p:nvPr/>
                    </p:nvPicPr>
                    <p:blipFill>
                      <a:blip r:embed="rId13"/>
                      <a:stretch>
                        <a:fillRect/>
                      </a:stretch>
                    </p:blipFill>
                    <p:spPr>
                      <a:xfrm>
                        <a:off x="4755881" y="1999592"/>
                        <a:ext cx="3240063" cy="1764000"/>
                      </a:xfrm>
                      <a:prstGeom prst="rect">
                        <a:avLst/>
                      </a:prstGeom>
                    </p:spPr>
                  </p:pic>
                </p:oleObj>
              </mc:Fallback>
            </mc:AlternateContent>
          </a:graphicData>
        </a:graphic>
      </p:graphicFrame>
      <p:sp>
        <p:nvSpPr>
          <p:cNvPr id="80" name="TextBox 79">
            <a:extLst>
              <a:ext uri="{FF2B5EF4-FFF2-40B4-BE49-F238E27FC236}">
                <a16:creationId xmlns:a16="http://schemas.microsoft.com/office/drawing/2014/main" id="{9933E507-B1AD-4EDD-A4C4-DD0BB502B4B8}"/>
              </a:ext>
            </a:extLst>
          </p:cNvPr>
          <p:cNvSpPr txBox="1"/>
          <p:nvPr/>
        </p:nvSpPr>
        <p:spPr>
          <a:xfrm>
            <a:off x="3295650" y="2117790"/>
            <a:ext cx="121435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900" b="1" dirty="0">
                <a:solidFill>
                  <a:srgbClr val="68B5E8"/>
                </a:solidFill>
                <a:latin typeface="Arial" panose="020B0604020202020204"/>
              </a:rPr>
              <a:t>High Dose</a:t>
            </a:r>
          </a:p>
          <a:p>
            <a:pPr>
              <a:defRPr/>
            </a:pPr>
            <a:r>
              <a:rPr lang="en-US" sz="900" b="1" dirty="0">
                <a:solidFill>
                  <a:srgbClr val="121E36"/>
                </a:solidFill>
              </a:rPr>
              <a:t>Low Dose</a:t>
            </a:r>
          </a:p>
        </p:txBody>
      </p:sp>
      <p:sp>
        <p:nvSpPr>
          <p:cNvPr id="75" name="Rectangle 74"/>
          <p:cNvSpPr/>
          <p:nvPr/>
        </p:nvSpPr>
        <p:spPr>
          <a:xfrm rot="16200000">
            <a:off x="3834678" y="2674658"/>
            <a:ext cx="1622560" cy="276999"/>
          </a:xfrm>
          <a:prstGeom prst="rect">
            <a:avLst/>
          </a:prstGeom>
        </p:spPr>
        <p:txBody>
          <a:bodyPr wrap="none">
            <a:spAutoFit/>
          </a:bodyPr>
          <a:lstStyle/>
          <a:p>
            <a:pPr lvl="0" algn="ctr">
              <a:defRPr/>
            </a:pPr>
            <a:r>
              <a:rPr lang="en-US" sz="1200" b="1" dirty="0">
                <a:solidFill>
                  <a:srgbClr val="121E36"/>
                </a:solidFill>
              </a:rPr>
              <a:t>Survival Probability</a:t>
            </a:r>
          </a:p>
        </p:txBody>
      </p:sp>
      <p:graphicFrame>
        <p:nvGraphicFramePr>
          <p:cNvPr id="48" name="Object 47"/>
          <p:cNvGraphicFramePr>
            <a:graphicFrameLocks noChangeAspect="1"/>
          </p:cNvGraphicFramePr>
          <p:nvPr/>
        </p:nvGraphicFramePr>
        <p:xfrm>
          <a:off x="8581181" y="1999592"/>
          <a:ext cx="3239343" cy="1764000"/>
        </p:xfrm>
        <a:graphic>
          <a:graphicData uri="http://schemas.openxmlformats.org/presentationml/2006/ole">
            <mc:AlternateContent xmlns:mc="http://schemas.openxmlformats.org/markup-compatibility/2006">
              <mc:Choice xmlns:v="urn:schemas-microsoft-com:vml" Requires="v">
                <p:oleObj spid="_x0000_s3163" name="SPW 14.0 Graph" r:id="rId14" imgW="7001244" imgH="3273653" progId="SigmaPlotGraphicObject.13">
                  <p:embed/>
                </p:oleObj>
              </mc:Choice>
              <mc:Fallback>
                <p:oleObj name="SPW 14.0 Graph" r:id="rId14" imgW="7001244" imgH="3273653" progId="SigmaPlotGraphicObject.13">
                  <p:embed/>
                  <p:pic>
                    <p:nvPicPr>
                      <p:cNvPr id="48" name="Object 47"/>
                      <p:cNvPicPr/>
                      <p:nvPr/>
                    </p:nvPicPr>
                    <p:blipFill>
                      <a:blip r:embed="rId15"/>
                      <a:stretch>
                        <a:fillRect/>
                      </a:stretch>
                    </p:blipFill>
                    <p:spPr>
                      <a:xfrm>
                        <a:off x="8581181" y="1999592"/>
                        <a:ext cx="3239343" cy="1764000"/>
                      </a:xfrm>
                      <a:prstGeom prst="rect">
                        <a:avLst/>
                      </a:prstGeom>
                    </p:spPr>
                  </p:pic>
                </p:oleObj>
              </mc:Fallback>
            </mc:AlternateContent>
          </a:graphicData>
        </a:graphic>
      </p:graphicFrame>
      <p:sp>
        <p:nvSpPr>
          <p:cNvPr id="82" name="TextBox 81">
            <a:extLst>
              <a:ext uri="{FF2B5EF4-FFF2-40B4-BE49-F238E27FC236}">
                <a16:creationId xmlns:a16="http://schemas.microsoft.com/office/drawing/2014/main" id="{9933E507-B1AD-4EDD-A4C4-DD0BB502B4B8}"/>
              </a:ext>
            </a:extLst>
          </p:cNvPr>
          <p:cNvSpPr txBox="1"/>
          <p:nvPr/>
        </p:nvSpPr>
        <p:spPr>
          <a:xfrm>
            <a:off x="6622522" y="2117790"/>
            <a:ext cx="1503958"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900" b="1" dirty="0">
                <a:solidFill>
                  <a:srgbClr val="68B5E8"/>
                </a:solidFill>
                <a:latin typeface="Arial" panose="020B0604020202020204"/>
              </a:rPr>
              <a:t>Primed Combination</a:t>
            </a:r>
          </a:p>
          <a:p>
            <a:pPr>
              <a:defRPr/>
            </a:pPr>
            <a:r>
              <a:rPr lang="en-US" sz="900" b="1" dirty="0">
                <a:solidFill>
                  <a:srgbClr val="121E36"/>
                </a:solidFill>
              </a:rPr>
              <a:t>Limited Exposure</a:t>
            </a:r>
          </a:p>
        </p:txBody>
      </p:sp>
      <p:sp>
        <p:nvSpPr>
          <p:cNvPr id="83" name="TextBox 82">
            <a:extLst>
              <a:ext uri="{FF2B5EF4-FFF2-40B4-BE49-F238E27FC236}">
                <a16:creationId xmlns:a16="http://schemas.microsoft.com/office/drawing/2014/main" id="{9933E507-B1AD-4EDD-A4C4-DD0BB502B4B8}"/>
              </a:ext>
            </a:extLst>
          </p:cNvPr>
          <p:cNvSpPr txBox="1"/>
          <p:nvPr/>
        </p:nvSpPr>
        <p:spPr>
          <a:xfrm>
            <a:off x="10510246" y="2117790"/>
            <a:ext cx="183128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900" b="1" dirty="0">
                <a:solidFill>
                  <a:srgbClr val="68B5E8"/>
                </a:solidFill>
                <a:latin typeface="Arial" panose="020B0604020202020204"/>
              </a:rPr>
              <a:t>Multiple High Doses</a:t>
            </a:r>
          </a:p>
          <a:p>
            <a:pPr>
              <a:defRPr/>
            </a:pPr>
            <a:r>
              <a:rPr lang="en-US" sz="900" b="1" dirty="0">
                <a:solidFill>
                  <a:srgbClr val="121E36"/>
                </a:solidFill>
              </a:rPr>
              <a:t>Single Low Dose</a:t>
            </a:r>
          </a:p>
        </p:txBody>
      </p:sp>
      <p:sp>
        <p:nvSpPr>
          <p:cNvPr id="58" name="TextBox 57"/>
          <p:cNvSpPr txBox="1"/>
          <p:nvPr/>
        </p:nvSpPr>
        <p:spPr>
          <a:xfrm>
            <a:off x="1310731" y="1922006"/>
            <a:ext cx="2364509" cy="338554"/>
          </a:xfrm>
          <a:prstGeom prst="rect">
            <a:avLst/>
          </a:prstGeom>
          <a:noFill/>
        </p:spPr>
        <p:txBody>
          <a:bodyPr wrap="square" rtlCol="0">
            <a:spAutoFit/>
          </a:bodyPr>
          <a:lstStyle/>
          <a:p>
            <a:pPr algn="ctr"/>
            <a:r>
              <a:rPr lang="en-US" sz="800" b="1" dirty="0">
                <a:latin typeface="+mj-lt"/>
                <a:ea typeface="Roboto Condensed Light" panose="020B0604020202020204" charset="0"/>
              </a:rPr>
              <a:t>Median OS: 498 Vs. 172 days</a:t>
            </a:r>
          </a:p>
          <a:p>
            <a:pPr algn="ctr"/>
            <a:r>
              <a:rPr lang="en-US" sz="800" b="1" dirty="0">
                <a:latin typeface="+mj-lt"/>
                <a:ea typeface="Roboto Condensed Light" panose="020B0604020202020204" charset="0"/>
              </a:rPr>
              <a:t>P=0.03</a:t>
            </a:r>
          </a:p>
        </p:txBody>
      </p:sp>
      <p:sp>
        <p:nvSpPr>
          <p:cNvPr id="61" name="TextBox 60"/>
          <p:cNvSpPr txBox="1"/>
          <p:nvPr/>
        </p:nvSpPr>
        <p:spPr>
          <a:xfrm>
            <a:off x="5120004" y="1922006"/>
            <a:ext cx="2364509" cy="338554"/>
          </a:xfrm>
          <a:prstGeom prst="rect">
            <a:avLst/>
          </a:prstGeom>
          <a:noFill/>
        </p:spPr>
        <p:txBody>
          <a:bodyPr wrap="square" rtlCol="0">
            <a:spAutoFit/>
          </a:bodyPr>
          <a:lstStyle/>
          <a:p>
            <a:pPr algn="ctr"/>
            <a:r>
              <a:rPr lang="en-US" sz="800" b="1" dirty="0">
                <a:latin typeface="+mj-lt"/>
                <a:ea typeface="Roboto Condensed Light" panose="020B0604020202020204" charset="0"/>
              </a:rPr>
              <a:t>Median OS: 414 Vs. 223 days</a:t>
            </a:r>
          </a:p>
          <a:p>
            <a:pPr algn="ctr"/>
            <a:r>
              <a:rPr lang="en-US" sz="800" b="1" dirty="0">
                <a:latin typeface="+mj-lt"/>
                <a:ea typeface="Roboto Condensed Light" panose="020B0604020202020204" charset="0"/>
              </a:rPr>
              <a:t>P=0.043</a:t>
            </a:r>
          </a:p>
        </p:txBody>
      </p:sp>
      <p:sp>
        <p:nvSpPr>
          <p:cNvPr id="62" name="TextBox 61"/>
          <p:cNvSpPr txBox="1"/>
          <p:nvPr/>
        </p:nvSpPr>
        <p:spPr>
          <a:xfrm>
            <a:off x="8951993" y="1922006"/>
            <a:ext cx="2364509" cy="338554"/>
          </a:xfrm>
          <a:prstGeom prst="rect">
            <a:avLst/>
          </a:prstGeom>
          <a:noFill/>
        </p:spPr>
        <p:txBody>
          <a:bodyPr wrap="square" rtlCol="0">
            <a:spAutoFit/>
          </a:bodyPr>
          <a:lstStyle/>
          <a:p>
            <a:pPr algn="ctr"/>
            <a:r>
              <a:rPr lang="en-US" sz="800" b="1" dirty="0">
                <a:latin typeface="+mj-lt"/>
                <a:ea typeface="Roboto Condensed Light" panose="020B0604020202020204" charset="0"/>
              </a:rPr>
              <a:t>Tail of &gt;40%</a:t>
            </a:r>
          </a:p>
          <a:p>
            <a:pPr algn="ctr"/>
            <a:r>
              <a:rPr lang="en-US" sz="800" b="1" dirty="0">
                <a:latin typeface="+mj-lt"/>
                <a:ea typeface="Roboto Condensed Light" panose="020B0604020202020204" charset="0"/>
              </a:rPr>
              <a:t>After 3.7 years</a:t>
            </a:r>
          </a:p>
        </p:txBody>
      </p:sp>
    </p:spTree>
    <p:extLst>
      <p:ext uri="{BB962C8B-B14F-4D97-AF65-F5344CB8AC3E}">
        <p14:creationId xmlns:p14="http://schemas.microsoft.com/office/powerpoint/2010/main" val="2445633656"/>
      </p:ext>
    </p:extLst>
  </p:cSld>
  <p:clrMapOvr>
    <a:masterClrMapping/>
  </p:clrMapOvr>
</p:sld>
</file>

<file path=ppt/theme/theme1.xml><?xml version="1.0" encoding="utf-8"?>
<a:theme xmlns:a="http://schemas.openxmlformats.org/drawingml/2006/main" name="Office Theme">
  <a:themeElements>
    <a:clrScheme name="VBL 1">
      <a:dk1>
        <a:srgbClr val="121E36"/>
      </a:dk1>
      <a:lt1>
        <a:srgbClr val="FFFFFF"/>
      </a:lt1>
      <a:dk2>
        <a:srgbClr val="FFB200"/>
      </a:dk2>
      <a:lt2>
        <a:srgbClr val="9FCAD7"/>
      </a:lt2>
      <a:accent1>
        <a:srgbClr val="67B5E8"/>
      </a:accent1>
      <a:accent2>
        <a:srgbClr val="274063"/>
      </a:accent2>
      <a:accent3>
        <a:srgbClr val="D6E3E6"/>
      </a:accent3>
      <a:accent4>
        <a:srgbClr val="EDCD8A"/>
      </a:accent4>
      <a:accent5>
        <a:srgbClr val="FEFFFF"/>
      </a:accent5>
      <a:accent6>
        <a:srgbClr val="14203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06fa9243-f6f6-4c83-8c18-4e880acd4ff6" xsi:nil="true"/>
    <_dlc_DocId xmlns="d62b6ecb-acff-4b24-a527-ff2b271ebe71">23CEHAA2X2SM-2102554853-431722</_dlc_DocId>
    <_dlc_DocIdUrl xmlns="d62b6ecb-acff-4b24-a527-ff2b271ebe71">
      <Url>https://slidegenius365.sharepoint.com/_layouts/15/DocIdRedir.aspx?ID=23CEHAA2X2SM-2102554853-431722</Url>
      <Description>23CEHAA2X2SM-2102554853-431722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4689C359221F84CA6C8A700AD48302A" ma:contentTypeVersion="89" ma:contentTypeDescription="Create a new document." ma:contentTypeScope="" ma:versionID="1baa54cbbff3fa94e2a79b34b6679edf">
  <xsd:schema xmlns:xsd="http://www.w3.org/2001/XMLSchema" xmlns:xs="http://www.w3.org/2001/XMLSchema" xmlns:p="http://schemas.microsoft.com/office/2006/metadata/properties" xmlns:ns2="d62b6ecb-acff-4b24-a527-ff2b271ebe71" xmlns:ns3="06fa9243-f6f6-4c83-8c18-4e880acd4ff6" targetNamespace="http://schemas.microsoft.com/office/2006/metadata/properties" ma:root="true" ma:fieldsID="e45992b2418e772f1b07cab54b5d7ff1" ns2:_="" ns3:_="">
    <xsd:import namespace="d62b6ecb-acff-4b24-a527-ff2b271ebe71"/>
    <xsd:import namespace="06fa9243-f6f6-4c83-8c18-4e880acd4f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2:_dlc_DocId" minOccurs="0"/>
                <xsd:element ref="ns2:_dlc_DocIdUrl" minOccurs="0"/>
                <xsd:element ref="ns2:_dlc_DocIdPersistId"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_Flow_SignoffStatu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2b6ecb-acff-4b24-a527-ff2b271ebe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6fa9243-f6f6-4c83-8c18-4e880acd4f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E3686B-5C28-4066-A8A5-40240ABC0175}">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6fa9243-f6f6-4c83-8c18-4e880acd4ff6"/>
    <ds:schemaRef ds:uri="http://purl.org/dc/terms/"/>
    <ds:schemaRef ds:uri="d62b6ecb-acff-4b24-a527-ff2b271ebe71"/>
    <ds:schemaRef ds:uri="http://www.w3.org/XML/1998/namespace"/>
    <ds:schemaRef ds:uri="http://purl.org/dc/dcmitype/"/>
  </ds:schemaRefs>
</ds:datastoreItem>
</file>

<file path=customXml/itemProps2.xml><?xml version="1.0" encoding="utf-8"?>
<ds:datastoreItem xmlns:ds="http://schemas.openxmlformats.org/officeDocument/2006/customXml" ds:itemID="{7BFC651B-8E34-4D97-A245-F43F79748EE7}">
  <ds:schemaRefs>
    <ds:schemaRef ds:uri="http://schemas.microsoft.com/sharepoint/events"/>
  </ds:schemaRefs>
</ds:datastoreItem>
</file>

<file path=customXml/itemProps3.xml><?xml version="1.0" encoding="utf-8"?>
<ds:datastoreItem xmlns:ds="http://schemas.openxmlformats.org/officeDocument/2006/customXml" ds:itemID="{19594523-F7F2-4A3F-A37B-8B65EADB7B3E}">
  <ds:schemaRefs>
    <ds:schemaRef ds:uri="http://schemas.microsoft.com/sharepoint/v3/contenttype/forms"/>
  </ds:schemaRefs>
</ds:datastoreItem>
</file>

<file path=customXml/itemProps4.xml><?xml version="1.0" encoding="utf-8"?>
<ds:datastoreItem xmlns:ds="http://schemas.openxmlformats.org/officeDocument/2006/customXml" ds:itemID="{530B6DF1-8BD3-4942-A1AE-D7A9A6DFC4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2b6ecb-acff-4b24-a527-ff2b271ebe71"/>
    <ds:schemaRef ds:uri="06fa9243-f6f6-4c83-8c18-4e880acd4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1913</TotalTime>
  <Words>2466</Words>
  <Application>Microsoft Office PowerPoint</Application>
  <PresentationFormat>Widescreen</PresentationFormat>
  <Paragraphs>497</Paragraphs>
  <Slides>27</Slides>
  <Notes>17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Arial Narrow</vt:lpstr>
      <vt:lpstr>Avenir Next</vt:lpstr>
      <vt:lpstr>Calibri</vt:lpstr>
      <vt:lpstr>Dosis</vt:lpstr>
      <vt:lpstr>Montserrat</vt:lpstr>
      <vt:lpstr>Roboto Condensed</vt:lpstr>
      <vt:lpstr>Roboto Condensed Light</vt:lpstr>
      <vt:lpstr>Wingdings</vt:lpstr>
      <vt:lpstr>Office Theme</vt:lpstr>
      <vt:lpstr>SPW 14.0 Graph</vt:lpstr>
      <vt:lpstr>PowerPoint Presentation</vt:lpstr>
      <vt:lpstr>Forward Looking Statements</vt:lpstr>
      <vt:lpstr>PowerPoint Presentation</vt:lpstr>
      <vt:lpstr>Differentiated Platform Technologies</vt:lpstr>
      <vt:lpstr>Broad Pipeline in Oncology and Inflammation</vt:lpstr>
      <vt:lpstr>Ofra-Vec  (VB-111): Targeting Solid Tumors </vt:lpstr>
      <vt:lpstr>Ofra-Vec Designed to Combine Vascular Disruption with Immune Recruitment</vt:lpstr>
      <vt:lpstr>Ofra-Vec Designed to Combine Vascular Disruption with Immune Recruitment</vt:lpstr>
      <vt:lpstr>Encouraging Survival Benefit Across Multiple Tumor Types</vt:lpstr>
      <vt:lpstr>Multiple Ofra-Vec Phase 2 and Phase 3 Trials Ongoing</vt:lpstr>
      <vt:lpstr>OVAL: Phase 3 Study In Platinum-Resistant Ovarian Cancer</vt:lpstr>
      <vt:lpstr>High Response Rate Demonstrated in OVAL Study Interim Analysis</vt:lpstr>
      <vt:lpstr>Potential for Differentiated Safety Profile vs. Standard of Care</vt:lpstr>
      <vt:lpstr>Potential Competitive Advantages of Ofra-Vec in Ovarian Cancer*</vt:lpstr>
      <vt:lpstr>Dual Mechanism and Preliminary Data Indicate Broad Utility Potential</vt:lpstr>
      <vt:lpstr>In-House GMP Gene Product Manufacturing </vt:lpstr>
      <vt:lpstr>Path Forward to Multiple Ofra-Vec Clinical Catalysts</vt:lpstr>
      <vt:lpstr>VB-601: Targeting Monocytes in Inflammation</vt:lpstr>
      <vt:lpstr>VB-601 Designed to Specifically Target Monocytes with the MTT Platform</vt:lpstr>
      <vt:lpstr>VB-601 Designed to Target the MOSPD2 “Mono-Walk” Receptor</vt:lpstr>
      <vt:lpstr>VB-601 Proof-of-Concept Pre-Clinical Data Indicating Broad Utility In Immune-Inflammatory Indications</vt:lpstr>
      <vt:lpstr>2022: A Potentially Transformational Year With Significant Catalysts</vt:lpstr>
      <vt:lpstr>Corporate</vt:lpstr>
      <vt:lpstr>Expert Leadership And Drug Developers</vt:lpstr>
      <vt:lpstr>Broad Pharma and Business Expertise at the Board Level</vt:lpstr>
      <vt:lpstr>Financial Snapshot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Kaylee Smith</dc:creator>
  <cp:lastModifiedBy>Naama Dym</cp:lastModifiedBy>
  <cp:revision>237</cp:revision>
  <cp:lastPrinted>2022-03-09T09:42:33Z</cp:lastPrinted>
  <dcterms:created xsi:type="dcterms:W3CDTF">2021-11-08T15:13:33Z</dcterms:created>
  <dcterms:modified xsi:type="dcterms:W3CDTF">2022-03-10T19:20:21Z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e100b86a-fd82-43dc-a3aa-baa79420916f</vt:lpwstr>
  </property>
  <property fmtid="{D5CDD505-2E9C-101B-9397-08002B2CF9AE}" pid="3" name="ContentTypeId">
    <vt:lpwstr>0x010100C4689C359221F84CA6C8A700AD48302A</vt:lpwstr>
  </property>
</Properties>
</file>