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0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</p:sldIdLst>
  <p:sldSz cy="5143500" cx="9144000"/>
  <p:notesSz cx="6858000" cy="9144000"/>
  <p:embeddedFontLst>
    <p:embeddedFont>
      <p:font typeface="Lato"/>
      <p:regular r:id="rId13"/>
      <p:bold r:id="rId14"/>
      <p:italic r:id="rId15"/>
      <p:boldItalic r:id="rId16"/>
    </p:embeddedFont>
    <p:embeddedFont>
      <p:font typeface="Lato Black"/>
      <p:bold r:id="rId17"/>
      <p:boldItalic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A438A326-7322-4C33-AF30-3B86CC40089C}">
  <a:tblStyle styleId="{A438A326-7322-4C33-AF30-3B86CC40089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font" Target="fonts/Lato-regular.fntdata"/><Relationship Id="rId12" Type="http://schemas.openxmlformats.org/officeDocument/2006/relationships/slide" Target="slides/slide6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5" Type="http://schemas.openxmlformats.org/officeDocument/2006/relationships/font" Target="fonts/Lato-italic.fntdata"/><Relationship Id="rId14" Type="http://schemas.openxmlformats.org/officeDocument/2006/relationships/font" Target="fonts/Lato-bold.fntdata"/><Relationship Id="rId17" Type="http://schemas.openxmlformats.org/officeDocument/2006/relationships/font" Target="fonts/LatoBlack-bold.fntdata"/><Relationship Id="rId16" Type="http://schemas.openxmlformats.org/officeDocument/2006/relationships/font" Target="fonts/Lato-boldItalic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8" Type="http://schemas.openxmlformats.org/officeDocument/2006/relationships/font" Target="fonts/LatoBlack-boldItalic.fntdata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1100df0573d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1100df0573d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1100df0573d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1100df0573d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1100df0573d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1100df0573d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1100df0573d_0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1100df0573d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1100df0573d_0_1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1100df0573d_0_1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1100df0573d_0_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1100df0573d_0_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1">
  <p:cSld name="TITLE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idx="1" type="subTitle"/>
          </p:nvPr>
        </p:nvSpPr>
        <p:spPr>
          <a:xfrm>
            <a:off x="311700" y="2803382"/>
            <a:ext cx="8520600" cy="25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ato Black"/>
              <a:buNone/>
              <a:defRPr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pic>
        <p:nvPicPr>
          <p:cNvPr id="52" name="Google Shape;52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65798" y="1894350"/>
            <a:ext cx="2612401" cy="679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Google Shape;53;p13"/>
          <p:cNvPicPr preferRelativeResize="0"/>
          <p:nvPr/>
        </p:nvPicPr>
        <p:blipFill>
          <a:blip r:embed="rId4">
            <a:alphaModFix amt="10000"/>
          </a:blip>
          <a:stretch>
            <a:fillRect/>
          </a:stretch>
        </p:blipFill>
        <p:spPr>
          <a:xfrm>
            <a:off x="2205700" y="830950"/>
            <a:ext cx="4439875" cy="3481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png"/><Relationship Id="rId4" Type="http://schemas.openxmlformats.org/officeDocument/2006/relationships/hyperlink" Target="https://www.theacsi.org/national-economic-indicator/financial-indicator" TargetMode="External"/><Relationship Id="rId5" Type="http://schemas.openxmlformats.org/officeDocument/2006/relationships/image" Target="../media/image9.png"/><Relationship Id="rId6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6.png"/><Relationship Id="rId6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4"/>
          <p:cNvSpPr txBox="1"/>
          <p:nvPr/>
        </p:nvSpPr>
        <p:spPr>
          <a:xfrm>
            <a:off x="1266300" y="2681675"/>
            <a:ext cx="6611400" cy="35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BUSINESS CASE for why we need </a:t>
            </a:r>
            <a:endParaRPr b="1" sz="18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a dedicated insights platform</a:t>
            </a:r>
            <a:endParaRPr b="1" sz="18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/>
          <p:nvPr/>
        </p:nvSpPr>
        <p:spPr>
          <a:xfrm>
            <a:off x="490100" y="1418750"/>
            <a:ext cx="3580800" cy="116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rgbClr val="363636"/>
                </a:solidFill>
                <a:latin typeface="Lato Black"/>
                <a:ea typeface="Lato Black"/>
                <a:cs typeface="Lato Black"/>
                <a:sym typeface="Lato Black"/>
              </a:rPr>
              <a:t>Why do we need a dedicated insights platform?</a:t>
            </a:r>
            <a:endParaRPr sz="2300">
              <a:solidFill>
                <a:srgbClr val="363636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pic>
        <p:nvPicPr>
          <p:cNvPr id="64" name="Google Shape;64;p15"/>
          <p:cNvPicPr preferRelativeResize="0"/>
          <p:nvPr/>
        </p:nvPicPr>
        <p:blipFill>
          <a:blip r:embed="rId3">
            <a:alphaModFix amt="57000"/>
          </a:blip>
          <a:stretch>
            <a:fillRect/>
          </a:stretch>
        </p:blipFill>
        <p:spPr>
          <a:xfrm>
            <a:off x="4103975" y="612700"/>
            <a:ext cx="4599250" cy="3424026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5"/>
          <p:cNvSpPr/>
          <p:nvPr/>
        </p:nvSpPr>
        <p:spPr>
          <a:xfrm>
            <a:off x="4689875" y="947450"/>
            <a:ext cx="3866400" cy="24564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114300" rotWithShape="0" algn="bl" dist="47625">
              <a:srgbClr val="000000">
                <a:alpha val="15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15"/>
          <p:cNvSpPr txBox="1"/>
          <p:nvPr/>
        </p:nvSpPr>
        <p:spPr>
          <a:xfrm>
            <a:off x="5058575" y="3048714"/>
            <a:ext cx="3129000" cy="274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800">
                <a:solidFill>
                  <a:schemeClr val="dk1"/>
                </a:solidFill>
              </a:rPr>
              <a:t>Organizations that take care of their customers perform better than the S&amp;P 500 average</a:t>
            </a:r>
            <a:r>
              <a:rPr lang="en" sz="800">
                <a:solidFill>
                  <a:schemeClr val="dk1"/>
                </a:solidFill>
              </a:rPr>
              <a:t> (</a:t>
            </a:r>
            <a:r>
              <a:rPr lang="en" sz="800" u="sng">
                <a:solidFill>
                  <a:srgbClr val="1155CC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ACSI</a:t>
            </a:r>
            <a:r>
              <a:rPr lang="en" sz="800">
                <a:solidFill>
                  <a:schemeClr val="dk1"/>
                </a:solidFill>
              </a:rPr>
              <a:t>)</a:t>
            </a:r>
            <a:endParaRPr sz="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3B3838"/>
              </a:solidFill>
              <a:highlight>
                <a:srgbClr val="FFFFFF"/>
              </a:highlight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67" name="Google Shape;67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64275" y="1053325"/>
            <a:ext cx="3317601" cy="1935275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5"/>
          <p:cNvSpPr txBox="1"/>
          <p:nvPr/>
        </p:nvSpPr>
        <p:spPr>
          <a:xfrm>
            <a:off x="390025" y="2559750"/>
            <a:ext cx="4068300" cy="140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The traditional approach to uncovering customer insights is no longer enough. It’s outdated, expensive and inefficient. </a:t>
            </a:r>
            <a:endParaRPr i="1" sz="12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50">
              <a:solidFill>
                <a:srgbClr val="454545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1" lang="en" sz="1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The result? </a:t>
            </a:r>
            <a:endParaRPr b="1" sz="12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Char char="●"/>
            </a:pPr>
            <a:r>
              <a:rPr lang="en"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Revenue growth stalls</a:t>
            </a:r>
            <a:endParaRPr sz="10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Char char="●"/>
            </a:pPr>
            <a:r>
              <a:rPr lang="en"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Competitors win market share at our expense due to poor CX</a:t>
            </a:r>
            <a:endParaRPr sz="1450">
              <a:solidFill>
                <a:srgbClr val="454545"/>
              </a:solidFill>
              <a:highlight>
                <a:srgbClr val="FFFFFF"/>
              </a:highlight>
            </a:endParaRPr>
          </a:p>
        </p:txBody>
      </p:sp>
      <p:pic>
        <p:nvPicPr>
          <p:cNvPr descr="A close up of a logo&#10;&#10;Description generated with very high confidence" id="69" name="Google Shape;69;p1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02530" y="4682690"/>
            <a:ext cx="952500" cy="247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/>
          <p:nvPr/>
        </p:nvSpPr>
        <p:spPr>
          <a:xfrm>
            <a:off x="507025" y="2091600"/>
            <a:ext cx="3612600" cy="111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We don’t have the capability to turn what customers are saying about us into meaningful action; </a:t>
            </a:r>
            <a:r>
              <a:rPr b="1" i="1" lang="en">
                <a:solidFill>
                  <a:srgbClr val="068CCC"/>
                </a:solidFill>
                <a:latin typeface="Lato"/>
                <a:ea typeface="Lato"/>
                <a:cs typeface="Lato"/>
                <a:sym typeface="Lato"/>
              </a:rPr>
              <a:t>technology </a:t>
            </a:r>
            <a:r>
              <a:rPr i="1"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can bridge this gap.</a:t>
            </a:r>
            <a:endParaRPr i="1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2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descr="A close up of a logo&#10;&#10;Description generated with very high confidence" id="75" name="Google Shape;75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2530" y="4682690"/>
            <a:ext cx="952500" cy="24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64775" y="1272375"/>
            <a:ext cx="4000500" cy="2667000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6"/>
          <p:cNvSpPr/>
          <p:nvPr/>
        </p:nvSpPr>
        <p:spPr>
          <a:xfrm>
            <a:off x="1828800" y="1906275"/>
            <a:ext cx="3797400" cy="209700"/>
          </a:xfrm>
          <a:prstGeom prst="bentArrow">
            <a:avLst>
              <a:gd fmla="val 25000" name="adj1"/>
              <a:gd fmla="val 25000" name="adj2"/>
              <a:gd fmla="val 25000" name="adj3"/>
              <a:gd fmla="val 43750" name="adj4"/>
            </a:avLst>
          </a:prstGeom>
          <a:solidFill>
            <a:srgbClr val="068C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/>
          <p:nvPr/>
        </p:nvSpPr>
        <p:spPr>
          <a:xfrm>
            <a:off x="248625" y="2773175"/>
            <a:ext cx="7707900" cy="152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en" sz="1100">
                <a:solidFill>
                  <a:schemeClr val="dk1"/>
                </a:solidFill>
              </a:rPr>
              <a:t>Cost savings</a:t>
            </a:r>
            <a:endParaRPr sz="1100"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en" sz="1100">
                <a:solidFill>
                  <a:schemeClr val="dk1"/>
                </a:solidFill>
              </a:rPr>
              <a:t>Improve CX</a:t>
            </a:r>
            <a:endParaRPr sz="1100"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en" sz="1100">
                <a:solidFill>
                  <a:schemeClr val="dk1"/>
                </a:solidFill>
              </a:rPr>
              <a:t>Revenue growth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en" sz="1100">
                <a:solidFill>
                  <a:schemeClr val="dk1"/>
                </a:solidFill>
              </a:rPr>
              <a:t>Reduce time-to-insights</a:t>
            </a:r>
            <a:endParaRPr sz="1100"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en" sz="1100">
                <a:solidFill>
                  <a:schemeClr val="dk1"/>
                </a:solidFill>
              </a:rPr>
              <a:t>Reduced dependency on manual processes</a:t>
            </a:r>
            <a:endParaRPr sz="1100"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en" sz="1100">
                <a:solidFill>
                  <a:schemeClr val="dk1"/>
                </a:solidFill>
              </a:rPr>
              <a:t>Contextual insights from every channel</a:t>
            </a:r>
            <a:endParaRPr sz="1100">
              <a:solidFill>
                <a:schemeClr val="dk1"/>
              </a:solidFill>
            </a:endParaRPr>
          </a:p>
        </p:txBody>
      </p:sp>
      <p:sp>
        <p:nvSpPr>
          <p:cNvPr id="83" name="Google Shape;83;p17"/>
          <p:cNvSpPr/>
          <p:nvPr/>
        </p:nvSpPr>
        <p:spPr>
          <a:xfrm>
            <a:off x="196825" y="3623225"/>
            <a:ext cx="3640200" cy="638100"/>
          </a:xfrm>
          <a:prstGeom prst="bracePair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Google Shape;84;p17"/>
          <p:cNvSpPr txBox="1"/>
          <p:nvPr/>
        </p:nvSpPr>
        <p:spPr>
          <a:xfrm>
            <a:off x="490100" y="351950"/>
            <a:ext cx="4546200" cy="116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rgbClr val="363636"/>
                </a:solidFill>
                <a:latin typeface="Lato Black"/>
                <a:ea typeface="Lato Black"/>
                <a:cs typeface="Lato Black"/>
                <a:sym typeface="Lato Black"/>
              </a:rPr>
              <a:t>Key problems we need to solve right now with </a:t>
            </a:r>
            <a:r>
              <a:rPr i="1" lang="en" sz="2300">
                <a:solidFill>
                  <a:srgbClr val="068CCC"/>
                </a:solidFill>
                <a:latin typeface="Lato Black"/>
                <a:ea typeface="Lato Black"/>
                <a:cs typeface="Lato Black"/>
                <a:sym typeface="Lato Black"/>
              </a:rPr>
              <a:t>technology</a:t>
            </a:r>
            <a:endParaRPr i="1" sz="2300">
              <a:solidFill>
                <a:srgbClr val="068CCC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pic>
        <p:nvPicPr>
          <p:cNvPr descr="A close up of a logo&#10;&#10;Description generated with very high confidence" id="85" name="Google Shape;85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2530" y="4682690"/>
            <a:ext cx="952500" cy="24765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7"/>
          <p:cNvSpPr txBox="1"/>
          <p:nvPr/>
        </p:nvSpPr>
        <p:spPr>
          <a:xfrm>
            <a:off x="248625" y="1172975"/>
            <a:ext cx="7707900" cy="93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 sz="1100">
                <a:solidFill>
                  <a:schemeClr val="dk1"/>
                </a:solidFill>
              </a:rPr>
              <a:t>NPS/CSAT is down but we have no idea </a:t>
            </a:r>
            <a:r>
              <a:rPr i="1" lang="en" sz="1100">
                <a:solidFill>
                  <a:schemeClr val="dk1"/>
                </a:solidFill>
              </a:rPr>
              <a:t>why</a:t>
            </a:r>
            <a:endParaRPr i="1" sz="1100"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 sz="1100">
                <a:solidFill>
                  <a:schemeClr val="dk1"/>
                </a:solidFill>
              </a:rPr>
              <a:t>We’re losing market share to competitors but don’t really know </a:t>
            </a:r>
            <a:r>
              <a:rPr i="1" lang="en" sz="1100">
                <a:solidFill>
                  <a:schemeClr val="dk1"/>
                </a:solidFill>
              </a:rPr>
              <a:t>why</a:t>
            </a:r>
            <a:endParaRPr i="1" sz="1100"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 sz="1100">
                <a:solidFill>
                  <a:schemeClr val="dk1"/>
                </a:solidFill>
              </a:rPr>
              <a:t>Customer churn rates are up but we don’t understand </a:t>
            </a:r>
            <a:r>
              <a:rPr i="1" lang="en" sz="1100">
                <a:solidFill>
                  <a:schemeClr val="dk1"/>
                </a:solidFill>
              </a:rPr>
              <a:t>why</a:t>
            </a:r>
            <a:r>
              <a:rPr lang="en" sz="1100">
                <a:solidFill>
                  <a:schemeClr val="dk1"/>
                </a:solidFill>
              </a:rPr>
              <a:t> this is happening and what can be done to prevent it</a:t>
            </a:r>
            <a:endParaRPr sz="1100"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 sz="1100">
                <a:solidFill>
                  <a:schemeClr val="dk1"/>
                </a:solidFill>
              </a:rPr>
              <a:t>Our CX initiatives aren’t resonating with customers</a:t>
            </a:r>
            <a:endParaRPr/>
          </a:p>
        </p:txBody>
      </p:sp>
      <p:sp>
        <p:nvSpPr>
          <p:cNvPr id="87" name="Google Shape;87;p17"/>
          <p:cNvSpPr txBox="1"/>
          <p:nvPr/>
        </p:nvSpPr>
        <p:spPr>
          <a:xfrm>
            <a:off x="490100" y="2333150"/>
            <a:ext cx="6564600" cy="116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rgbClr val="363636"/>
                </a:solidFill>
                <a:latin typeface="Lato Black"/>
                <a:ea typeface="Lato Black"/>
                <a:cs typeface="Lato Black"/>
                <a:sym typeface="Lato Black"/>
              </a:rPr>
              <a:t>Tangible </a:t>
            </a:r>
            <a:r>
              <a:rPr lang="en" sz="2300">
                <a:solidFill>
                  <a:srgbClr val="363636"/>
                </a:solidFill>
                <a:latin typeface="Lato Black"/>
                <a:ea typeface="Lato Black"/>
                <a:cs typeface="Lato Black"/>
                <a:sym typeface="Lato Black"/>
              </a:rPr>
              <a:t>benefits solved by </a:t>
            </a:r>
            <a:r>
              <a:rPr lang="en" sz="2300">
                <a:solidFill>
                  <a:srgbClr val="068CCC"/>
                </a:solidFill>
                <a:latin typeface="Lato Black"/>
                <a:ea typeface="Lato Black"/>
                <a:cs typeface="Lato Black"/>
                <a:sym typeface="Lato Black"/>
              </a:rPr>
              <a:t>Kapiche</a:t>
            </a:r>
            <a:endParaRPr i="1" sz="2300">
              <a:solidFill>
                <a:srgbClr val="068CCC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88" name="Google Shape;88;p17"/>
          <p:cNvSpPr txBox="1"/>
          <p:nvPr/>
        </p:nvSpPr>
        <p:spPr>
          <a:xfrm>
            <a:off x="3914900" y="3001775"/>
            <a:ext cx="1550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/>
              <a:t>Financial ROI</a:t>
            </a:r>
            <a:endParaRPr i="1" sz="1200"/>
          </a:p>
        </p:txBody>
      </p:sp>
      <p:sp>
        <p:nvSpPr>
          <p:cNvPr id="89" name="Google Shape;89;p17"/>
          <p:cNvSpPr txBox="1"/>
          <p:nvPr/>
        </p:nvSpPr>
        <p:spPr>
          <a:xfrm>
            <a:off x="3914900" y="3775625"/>
            <a:ext cx="2062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/>
              <a:t>Non-financial </a:t>
            </a:r>
            <a:r>
              <a:rPr i="1" lang="en" sz="1200"/>
              <a:t>ROI</a:t>
            </a:r>
            <a:endParaRPr i="1" sz="1200"/>
          </a:p>
        </p:txBody>
      </p:sp>
      <p:sp>
        <p:nvSpPr>
          <p:cNvPr id="90" name="Google Shape;90;p17"/>
          <p:cNvSpPr/>
          <p:nvPr/>
        </p:nvSpPr>
        <p:spPr>
          <a:xfrm>
            <a:off x="196825" y="2861225"/>
            <a:ext cx="3640200" cy="638100"/>
          </a:xfrm>
          <a:prstGeom prst="bracePair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8"/>
          <p:cNvSpPr txBox="1"/>
          <p:nvPr/>
        </p:nvSpPr>
        <p:spPr>
          <a:xfrm>
            <a:off x="490100" y="351950"/>
            <a:ext cx="4546200" cy="116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rgbClr val="363636"/>
                </a:solidFill>
                <a:latin typeface="Lato Black"/>
                <a:ea typeface="Lato Black"/>
                <a:cs typeface="Lato Black"/>
                <a:sym typeface="Lato Black"/>
              </a:rPr>
              <a:t>The case for improving CX</a:t>
            </a:r>
            <a:endParaRPr i="1" sz="2300">
              <a:solidFill>
                <a:schemeClr val="accent1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pic>
        <p:nvPicPr>
          <p:cNvPr descr="A close up of a logo&#10;&#10;Description generated with very high confidence" id="96" name="Google Shape;96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2530" y="4682690"/>
            <a:ext cx="952500" cy="247650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8"/>
          <p:cNvSpPr txBox="1"/>
          <p:nvPr/>
        </p:nvSpPr>
        <p:spPr>
          <a:xfrm>
            <a:off x="1228250" y="1336525"/>
            <a:ext cx="50250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Lato"/>
                <a:ea typeface="Lato"/>
                <a:cs typeface="Lato"/>
                <a:sym typeface="Lato"/>
              </a:rPr>
              <a:t>Stronger revenue growth</a:t>
            </a:r>
            <a:endParaRPr b="1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54545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Brands with superior customer experience bring in </a:t>
            </a:r>
            <a:r>
              <a:rPr b="1" lang="en" sz="1200">
                <a:solidFill>
                  <a:srgbClr val="068CCC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5.7X more revenue</a:t>
            </a:r>
            <a:r>
              <a:rPr lang="en" sz="1200">
                <a:solidFill>
                  <a:srgbClr val="068CCC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" sz="1200">
                <a:solidFill>
                  <a:srgbClr val="454545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than competitors that lag in customer experience.</a:t>
            </a:r>
            <a:endParaRPr sz="12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98" name="Google Shape;98;p18"/>
          <p:cNvSpPr txBox="1"/>
          <p:nvPr/>
        </p:nvSpPr>
        <p:spPr>
          <a:xfrm>
            <a:off x="1228250" y="2174725"/>
            <a:ext cx="49584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Lato"/>
                <a:ea typeface="Lato"/>
                <a:cs typeface="Lato"/>
                <a:sym typeface="Lato"/>
              </a:rPr>
              <a:t>Higher lifetime value</a:t>
            </a:r>
            <a:endParaRPr b="1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54545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Loyal customers are </a:t>
            </a:r>
            <a:r>
              <a:rPr b="1" lang="en" sz="1200">
                <a:solidFill>
                  <a:srgbClr val="068CCC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5X more likely to purchase again</a:t>
            </a:r>
            <a:r>
              <a:rPr lang="en" sz="1200">
                <a:solidFill>
                  <a:srgbClr val="454545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 and four times more likely to refer a friend to the company</a:t>
            </a:r>
            <a:endParaRPr sz="12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99" name="Google Shape;99;p18"/>
          <p:cNvSpPr txBox="1"/>
          <p:nvPr/>
        </p:nvSpPr>
        <p:spPr>
          <a:xfrm>
            <a:off x="1228250" y="3012925"/>
            <a:ext cx="47514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Lato"/>
                <a:ea typeface="Lato"/>
                <a:cs typeface="Lato"/>
                <a:sym typeface="Lato"/>
              </a:rPr>
              <a:t>Reduced service costs</a:t>
            </a:r>
            <a:endParaRPr b="1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54545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Offering a high-quality customer experience can </a:t>
            </a:r>
            <a:r>
              <a:rPr b="1" lang="en" sz="1200">
                <a:solidFill>
                  <a:srgbClr val="068CCC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reduce the cost of serving customers by up to 33%</a:t>
            </a:r>
            <a:endParaRPr b="1" sz="1200">
              <a:solidFill>
                <a:srgbClr val="068CCC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00" name="Google Shape;100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0725" y="1515063"/>
            <a:ext cx="412425" cy="412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70722" y="2331525"/>
            <a:ext cx="412425" cy="412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38475" y="3159213"/>
            <a:ext cx="476925" cy="476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9"/>
          <p:cNvSpPr/>
          <p:nvPr/>
        </p:nvSpPr>
        <p:spPr>
          <a:xfrm>
            <a:off x="2318550" y="2790838"/>
            <a:ext cx="1265400" cy="414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19"/>
          <p:cNvSpPr txBox="1"/>
          <p:nvPr/>
        </p:nvSpPr>
        <p:spPr>
          <a:xfrm>
            <a:off x="490100" y="351950"/>
            <a:ext cx="4546200" cy="116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rgbClr val="363636"/>
                </a:solidFill>
                <a:latin typeface="Lato Black"/>
                <a:ea typeface="Lato Black"/>
                <a:cs typeface="Lato Black"/>
                <a:sym typeface="Lato Black"/>
              </a:rPr>
              <a:t>ROI of Kapiche</a:t>
            </a:r>
            <a:endParaRPr i="1" sz="2300">
              <a:solidFill>
                <a:schemeClr val="accent1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pic>
        <p:nvPicPr>
          <p:cNvPr descr="A close up of a logo&#10;&#10;Description generated with very high confidence" id="109" name="Google Shape;109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2530" y="4682690"/>
            <a:ext cx="952500" cy="24765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10" name="Google Shape;110;p19"/>
          <p:cNvGraphicFramePr/>
          <p:nvPr/>
        </p:nvGraphicFramePr>
        <p:xfrm>
          <a:off x="531088" y="181666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{A438A326-7322-4C33-AF30-3B86CC40089C}</a:tableStyleId>
              </a:tblPr>
              <a:tblGrid>
                <a:gridCol w="2149600"/>
                <a:gridCol w="891750"/>
              </a:tblGrid>
              <a:tr h="2335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latin typeface="Lato"/>
                          <a:ea typeface="Lato"/>
                          <a:cs typeface="Lato"/>
                          <a:sym typeface="Lato"/>
                        </a:rPr>
                        <a:t>Current monthly cost (without Kapiche)</a:t>
                      </a:r>
                      <a:endParaRPr sz="7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latin typeface="Lato"/>
                          <a:ea typeface="Lato"/>
                          <a:cs typeface="Lato"/>
                          <a:sym typeface="Lato"/>
                        </a:rPr>
                        <a:t>$ -</a:t>
                      </a:r>
                      <a:endParaRPr sz="7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/>
                </a:tc>
              </a:tr>
              <a:tr h="2335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latin typeface="Lato"/>
                          <a:ea typeface="Lato"/>
                          <a:cs typeface="Lato"/>
                          <a:sym typeface="Lato"/>
                        </a:rPr>
                        <a:t>New monthly cost (with Kapiche)</a:t>
                      </a:r>
                      <a:endParaRPr sz="7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latin typeface="Lato"/>
                          <a:ea typeface="Lato"/>
                          <a:cs typeface="Lato"/>
                          <a:sym typeface="Lato"/>
                        </a:rPr>
                        <a:t>$ -</a:t>
                      </a:r>
                      <a:endParaRPr sz="7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/>
                </a:tc>
              </a:tr>
              <a:tr h="2335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latin typeface="Lato"/>
                          <a:ea typeface="Lato"/>
                          <a:cs typeface="Lato"/>
                          <a:sym typeface="Lato"/>
                        </a:rPr>
                        <a:t>Cost reduction</a:t>
                      </a:r>
                      <a:endParaRPr sz="7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latin typeface="Lato"/>
                          <a:ea typeface="Lato"/>
                          <a:cs typeface="Lato"/>
                          <a:sym typeface="Lato"/>
                        </a:rPr>
                        <a:t>X %</a:t>
                      </a:r>
                      <a:endParaRPr sz="7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111" name="Google Shape;111;p19"/>
          <p:cNvSpPr txBox="1"/>
          <p:nvPr/>
        </p:nvSpPr>
        <p:spPr>
          <a:xfrm>
            <a:off x="490110" y="1372375"/>
            <a:ext cx="31659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000"/>
              <a:t>ROI from improved time savings with Kapiche</a:t>
            </a:r>
            <a:endParaRPr i="1" sz="1000"/>
          </a:p>
        </p:txBody>
      </p:sp>
      <p:sp>
        <p:nvSpPr>
          <p:cNvPr id="112" name="Google Shape;112;p19"/>
          <p:cNvSpPr txBox="1"/>
          <p:nvPr/>
        </p:nvSpPr>
        <p:spPr>
          <a:xfrm>
            <a:off x="607300" y="2823138"/>
            <a:ext cx="28260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Lato"/>
                <a:ea typeface="Lato"/>
                <a:cs typeface="Lato"/>
                <a:sym typeface="Lato"/>
              </a:rPr>
              <a:t>Return on investment =            ____X</a:t>
            </a:r>
            <a:endParaRPr b="1" sz="1100">
              <a:latin typeface="Lato"/>
              <a:ea typeface="Lato"/>
              <a:cs typeface="Lato"/>
              <a:sym typeface="Lato"/>
            </a:endParaRPr>
          </a:p>
        </p:txBody>
      </p:sp>
      <p:graphicFrame>
        <p:nvGraphicFramePr>
          <p:cNvPr id="113" name="Google Shape;113;p19"/>
          <p:cNvGraphicFramePr/>
          <p:nvPr/>
        </p:nvGraphicFramePr>
        <p:xfrm>
          <a:off x="4487463" y="181666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{A438A326-7322-4C33-AF30-3B86CC40089C}</a:tableStyleId>
              </a:tblPr>
              <a:tblGrid>
                <a:gridCol w="2149600"/>
                <a:gridCol w="891750"/>
              </a:tblGrid>
              <a:tr h="2335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latin typeface="Lato"/>
                          <a:ea typeface="Lato"/>
                          <a:cs typeface="Lato"/>
                          <a:sym typeface="Lato"/>
                        </a:rPr>
                        <a:t>Revenue growth</a:t>
                      </a:r>
                      <a:endParaRPr sz="7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latin typeface="Lato"/>
                          <a:ea typeface="Lato"/>
                          <a:cs typeface="Lato"/>
                          <a:sym typeface="Lato"/>
                        </a:rPr>
                        <a:t>$ -</a:t>
                      </a:r>
                      <a:endParaRPr sz="7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/>
                </a:tc>
              </a:tr>
              <a:tr h="2335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latin typeface="Lato"/>
                          <a:ea typeface="Lato"/>
                          <a:cs typeface="Lato"/>
                          <a:sym typeface="Lato"/>
                        </a:rPr>
                        <a:t>Lifetime value</a:t>
                      </a:r>
                      <a:endParaRPr sz="7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latin typeface="Lato"/>
                          <a:ea typeface="Lato"/>
                          <a:cs typeface="Lato"/>
                          <a:sym typeface="Lato"/>
                        </a:rPr>
                        <a:t>$ -</a:t>
                      </a:r>
                      <a:endParaRPr sz="7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/>
                </a:tc>
              </a:tr>
              <a:tr h="2335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latin typeface="Lato"/>
                          <a:ea typeface="Lato"/>
                          <a:cs typeface="Lato"/>
                          <a:sym typeface="Lato"/>
                        </a:rPr>
                        <a:t>Service delivery cost reduction</a:t>
                      </a:r>
                      <a:endParaRPr sz="7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latin typeface="Lato"/>
                          <a:ea typeface="Lato"/>
                          <a:cs typeface="Lato"/>
                          <a:sym typeface="Lato"/>
                        </a:rPr>
                        <a:t>$ - </a:t>
                      </a:r>
                      <a:endParaRPr sz="7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114" name="Google Shape;114;p19"/>
          <p:cNvSpPr txBox="1"/>
          <p:nvPr/>
        </p:nvSpPr>
        <p:spPr>
          <a:xfrm>
            <a:off x="4446485" y="1372375"/>
            <a:ext cx="31659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000"/>
              <a:t>Projected growth if CX is improved</a:t>
            </a:r>
            <a:endParaRPr i="1" sz="1000"/>
          </a:p>
        </p:txBody>
      </p:sp>
      <p:sp>
        <p:nvSpPr>
          <p:cNvPr id="115" name="Google Shape;115;p19"/>
          <p:cNvSpPr/>
          <p:nvPr/>
        </p:nvSpPr>
        <p:spPr>
          <a:xfrm>
            <a:off x="6274925" y="2790838"/>
            <a:ext cx="1265400" cy="414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19"/>
          <p:cNvSpPr txBox="1"/>
          <p:nvPr/>
        </p:nvSpPr>
        <p:spPr>
          <a:xfrm>
            <a:off x="4563675" y="2823138"/>
            <a:ext cx="28260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Lato"/>
                <a:ea typeface="Lato"/>
                <a:cs typeface="Lato"/>
                <a:sym typeface="Lato"/>
              </a:rPr>
              <a:t>Return on investment =            ____X</a:t>
            </a:r>
            <a:endParaRPr b="1" sz="110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