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1" r:id="rId4"/>
    <p:sldMasterId id="2147483724" r:id="rId5"/>
  </p:sldMasterIdLst>
  <p:notesMasterIdLst>
    <p:notesMasterId r:id="rId25"/>
  </p:notesMasterIdLst>
  <p:handoutMasterIdLst>
    <p:handoutMasterId r:id="rId26"/>
  </p:handoutMasterIdLst>
  <p:sldIdLst>
    <p:sldId id="264" r:id="rId6"/>
    <p:sldId id="265" r:id="rId7"/>
    <p:sldId id="267" r:id="rId8"/>
    <p:sldId id="269" r:id="rId9"/>
    <p:sldId id="271" r:id="rId10"/>
    <p:sldId id="272" r:id="rId11"/>
    <p:sldId id="283" r:id="rId12"/>
    <p:sldId id="285" r:id="rId13"/>
    <p:sldId id="288" r:id="rId14"/>
    <p:sldId id="270" r:id="rId15"/>
    <p:sldId id="286" r:id="rId16"/>
    <p:sldId id="290" r:id="rId17"/>
    <p:sldId id="273" r:id="rId18"/>
    <p:sldId id="292" r:id="rId19"/>
    <p:sldId id="275" r:id="rId20"/>
    <p:sldId id="280" r:id="rId21"/>
    <p:sldId id="294" r:id="rId22"/>
    <p:sldId id="282" r:id="rId23"/>
    <p:sldId id="293" r:id="rId24"/>
  </p:sldIdLst>
  <p:sldSz cx="9144000" cy="6858000" type="screen4x3"/>
  <p:notesSz cx="6858000" cy="91440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40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FC3529-0D3F-BA34-3F68-BED5BCE39A25}" name="Areanna Lakowske" initials="AL" userId="S::alakowske@businessolver.com::39718743-18c0-4d92-adbc-396ca20eda1d"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FF00"/>
    <a:srgbClr val="B5D660"/>
    <a:srgbClr val="4EBA6F"/>
    <a:srgbClr val="2D95BF"/>
    <a:srgbClr val="777776"/>
    <a:srgbClr val="F8F7FC"/>
    <a:srgbClr val="57585A"/>
    <a:srgbClr val="00ABD2"/>
    <a:srgbClr val="3C3C3B"/>
    <a:srgbClr val="FFFF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873682-85E1-4CBE-9588-66A0A6E4C7E7}" v="11" dt="2023-12-20T18:17:43.7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87"/>
    <p:restoredTop sz="94726"/>
  </p:normalViewPr>
  <p:slideViewPr>
    <p:cSldViewPr snapToGrid="0">
      <p:cViewPr varScale="1">
        <p:scale>
          <a:sx n="106" d="100"/>
          <a:sy n="106" d="100"/>
        </p:scale>
        <p:origin x="1362" y="96"/>
      </p:cViewPr>
      <p:guideLst>
        <p:guide orient="horz" pos="1416"/>
        <p:guide pos="4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gs" Target="tags/tag1.xml"/><Relationship Id="rId30"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82E89C-7BAF-A744-B70F-9E224D1D9D95}" type="datetimeFigureOut">
              <a:rPr lang="en-US" smtClean="0"/>
              <a:t>3/13/2025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C298C01-A297-1E47-B042-F1EC6CEE64CB}" type="slidenum">
              <a:rPr lang="en-US" smtClean="0"/>
              <a:t>‹#›</a:t>
            </a:fld>
            <a:endParaRPr lang="en-US"/>
          </a:p>
        </p:txBody>
      </p:sp>
    </p:spTree>
    <p:extLst>
      <p:ext uri="{BB962C8B-B14F-4D97-AF65-F5344CB8AC3E}">
        <p14:creationId xmlns:p14="http://schemas.microsoft.com/office/powerpoint/2010/main" val="8528732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831542-8412-6C4B-AEBA-B96F8494E9DD}" type="datetimeFigureOut">
              <a:rPr lang="en-US" smtClean="0"/>
              <a:t>3/13/2025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0E374F-C6AD-464A-AE9D-AA6A4066A9D4}" type="slidenum">
              <a:rPr lang="en-US" smtClean="0"/>
              <a:t>‹#›</a:t>
            </a:fld>
            <a:endParaRPr lang="en-US"/>
          </a:p>
        </p:txBody>
      </p:sp>
    </p:spTree>
    <p:extLst>
      <p:ext uri="{BB962C8B-B14F-4D97-AF65-F5344CB8AC3E}">
        <p14:creationId xmlns:p14="http://schemas.microsoft.com/office/powerpoint/2010/main" val="224248141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0E374F-C6AD-464A-AE9D-AA6A4066A9D4}" type="slidenum">
              <a:rPr lang="en-US" smtClean="0"/>
              <a:t>9</a:t>
            </a:fld>
            <a:endParaRPr lang="en-US"/>
          </a:p>
        </p:txBody>
      </p:sp>
    </p:spTree>
    <p:extLst>
      <p:ext uri="{BB962C8B-B14F-4D97-AF65-F5344CB8AC3E}">
        <p14:creationId xmlns:p14="http://schemas.microsoft.com/office/powerpoint/2010/main" val="24081329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with subhea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40D22DF-38ED-1AF3-1D14-AC00D22F1B5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2118" y="-233795"/>
            <a:ext cx="9673936" cy="747531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5499099" y="5175658"/>
            <a:ext cx="3644901" cy="1196647"/>
          </a:xfrm>
          <a:prstGeom prst="rect">
            <a:avLst/>
          </a:prstGeom>
          <a:solidFill>
            <a:schemeClr val="bg1">
              <a:alpha val="6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Logo&#10;&#10;Description automatically generated">
            <a:extLst>
              <a:ext uri="{FF2B5EF4-FFF2-40B4-BE49-F238E27FC236}">
                <a16:creationId xmlns:a16="http://schemas.microsoft.com/office/drawing/2014/main" id="{5ECDD117-B9E4-9740-8B9D-7583DC61BAC3}"/>
              </a:ext>
            </a:extLst>
          </p:cNvPr>
          <p:cNvPicPr>
            <a:picLocks noChangeAspect="1"/>
          </p:cNvPicPr>
          <p:nvPr userDrawn="1"/>
        </p:nvPicPr>
        <p:blipFill>
          <a:blip r:embed="rId3"/>
          <a:stretch>
            <a:fillRect/>
          </a:stretch>
        </p:blipFill>
        <p:spPr>
          <a:xfrm>
            <a:off x="5990253" y="5363253"/>
            <a:ext cx="2815022" cy="957435"/>
          </a:xfrm>
          <a:prstGeom prst="rect">
            <a:avLst/>
          </a:prstGeom>
        </p:spPr>
      </p:pic>
      <p:sp>
        <p:nvSpPr>
          <p:cNvPr id="6" name="Rectangle 5">
            <a:extLst>
              <a:ext uri="{FF2B5EF4-FFF2-40B4-BE49-F238E27FC236}">
                <a16:creationId xmlns:a16="http://schemas.microsoft.com/office/drawing/2014/main" id="{2F215227-7606-A603-9561-760F0B1A6C62}"/>
              </a:ext>
            </a:extLst>
          </p:cNvPr>
          <p:cNvSpPr/>
          <p:nvPr userDrawn="1"/>
        </p:nvSpPr>
        <p:spPr>
          <a:xfrm>
            <a:off x="0" y="4986564"/>
            <a:ext cx="5499099" cy="1537394"/>
          </a:xfrm>
          <a:prstGeom prst="rect">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73728" y="4986564"/>
            <a:ext cx="4486646" cy="1743067"/>
          </a:xfrm>
        </p:spPr>
        <p:txBody>
          <a:bodyPr/>
          <a:lstStyle>
            <a:lvl1pPr algn="l">
              <a:defRPr sz="4300" baseline="0">
                <a:solidFill>
                  <a:schemeClr val="bg1"/>
                </a:solidFill>
                <a:latin typeface="Oswald" panose="02000303000000000000" pitchFamily="2" charset="0"/>
                <a:cs typeface="Oswald" panose="02000303000000000000" pitchFamily="2" charset="0"/>
              </a:defRPr>
            </a:lvl1pPr>
          </a:lstStyle>
          <a:p>
            <a:endParaRPr lang="en-US"/>
          </a:p>
        </p:txBody>
      </p:sp>
      <p:sp>
        <p:nvSpPr>
          <p:cNvPr id="3" name="Rectangle 2"/>
          <p:cNvSpPr/>
          <p:nvPr userDrawn="1"/>
        </p:nvSpPr>
        <p:spPr>
          <a:xfrm>
            <a:off x="16168" y="6523958"/>
            <a:ext cx="2427128" cy="21544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©Businessolver, Inc. 2024 . All rights reserved.</a:t>
            </a:r>
          </a:p>
        </p:txBody>
      </p:sp>
    </p:spTree>
    <p:extLst>
      <p:ext uri="{BB962C8B-B14F-4D97-AF65-F5344CB8AC3E}">
        <p14:creationId xmlns:p14="http://schemas.microsoft.com/office/powerpoint/2010/main" val="2398092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Transi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0150F0-787F-1D46-AF58-9A719118ADDD}"/>
              </a:ext>
            </a:extLst>
          </p:cNvPr>
          <p:cNvSpPr/>
          <p:nvPr userDrawn="1"/>
        </p:nvSpPr>
        <p:spPr>
          <a:xfrm>
            <a:off x="0" y="2856245"/>
            <a:ext cx="9144000" cy="1537394"/>
          </a:xfrm>
          <a:prstGeom prst="rect">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2994000"/>
            <a:ext cx="4283766" cy="1261884"/>
          </a:xfrm>
          <a:noFill/>
          <a:ln>
            <a:noFill/>
          </a:ln>
        </p:spPr>
        <p:txBody>
          <a:bodyPr wrap="square" lIns="457200" tIns="137160" rIns="457200" bIns="137160" anchor="ctr" anchorCtr="0">
            <a:spAutoFit/>
          </a:bodyPr>
          <a:lstStyle>
            <a:lvl1pPr algn="l">
              <a:defRPr sz="3200" baseline="0">
                <a:ln>
                  <a:noFill/>
                </a:ln>
                <a:solidFill>
                  <a:schemeClr val="bg1"/>
                </a:solidFill>
                <a:latin typeface="Oswald" panose="02000303000000000000" pitchFamily="2" charset="0"/>
                <a:cs typeface="Oswald" panose="02000303000000000000" pitchFamily="2" charset="0"/>
              </a:defRPr>
            </a:lvl1pPr>
          </a:lstStyle>
          <a:p>
            <a:r>
              <a:rPr lang="en-US"/>
              <a:t>Click to edit Master title style</a:t>
            </a:r>
          </a:p>
        </p:txBody>
      </p:sp>
      <p:sp>
        <p:nvSpPr>
          <p:cNvPr id="6" name="Slide Number Placeholder 5"/>
          <p:cNvSpPr>
            <a:spLocks noGrp="1"/>
          </p:cNvSpPr>
          <p:nvPr>
            <p:ph type="sldNum" sz="quarter" idx="12"/>
          </p:nvPr>
        </p:nvSpPr>
        <p:spPr>
          <a:xfrm>
            <a:off x="7352521" y="6456784"/>
            <a:ext cx="1595535" cy="271146"/>
          </a:xfrm>
        </p:spPr>
        <p:txBody>
          <a:bodyPr/>
          <a:lstStyle>
            <a:lvl1pPr>
              <a:defRPr sz="1050">
                <a:solidFill>
                  <a:srgbClr val="777776"/>
                </a:solidFill>
                <a:latin typeface="Open Sans"/>
                <a:cs typeface="Open Sans"/>
              </a:defRPr>
            </a:lvl1pPr>
          </a:lstStyle>
          <a:p>
            <a:fld id="{B603CF35-8781-8A45-A5F8-8B87A8D5C6AE}" type="slidenum">
              <a:rPr lang="en-US" smtClean="0"/>
              <a:pPr/>
              <a:t>‹#›</a:t>
            </a:fld>
            <a:endParaRPr lang="en-US"/>
          </a:p>
        </p:txBody>
      </p:sp>
      <p:sp>
        <p:nvSpPr>
          <p:cNvPr id="10" name="Rectangle 9"/>
          <p:cNvSpPr/>
          <p:nvPr userDrawn="1"/>
        </p:nvSpPr>
        <p:spPr>
          <a:xfrm>
            <a:off x="265814" y="6503401"/>
            <a:ext cx="4572000" cy="200055"/>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777776"/>
                </a:solidFill>
                <a:effectLst/>
                <a:uLnTx/>
                <a:uFillTx/>
                <a:latin typeface="Open Sans" panose="020B0606030504020204" pitchFamily="34" charset="0"/>
                <a:ea typeface="Open Sans" panose="020B0606030504020204" pitchFamily="34" charset="0"/>
                <a:cs typeface="Open Sans" panose="020B0606030504020204" pitchFamily="34" charset="0"/>
              </a:rPr>
              <a:t>©Businessolver, Inc. 2024 . All rights reserved.</a:t>
            </a:r>
          </a:p>
        </p:txBody>
      </p:sp>
      <p:pic>
        <p:nvPicPr>
          <p:cNvPr id="8" name="Picture 7" descr="Logo&#10;&#10;Description automatically generated">
            <a:extLst>
              <a:ext uri="{FF2B5EF4-FFF2-40B4-BE49-F238E27FC236}">
                <a16:creationId xmlns:a16="http://schemas.microsoft.com/office/drawing/2014/main" id="{DB01C554-788A-E649-AAE1-3C029719E2B7}"/>
              </a:ext>
            </a:extLst>
          </p:cNvPr>
          <p:cNvPicPr>
            <a:picLocks noChangeAspect="1"/>
          </p:cNvPicPr>
          <p:nvPr userDrawn="1"/>
        </p:nvPicPr>
        <p:blipFill>
          <a:blip r:embed="rId3"/>
          <a:stretch>
            <a:fillRect/>
          </a:stretch>
        </p:blipFill>
        <p:spPr>
          <a:xfrm>
            <a:off x="265814" y="254591"/>
            <a:ext cx="2892491" cy="983783"/>
          </a:xfrm>
          <a:prstGeom prst="rect">
            <a:avLst/>
          </a:prstGeom>
        </p:spPr>
      </p:pic>
    </p:spTree>
    <p:custDataLst>
      <p:tags r:id="rId1"/>
    </p:custDataLst>
    <p:extLst>
      <p:ext uri="{BB962C8B-B14F-4D97-AF65-F5344CB8AC3E}">
        <p14:creationId xmlns:p14="http://schemas.microsoft.com/office/powerpoint/2010/main" val="2469231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ackground without whit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3900BF3-1FA5-1623-321C-373790A0D16D}"/>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7" name="Slide Number Placeholder 6"/>
          <p:cNvSpPr>
            <a:spLocks noGrp="1"/>
          </p:cNvSpPr>
          <p:nvPr>
            <p:ph type="sldNum" sz="quarter" idx="12"/>
          </p:nvPr>
        </p:nvSpPr>
        <p:spPr>
          <a:xfrm>
            <a:off x="8617225" y="6506031"/>
            <a:ext cx="447261" cy="365125"/>
          </a:xfrm>
        </p:spPr>
        <p:txBody>
          <a:bodyPr/>
          <a:lstStyle>
            <a:lvl1pPr>
              <a:defRPr sz="1100">
                <a:solidFill>
                  <a:schemeClr val="tx1">
                    <a:lumMod val="75000"/>
                    <a:lumOff val="25000"/>
                  </a:schemeClr>
                </a:solidFill>
              </a:defRPr>
            </a:lvl1pPr>
          </a:lstStyle>
          <a:p>
            <a:fld id="{B603CF35-8781-8A45-A5F8-8B87A8D5C6AE}" type="slidenum">
              <a:rPr lang="en-US" smtClean="0"/>
              <a:pPr/>
              <a:t>‹#›</a:t>
            </a:fld>
            <a:endParaRPr lang="en-US"/>
          </a:p>
        </p:txBody>
      </p:sp>
      <p:sp>
        <p:nvSpPr>
          <p:cNvPr id="8" name="Title 1"/>
          <p:cNvSpPr>
            <a:spLocks noGrp="1"/>
          </p:cNvSpPr>
          <p:nvPr>
            <p:ph type="title"/>
          </p:nvPr>
        </p:nvSpPr>
        <p:spPr>
          <a:xfrm>
            <a:off x="675404" y="442562"/>
            <a:ext cx="7079265" cy="932478"/>
          </a:xfrm>
        </p:spPr>
        <p:txBody>
          <a:bodyPr>
            <a:normAutofit/>
          </a:bodyPr>
          <a:lstStyle>
            <a:lvl1pPr algn="l">
              <a:defRPr sz="3200" b="0" baseline="0">
                <a:solidFill>
                  <a:srgbClr val="002060"/>
                </a:solidFill>
                <a:latin typeface="Oswald" panose="02000303000000000000" pitchFamily="2" charset="0"/>
                <a:cs typeface="Oswald" panose="02000303000000000000" pitchFamily="2" charset="0"/>
              </a:defRPr>
            </a:lvl1pPr>
          </a:lstStyle>
          <a:p>
            <a:r>
              <a:rPr lang="en-US" dirty="0"/>
              <a:t>Click to edit Master title style</a:t>
            </a:r>
          </a:p>
        </p:txBody>
      </p:sp>
      <p:sp>
        <p:nvSpPr>
          <p:cNvPr id="6" name="Text Placeholder 5"/>
          <p:cNvSpPr>
            <a:spLocks noGrp="1"/>
          </p:cNvSpPr>
          <p:nvPr>
            <p:ph type="body" sz="quarter" idx="13" hasCustomPrompt="1"/>
          </p:nvPr>
        </p:nvSpPr>
        <p:spPr>
          <a:xfrm>
            <a:off x="656686" y="1367620"/>
            <a:ext cx="7080229" cy="1008200"/>
          </a:xfrm>
        </p:spPr>
        <p:txBody>
          <a:bodyPr>
            <a:normAutofit/>
          </a:bodyPr>
          <a:lstStyle>
            <a:lvl1pPr marL="0" indent="0">
              <a:buNone/>
              <a:defRPr sz="2000" b="0" baseline="0">
                <a:solidFill>
                  <a:srgbClr val="777776"/>
                </a:solidFill>
                <a:latin typeface="Open Sans"/>
                <a:cs typeface="Open Sans"/>
              </a:defRPr>
            </a:lvl1pPr>
            <a:lvl2pPr marL="742950" indent="-285750">
              <a:buSzPct val="100000"/>
              <a:buFont typeface="Arial" panose="020B0604020202020204" pitchFamily="34" charset="0"/>
              <a:buChar char="•"/>
              <a:defRPr sz="1800">
                <a:latin typeface="Open Sans"/>
                <a:cs typeface="Open Sans"/>
              </a:defRPr>
            </a:lvl2pPr>
            <a:lvl3pPr marL="1143000" indent="-228600">
              <a:buSzPct val="100000"/>
              <a:buFont typeface="Arial" panose="020B0604020202020204" pitchFamily="34" charset="0"/>
              <a:buChar char="•"/>
              <a:defRPr sz="1600">
                <a:latin typeface="Open Sans"/>
                <a:cs typeface="Open Sans"/>
              </a:defRPr>
            </a:lvl3pPr>
            <a:lvl4pPr marL="1600200" indent="-228600">
              <a:buSzPct val="100000"/>
              <a:buFontTx/>
              <a:buBlip>
                <a:blip r:embed="rId3"/>
              </a:buBlip>
              <a:defRPr>
                <a:latin typeface="Open Sans"/>
                <a:cs typeface="Open Sans"/>
              </a:defRPr>
            </a:lvl4pPr>
            <a:lvl5pPr marL="2057400" indent="-228600">
              <a:buSzPct val="100000"/>
              <a:buFontTx/>
              <a:buBlip>
                <a:blip r:embed="rId3"/>
              </a:buBlip>
              <a:defRPr>
                <a:latin typeface="Open Sans"/>
                <a:cs typeface="Open Sans"/>
              </a:defRPr>
            </a:lvl5pPr>
          </a:lstStyle>
          <a:p>
            <a:pPr lvl="0"/>
            <a:r>
              <a:rPr lang="en-US" dirty="0"/>
              <a:t>Subhead Here</a:t>
            </a:r>
          </a:p>
          <a:p>
            <a:pPr lvl="1"/>
            <a:r>
              <a:rPr lang="en-US" dirty="0"/>
              <a:t>Second level</a:t>
            </a:r>
          </a:p>
          <a:p>
            <a:pPr lvl="2"/>
            <a:r>
              <a:rPr lang="en-US" dirty="0"/>
              <a:t>Third level</a:t>
            </a:r>
          </a:p>
        </p:txBody>
      </p:sp>
      <p:sp>
        <p:nvSpPr>
          <p:cNvPr id="9" name="Rectangle 8"/>
          <p:cNvSpPr/>
          <p:nvPr userDrawn="1"/>
        </p:nvSpPr>
        <p:spPr>
          <a:xfrm>
            <a:off x="186301" y="6613471"/>
            <a:ext cx="4572000" cy="215444"/>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©Businessolver, Inc. 2024 . All rights reserved.</a:t>
            </a:r>
          </a:p>
        </p:txBody>
      </p:sp>
      <p:pic>
        <p:nvPicPr>
          <p:cNvPr id="11" name="Picture 10">
            <a:extLst>
              <a:ext uri="{FF2B5EF4-FFF2-40B4-BE49-F238E27FC236}">
                <a16:creationId xmlns:a16="http://schemas.microsoft.com/office/drawing/2014/main" id="{42F5EE70-ADAF-CFC8-DFE7-70A308286282}"/>
              </a:ext>
            </a:extLst>
          </p:cNvPr>
          <p:cNvPicPr>
            <a:picLocks noChangeAspect="1"/>
          </p:cNvPicPr>
          <p:nvPr userDrawn="1"/>
        </p:nvPicPr>
        <p:blipFill>
          <a:blip r:embed="rId4"/>
          <a:stretch>
            <a:fillRect/>
          </a:stretch>
        </p:blipFill>
        <p:spPr>
          <a:xfrm>
            <a:off x="7233277" y="485022"/>
            <a:ext cx="1607578" cy="548038"/>
          </a:xfrm>
          <a:prstGeom prst="rect">
            <a:avLst/>
          </a:prstGeom>
        </p:spPr>
      </p:pic>
    </p:spTree>
    <p:extLst>
      <p:ext uri="{BB962C8B-B14F-4D97-AF65-F5344CB8AC3E}">
        <p14:creationId xmlns:p14="http://schemas.microsoft.com/office/powerpoint/2010/main" val="13046480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E701AD-F82E-5F48-B187-C6841CBF38F9}" type="datetimeFigureOut">
              <a:rPr lang="en-US" smtClean="0"/>
              <a:t>3/13/2025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03CF35-8781-8A45-A5F8-8B87A8D5C6AE}" type="slidenum">
              <a:rPr lang="en-US" smtClean="0"/>
              <a:pPr/>
              <a:t>‹#›</a:t>
            </a:fld>
            <a:endParaRPr lang="en-US"/>
          </a:p>
        </p:txBody>
      </p:sp>
    </p:spTree>
    <p:extLst>
      <p:ext uri="{BB962C8B-B14F-4D97-AF65-F5344CB8AC3E}">
        <p14:creationId xmlns:p14="http://schemas.microsoft.com/office/powerpoint/2010/main" val="815255581"/>
      </p:ext>
    </p:extLst>
  </p:cSld>
  <p:clrMap bg1="lt1" tx1="dk1" bg2="lt2" tx2="dk2" accent1="accent1" accent2="accent2" accent3="accent3" accent4="accent4" accent5="accent5" accent6="accent6" hlink="hlink" folHlink="folHlink"/>
  <p:sldLayoutIdLst>
    <p:sldLayoutId id="2147483723" r:id="rId1"/>
    <p:sldLayoutId id="2147483681" r:id="rId2"/>
    <p:sldLayoutId id="2147483657"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5294725-7E02-0844-B343-FC35709C8540}"/>
              </a:ext>
            </a:extLst>
          </p:cNvPr>
          <p:cNvSpPr txBox="1">
            <a:spLocks/>
          </p:cNvSpPr>
          <p:nvPr userDrawn="1"/>
        </p:nvSpPr>
        <p:spPr>
          <a:xfrm>
            <a:off x="6886205" y="6322817"/>
            <a:ext cx="2133600" cy="368847"/>
          </a:xfrm>
          <a:prstGeom prst="rect">
            <a:avLst/>
          </a:prstGeom>
        </p:spPr>
        <p:txBody>
          <a:bodyPr vert="horz" lIns="68580" tIns="34290" rIns="68580" bIns="34290" rtlCol="0" anchor="ctr"/>
          <a:lstStyle>
            <a:defPPr>
              <a:defRPr lang="en-US"/>
            </a:defPPr>
            <a:lvl1pPr marL="0" algn="r" defTabSz="457200" rtl="0" eaLnBrk="1" latinLnBrk="0" hangingPunct="1">
              <a:defRPr sz="800" kern="1200" baseline="0">
                <a:solidFill>
                  <a:srgbClr val="009BC7"/>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03CF35-8781-8A45-A5F8-8B87A8D5C6AE}" type="slidenum">
              <a:rPr lang="en-US" sz="600" smtClean="0"/>
              <a:pPr/>
              <a:t>‹#›</a:t>
            </a:fld>
            <a:endParaRPr lang="en-US" sz="600"/>
          </a:p>
        </p:txBody>
      </p:sp>
    </p:spTree>
    <p:extLst>
      <p:ext uri="{BB962C8B-B14F-4D97-AF65-F5344CB8AC3E}">
        <p14:creationId xmlns:p14="http://schemas.microsoft.com/office/powerpoint/2010/main" val="2755302023"/>
      </p:ext>
    </p:extLst>
  </p:cSld>
  <p:clrMap bg1="lt1" tx1="dk1" bg2="lt2" tx2="dk2" accent1="accent1" accent2="accent2" accent3="accent3" accent4="accent4" accent5="accent5" accent6="accent6" hlink="hlink" folHlink="folHlink"/>
  <p:hf hdr="0" ftr="0" dt="0"/>
  <p:txStyles>
    <p:titleStyle>
      <a:lvl1pPr algn="l" defTabSz="342900" rtl="0" eaLnBrk="1" latinLnBrk="0" hangingPunct="1">
        <a:spcBef>
          <a:spcPct val="0"/>
        </a:spcBef>
        <a:buNone/>
        <a:defRPr sz="3300" kern="1200">
          <a:solidFill>
            <a:srgbClr val="3C3C3B"/>
          </a:solidFill>
          <a:latin typeface="Oswald Light"/>
          <a:ea typeface="+mj-ea"/>
          <a:cs typeface="Oswald Light"/>
        </a:defRPr>
      </a:lvl1pPr>
    </p:titleStyle>
    <p:bodyStyle>
      <a:lvl1pPr marL="0" indent="0" algn="l" defTabSz="342900" rtl="0" eaLnBrk="1" latinLnBrk="0" hangingPunct="1">
        <a:spcBef>
          <a:spcPct val="20000"/>
        </a:spcBef>
        <a:buSzPct val="100000"/>
        <a:buFontTx/>
        <a:buNone/>
        <a:defRPr sz="1500" kern="1200">
          <a:solidFill>
            <a:srgbClr val="009BC7"/>
          </a:solidFill>
          <a:latin typeface="Open Sans"/>
          <a:ea typeface="+mn-ea"/>
          <a:cs typeface="Open Sans"/>
        </a:defRPr>
      </a:lvl1pPr>
      <a:lvl2pPr marL="557213" indent="-214313" algn="l" defTabSz="342900" rtl="0" eaLnBrk="1" latinLnBrk="0" hangingPunct="1">
        <a:spcBef>
          <a:spcPct val="20000"/>
        </a:spcBef>
        <a:buSzPct val="100000"/>
        <a:buFontTx/>
        <a:buBlip>
          <a:blip r:embed="rId2"/>
        </a:buBlip>
        <a:defRPr sz="1350" kern="1200">
          <a:solidFill>
            <a:srgbClr val="3C3C3B"/>
          </a:solidFill>
          <a:latin typeface="Open Sans"/>
          <a:ea typeface="+mn-ea"/>
          <a:cs typeface="Open Sans"/>
        </a:defRPr>
      </a:lvl2pPr>
      <a:lvl3pPr marL="857250" indent="-171450" algn="l" defTabSz="342900" rtl="0" eaLnBrk="1" latinLnBrk="0" hangingPunct="1">
        <a:spcBef>
          <a:spcPct val="20000"/>
        </a:spcBef>
        <a:buSzPct val="100000"/>
        <a:buFontTx/>
        <a:buBlip>
          <a:blip r:embed="rId2"/>
        </a:buBlip>
        <a:defRPr sz="1200" kern="1200">
          <a:solidFill>
            <a:srgbClr val="3C3C3B"/>
          </a:solidFill>
          <a:latin typeface="Open Sans"/>
          <a:ea typeface="+mn-ea"/>
          <a:cs typeface="Open Sans"/>
        </a:defRPr>
      </a:lvl3pPr>
      <a:lvl4pPr marL="1200150" indent="-171450" algn="l" defTabSz="342900" rtl="0" eaLnBrk="1" latinLnBrk="0" hangingPunct="1">
        <a:spcBef>
          <a:spcPct val="20000"/>
        </a:spcBef>
        <a:buSzPct val="100000"/>
        <a:buFontTx/>
        <a:buBlip>
          <a:blip r:embed="rId2"/>
        </a:buBlip>
        <a:defRPr sz="1050" kern="1200">
          <a:solidFill>
            <a:srgbClr val="3C3C3B"/>
          </a:solidFill>
          <a:latin typeface="Open Sans"/>
          <a:ea typeface="+mn-ea"/>
          <a:cs typeface="Open Sans"/>
        </a:defRPr>
      </a:lvl4pPr>
      <a:lvl5pPr marL="1543050" indent="-171450" algn="l" defTabSz="342900" rtl="0" eaLnBrk="1" latinLnBrk="0" hangingPunct="1">
        <a:spcBef>
          <a:spcPct val="20000"/>
        </a:spcBef>
        <a:buSzPct val="100000"/>
        <a:buFontTx/>
        <a:buBlip>
          <a:blip r:embed="rId2"/>
        </a:buBlip>
        <a:defRPr sz="900" kern="1200">
          <a:solidFill>
            <a:srgbClr val="3C3C3B"/>
          </a:solidFill>
          <a:latin typeface="Open Sans"/>
          <a:ea typeface="+mn-ea"/>
          <a:cs typeface="Open Sans"/>
        </a:defRPr>
      </a:lvl5pPr>
      <a:lvl6pPr marL="1885950" indent="-171450" algn="l" defTabSz="342900" rtl="0" eaLnBrk="1" latinLnBrk="0" hangingPunct="1">
        <a:spcBef>
          <a:spcPct val="20000"/>
        </a:spcBef>
        <a:buFont typeface="Arial"/>
        <a:buChar char="•"/>
        <a:defRPr sz="1500" kern="1200">
          <a:solidFill>
            <a:schemeClr val="tx1"/>
          </a:solidFill>
          <a:latin typeface="Open Sans"/>
          <a:ea typeface="+mn-ea"/>
          <a:cs typeface="Open San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3.xml"/><Relationship Id="rId1" Type="http://schemas.openxmlformats.org/officeDocument/2006/relationships/tags" Target="../tags/tag11.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3.xml"/><Relationship Id="rId1" Type="http://schemas.openxmlformats.org/officeDocument/2006/relationships/tags" Target="../tags/tag16.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3.xml"/><Relationship Id="rId1" Type="http://schemas.openxmlformats.org/officeDocument/2006/relationships/tags" Target="../tags/tag20.xml"/><Relationship Id="rId5" Type="http://schemas.openxmlformats.org/officeDocument/2006/relationships/image" Target="../media/image8.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16.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4504" y="4977481"/>
            <a:ext cx="5180714" cy="1473503"/>
          </a:xfrm>
        </p:spPr>
        <p:txBody>
          <a:bodyPr>
            <a:normAutofit/>
          </a:bodyPr>
          <a:lstStyle/>
          <a:p>
            <a:pPr fontAlgn="t"/>
            <a:r>
              <a:rPr lang="en-US" sz="3600">
                <a:latin typeface="Oswald" panose="02000303000000000000" pitchFamily="2" charset="0"/>
              </a:rPr>
              <a:t>MyChoice</a:t>
            </a:r>
            <a:r>
              <a:rPr lang="en-US" sz="1400">
                <a:latin typeface="Oswald" panose="02000303000000000000" pitchFamily="2" charset="0"/>
              </a:rPr>
              <a:t>®</a:t>
            </a:r>
            <a:r>
              <a:rPr lang="en-US" sz="3600">
                <a:latin typeface="Oswald" panose="02000303000000000000" pitchFamily="2" charset="0"/>
              </a:rPr>
              <a:t> Mobile App </a:t>
            </a:r>
            <a:br>
              <a:rPr lang="en-US" sz="3600">
                <a:latin typeface="Oswald" panose="02000303000000000000" pitchFamily="2" charset="0"/>
              </a:rPr>
            </a:br>
            <a:r>
              <a:rPr lang="en-US" sz="3600">
                <a:latin typeface="Oswald" panose="02000303000000000000" pitchFamily="2" charset="0"/>
              </a:rPr>
              <a:t>User Instructions</a:t>
            </a:r>
          </a:p>
        </p:txBody>
      </p:sp>
    </p:spTree>
    <p:custDataLst>
      <p:tags r:id="rId1"/>
    </p:custDataLst>
    <p:extLst>
      <p:ext uri="{BB962C8B-B14F-4D97-AF65-F5344CB8AC3E}">
        <p14:creationId xmlns:p14="http://schemas.microsoft.com/office/powerpoint/2010/main" val="687906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MyChoice - Benefitsolver sc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260" y="2480889"/>
            <a:ext cx="4805771" cy="3474641"/>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B603CF35-8781-8A45-A5F8-8B87A8D5C6AE}" type="slidenum">
              <a:rPr lang="en-US" smtClean="0"/>
              <a:pPr/>
              <a:t>10</a:t>
            </a:fld>
            <a:endParaRPr lang="en-US"/>
          </a:p>
        </p:txBody>
      </p:sp>
      <p:sp>
        <p:nvSpPr>
          <p:cNvPr id="3" name="Title 2"/>
          <p:cNvSpPr>
            <a:spLocks noGrp="1"/>
          </p:cNvSpPr>
          <p:nvPr>
            <p:ph type="title"/>
          </p:nvPr>
        </p:nvSpPr>
        <p:spPr/>
        <p:txBody>
          <a:bodyPr/>
          <a:lstStyle/>
          <a:p>
            <a:r>
              <a:rPr lang="en-US" b="0">
                <a:latin typeface="Oswald" panose="02000303000000000000" pitchFamily="2" charset="0"/>
              </a:rPr>
              <a:t>Getting Started</a:t>
            </a:r>
          </a:p>
        </p:txBody>
      </p:sp>
      <p:sp>
        <p:nvSpPr>
          <p:cNvPr id="4" name="Text Placeholder 3"/>
          <p:cNvSpPr>
            <a:spLocks noGrp="1"/>
          </p:cNvSpPr>
          <p:nvPr>
            <p:ph type="body" sz="quarter" idx="13"/>
          </p:nvPr>
        </p:nvSpPr>
        <p:spPr>
          <a:xfrm>
            <a:off x="675404" y="1181123"/>
            <a:ext cx="6759539" cy="1313093"/>
          </a:xfrm>
        </p:spPr>
        <p:txBody>
          <a:bodyPr>
            <a:normAutofit fontScale="92500"/>
          </a:bodyPr>
          <a:lstStyle/>
          <a:p>
            <a:r>
              <a:rPr lang="en-US" sz="2000" b="1">
                <a:solidFill>
                  <a:srgbClr val="002060"/>
                </a:solidFill>
                <a:latin typeface="Open Sans" panose="020B0606030504020204" pitchFamily="34" charset="0"/>
                <a:ea typeface="Open Sans" panose="020B0606030504020204" pitchFamily="34" charset="0"/>
                <a:cs typeface="Open Sans" panose="020B0606030504020204" pitchFamily="34" charset="0"/>
              </a:rPr>
              <a:t>Using a QR Code or Access Code</a:t>
            </a:r>
          </a:p>
          <a:p>
            <a:r>
              <a:rPr lang="en-US" sz="1400" b="0"/>
              <a:t>As the directions show, you must log in to your benefits portal account and click the “Access the App” button in the </a:t>
            </a:r>
            <a:r>
              <a:rPr lang="en-US" sz="1400" b="0" err="1"/>
              <a:t>MyChoice</a:t>
            </a:r>
            <a:r>
              <a:rPr lang="en-US" sz="1400" b="0"/>
              <a:t> Mobile App section of your home page. The page will open displaying </a:t>
            </a:r>
            <a:r>
              <a:rPr lang="en-US" sz="1400"/>
              <a:t>a personalized QR Code. An Access Code is also available if needed by clicking “Use an Access Code Instead” in the bottom righthand corner</a:t>
            </a:r>
            <a:endParaRPr lang="en-US" sz="1400" b="0"/>
          </a:p>
        </p:txBody>
      </p:sp>
      <p:sp>
        <p:nvSpPr>
          <p:cNvPr id="5" name="Rectangle 2"/>
          <p:cNvSpPr>
            <a:spLocks noChangeArrowheads="1"/>
          </p:cNvSpPr>
          <p:nvPr/>
        </p:nvSpPr>
        <p:spPr bwMode="auto">
          <a:xfrm>
            <a:off x="774700" y="2018406"/>
            <a:ext cx="729900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Down Arrow 9"/>
          <p:cNvSpPr/>
          <p:nvPr/>
        </p:nvSpPr>
        <p:spPr>
          <a:xfrm rot="5400000">
            <a:off x="5845753" y="5529010"/>
            <a:ext cx="329609" cy="556437"/>
          </a:xfrm>
          <a:prstGeom prst="downArrow">
            <a:avLst/>
          </a:prstGeom>
          <a:solidFill>
            <a:srgbClr val="00AB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BD2"/>
              </a:solidFill>
            </a:endParaRPr>
          </a:p>
        </p:txBody>
      </p:sp>
      <p:sp>
        <p:nvSpPr>
          <p:cNvPr id="12" name="TextBox 11"/>
          <p:cNvSpPr txBox="1"/>
          <p:nvPr/>
        </p:nvSpPr>
        <p:spPr>
          <a:xfrm>
            <a:off x="6336732" y="5560088"/>
            <a:ext cx="1581117" cy="523220"/>
          </a:xfrm>
          <a:prstGeom prst="rect">
            <a:avLst/>
          </a:prstGeom>
          <a:noFill/>
        </p:spPr>
        <p:txBody>
          <a:bodyPr wrap="square" rtlCol="0">
            <a:spAutoFit/>
          </a:bodyPr>
          <a:lstStyle/>
          <a:p>
            <a:r>
              <a:rPr lang="en-US" sz="1400">
                <a:solidFill>
                  <a:srgbClr val="002060"/>
                </a:solidFill>
                <a:latin typeface="Open Sans" charset="0"/>
                <a:ea typeface="Open Sans" charset="0"/>
                <a:cs typeface="Open Sans" charset="0"/>
              </a:rPr>
              <a:t>RECEIVE CODE HERE IF NEEDED</a:t>
            </a:r>
          </a:p>
        </p:txBody>
      </p:sp>
      <p:pic>
        <p:nvPicPr>
          <p:cNvPr id="14" name="Picture 13" descr="A screenshot of a phone&#10;&#10;Description automatically generated">
            <a:extLst>
              <a:ext uri="{FF2B5EF4-FFF2-40B4-BE49-F238E27FC236}">
                <a16:creationId xmlns:a16="http://schemas.microsoft.com/office/drawing/2014/main" id="{AE382294-23CB-3AFD-4EF2-2CD2D77341E8}"/>
              </a:ext>
            </a:extLst>
          </p:cNvPr>
          <p:cNvPicPr>
            <a:picLocks noChangeAspect="1"/>
          </p:cNvPicPr>
          <p:nvPr/>
        </p:nvPicPr>
        <p:blipFill>
          <a:blip r:embed="rId4"/>
          <a:stretch>
            <a:fillRect/>
          </a:stretch>
        </p:blipFill>
        <p:spPr>
          <a:xfrm>
            <a:off x="4129604" y="2657621"/>
            <a:ext cx="1452489" cy="771378"/>
          </a:xfrm>
          <a:prstGeom prst="rect">
            <a:avLst/>
          </a:prstGeom>
        </p:spPr>
      </p:pic>
      <p:sp>
        <p:nvSpPr>
          <p:cNvPr id="8" name="TextBox 7"/>
          <p:cNvSpPr txBox="1"/>
          <p:nvPr/>
        </p:nvSpPr>
        <p:spPr>
          <a:xfrm>
            <a:off x="6441629" y="3133176"/>
            <a:ext cx="1392865" cy="307777"/>
          </a:xfrm>
          <a:prstGeom prst="rect">
            <a:avLst/>
          </a:prstGeom>
          <a:noFill/>
        </p:spPr>
        <p:txBody>
          <a:bodyPr wrap="square" rtlCol="0">
            <a:spAutoFit/>
          </a:bodyPr>
          <a:lstStyle/>
          <a:p>
            <a:r>
              <a:rPr lang="en-US" sz="1400">
                <a:solidFill>
                  <a:srgbClr val="002060"/>
                </a:solidFill>
                <a:latin typeface="Open Sans" charset="0"/>
                <a:ea typeface="Open Sans" charset="0"/>
                <a:cs typeface="Open Sans" charset="0"/>
              </a:rPr>
              <a:t>CLICK HERE</a:t>
            </a:r>
          </a:p>
        </p:txBody>
      </p:sp>
      <p:sp>
        <p:nvSpPr>
          <p:cNvPr id="7" name="Down Arrow 6"/>
          <p:cNvSpPr/>
          <p:nvPr/>
        </p:nvSpPr>
        <p:spPr>
          <a:xfrm rot="5400000">
            <a:off x="5590068" y="2565140"/>
            <a:ext cx="329609" cy="1387549"/>
          </a:xfrm>
          <a:prstGeom prst="downArrow">
            <a:avLst/>
          </a:prstGeom>
          <a:solidFill>
            <a:srgbClr val="00AB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BD2"/>
              </a:solidFill>
            </a:endParaRPr>
          </a:p>
        </p:txBody>
      </p:sp>
      <p:pic>
        <p:nvPicPr>
          <p:cNvPr id="17" name="Picture 16" descr="A screenshot of a qr code&#10;&#10;Description automatically generated">
            <a:extLst>
              <a:ext uri="{FF2B5EF4-FFF2-40B4-BE49-F238E27FC236}">
                <a16:creationId xmlns:a16="http://schemas.microsoft.com/office/drawing/2014/main" id="{25864902-52F9-6EFF-418E-6C51C08E4737}"/>
              </a:ext>
            </a:extLst>
          </p:cNvPr>
          <p:cNvPicPr>
            <a:picLocks noChangeAspect="1"/>
          </p:cNvPicPr>
          <p:nvPr/>
        </p:nvPicPr>
        <p:blipFill>
          <a:blip r:embed="rId5"/>
          <a:stretch>
            <a:fillRect/>
          </a:stretch>
        </p:blipFill>
        <p:spPr>
          <a:xfrm>
            <a:off x="1543138" y="4036812"/>
            <a:ext cx="4082903" cy="2223318"/>
          </a:xfrm>
          <a:prstGeom prst="rect">
            <a:avLst/>
          </a:prstGeom>
          <a:ln>
            <a:solidFill>
              <a:schemeClr val="bg1">
                <a:lumMod val="65000"/>
              </a:schemeClr>
            </a:solidFill>
          </a:ln>
        </p:spPr>
      </p:pic>
      <p:sp>
        <p:nvSpPr>
          <p:cNvPr id="11" name="Rectangle 10">
            <a:extLst>
              <a:ext uri="{FF2B5EF4-FFF2-40B4-BE49-F238E27FC236}">
                <a16:creationId xmlns:a16="http://schemas.microsoft.com/office/drawing/2014/main" id="{B3E6236A-7F39-924C-8BA8-E096D1BD428F}"/>
              </a:ext>
            </a:extLst>
          </p:cNvPr>
          <p:cNvSpPr/>
          <p:nvPr/>
        </p:nvSpPr>
        <p:spPr>
          <a:xfrm>
            <a:off x="4536871" y="3170439"/>
            <a:ext cx="524227" cy="253280"/>
          </a:xfrm>
          <a:prstGeom prst="rect">
            <a:avLst/>
          </a:prstGeom>
          <a:noFill/>
          <a:ln>
            <a:solidFill>
              <a:srgbClr val="2E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4AE810-9470-734A-8112-4EA74A24E899}"/>
              </a:ext>
            </a:extLst>
          </p:cNvPr>
          <p:cNvSpPr/>
          <p:nvPr/>
        </p:nvSpPr>
        <p:spPr>
          <a:xfrm>
            <a:off x="2615551" y="5035858"/>
            <a:ext cx="557328" cy="597288"/>
          </a:xfrm>
          <a:prstGeom prst="rect">
            <a:avLst/>
          </a:prstGeom>
          <a:noFill/>
          <a:ln>
            <a:solidFill>
              <a:srgbClr val="2E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1A48F11-4702-2D61-6761-43EEE857EF04}"/>
              </a:ext>
            </a:extLst>
          </p:cNvPr>
          <p:cNvSpPr/>
          <p:nvPr/>
        </p:nvSpPr>
        <p:spPr>
          <a:xfrm>
            <a:off x="4659036" y="5711720"/>
            <a:ext cx="959054" cy="219957"/>
          </a:xfrm>
          <a:prstGeom prst="rect">
            <a:avLst/>
          </a:prstGeom>
          <a:noFill/>
          <a:ln>
            <a:solidFill>
              <a:srgbClr val="2E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wn Arrow 18">
            <a:extLst>
              <a:ext uri="{FF2B5EF4-FFF2-40B4-BE49-F238E27FC236}">
                <a16:creationId xmlns:a16="http://schemas.microsoft.com/office/drawing/2014/main" id="{EECDDA43-84DF-EF6E-98E0-1BE81DA41645}"/>
              </a:ext>
            </a:extLst>
          </p:cNvPr>
          <p:cNvSpPr/>
          <p:nvPr/>
        </p:nvSpPr>
        <p:spPr>
          <a:xfrm rot="5400000">
            <a:off x="4617990" y="3664250"/>
            <a:ext cx="329609" cy="3011961"/>
          </a:xfrm>
          <a:prstGeom prst="downArrow">
            <a:avLst/>
          </a:prstGeom>
          <a:solidFill>
            <a:srgbClr val="00AB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BD2"/>
              </a:solidFill>
            </a:endParaRPr>
          </a:p>
        </p:txBody>
      </p:sp>
      <p:sp>
        <p:nvSpPr>
          <p:cNvPr id="20" name="TextBox 19">
            <a:extLst>
              <a:ext uri="{FF2B5EF4-FFF2-40B4-BE49-F238E27FC236}">
                <a16:creationId xmlns:a16="http://schemas.microsoft.com/office/drawing/2014/main" id="{CC308526-B30B-7B78-67A2-A16A1C2A18E3}"/>
              </a:ext>
            </a:extLst>
          </p:cNvPr>
          <p:cNvSpPr txBox="1"/>
          <p:nvPr/>
        </p:nvSpPr>
        <p:spPr>
          <a:xfrm>
            <a:off x="6336732" y="4923090"/>
            <a:ext cx="2502468" cy="523220"/>
          </a:xfrm>
          <a:prstGeom prst="rect">
            <a:avLst/>
          </a:prstGeom>
          <a:noFill/>
        </p:spPr>
        <p:txBody>
          <a:bodyPr wrap="square" rtlCol="0">
            <a:spAutoFit/>
          </a:bodyPr>
          <a:lstStyle/>
          <a:p>
            <a:r>
              <a:rPr lang="en-US" sz="1400">
                <a:solidFill>
                  <a:srgbClr val="002060"/>
                </a:solidFill>
                <a:latin typeface="Open Sans" charset="0"/>
                <a:ea typeface="Open Sans" charset="0"/>
                <a:cs typeface="Open Sans" charset="0"/>
              </a:rPr>
              <a:t>SCAN WITH PHONE CAMERA FOR INSTANT ACCESS</a:t>
            </a:r>
          </a:p>
        </p:txBody>
      </p:sp>
    </p:spTree>
    <p:custDataLst>
      <p:tags r:id="rId1"/>
    </p:custDataLst>
    <p:extLst>
      <p:ext uri="{BB962C8B-B14F-4D97-AF65-F5344CB8AC3E}">
        <p14:creationId xmlns:p14="http://schemas.microsoft.com/office/powerpoint/2010/main" val="661883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03CF35-8781-8A45-A5F8-8B87A8D5C6AE}" type="slidenum">
              <a:rPr kumimoji="0" lang="en-US" sz="1200" b="0" i="0" u="none" strike="noStrike" kern="1200" cap="none" spc="0" normalizeH="0" baseline="0" noProof="0" smtClean="0">
                <a:ln>
                  <a:noFill/>
                </a:ln>
                <a:solidFill>
                  <a:srgbClr val="3C3C3B"/>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3C3C3B"/>
              </a:solidFill>
              <a:effectLst/>
              <a:uLnTx/>
              <a:uFillTx/>
              <a:latin typeface="Calibri"/>
              <a:ea typeface="+mn-ea"/>
              <a:cs typeface="+mn-cs"/>
            </a:endParaRPr>
          </a:p>
        </p:txBody>
      </p:sp>
      <p:sp>
        <p:nvSpPr>
          <p:cNvPr id="3" name="Title 2"/>
          <p:cNvSpPr>
            <a:spLocks noGrp="1"/>
          </p:cNvSpPr>
          <p:nvPr>
            <p:ph type="title"/>
          </p:nvPr>
        </p:nvSpPr>
        <p:spPr/>
        <p:txBody>
          <a:bodyPr/>
          <a:lstStyle/>
          <a:p>
            <a:r>
              <a:rPr lang="en-US" b="0"/>
              <a:t>Getting Started</a:t>
            </a:r>
          </a:p>
        </p:txBody>
      </p:sp>
      <p:sp>
        <p:nvSpPr>
          <p:cNvPr id="4" name="Text Placeholder 3"/>
          <p:cNvSpPr>
            <a:spLocks noGrp="1"/>
          </p:cNvSpPr>
          <p:nvPr>
            <p:ph type="body" sz="quarter" idx="13"/>
          </p:nvPr>
        </p:nvSpPr>
        <p:spPr>
          <a:xfrm>
            <a:off x="656686" y="1253319"/>
            <a:ext cx="7080229" cy="1228827"/>
          </a:xfrm>
        </p:spPr>
        <p:txBody>
          <a:bodyPr>
            <a:normAutofit lnSpcReduction="10000"/>
          </a:bodyPr>
          <a:lstStyle/>
          <a:p>
            <a:r>
              <a:rPr lang="en-US" sz="1800" b="1">
                <a:solidFill>
                  <a:srgbClr val="002060"/>
                </a:solidFill>
                <a:latin typeface="Open Sans" panose="020B0606030504020204" pitchFamily="34" charset="0"/>
                <a:ea typeface="Open Sans" panose="020B0606030504020204" pitchFamily="34" charset="0"/>
                <a:cs typeface="Open Sans" panose="020B0606030504020204" pitchFamily="34" charset="0"/>
              </a:rPr>
              <a:t>Using a QR Code or Access Code</a:t>
            </a:r>
          </a:p>
          <a:p>
            <a:pPr fontAlgn="t"/>
            <a:r>
              <a:rPr lang="en-US" sz="1800" b="0"/>
              <a:t>If </a:t>
            </a:r>
            <a:r>
              <a:rPr lang="en-US" sz="1800"/>
              <a:t>choosing to use the Access Code instead of the QR Code, click “Use an Access Code Instead” on the web and enter the code under step 3 in the app.</a:t>
            </a:r>
            <a:endParaRPr lang="en-US" sz="1800" b="0"/>
          </a:p>
        </p:txBody>
      </p:sp>
      <p:sp>
        <p:nvSpPr>
          <p:cNvPr id="5" name="Rectangle 2"/>
          <p:cNvSpPr>
            <a:spLocks noChangeArrowheads="1"/>
          </p:cNvSpPr>
          <p:nvPr/>
        </p:nvSpPr>
        <p:spPr bwMode="auto">
          <a:xfrm>
            <a:off x="774700" y="2018406"/>
            <a:ext cx="729900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1" name="Picture 10" descr="A screenshot of a phone&#10;&#10;Description automatically generated">
            <a:extLst>
              <a:ext uri="{FF2B5EF4-FFF2-40B4-BE49-F238E27FC236}">
                <a16:creationId xmlns:a16="http://schemas.microsoft.com/office/drawing/2014/main" id="{A076A508-A252-9C84-0459-6433EF3B7BBE}"/>
              </a:ext>
            </a:extLst>
          </p:cNvPr>
          <p:cNvPicPr>
            <a:picLocks noChangeAspect="1"/>
          </p:cNvPicPr>
          <p:nvPr/>
        </p:nvPicPr>
        <p:blipFill rotWithShape="1">
          <a:blip r:embed="rId3"/>
          <a:srcRect t="4233" b="5633"/>
          <a:stretch/>
        </p:blipFill>
        <p:spPr>
          <a:xfrm>
            <a:off x="4572000" y="2514059"/>
            <a:ext cx="1841321" cy="3590715"/>
          </a:xfrm>
          <a:prstGeom prst="rect">
            <a:avLst/>
          </a:prstGeom>
        </p:spPr>
      </p:pic>
      <p:pic>
        <p:nvPicPr>
          <p:cNvPr id="12" name="Picture 11" descr="A screenshot of a login form&#10;&#10;Description automatically generated">
            <a:extLst>
              <a:ext uri="{FF2B5EF4-FFF2-40B4-BE49-F238E27FC236}">
                <a16:creationId xmlns:a16="http://schemas.microsoft.com/office/drawing/2014/main" id="{767F2F45-0E30-0C4F-CD10-062D4B77B9CE}"/>
              </a:ext>
            </a:extLst>
          </p:cNvPr>
          <p:cNvPicPr>
            <a:picLocks noChangeAspect="1"/>
          </p:cNvPicPr>
          <p:nvPr/>
        </p:nvPicPr>
        <p:blipFill>
          <a:blip r:embed="rId4"/>
          <a:stretch>
            <a:fillRect/>
          </a:stretch>
        </p:blipFill>
        <p:spPr>
          <a:xfrm>
            <a:off x="6853999" y="2482159"/>
            <a:ext cx="1674383" cy="3622615"/>
          </a:xfrm>
          <a:prstGeom prst="rect">
            <a:avLst/>
          </a:prstGeom>
        </p:spPr>
      </p:pic>
      <p:sp>
        <p:nvSpPr>
          <p:cNvPr id="14" name="Down Arrow 6">
            <a:extLst>
              <a:ext uri="{FF2B5EF4-FFF2-40B4-BE49-F238E27FC236}">
                <a16:creationId xmlns:a16="http://schemas.microsoft.com/office/drawing/2014/main" id="{155FBC2A-DFC8-1A6E-A287-C43B63190785}"/>
              </a:ext>
            </a:extLst>
          </p:cNvPr>
          <p:cNvSpPr/>
          <p:nvPr/>
        </p:nvSpPr>
        <p:spPr>
          <a:xfrm rot="5400000">
            <a:off x="6012340" y="4250291"/>
            <a:ext cx="182884" cy="771622"/>
          </a:xfrm>
          <a:prstGeom prst="downArrow">
            <a:avLst>
              <a:gd name="adj1" fmla="val 36146"/>
              <a:gd name="adj2" fmla="val 50000"/>
            </a:avLst>
          </a:prstGeom>
          <a:solidFill>
            <a:srgbClr val="00AB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BD2"/>
              </a:solidFill>
            </a:endParaRPr>
          </a:p>
        </p:txBody>
      </p:sp>
      <p:pic>
        <p:nvPicPr>
          <p:cNvPr id="16" name="Picture 15">
            <a:extLst>
              <a:ext uri="{FF2B5EF4-FFF2-40B4-BE49-F238E27FC236}">
                <a16:creationId xmlns:a16="http://schemas.microsoft.com/office/drawing/2014/main" id="{0AB3576E-2FCB-269E-BBB1-BAD01B45645F}"/>
              </a:ext>
            </a:extLst>
          </p:cNvPr>
          <p:cNvPicPr>
            <a:picLocks noChangeAspect="1"/>
          </p:cNvPicPr>
          <p:nvPr/>
        </p:nvPicPr>
        <p:blipFill>
          <a:blip r:embed="rId5"/>
          <a:srcRect/>
          <a:stretch/>
        </p:blipFill>
        <p:spPr>
          <a:xfrm>
            <a:off x="595232" y="2746783"/>
            <a:ext cx="3373749" cy="2857897"/>
          </a:xfrm>
          <a:prstGeom prst="rect">
            <a:avLst/>
          </a:prstGeom>
          <a:ln>
            <a:solidFill>
              <a:schemeClr val="bg1">
                <a:lumMod val="65000"/>
              </a:schemeClr>
            </a:solidFill>
          </a:ln>
        </p:spPr>
      </p:pic>
    </p:spTree>
    <p:custDataLst>
      <p:tags r:id="rId1"/>
    </p:custDataLst>
    <p:extLst>
      <p:ext uri="{BB962C8B-B14F-4D97-AF65-F5344CB8AC3E}">
        <p14:creationId xmlns:p14="http://schemas.microsoft.com/office/powerpoint/2010/main" val="940517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03CF35-8781-8A45-A5F8-8B87A8D5C6AE}" type="slidenum">
              <a:rPr kumimoji="0" lang="en-US" sz="1200" b="0" i="0" u="none" strike="noStrike" kern="1200" cap="none" spc="0" normalizeH="0" baseline="0" noProof="0" smtClean="0">
                <a:ln>
                  <a:noFill/>
                </a:ln>
                <a:solidFill>
                  <a:srgbClr val="3C3C3B"/>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3C3C3B"/>
              </a:solidFill>
              <a:effectLst/>
              <a:uLnTx/>
              <a:uFillTx/>
              <a:latin typeface="Calibri"/>
              <a:ea typeface="+mn-ea"/>
              <a:cs typeface="+mn-cs"/>
            </a:endParaRPr>
          </a:p>
        </p:txBody>
      </p:sp>
      <p:sp>
        <p:nvSpPr>
          <p:cNvPr id="3" name="Title 2"/>
          <p:cNvSpPr>
            <a:spLocks noGrp="1"/>
          </p:cNvSpPr>
          <p:nvPr>
            <p:ph type="title"/>
          </p:nvPr>
        </p:nvSpPr>
        <p:spPr/>
        <p:txBody>
          <a:bodyPr/>
          <a:lstStyle/>
          <a:p>
            <a:r>
              <a:rPr lang="en-US" b="0"/>
              <a:t>Getting Started</a:t>
            </a:r>
          </a:p>
        </p:txBody>
      </p:sp>
      <p:sp>
        <p:nvSpPr>
          <p:cNvPr id="4" name="Text Placeholder 3"/>
          <p:cNvSpPr>
            <a:spLocks noGrp="1"/>
          </p:cNvSpPr>
          <p:nvPr>
            <p:ph type="body" sz="quarter" idx="13"/>
          </p:nvPr>
        </p:nvSpPr>
        <p:spPr>
          <a:xfrm>
            <a:off x="656686" y="1253319"/>
            <a:ext cx="7080229" cy="1435445"/>
          </a:xfrm>
        </p:spPr>
        <p:txBody>
          <a:bodyPr>
            <a:normAutofit/>
          </a:bodyPr>
          <a:lstStyle/>
          <a:p>
            <a:pPr fontAlgn="t"/>
            <a:r>
              <a:rPr lang="en-US" sz="2000" b="1">
                <a:solidFill>
                  <a:srgbClr val="002060"/>
                </a:solidFill>
                <a:latin typeface="Open Sans" panose="020B0606030504020204" pitchFamily="34" charset="0"/>
                <a:ea typeface="Open Sans" panose="020B0606030504020204" pitchFamily="34" charset="0"/>
                <a:cs typeface="Open Sans" panose="020B0606030504020204" pitchFamily="34" charset="0"/>
              </a:rPr>
              <a:t>Entering the App</a:t>
            </a:r>
          </a:p>
          <a:p>
            <a:pPr fontAlgn="t"/>
            <a:r>
              <a:rPr lang="en-US" sz="1600" b="0"/>
              <a:t>Following acceptance of the Terms and Conditions, you will create, and confirm, the PIN of your choice. Use your PIN to access the app going forward. If you forget your PIN, tap “Forgot PIN?” when you enter the app for assistance.</a:t>
            </a:r>
          </a:p>
        </p:txBody>
      </p:sp>
      <p:sp>
        <p:nvSpPr>
          <p:cNvPr id="5" name="Rectangle 2"/>
          <p:cNvSpPr>
            <a:spLocks noChangeArrowheads="1"/>
          </p:cNvSpPr>
          <p:nvPr/>
        </p:nvSpPr>
        <p:spPr bwMode="auto">
          <a:xfrm>
            <a:off x="774700" y="2018406"/>
            <a:ext cx="729900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5310AE2C-4F55-4D1E-98C8-EC8B9342D3CD}"/>
              </a:ext>
            </a:extLst>
          </p:cNvPr>
          <p:cNvPicPr>
            <a:picLocks noChangeAspect="1"/>
          </p:cNvPicPr>
          <p:nvPr/>
        </p:nvPicPr>
        <p:blipFill>
          <a:blip r:embed="rId3"/>
          <a:stretch>
            <a:fillRect/>
          </a:stretch>
        </p:blipFill>
        <p:spPr>
          <a:xfrm>
            <a:off x="2383206" y="2878039"/>
            <a:ext cx="2188794" cy="3524132"/>
          </a:xfrm>
          <a:prstGeom prst="rect">
            <a:avLst/>
          </a:prstGeom>
        </p:spPr>
      </p:pic>
      <p:pic>
        <p:nvPicPr>
          <p:cNvPr id="9" name="Picture 8">
            <a:extLst>
              <a:ext uri="{FF2B5EF4-FFF2-40B4-BE49-F238E27FC236}">
                <a16:creationId xmlns:a16="http://schemas.microsoft.com/office/drawing/2014/main" id="{844E0CDE-748F-4055-92D0-2A96A0B4EB03}"/>
              </a:ext>
            </a:extLst>
          </p:cNvPr>
          <p:cNvPicPr>
            <a:picLocks noChangeAspect="1"/>
          </p:cNvPicPr>
          <p:nvPr/>
        </p:nvPicPr>
        <p:blipFill>
          <a:blip r:embed="rId4"/>
          <a:stretch>
            <a:fillRect/>
          </a:stretch>
        </p:blipFill>
        <p:spPr>
          <a:xfrm>
            <a:off x="4824188" y="2878039"/>
            <a:ext cx="2185194" cy="3524132"/>
          </a:xfrm>
          <a:prstGeom prst="rect">
            <a:avLst/>
          </a:prstGeom>
        </p:spPr>
      </p:pic>
    </p:spTree>
    <p:custDataLst>
      <p:tags r:id="rId1"/>
    </p:custDataLst>
    <p:extLst>
      <p:ext uri="{BB962C8B-B14F-4D97-AF65-F5344CB8AC3E}">
        <p14:creationId xmlns:p14="http://schemas.microsoft.com/office/powerpoint/2010/main" val="3897992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920416"/>
            <a:ext cx="5582093" cy="1261884"/>
          </a:xfrm>
        </p:spPr>
        <p:txBody>
          <a:bodyPr/>
          <a:lstStyle/>
          <a:p>
            <a:pPr fontAlgn="t"/>
            <a:r>
              <a:rPr lang="en-US"/>
              <a:t>Features of the </a:t>
            </a:r>
            <a:r>
              <a:rPr lang="en-US" err="1"/>
              <a:t>MyChoice</a:t>
            </a:r>
            <a:r>
              <a:rPr lang="en-US" sz="1000" cap="small">
                <a:solidFill>
                  <a:prstClr val="white"/>
                </a:solidFill>
              </a:rPr>
              <a:t>®</a:t>
            </a:r>
            <a:r>
              <a:rPr lang="en-US" sz="800"/>
              <a:t> </a:t>
            </a:r>
            <a:br>
              <a:rPr lang="en-US" sz="800"/>
            </a:br>
            <a:r>
              <a:rPr lang="en-US"/>
              <a:t>Mobile App</a:t>
            </a:r>
          </a:p>
        </p:txBody>
      </p:sp>
      <p:sp>
        <p:nvSpPr>
          <p:cNvPr id="3" name="Slide Number Placeholder 2"/>
          <p:cNvSpPr>
            <a:spLocks noGrp="1"/>
          </p:cNvSpPr>
          <p:nvPr>
            <p:ph type="sldNum" sz="quarter" idx="12"/>
          </p:nvPr>
        </p:nvSpPr>
        <p:spPr/>
        <p:txBody>
          <a:bodyPr/>
          <a:lstStyle/>
          <a:p>
            <a:fld id="{B603CF35-8781-8A45-A5F8-8B87A8D5C6AE}" type="slidenum">
              <a:rPr lang="en-US" smtClean="0"/>
              <a:pPr/>
              <a:t>13</a:t>
            </a:fld>
            <a:endParaRPr lang="en-US"/>
          </a:p>
        </p:txBody>
      </p:sp>
    </p:spTree>
    <p:custDataLst>
      <p:tags r:id="rId1"/>
    </p:custDataLst>
    <p:extLst>
      <p:ext uri="{BB962C8B-B14F-4D97-AF65-F5344CB8AC3E}">
        <p14:creationId xmlns:p14="http://schemas.microsoft.com/office/powerpoint/2010/main" val="1380314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03CF35-8781-8A45-A5F8-8B87A8D5C6AE}" type="slidenum">
              <a:rPr lang="en-US" smtClean="0"/>
              <a:pPr/>
              <a:t>14</a:t>
            </a:fld>
            <a:endParaRPr lang="en-US"/>
          </a:p>
        </p:txBody>
      </p:sp>
      <p:sp>
        <p:nvSpPr>
          <p:cNvPr id="3" name="Title 2"/>
          <p:cNvSpPr>
            <a:spLocks noGrp="1"/>
          </p:cNvSpPr>
          <p:nvPr>
            <p:ph type="title"/>
          </p:nvPr>
        </p:nvSpPr>
        <p:spPr>
          <a:xfrm>
            <a:off x="624604" y="328262"/>
            <a:ext cx="7079265" cy="932478"/>
          </a:xfrm>
        </p:spPr>
        <p:txBody>
          <a:bodyPr/>
          <a:lstStyle/>
          <a:p>
            <a:r>
              <a:rPr lang="en-US"/>
              <a:t>Home</a:t>
            </a:r>
            <a:endParaRPr lang="en-US" b="0"/>
          </a:p>
        </p:txBody>
      </p:sp>
      <p:sp>
        <p:nvSpPr>
          <p:cNvPr id="4" name="Text Placeholder 3"/>
          <p:cNvSpPr>
            <a:spLocks noGrp="1"/>
          </p:cNvSpPr>
          <p:nvPr>
            <p:ph type="body" sz="quarter" idx="13"/>
          </p:nvPr>
        </p:nvSpPr>
        <p:spPr>
          <a:xfrm>
            <a:off x="623640" y="1084911"/>
            <a:ext cx="7080229" cy="598794"/>
          </a:xfrm>
        </p:spPr>
        <p:txBody>
          <a:bodyPr>
            <a:normAutofit/>
          </a:bodyPr>
          <a:lstStyle/>
          <a:p>
            <a:pPr fontAlgn="t"/>
            <a:r>
              <a:rPr lang="en-US" sz="1600"/>
              <a:t>Consider this your homepage dashboard with quick access to your actionable items.</a:t>
            </a:r>
          </a:p>
        </p:txBody>
      </p:sp>
      <p:sp>
        <p:nvSpPr>
          <p:cNvPr id="7" name="TextBox 6"/>
          <p:cNvSpPr txBox="1"/>
          <p:nvPr/>
        </p:nvSpPr>
        <p:spPr>
          <a:xfrm>
            <a:off x="3055168" y="3553720"/>
            <a:ext cx="2625291" cy="2616101"/>
          </a:xfrm>
          <a:prstGeom prst="rect">
            <a:avLst/>
          </a:prstGeom>
          <a:noFill/>
        </p:spPr>
        <p:txBody>
          <a:bodyPr wrap="square" rtlCol="0">
            <a:spAutoFit/>
          </a:bodyPr>
          <a:lstStyle/>
          <a:p>
            <a:r>
              <a:rPr lang="en-US" sz="1600" b="1">
                <a:solidFill>
                  <a:srgbClr val="002060"/>
                </a:solidFill>
                <a:latin typeface="Open Sans" charset="0"/>
                <a:ea typeface="Open Sans" charset="0"/>
                <a:cs typeface="Open Sans" charset="0"/>
              </a:rPr>
              <a:t>Action Needed</a:t>
            </a:r>
            <a:endParaRPr lang="en-US" sz="1600">
              <a:solidFill>
                <a:srgbClr val="002060"/>
              </a:solidFill>
              <a:latin typeface="Open Sans" charset="0"/>
              <a:ea typeface="Open Sans" charset="0"/>
              <a:cs typeface="Open Sans" charset="0"/>
            </a:endParaRPr>
          </a:p>
          <a:p>
            <a:pPr lvl="0"/>
            <a:r>
              <a:rPr lang="en-US" sz="1400">
                <a:solidFill>
                  <a:srgbClr val="777776"/>
                </a:solidFill>
                <a:latin typeface="Open Sans" charset="0"/>
                <a:ea typeface="Open Sans" charset="0"/>
                <a:cs typeface="Open Sans" charset="0"/>
              </a:rPr>
              <a:t>Review items that require your action.</a:t>
            </a:r>
          </a:p>
          <a:p>
            <a:endParaRPr lang="en-US" sz="1600" b="1">
              <a:solidFill>
                <a:srgbClr val="4EBA6F"/>
              </a:solidFill>
              <a:latin typeface="Open Sans" charset="0"/>
              <a:ea typeface="Open Sans" charset="0"/>
              <a:cs typeface="Open Sans" charset="0"/>
            </a:endParaRPr>
          </a:p>
          <a:p>
            <a:r>
              <a:rPr lang="en-US" sz="1600" b="1">
                <a:solidFill>
                  <a:srgbClr val="002060"/>
                </a:solidFill>
                <a:latin typeface="Open Sans" charset="0"/>
                <a:ea typeface="Open Sans" charset="0"/>
                <a:cs typeface="Open Sans" charset="0"/>
              </a:rPr>
              <a:t>Sofia</a:t>
            </a:r>
            <a:endParaRPr lang="en-US" sz="1600">
              <a:solidFill>
                <a:srgbClr val="002060"/>
              </a:solidFill>
              <a:latin typeface="Open Sans" charset="0"/>
              <a:ea typeface="Open Sans" charset="0"/>
              <a:cs typeface="Open Sans" charset="0"/>
            </a:endParaRPr>
          </a:p>
          <a:p>
            <a:pPr lvl="0"/>
            <a:r>
              <a:rPr lang="en-US" sz="1400">
                <a:solidFill>
                  <a:srgbClr val="777776"/>
                </a:solidFill>
                <a:latin typeface="Open Sans" charset="0"/>
                <a:ea typeface="Open Sans" charset="0"/>
                <a:cs typeface="Open Sans" charset="0"/>
              </a:rPr>
              <a:t>Easily access Sofia to get answers to your questions</a:t>
            </a:r>
          </a:p>
          <a:p>
            <a:endParaRPr lang="en-US" sz="1600" b="1">
              <a:solidFill>
                <a:srgbClr val="4EBA6F"/>
              </a:solidFill>
              <a:latin typeface="Open Sans" charset="0"/>
              <a:ea typeface="Open Sans" charset="0"/>
              <a:cs typeface="Open Sans" charset="0"/>
            </a:endParaRPr>
          </a:p>
          <a:p>
            <a:r>
              <a:rPr lang="en-US" sz="1600" b="1">
                <a:solidFill>
                  <a:srgbClr val="002060"/>
                </a:solidFill>
                <a:latin typeface="Open Sans" charset="0"/>
                <a:ea typeface="Open Sans" charset="0"/>
                <a:cs typeface="Open Sans" charset="0"/>
              </a:rPr>
              <a:t>Accounts</a:t>
            </a:r>
            <a:endParaRPr lang="en-US" sz="1600">
              <a:solidFill>
                <a:srgbClr val="002060"/>
              </a:solidFill>
              <a:latin typeface="Open Sans" charset="0"/>
              <a:ea typeface="Open Sans" charset="0"/>
              <a:cs typeface="Open Sans" charset="0"/>
            </a:endParaRPr>
          </a:p>
          <a:p>
            <a:pPr lvl="0"/>
            <a:r>
              <a:rPr lang="en-US" sz="1400">
                <a:solidFill>
                  <a:srgbClr val="777776"/>
                </a:solidFill>
                <a:latin typeface="Open Sans" charset="0"/>
                <a:ea typeface="Open Sans" charset="0"/>
                <a:cs typeface="Open Sans" charset="0"/>
              </a:rPr>
              <a:t>Quick access to your MyChoice Account balances. </a:t>
            </a:r>
          </a:p>
        </p:txBody>
      </p:sp>
      <p:pic>
        <p:nvPicPr>
          <p:cNvPr id="6" name="Picture 5" descr="A screenshot of a chat&#10;&#10;Description automatically generated">
            <a:extLst>
              <a:ext uri="{FF2B5EF4-FFF2-40B4-BE49-F238E27FC236}">
                <a16:creationId xmlns:a16="http://schemas.microsoft.com/office/drawing/2014/main" id="{F5FAFA63-0DC5-37C2-3082-59E814CEECBB}"/>
              </a:ext>
            </a:extLst>
          </p:cNvPr>
          <p:cNvPicPr>
            <a:picLocks noChangeAspect="1"/>
          </p:cNvPicPr>
          <p:nvPr/>
        </p:nvPicPr>
        <p:blipFill>
          <a:blip r:embed="rId3"/>
          <a:stretch>
            <a:fillRect/>
          </a:stretch>
        </p:blipFill>
        <p:spPr>
          <a:xfrm>
            <a:off x="792873" y="1926455"/>
            <a:ext cx="2068641" cy="4243366"/>
          </a:xfrm>
          <a:prstGeom prst="rect">
            <a:avLst/>
          </a:prstGeom>
          <a:ln>
            <a:solidFill>
              <a:schemeClr val="bg1">
                <a:lumMod val="85000"/>
              </a:schemeClr>
            </a:solidFill>
          </a:ln>
        </p:spPr>
      </p:pic>
    </p:spTree>
    <p:custDataLst>
      <p:tags r:id="rId1"/>
    </p:custDataLst>
    <p:extLst>
      <p:ext uri="{BB962C8B-B14F-4D97-AF65-F5344CB8AC3E}">
        <p14:creationId xmlns:p14="http://schemas.microsoft.com/office/powerpoint/2010/main" val="1746616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03CF35-8781-8A45-A5F8-8B87A8D5C6AE}" type="slidenum">
              <a:rPr lang="en-US" smtClean="0"/>
              <a:pPr/>
              <a:t>15</a:t>
            </a:fld>
            <a:endParaRPr lang="en-US"/>
          </a:p>
        </p:txBody>
      </p:sp>
      <p:sp>
        <p:nvSpPr>
          <p:cNvPr id="3" name="Title 2"/>
          <p:cNvSpPr>
            <a:spLocks noGrp="1"/>
          </p:cNvSpPr>
          <p:nvPr>
            <p:ph type="title"/>
          </p:nvPr>
        </p:nvSpPr>
        <p:spPr>
          <a:xfrm>
            <a:off x="624604" y="328262"/>
            <a:ext cx="7079265" cy="932478"/>
          </a:xfrm>
        </p:spPr>
        <p:txBody>
          <a:bodyPr/>
          <a:lstStyle/>
          <a:p>
            <a:r>
              <a:rPr lang="en-US"/>
              <a:t>Benefits</a:t>
            </a:r>
            <a:endParaRPr lang="en-US" b="0"/>
          </a:p>
        </p:txBody>
      </p:sp>
      <p:sp>
        <p:nvSpPr>
          <p:cNvPr id="4" name="Text Placeholder 3"/>
          <p:cNvSpPr>
            <a:spLocks noGrp="1"/>
          </p:cNvSpPr>
          <p:nvPr>
            <p:ph type="body" sz="quarter" idx="13"/>
          </p:nvPr>
        </p:nvSpPr>
        <p:spPr>
          <a:xfrm>
            <a:off x="623640" y="1084911"/>
            <a:ext cx="7080229" cy="598794"/>
          </a:xfrm>
        </p:spPr>
        <p:txBody>
          <a:bodyPr>
            <a:normAutofit/>
          </a:bodyPr>
          <a:lstStyle/>
          <a:p>
            <a:pPr fontAlgn="t"/>
            <a:r>
              <a:rPr lang="en-US" sz="1600"/>
              <a:t>From the Benefits menu, you can review your electable and non-electable programs, view ID cards and check out your Benefit Summary.</a:t>
            </a:r>
          </a:p>
        </p:txBody>
      </p:sp>
      <p:sp>
        <p:nvSpPr>
          <p:cNvPr id="7" name="TextBox 6"/>
          <p:cNvSpPr txBox="1"/>
          <p:nvPr/>
        </p:nvSpPr>
        <p:spPr>
          <a:xfrm>
            <a:off x="6282487" y="2456795"/>
            <a:ext cx="2625291" cy="2831544"/>
          </a:xfrm>
          <a:prstGeom prst="rect">
            <a:avLst/>
          </a:prstGeom>
          <a:noFill/>
        </p:spPr>
        <p:txBody>
          <a:bodyPr wrap="square" rtlCol="0">
            <a:spAutoFit/>
          </a:bodyPr>
          <a:lstStyle/>
          <a:p>
            <a:r>
              <a:rPr lang="en-US" sz="1600" b="1">
                <a:solidFill>
                  <a:srgbClr val="002060"/>
                </a:solidFill>
                <a:latin typeface="Open Sans" charset="0"/>
                <a:ea typeface="Open Sans" charset="0"/>
                <a:cs typeface="Open Sans" charset="0"/>
              </a:rPr>
              <a:t>ID Cards</a:t>
            </a:r>
            <a:endParaRPr lang="en-US" sz="1600">
              <a:solidFill>
                <a:srgbClr val="002060"/>
              </a:solidFill>
              <a:latin typeface="Open Sans" charset="0"/>
              <a:ea typeface="Open Sans" charset="0"/>
              <a:cs typeface="Open Sans" charset="0"/>
            </a:endParaRPr>
          </a:p>
          <a:p>
            <a:pPr lvl="0"/>
            <a:r>
              <a:rPr lang="en-US" sz="1400">
                <a:solidFill>
                  <a:srgbClr val="777776"/>
                </a:solidFill>
                <a:latin typeface="Open Sans" charset="0"/>
                <a:ea typeface="Open Sans" charset="0"/>
                <a:cs typeface="Open Sans" charset="0"/>
              </a:rPr>
              <a:t>Upload and manage your ID cards for all benefits</a:t>
            </a:r>
          </a:p>
          <a:p>
            <a:endParaRPr lang="en-US" sz="1600" b="1">
              <a:solidFill>
                <a:srgbClr val="4EBA6F"/>
              </a:solidFill>
              <a:latin typeface="Open Sans" charset="0"/>
              <a:ea typeface="Open Sans" charset="0"/>
              <a:cs typeface="Open Sans" charset="0"/>
            </a:endParaRPr>
          </a:p>
          <a:p>
            <a:r>
              <a:rPr lang="en-US" sz="1600" b="1">
                <a:solidFill>
                  <a:srgbClr val="002060"/>
                </a:solidFill>
                <a:latin typeface="Open Sans" charset="0"/>
                <a:ea typeface="Open Sans" charset="0"/>
                <a:cs typeface="Open Sans" charset="0"/>
              </a:rPr>
              <a:t>Benefits Summary</a:t>
            </a:r>
            <a:endParaRPr lang="en-US" sz="1600">
              <a:solidFill>
                <a:srgbClr val="002060"/>
              </a:solidFill>
              <a:latin typeface="Open Sans" charset="0"/>
              <a:ea typeface="Open Sans" charset="0"/>
              <a:cs typeface="Open Sans" charset="0"/>
            </a:endParaRPr>
          </a:p>
          <a:p>
            <a:pPr lvl="0"/>
            <a:r>
              <a:rPr lang="en-US" sz="1400">
                <a:solidFill>
                  <a:srgbClr val="777776"/>
                </a:solidFill>
                <a:latin typeface="Open Sans" charset="0"/>
                <a:ea typeface="Open Sans" charset="0"/>
                <a:cs typeface="Open Sans" charset="0"/>
              </a:rPr>
              <a:t>Quick access to your full benefits summary</a:t>
            </a:r>
          </a:p>
          <a:p>
            <a:endParaRPr lang="en-US" sz="1600" b="1">
              <a:solidFill>
                <a:srgbClr val="4EBA6F"/>
              </a:solidFill>
              <a:latin typeface="Open Sans" charset="0"/>
              <a:ea typeface="Open Sans" charset="0"/>
              <a:cs typeface="Open Sans" charset="0"/>
            </a:endParaRPr>
          </a:p>
          <a:p>
            <a:r>
              <a:rPr lang="en-US" sz="1600" b="1">
                <a:solidFill>
                  <a:srgbClr val="002060"/>
                </a:solidFill>
                <a:latin typeface="Open Sans" charset="0"/>
                <a:ea typeface="Open Sans" charset="0"/>
                <a:cs typeface="Open Sans" charset="0"/>
              </a:rPr>
              <a:t>Benefits List</a:t>
            </a:r>
            <a:endParaRPr lang="en-US" sz="1600">
              <a:solidFill>
                <a:srgbClr val="002060"/>
              </a:solidFill>
              <a:latin typeface="Open Sans" charset="0"/>
              <a:ea typeface="Open Sans" charset="0"/>
              <a:cs typeface="Open Sans" charset="0"/>
            </a:endParaRPr>
          </a:p>
          <a:p>
            <a:pPr lvl="0"/>
            <a:r>
              <a:rPr lang="en-US" sz="1400">
                <a:solidFill>
                  <a:srgbClr val="777776"/>
                </a:solidFill>
                <a:latin typeface="Open Sans" charset="0"/>
                <a:ea typeface="Open Sans" charset="0"/>
                <a:cs typeface="Open Sans" charset="0"/>
              </a:rPr>
              <a:t>Review you all the benefits you have access to. Click in to each benefit to learn more!</a:t>
            </a:r>
          </a:p>
        </p:txBody>
      </p:sp>
      <p:pic>
        <p:nvPicPr>
          <p:cNvPr id="9" name="Picture 8" descr="A screenshot of a phone&#10;&#10;Description automatically generated">
            <a:extLst>
              <a:ext uri="{FF2B5EF4-FFF2-40B4-BE49-F238E27FC236}">
                <a16:creationId xmlns:a16="http://schemas.microsoft.com/office/drawing/2014/main" id="{1EBCC64D-2877-1837-3B1D-01C06C8DA199}"/>
              </a:ext>
            </a:extLst>
          </p:cNvPr>
          <p:cNvPicPr>
            <a:picLocks noChangeAspect="1"/>
          </p:cNvPicPr>
          <p:nvPr/>
        </p:nvPicPr>
        <p:blipFill>
          <a:blip r:embed="rId3"/>
          <a:stretch>
            <a:fillRect/>
          </a:stretch>
        </p:blipFill>
        <p:spPr>
          <a:xfrm>
            <a:off x="4175927" y="2378210"/>
            <a:ext cx="1846304" cy="3787290"/>
          </a:xfrm>
          <a:prstGeom prst="rect">
            <a:avLst/>
          </a:prstGeom>
          <a:ln>
            <a:solidFill>
              <a:schemeClr val="bg1">
                <a:lumMod val="75000"/>
              </a:schemeClr>
            </a:solidFill>
          </a:ln>
        </p:spPr>
      </p:pic>
      <p:pic>
        <p:nvPicPr>
          <p:cNvPr id="13" name="Picture 12" descr="A screenshot of a phone&#10;&#10;Description automatically generated">
            <a:extLst>
              <a:ext uri="{FF2B5EF4-FFF2-40B4-BE49-F238E27FC236}">
                <a16:creationId xmlns:a16="http://schemas.microsoft.com/office/drawing/2014/main" id="{A75FC50D-35E9-DA02-9641-9E8D58546289}"/>
              </a:ext>
            </a:extLst>
          </p:cNvPr>
          <p:cNvPicPr>
            <a:picLocks noChangeAspect="1"/>
          </p:cNvPicPr>
          <p:nvPr/>
        </p:nvPicPr>
        <p:blipFill>
          <a:blip r:embed="rId4"/>
          <a:stretch>
            <a:fillRect/>
          </a:stretch>
        </p:blipFill>
        <p:spPr>
          <a:xfrm>
            <a:off x="114924" y="2378210"/>
            <a:ext cx="1733774" cy="3556460"/>
          </a:xfrm>
          <a:prstGeom prst="rect">
            <a:avLst/>
          </a:prstGeom>
          <a:ln>
            <a:solidFill>
              <a:schemeClr val="bg1">
                <a:lumMod val="75000"/>
              </a:schemeClr>
            </a:solidFill>
          </a:ln>
        </p:spPr>
      </p:pic>
      <p:pic>
        <p:nvPicPr>
          <p:cNvPr id="6" name="Picture 5" descr="A screenshot of a phone&#10;&#10;Description automatically generated">
            <a:extLst>
              <a:ext uri="{FF2B5EF4-FFF2-40B4-BE49-F238E27FC236}">
                <a16:creationId xmlns:a16="http://schemas.microsoft.com/office/drawing/2014/main" id="{09542C2B-88AF-CADF-CE98-3982FC5F3618}"/>
              </a:ext>
            </a:extLst>
          </p:cNvPr>
          <p:cNvPicPr>
            <a:picLocks noChangeAspect="1"/>
          </p:cNvPicPr>
          <p:nvPr/>
        </p:nvPicPr>
        <p:blipFill>
          <a:blip r:embed="rId5"/>
          <a:stretch>
            <a:fillRect/>
          </a:stretch>
        </p:blipFill>
        <p:spPr>
          <a:xfrm>
            <a:off x="1904963" y="1897265"/>
            <a:ext cx="2202696" cy="4518350"/>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298153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03CF35-8781-8A45-A5F8-8B87A8D5C6AE}" type="slidenum">
              <a:rPr lang="en-US" smtClean="0"/>
              <a:pPr/>
              <a:t>16</a:t>
            </a:fld>
            <a:endParaRPr lang="en-US"/>
          </a:p>
        </p:txBody>
      </p:sp>
      <p:sp>
        <p:nvSpPr>
          <p:cNvPr id="3" name="Title 2"/>
          <p:cNvSpPr>
            <a:spLocks noGrp="1"/>
          </p:cNvSpPr>
          <p:nvPr>
            <p:ph type="title"/>
          </p:nvPr>
        </p:nvSpPr>
        <p:spPr/>
        <p:txBody>
          <a:bodyPr/>
          <a:lstStyle/>
          <a:p>
            <a:r>
              <a:rPr lang="en-US" b="0"/>
              <a:t>ID Cards</a:t>
            </a:r>
          </a:p>
        </p:txBody>
      </p:sp>
      <p:sp>
        <p:nvSpPr>
          <p:cNvPr id="4" name="Text Placeholder 3"/>
          <p:cNvSpPr>
            <a:spLocks noGrp="1"/>
          </p:cNvSpPr>
          <p:nvPr>
            <p:ph type="body" sz="quarter" idx="13"/>
          </p:nvPr>
        </p:nvSpPr>
        <p:spPr>
          <a:xfrm>
            <a:off x="674440" y="1131880"/>
            <a:ext cx="7080229" cy="709084"/>
          </a:xfrm>
        </p:spPr>
        <p:txBody>
          <a:bodyPr>
            <a:normAutofit/>
          </a:bodyPr>
          <a:lstStyle/>
          <a:p>
            <a:r>
              <a:rPr lang="en-US" sz="1600"/>
              <a:t>The App allows you to save a photo of your ID cards, including custom cards, on your device and store it for easy access. </a:t>
            </a:r>
          </a:p>
        </p:txBody>
      </p:sp>
      <p:sp>
        <p:nvSpPr>
          <p:cNvPr id="9" name="Rectangle 8"/>
          <p:cNvSpPr/>
          <p:nvPr/>
        </p:nvSpPr>
        <p:spPr>
          <a:xfrm>
            <a:off x="3066144" y="3357290"/>
            <a:ext cx="2172813" cy="15727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9D74633-3B4B-41E1-B66A-951300CDFA56}"/>
              </a:ext>
            </a:extLst>
          </p:cNvPr>
          <p:cNvSpPr txBox="1"/>
          <p:nvPr/>
        </p:nvSpPr>
        <p:spPr>
          <a:xfrm>
            <a:off x="3146775" y="1940216"/>
            <a:ext cx="3295421" cy="4431983"/>
          </a:xfrm>
          <a:prstGeom prst="rect">
            <a:avLst/>
          </a:prstGeom>
          <a:noFill/>
        </p:spPr>
        <p:txBody>
          <a:bodyPr wrap="square" rtlCol="0">
            <a:spAutoFit/>
          </a:bodyPr>
          <a:lstStyle/>
          <a:p>
            <a:r>
              <a:rPr lang="en-US" sz="1600" b="1">
                <a:solidFill>
                  <a:srgbClr val="002060"/>
                </a:solidFill>
                <a:latin typeface="Open Sans" charset="0"/>
                <a:ea typeface="Open Sans" charset="0"/>
                <a:cs typeface="Open Sans" charset="0"/>
              </a:rPr>
              <a:t>How to store your ID cards:</a:t>
            </a:r>
          </a:p>
          <a:p>
            <a:endParaRPr lang="en-US" sz="1400">
              <a:solidFill>
                <a:srgbClr val="002060"/>
              </a:solidFill>
              <a:latin typeface="Open Sans" charset="0"/>
              <a:ea typeface="Open Sans" charset="0"/>
              <a:cs typeface="Open Sans" charset="0"/>
            </a:endParaRPr>
          </a:p>
          <a:p>
            <a:pPr marL="342900" indent="-342900">
              <a:buFont typeface="+mj-lt"/>
              <a:buAutoNum type="arabicPeriod"/>
            </a:pPr>
            <a:r>
              <a:rPr lang="en-US" sz="1400">
                <a:solidFill>
                  <a:srgbClr val="777776"/>
                </a:solidFill>
                <a:latin typeface="Open Sans" charset="0"/>
                <a:ea typeface="Open Sans" charset="0"/>
                <a:cs typeface="Open Sans" charset="0"/>
              </a:rPr>
              <a:t>Place ID card on a neutral, well-lit background.</a:t>
            </a:r>
          </a:p>
          <a:p>
            <a:pPr marL="342900" indent="-342900">
              <a:buFont typeface="+mj-lt"/>
              <a:buAutoNum type="arabicPeriod"/>
            </a:pPr>
            <a:endParaRPr lang="en-US" sz="1400">
              <a:solidFill>
                <a:srgbClr val="777776"/>
              </a:solidFill>
              <a:latin typeface="Open Sans" charset="0"/>
              <a:ea typeface="Open Sans" charset="0"/>
              <a:cs typeface="Open Sans" charset="0"/>
            </a:endParaRPr>
          </a:p>
          <a:p>
            <a:pPr marL="342900" indent="-342900">
              <a:buFont typeface="+mj-lt"/>
              <a:buAutoNum type="arabicPeriod"/>
            </a:pPr>
            <a:r>
              <a:rPr lang="en-US" sz="1400">
                <a:solidFill>
                  <a:srgbClr val="777776"/>
                </a:solidFill>
                <a:latin typeface="Open Sans" charset="0"/>
                <a:ea typeface="Open Sans" charset="0"/>
                <a:cs typeface="Open Sans" charset="0"/>
              </a:rPr>
              <a:t>Tap “ID Cards”. </a:t>
            </a:r>
          </a:p>
          <a:p>
            <a:pPr marL="342900" indent="-342900">
              <a:buFont typeface="+mj-lt"/>
              <a:buAutoNum type="arabicPeriod"/>
            </a:pPr>
            <a:endParaRPr lang="en-US" sz="1400">
              <a:solidFill>
                <a:srgbClr val="777776"/>
              </a:solidFill>
              <a:latin typeface="Open Sans" charset="0"/>
              <a:ea typeface="Open Sans" charset="0"/>
              <a:cs typeface="Open Sans" charset="0"/>
            </a:endParaRPr>
          </a:p>
          <a:p>
            <a:pPr marL="342900" indent="-342900">
              <a:buFont typeface="+mj-lt"/>
              <a:buAutoNum type="arabicPeriod"/>
            </a:pPr>
            <a:r>
              <a:rPr lang="en-US" sz="1400">
                <a:solidFill>
                  <a:srgbClr val="777776"/>
                </a:solidFill>
                <a:latin typeface="Open Sans" charset="0"/>
                <a:ea typeface="Open Sans" charset="0"/>
                <a:cs typeface="Open Sans" charset="0"/>
              </a:rPr>
              <a:t>Tap “Add Card” next to the desired plan or custom card.</a:t>
            </a:r>
          </a:p>
          <a:p>
            <a:pPr marL="342900" indent="-342900">
              <a:buFont typeface="+mj-lt"/>
              <a:buAutoNum type="arabicPeriod"/>
            </a:pPr>
            <a:endParaRPr lang="en-US" sz="1400">
              <a:solidFill>
                <a:srgbClr val="777776"/>
              </a:solidFill>
              <a:latin typeface="Open Sans" charset="0"/>
              <a:ea typeface="Open Sans" charset="0"/>
              <a:cs typeface="Open Sans" charset="0"/>
            </a:endParaRPr>
          </a:p>
          <a:p>
            <a:pPr marL="342900" indent="-342900">
              <a:buFont typeface="+mj-lt"/>
              <a:buAutoNum type="arabicPeriod"/>
            </a:pPr>
            <a:r>
              <a:rPr lang="en-US" sz="1400">
                <a:solidFill>
                  <a:srgbClr val="777776"/>
                </a:solidFill>
                <a:latin typeface="Open Sans" charset="0"/>
                <a:ea typeface="Open Sans" charset="0"/>
                <a:cs typeface="Open Sans" charset="0"/>
              </a:rPr>
              <a:t>Tap “Continue”.</a:t>
            </a:r>
          </a:p>
          <a:p>
            <a:pPr marL="342900" indent="-342900">
              <a:buFont typeface="+mj-lt"/>
              <a:buAutoNum type="arabicPeriod"/>
            </a:pPr>
            <a:endParaRPr lang="en-US" sz="1400">
              <a:solidFill>
                <a:srgbClr val="777776"/>
              </a:solidFill>
              <a:latin typeface="Open Sans" charset="0"/>
              <a:ea typeface="Open Sans" charset="0"/>
              <a:cs typeface="Open Sans" charset="0"/>
            </a:endParaRPr>
          </a:p>
          <a:p>
            <a:pPr marL="342900" indent="-342900">
              <a:buFont typeface="+mj-lt"/>
              <a:buAutoNum type="arabicPeriod"/>
            </a:pPr>
            <a:r>
              <a:rPr lang="en-US" sz="1400">
                <a:solidFill>
                  <a:srgbClr val="777776"/>
                </a:solidFill>
                <a:latin typeface="Open Sans" charset="0"/>
                <a:ea typeface="Open Sans" charset="0"/>
                <a:cs typeface="Open Sans" charset="0"/>
              </a:rPr>
              <a:t>Tap “Take/Select Photo” button to open your device’s camera and snap a photo.</a:t>
            </a:r>
          </a:p>
          <a:p>
            <a:pPr marL="342900" indent="-342900">
              <a:buFont typeface="+mj-lt"/>
              <a:buAutoNum type="arabicPeriod"/>
            </a:pPr>
            <a:endParaRPr lang="en-US" sz="1400">
              <a:solidFill>
                <a:srgbClr val="777776"/>
              </a:solidFill>
              <a:latin typeface="Open Sans" charset="0"/>
              <a:ea typeface="Open Sans" charset="0"/>
              <a:cs typeface="Open Sans" charset="0"/>
            </a:endParaRPr>
          </a:p>
          <a:p>
            <a:pPr marL="342900" indent="-342900">
              <a:buFont typeface="+mj-lt"/>
              <a:buAutoNum type="arabicPeriod"/>
            </a:pPr>
            <a:r>
              <a:rPr lang="en-US" sz="1400">
                <a:solidFill>
                  <a:srgbClr val="777776"/>
                </a:solidFill>
                <a:latin typeface="Open Sans" charset="0"/>
                <a:ea typeface="Open Sans" charset="0"/>
                <a:cs typeface="Open Sans" charset="0"/>
              </a:rPr>
              <a:t>Tap “Save”.</a:t>
            </a:r>
          </a:p>
          <a:p>
            <a:pPr marL="342900" indent="-342900">
              <a:buFont typeface="+mj-lt"/>
              <a:buAutoNum type="arabicPeriod"/>
            </a:pPr>
            <a:endParaRPr lang="en-US" sz="1400">
              <a:solidFill>
                <a:srgbClr val="777776"/>
              </a:solidFill>
              <a:latin typeface="Open Sans" charset="0"/>
              <a:ea typeface="Open Sans" charset="0"/>
              <a:cs typeface="Open Sans" charset="0"/>
            </a:endParaRPr>
          </a:p>
          <a:p>
            <a:pPr marL="342900" indent="-342900">
              <a:buFont typeface="+mj-lt"/>
              <a:buAutoNum type="arabicPeriod"/>
            </a:pPr>
            <a:r>
              <a:rPr lang="en-US" sz="1400">
                <a:solidFill>
                  <a:srgbClr val="777776"/>
                </a:solidFill>
                <a:latin typeface="Open Sans" charset="0"/>
                <a:ea typeface="Open Sans" charset="0"/>
                <a:cs typeface="Open Sans" charset="0"/>
              </a:rPr>
              <a:t>Tap “Back” to repeat the process for the back of the card.</a:t>
            </a:r>
          </a:p>
        </p:txBody>
      </p:sp>
      <p:pic>
        <p:nvPicPr>
          <p:cNvPr id="5" name="Picture 4" descr="A screenshot of a phone&#10;&#10;Description automatically generated">
            <a:extLst>
              <a:ext uri="{FF2B5EF4-FFF2-40B4-BE49-F238E27FC236}">
                <a16:creationId xmlns:a16="http://schemas.microsoft.com/office/drawing/2014/main" id="{EFFCCD1A-FBCB-C3F2-D900-DA2CE3BC8909}"/>
              </a:ext>
            </a:extLst>
          </p:cNvPr>
          <p:cNvPicPr>
            <a:picLocks noChangeAspect="1"/>
          </p:cNvPicPr>
          <p:nvPr/>
        </p:nvPicPr>
        <p:blipFill>
          <a:blip r:embed="rId3"/>
          <a:stretch>
            <a:fillRect/>
          </a:stretch>
        </p:blipFill>
        <p:spPr>
          <a:xfrm>
            <a:off x="740269" y="1915149"/>
            <a:ext cx="1991418" cy="4084959"/>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1545245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03CF35-8781-8A45-A5F8-8B87A8D5C6AE}" type="slidenum">
              <a:rPr lang="en-US" smtClean="0"/>
              <a:pPr/>
              <a:t>17</a:t>
            </a:fld>
            <a:endParaRPr lang="en-US"/>
          </a:p>
        </p:txBody>
      </p:sp>
      <p:sp>
        <p:nvSpPr>
          <p:cNvPr id="3" name="Title 2"/>
          <p:cNvSpPr>
            <a:spLocks noGrp="1"/>
          </p:cNvSpPr>
          <p:nvPr>
            <p:ph type="title"/>
          </p:nvPr>
        </p:nvSpPr>
        <p:spPr/>
        <p:txBody>
          <a:bodyPr/>
          <a:lstStyle/>
          <a:p>
            <a:r>
              <a:rPr lang="en-US"/>
              <a:t>Accounts</a:t>
            </a:r>
            <a:endParaRPr lang="en-US" b="0"/>
          </a:p>
        </p:txBody>
      </p:sp>
      <p:sp>
        <p:nvSpPr>
          <p:cNvPr id="4" name="Text Placeholder 3"/>
          <p:cNvSpPr>
            <a:spLocks noGrp="1"/>
          </p:cNvSpPr>
          <p:nvPr>
            <p:ph type="body" sz="quarter" idx="13"/>
          </p:nvPr>
        </p:nvSpPr>
        <p:spPr>
          <a:xfrm>
            <a:off x="674440" y="1131880"/>
            <a:ext cx="7080229" cy="709084"/>
          </a:xfrm>
        </p:spPr>
        <p:txBody>
          <a:bodyPr>
            <a:normAutofit/>
          </a:bodyPr>
          <a:lstStyle/>
          <a:p>
            <a:r>
              <a:rPr lang="en-US" sz="1600"/>
              <a:t>Easily manage all details of your MyChoice Account for simplified access to your dollars on the go.</a:t>
            </a:r>
          </a:p>
        </p:txBody>
      </p:sp>
      <p:sp>
        <p:nvSpPr>
          <p:cNvPr id="9" name="Rectangle 8"/>
          <p:cNvSpPr/>
          <p:nvPr/>
        </p:nvSpPr>
        <p:spPr>
          <a:xfrm>
            <a:off x="3066144" y="3357290"/>
            <a:ext cx="2172813" cy="15727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9D74633-3B4B-41E1-B66A-951300CDFA56}"/>
              </a:ext>
            </a:extLst>
          </p:cNvPr>
          <p:cNvSpPr txBox="1"/>
          <p:nvPr/>
        </p:nvSpPr>
        <p:spPr>
          <a:xfrm>
            <a:off x="3146775" y="1940216"/>
            <a:ext cx="3295421" cy="3200876"/>
          </a:xfrm>
          <a:prstGeom prst="rect">
            <a:avLst/>
          </a:prstGeom>
          <a:noFill/>
        </p:spPr>
        <p:txBody>
          <a:bodyPr wrap="square" rtlCol="0">
            <a:spAutoFit/>
          </a:bodyPr>
          <a:lstStyle/>
          <a:p>
            <a:r>
              <a:rPr lang="en-US" sz="1800" b="1">
                <a:solidFill>
                  <a:srgbClr val="002060"/>
                </a:solidFill>
                <a:latin typeface="Open Sans" charset="0"/>
                <a:ea typeface="Open Sans" charset="0"/>
                <a:cs typeface="Open Sans" charset="0"/>
              </a:rPr>
              <a:t>Submit Claim</a:t>
            </a:r>
            <a:endParaRPr lang="en-US" sz="1800">
              <a:solidFill>
                <a:srgbClr val="002060"/>
              </a:solidFill>
              <a:latin typeface="Open Sans" charset="0"/>
              <a:ea typeface="Open Sans" charset="0"/>
              <a:cs typeface="Open Sans" charset="0"/>
            </a:endParaRPr>
          </a:p>
          <a:p>
            <a:pPr lvl="0"/>
            <a:r>
              <a:rPr lang="en-US" sz="1600">
                <a:solidFill>
                  <a:srgbClr val="777776"/>
                </a:solidFill>
                <a:latin typeface="Open Sans" charset="0"/>
                <a:ea typeface="Open Sans" charset="0"/>
                <a:cs typeface="Open Sans" charset="0"/>
              </a:rPr>
              <a:t>Request a reimbursement for a recent claim</a:t>
            </a:r>
          </a:p>
          <a:p>
            <a:endParaRPr lang="en-US" sz="1800" b="1">
              <a:solidFill>
                <a:srgbClr val="4EBA6F"/>
              </a:solidFill>
              <a:latin typeface="Open Sans" charset="0"/>
              <a:ea typeface="Open Sans" charset="0"/>
              <a:cs typeface="Open Sans" charset="0"/>
            </a:endParaRPr>
          </a:p>
          <a:p>
            <a:r>
              <a:rPr lang="en-US" sz="1800" b="1">
                <a:solidFill>
                  <a:srgbClr val="002060"/>
                </a:solidFill>
                <a:latin typeface="Open Sans" charset="0"/>
                <a:ea typeface="Open Sans" charset="0"/>
                <a:cs typeface="Open Sans" charset="0"/>
              </a:rPr>
              <a:t>Accounts</a:t>
            </a:r>
            <a:endParaRPr lang="en-US" sz="1800">
              <a:solidFill>
                <a:srgbClr val="002060"/>
              </a:solidFill>
              <a:latin typeface="Open Sans" charset="0"/>
              <a:ea typeface="Open Sans" charset="0"/>
              <a:cs typeface="Open Sans" charset="0"/>
            </a:endParaRPr>
          </a:p>
          <a:p>
            <a:pPr lvl="0"/>
            <a:r>
              <a:rPr lang="en-US" sz="1600">
                <a:solidFill>
                  <a:srgbClr val="777776"/>
                </a:solidFill>
                <a:latin typeface="Open Sans" charset="0"/>
                <a:ea typeface="Open Sans" charset="0"/>
                <a:cs typeface="Open Sans" charset="0"/>
              </a:rPr>
              <a:t>Quick access to the key details of your account and balance</a:t>
            </a:r>
          </a:p>
          <a:p>
            <a:endParaRPr lang="en-US" sz="1800" b="1">
              <a:solidFill>
                <a:srgbClr val="4EBA6F"/>
              </a:solidFill>
              <a:latin typeface="Open Sans" charset="0"/>
              <a:ea typeface="Open Sans" charset="0"/>
              <a:cs typeface="Open Sans" charset="0"/>
            </a:endParaRPr>
          </a:p>
          <a:p>
            <a:r>
              <a:rPr lang="en-US" sz="1800" b="1">
                <a:solidFill>
                  <a:srgbClr val="002060"/>
                </a:solidFill>
                <a:latin typeface="Open Sans" charset="0"/>
                <a:ea typeface="Open Sans" charset="0"/>
                <a:cs typeface="Open Sans" charset="0"/>
              </a:rPr>
              <a:t>Manage</a:t>
            </a:r>
            <a:endParaRPr lang="en-US" sz="1800">
              <a:solidFill>
                <a:srgbClr val="002060"/>
              </a:solidFill>
              <a:latin typeface="Open Sans" charset="0"/>
              <a:ea typeface="Open Sans" charset="0"/>
              <a:cs typeface="Open Sans" charset="0"/>
            </a:endParaRPr>
          </a:p>
          <a:p>
            <a:pPr lvl="0"/>
            <a:r>
              <a:rPr lang="en-US" sz="1600">
                <a:solidFill>
                  <a:srgbClr val="777776"/>
                </a:solidFill>
                <a:latin typeface="Open Sans" charset="0"/>
                <a:ea typeface="Open Sans" charset="0"/>
                <a:cs typeface="Open Sans" charset="0"/>
              </a:rPr>
              <a:t>Request a new card, add or remove a bank account and more.</a:t>
            </a:r>
          </a:p>
        </p:txBody>
      </p:sp>
      <p:pic>
        <p:nvPicPr>
          <p:cNvPr id="6" name="Picture 5" descr="A screenshot of a account&#10;&#10;Description automatically generated">
            <a:extLst>
              <a:ext uri="{FF2B5EF4-FFF2-40B4-BE49-F238E27FC236}">
                <a16:creationId xmlns:a16="http://schemas.microsoft.com/office/drawing/2014/main" id="{FFA43BD1-FB49-0ED1-C180-68E6D4F942F2}"/>
              </a:ext>
            </a:extLst>
          </p:cNvPr>
          <p:cNvPicPr>
            <a:picLocks noChangeAspect="1"/>
          </p:cNvPicPr>
          <p:nvPr/>
        </p:nvPicPr>
        <p:blipFill>
          <a:blip r:embed="rId3"/>
          <a:stretch>
            <a:fillRect/>
          </a:stretch>
        </p:blipFill>
        <p:spPr>
          <a:xfrm>
            <a:off x="851528" y="1840964"/>
            <a:ext cx="2022753" cy="4149237"/>
          </a:xfrm>
          <a:prstGeom prst="rect">
            <a:avLst/>
          </a:prstGeom>
          <a:ln>
            <a:solidFill>
              <a:schemeClr val="bg1">
                <a:lumMod val="85000"/>
              </a:schemeClr>
            </a:solidFill>
          </a:ln>
        </p:spPr>
      </p:pic>
    </p:spTree>
    <p:custDataLst>
      <p:tags r:id="rId1"/>
    </p:custDataLst>
    <p:extLst>
      <p:ext uri="{BB962C8B-B14F-4D97-AF65-F5344CB8AC3E}">
        <p14:creationId xmlns:p14="http://schemas.microsoft.com/office/powerpoint/2010/main" val="3023830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03CF35-8781-8A45-A5F8-8B87A8D5C6AE}" type="slidenum">
              <a:rPr lang="en-US" smtClean="0"/>
              <a:pPr/>
              <a:t>18</a:t>
            </a:fld>
            <a:endParaRPr lang="en-US"/>
          </a:p>
        </p:txBody>
      </p:sp>
      <p:sp>
        <p:nvSpPr>
          <p:cNvPr id="3" name="Title 2"/>
          <p:cNvSpPr>
            <a:spLocks noGrp="1"/>
          </p:cNvSpPr>
          <p:nvPr>
            <p:ph type="title"/>
          </p:nvPr>
        </p:nvSpPr>
        <p:spPr/>
        <p:txBody>
          <a:bodyPr/>
          <a:lstStyle/>
          <a:p>
            <a:r>
              <a:rPr lang="en-US" b="0"/>
              <a:t>Profile</a:t>
            </a:r>
          </a:p>
        </p:txBody>
      </p:sp>
      <p:sp>
        <p:nvSpPr>
          <p:cNvPr id="4" name="Text Placeholder 3"/>
          <p:cNvSpPr>
            <a:spLocks noGrp="1"/>
          </p:cNvSpPr>
          <p:nvPr>
            <p:ph type="body" sz="quarter" idx="13"/>
          </p:nvPr>
        </p:nvSpPr>
        <p:spPr>
          <a:xfrm>
            <a:off x="674440" y="1152017"/>
            <a:ext cx="7080229" cy="1008200"/>
          </a:xfrm>
        </p:spPr>
        <p:txBody>
          <a:bodyPr>
            <a:normAutofit/>
          </a:bodyPr>
          <a:lstStyle/>
          <a:p>
            <a:pPr fontAlgn="t"/>
            <a:r>
              <a:rPr lang="en-US" sz="1600"/>
              <a:t>Review your profile to see dependents, beneficiaries, contact information, login settings and more!</a:t>
            </a:r>
          </a:p>
        </p:txBody>
      </p:sp>
      <p:sp>
        <p:nvSpPr>
          <p:cNvPr id="7" name="TextBox 6"/>
          <p:cNvSpPr txBox="1"/>
          <p:nvPr/>
        </p:nvSpPr>
        <p:spPr>
          <a:xfrm>
            <a:off x="3234830" y="2160217"/>
            <a:ext cx="5382395" cy="4647426"/>
          </a:xfrm>
          <a:prstGeom prst="rect">
            <a:avLst/>
          </a:prstGeom>
          <a:noFill/>
        </p:spPr>
        <p:txBody>
          <a:bodyPr wrap="square" rtlCol="0">
            <a:spAutoFit/>
          </a:bodyPr>
          <a:lstStyle/>
          <a:p>
            <a:r>
              <a:rPr lang="en-US" sz="1600" b="1" dirty="0">
                <a:solidFill>
                  <a:srgbClr val="002060"/>
                </a:solidFill>
                <a:latin typeface="Open Sans" charset="0"/>
                <a:ea typeface="Open Sans" charset="0"/>
                <a:cs typeface="Open Sans" charset="0"/>
              </a:rPr>
              <a:t>Messages</a:t>
            </a:r>
          </a:p>
          <a:p>
            <a:r>
              <a:rPr lang="en-US" sz="1400" dirty="0">
                <a:solidFill>
                  <a:srgbClr val="777776"/>
                </a:solidFill>
                <a:latin typeface="Open Sans" charset="0"/>
                <a:ea typeface="Open Sans" charset="0"/>
                <a:cs typeface="Open Sans" charset="0"/>
              </a:rPr>
              <a:t>Quickly check your messages for key notifications.</a:t>
            </a:r>
          </a:p>
          <a:p>
            <a:endParaRPr lang="en-US" sz="1600" b="1" dirty="0">
              <a:solidFill>
                <a:srgbClr val="002060"/>
              </a:solidFill>
              <a:latin typeface="Open Sans" charset="0"/>
              <a:ea typeface="Open Sans" charset="0"/>
              <a:cs typeface="Open Sans" charset="0"/>
            </a:endParaRPr>
          </a:p>
          <a:p>
            <a:r>
              <a:rPr lang="en-US" sz="1600" b="1" dirty="0">
                <a:solidFill>
                  <a:srgbClr val="002060"/>
                </a:solidFill>
                <a:latin typeface="Open Sans" charset="0"/>
                <a:ea typeface="Open Sans" charset="0"/>
                <a:cs typeface="Open Sans" charset="0"/>
              </a:rPr>
              <a:t>Personal Info</a:t>
            </a:r>
            <a:endParaRPr lang="en-US" sz="1600" dirty="0">
              <a:solidFill>
                <a:srgbClr val="002060"/>
              </a:solidFill>
              <a:latin typeface="Open Sans" charset="0"/>
              <a:ea typeface="Open Sans" charset="0"/>
              <a:cs typeface="Open Sans" charset="0"/>
            </a:endParaRPr>
          </a:p>
          <a:p>
            <a:pPr lvl="0"/>
            <a:r>
              <a:rPr lang="en-US" sz="1400" dirty="0">
                <a:solidFill>
                  <a:srgbClr val="777776"/>
                </a:solidFill>
                <a:latin typeface="Open Sans" charset="0"/>
                <a:ea typeface="Open Sans" charset="0"/>
                <a:cs typeface="Open Sans" charset="0"/>
              </a:rPr>
              <a:t>Review personal information such as date of birth, email and address.</a:t>
            </a:r>
          </a:p>
          <a:p>
            <a:endParaRPr lang="en-US" sz="1600" b="1" dirty="0">
              <a:solidFill>
                <a:srgbClr val="4EBA6F"/>
              </a:solidFill>
              <a:latin typeface="Open Sans" charset="0"/>
              <a:ea typeface="Open Sans" charset="0"/>
              <a:cs typeface="Open Sans" charset="0"/>
            </a:endParaRPr>
          </a:p>
          <a:p>
            <a:r>
              <a:rPr lang="en-US" sz="1600" b="1" dirty="0">
                <a:solidFill>
                  <a:srgbClr val="002060"/>
                </a:solidFill>
                <a:latin typeface="Open Sans" charset="0"/>
                <a:ea typeface="Open Sans" charset="0"/>
                <a:cs typeface="Open Sans" charset="0"/>
              </a:rPr>
              <a:t>Dependents</a:t>
            </a:r>
            <a:endParaRPr lang="en-US" sz="1600" dirty="0">
              <a:solidFill>
                <a:srgbClr val="002060"/>
              </a:solidFill>
              <a:latin typeface="Open Sans" charset="0"/>
              <a:ea typeface="Open Sans" charset="0"/>
              <a:cs typeface="Open Sans" charset="0"/>
            </a:endParaRPr>
          </a:p>
          <a:p>
            <a:pPr lvl="0"/>
            <a:r>
              <a:rPr lang="en-US" sz="1400" dirty="0">
                <a:solidFill>
                  <a:srgbClr val="777776"/>
                </a:solidFill>
                <a:latin typeface="Open Sans" charset="0"/>
                <a:ea typeface="Open Sans" charset="0"/>
                <a:cs typeface="Open Sans" charset="0"/>
              </a:rPr>
              <a:t>Find all listed dependents on your account and applicable benefits.</a:t>
            </a:r>
          </a:p>
          <a:p>
            <a:pPr lvl="0"/>
            <a:endParaRPr lang="en-US" sz="1400" dirty="0">
              <a:solidFill>
                <a:srgbClr val="777776"/>
              </a:solidFill>
              <a:latin typeface="Open Sans" charset="0"/>
              <a:ea typeface="Open Sans" charset="0"/>
              <a:cs typeface="Open Sans" charset="0"/>
            </a:endParaRPr>
          </a:p>
          <a:p>
            <a:r>
              <a:rPr lang="en-US" sz="1600" b="1" dirty="0">
                <a:solidFill>
                  <a:srgbClr val="002060"/>
                </a:solidFill>
                <a:latin typeface="Open Sans" charset="0"/>
                <a:ea typeface="Open Sans" charset="0"/>
                <a:cs typeface="Open Sans" charset="0"/>
              </a:rPr>
              <a:t>Beneficiaries</a:t>
            </a:r>
            <a:endParaRPr lang="en-US" sz="1600" dirty="0">
              <a:solidFill>
                <a:srgbClr val="002060"/>
              </a:solidFill>
              <a:latin typeface="Open Sans" charset="0"/>
              <a:ea typeface="Open Sans" charset="0"/>
              <a:cs typeface="Open Sans" charset="0"/>
            </a:endParaRPr>
          </a:p>
          <a:p>
            <a:pPr lvl="0"/>
            <a:r>
              <a:rPr lang="en-US" sz="1400" dirty="0">
                <a:solidFill>
                  <a:srgbClr val="777776"/>
                </a:solidFill>
                <a:latin typeface="Open Sans" charset="0"/>
                <a:ea typeface="Open Sans" charset="0"/>
                <a:cs typeface="Open Sans" charset="0"/>
              </a:rPr>
              <a:t>Review your beneficiaries for each applicable coverage.</a:t>
            </a:r>
          </a:p>
          <a:p>
            <a:endParaRPr lang="en-US" sz="1600" b="1" dirty="0">
              <a:solidFill>
                <a:srgbClr val="4EBA6F"/>
              </a:solidFill>
              <a:latin typeface="Open Sans" charset="0"/>
              <a:ea typeface="Open Sans" charset="0"/>
              <a:cs typeface="Open Sans" charset="0"/>
            </a:endParaRPr>
          </a:p>
          <a:p>
            <a:r>
              <a:rPr lang="en-US" sz="1600" b="1" dirty="0">
                <a:solidFill>
                  <a:srgbClr val="002060"/>
                </a:solidFill>
                <a:latin typeface="Open Sans" charset="0"/>
                <a:ea typeface="Open Sans" charset="0"/>
                <a:cs typeface="Open Sans" charset="0"/>
              </a:rPr>
              <a:t>Benefits Portal Home &amp; Reference Center</a:t>
            </a:r>
            <a:endParaRPr lang="en-US" sz="1600" dirty="0">
              <a:solidFill>
                <a:srgbClr val="002060"/>
              </a:solidFill>
              <a:latin typeface="Open Sans" charset="0"/>
              <a:ea typeface="Open Sans" charset="0"/>
              <a:cs typeface="Open Sans" charset="0"/>
            </a:endParaRPr>
          </a:p>
          <a:p>
            <a:pPr lvl="0"/>
            <a:r>
              <a:rPr lang="en-US" sz="1400" dirty="0">
                <a:solidFill>
                  <a:srgbClr val="777776"/>
                </a:solidFill>
                <a:latin typeface="Open Sans" charset="0"/>
                <a:ea typeface="Open Sans" charset="0"/>
                <a:cs typeface="Open Sans" charset="0"/>
              </a:rPr>
              <a:t>Both options will launch you into the mobile optimized browser to review the portal home page or library of documents.</a:t>
            </a:r>
          </a:p>
          <a:p>
            <a:pPr lvl="0"/>
            <a:endParaRPr lang="en-US" sz="1400" dirty="0">
              <a:solidFill>
                <a:srgbClr val="777776"/>
              </a:solidFill>
              <a:latin typeface="Open Sans" charset="0"/>
              <a:ea typeface="Open Sans" charset="0"/>
              <a:cs typeface="Open Sans" charset="0"/>
            </a:endParaRPr>
          </a:p>
          <a:p>
            <a:pPr lvl="0"/>
            <a:endParaRPr lang="en-US" sz="1400" dirty="0">
              <a:solidFill>
                <a:srgbClr val="777776"/>
              </a:solidFill>
              <a:latin typeface="Open Sans" charset="0"/>
              <a:ea typeface="Open Sans" charset="0"/>
              <a:cs typeface="Open Sans" charset="0"/>
            </a:endParaRPr>
          </a:p>
        </p:txBody>
      </p:sp>
      <p:pic>
        <p:nvPicPr>
          <p:cNvPr id="8" name="Picture 7" descr="A screenshot of a phone&#10;&#10;Description automatically generated">
            <a:extLst>
              <a:ext uri="{FF2B5EF4-FFF2-40B4-BE49-F238E27FC236}">
                <a16:creationId xmlns:a16="http://schemas.microsoft.com/office/drawing/2014/main" id="{A97796A2-9B08-1E77-8EF1-947E423D1FC7}"/>
              </a:ext>
            </a:extLst>
          </p:cNvPr>
          <p:cNvPicPr>
            <a:picLocks noChangeAspect="1"/>
          </p:cNvPicPr>
          <p:nvPr/>
        </p:nvPicPr>
        <p:blipFill>
          <a:blip r:embed="rId3"/>
          <a:stretch>
            <a:fillRect/>
          </a:stretch>
        </p:blipFill>
        <p:spPr>
          <a:xfrm>
            <a:off x="830092" y="1907186"/>
            <a:ext cx="2065420" cy="4236759"/>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1911481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03CF35-8781-8A45-A5F8-8B87A8D5C6AE}" type="slidenum">
              <a:rPr lang="en-US" smtClean="0"/>
              <a:pPr/>
              <a:t>19</a:t>
            </a:fld>
            <a:endParaRPr lang="en-US"/>
          </a:p>
        </p:txBody>
      </p:sp>
      <p:sp>
        <p:nvSpPr>
          <p:cNvPr id="3" name="Title 2"/>
          <p:cNvSpPr>
            <a:spLocks noGrp="1"/>
          </p:cNvSpPr>
          <p:nvPr>
            <p:ph type="title"/>
          </p:nvPr>
        </p:nvSpPr>
        <p:spPr/>
        <p:txBody>
          <a:bodyPr/>
          <a:lstStyle/>
          <a:p>
            <a:r>
              <a:rPr lang="en-US" b="0"/>
              <a:t>Additional Support</a:t>
            </a:r>
          </a:p>
        </p:txBody>
      </p:sp>
      <p:sp>
        <p:nvSpPr>
          <p:cNvPr id="4" name="Text Placeholder 3"/>
          <p:cNvSpPr>
            <a:spLocks noGrp="1"/>
          </p:cNvSpPr>
          <p:nvPr>
            <p:ph type="body" sz="quarter" idx="13"/>
          </p:nvPr>
        </p:nvSpPr>
        <p:spPr>
          <a:xfrm>
            <a:off x="674440" y="1152017"/>
            <a:ext cx="7080229" cy="1008200"/>
          </a:xfrm>
        </p:spPr>
        <p:txBody>
          <a:bodyPr>
            <a:normAutofit/>
          </a:bodyPr>
          <a:lstStyle/>
          <a:p>
            <a:pPr fontAlgn="t"/>
            <a:r>
              <a:rPr lang="en-US" sz="1600"/>
              <a:t>Need help in finding the answer you are looking for? Select the Chat option in the top right to talk with Sofia, or select Contact Information from the Profile page.</a:t>
            </a:r>
          </a:p>
        </p:txBody>
      </p:sp>
      <p:sp>
        <p:nvSpPr>
          <p:cNvPr id="7" name="TextBox 6"/>
          <p:cNvSpPr txBox="1"/>
          <p:nvPr/>
        </p:nvSpPr>
        <p:spPr>
          <a:xfrm>
            <a:off x="7066665" y="2363354"/>
            <a:ext cx="1967849" cy="2800767"/>
          </a:xfrm>
          <a:prstGeom prst="rect">
            <a:avLst/>
          </a:prstGeom>
          <a:noFill/>
        </p:spPr>
        <p:txBody>
          <a:bodyPr wrap="square" rtlCol="0">
            <a:spAutoFit/>
          </a:bodyPr>
          <a:lstStyle/>
          <a:p>
            <a:r>
              <a:rPr lang="en-US" sz="1600" b="1" dirty="0">
                <a:solidFill>
                  <a:srgbClr val="002060"/>
                </a:solidFill>
                <a:latin typeface="Open Sans" charset="0"/>
                <a:ea typeface="Open Sans" charset="0"/>
                <a:cs typeface="Open Sans" charset="0"/>
              </a:rPr>
              <a:t>Chat</a:t>
            </a:r>
          </a:p>
          <a:p>
            <a:r>
              <a:rPr lang="en-US" sz="1400" dirty="0">
                <a:solidFill>
                  <a:srgbClr val="777776"/>
                </a:solidFill>
                <a:latin typeface="Open Sans" charset="0"/>
                <a:ea typeface="Open Sans" charset="0"/>
                <a:cs typeface="Open Sans" charset="0"/>
              </a:rPr>
              <a:t>Sofia is available 24/7 to answer your employee questions.</a:t>
            </a:r>
          </a:p>
          <a:p>
            <a:endParaRPr lang="en-US" sz="1600" b="1" dirty="0">
              <a:solidFill>
                <a:srgbClr val="002060"/>
              </a:solidFill>
              <a:latin typeface="Open Sans" charset="0"/>
              <a:ea typeface="Open Sans" charset="0"/>
              <a:cs typeface="Open Sans" charset="0"/>
            </a:endParaRPr>
          </a:p>
          <a:p>
            <a:r>
              <a:rPr lang="en-US" sz="1600" b="1" dirty="0">
                <a:solidFill>
                  <a:srgbClr val="002060"/>
                </a:solidFill>
                <a:latin typeface="Open Sans" charset="0"/>
                <a:ea typeface="Open Sans" charset="0"/>
                <a:cs typeface="Open Sans" charset="0"/>
              </a:rPr>
              <a:t>Contact Information</a:t>
            </a:r>
            <a:endParaRPr lang="en-US" sz="1600" dirty="0">
              <a:solidFill>
                <a:srgbClr val="002060"/>
              </a:solidFill>
              <a:latin typeface="Open Sans" charset="0"/>
              <a:ea typeface="Open Sans" charset="0"/>
              <a:cs typeface="Open Sans" charset="0"/>
            </a:endParaRPr>
          </a:p>
          <a:p>
            <a:pPr lvl="0"/>
            <a:r>
              <a:rPr lang="en-US" sz="1400" dirty="0">
                <a:solidFill>
                  <a:srgbClr val="777776"/>
                </a:solidFill>
                <a:latin typeface="Open Sans" charset="0"/>
                <a:ea typeface="Open Sans" charset="0"/>
                <a:cs typeface="Open Sans" charset="0"/>
              </a:rPr>
              <a:t>Review personal information such as date of birth, email and address.</a:t>
            </a:r>
          </a:p>
          <a:p>
            <a:pPr lvl="0"/>
            <a:endParaRPr lang="en-US" sz="1400" dirty="0">
              <a:solidFill>
                <a:srgbClr val="777776"/>
              </a:solidFill>
              <a:latin typeface="Open Sans" charset="0"/>
              <a:ea typeface="Open Sans" charset="0"/>
              <a:cs typeface="Open Sans" charset="0"/>
            </a:endParaRPr>
          </a:p>
        </p:txBody>
      </p:sp>
      <p:pic>
        <p:nvPicPr>
          <p:cNvPr id="8" name="Picture 7" descr="A screenshot of a phone&#10;&#10;Description automatically generated">
            <a:extLst>
              <a:ext uri="{FF2B5EF4-FFF2-40B4-BE49-F238E27FC236}">
                <a16:creationId xmlns:a16="http://schemas.microsoft.com/office/drawing/2014/main" id="{A97796A2-9B08-1E77-8EF1-947E423D1FC7}"/>
              </a:ext>
            </a:extLst>
          </p:cNvPr>
          <p:cNvPicPr>
            <a:picLocks noChangeAspect="1"/>
          </p:cNvPicPr>
          <p:nvPr/>
        </p:nvPicPr>
        <p:blipFill>
          <a:blip r:embed="rId3"/>
          <a:stretch>
            <a:fillRect/>
          </a:stretch>
        </p:blipFill>
        <p:spPr>
          <a:xfrm>
            <a:off x="674440" y="2117813"/>
            <a:ext cx="1765476" cy="3621488"/>
          </a:xfrm>
          <a:prstGeom prst="rect">
            <a:avLst/>
          </a:prstGeom>
          <a:ln>
            <a:solidFill>
              <a:schemeClr val="bg1">
                <a:lumMod val="75000"/>
              </a:schemeClr>
            </a:solidFill>
          </a:ln>
        </p:spPr>
      </p:pic>
      <p:pic>
        <p:nvPicPr>
          <p:cNvPr id="10" name="Picture 9" descr="A screenshot of a phone&#10;&#10;Description automatically generated">
            <a:extLst>
              <a:ext uri="{FF2B5EF4-FFF2-40B4-BE49-F238E27FC236}">
                <a16:creationId xmlns:a16="http://schemas.microsoft.com/office/drawing/2014/main" id="{BC260672-C31B-7BC3-6393-F5C42ED899B8}"/>
              </a:ext>
            </a:extLst>
          </p:cNvPr>
          <p:cNvPicPr>
            <a:picLocks noChangeAspect="1"/>
          </p:cNvPicPr>
          <p:nvPr/>
        </p:nvPicPr>
        <p:blipFill>
          <a:blip r:embed="rId4"/>
          <a:stretch>
            <a:fillRect/>
          </a:stretch>
        </p:blipFill>
        <p:spPr>
          <a:xfrm>
            <a:off x="5047609" y="2117812"/>
            <a:ext cx="1765475" cy="3621488"/>
          </a:xfrm>
          <a:prstGeom prst="rect">
            <a:avLst/>
          </a:prstGeom>
          <a:ln>
            <a:solidFill>
              <a:schemeClr val="bg1">
                <a:lumMod val="75000"/>
              </a:schemeClr>
            </a:solidFill>
          </a:ln>
        </p:spPr>
      </p:pic>
      <p:pic>
        <p:nvPicPr>
          <p:cNvPr id="5" name="Picture 4">
            <a:extLst>
              <a:ext uri="{FF2B5EF4-FFF2-40B4-BE49-F238E27FC236}">
                <a16:creationId xmlns:a16="http://schemas.microsoft.com/office/drawing/2014/main" id="{97A2C50F-208E-4F1B-8418-706F68E12902}"/>
              </a:ext>
            </a:extLst>
          </p:cNvPr>
          <p:cNvPicPr>
            <a:picLocks noChangeAspect="1"/>
          </p:cNvPicPr>
          <p:nvPr/>
        </p:nvPicPr>
        <p:blipFill>
          <a:blip r:embed="rId5"/>
          <a:stretch>
            <a:fillRect/>
          </a:stretch>
        </p:blipFill>
        <p:spPr>
          <a:xfrm>
            <a:off x="2596864" y="2117812"/>
            <a:ext cx="2293797" cy="3621488"/>
          </a:xfrm>
          <a:prstGeom prst="rect">
            <a:avLst/>
          </a:prstGeom>
          <a:ln w="6350">
            <a:solidFill>
              <a:schemeClr val="bg1">
                <a:lumMod val="75000"/>
              </a:schemeClr>
            </a:solidFill>
          </a:ln>
        </p:spPr>
      </p:pic>
    </p:spTree>
    <p:custDataLst>
      <p:tags r:id="rId1"/>
    </p:custDataLst>
    <p:extLst>
      <p:ext uri="{BB962C8B-B14F-4D97-AF65-F5344CB8AC3E}">
        <p14:creationId xmlns:p14="http://schemas.microsoft.com/office/powerpoint/2010/main" val="442937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932433"/>
            <a:ext cx="4981903" cy="1384995"/>
          </a:xfrm>
        </p:spPr>
        <p:txBody>
          <a:bodyPr/>
          <a:lstStyle/>
          <a:p>
            <a:pPr fontAlgn="t"/>
            <a:r>
              <a:rPr lang="en-US" sz="1800">
                <a:latin typeface="Open Sans" panose="020B0606030504020204" pitchFamily="34" charset="0"/>
                <a:ea typeface="Open Sans" panose="020B0606030504020204" pitchFamily="34" charset="0"/>
                <a:cs typeface="Open Sans" panose="020B0606030504020204" pitchFamily="34" charset="0"/>
              </a:rPr>
              <a:t>Providing you access to your benefits when and where you need it.</a:t>
            </a:r>
            <a:br>
              <a:rPr lang="en-US" sz="1800">
                <a:latin typeface="Open Sans" panose="020B0606030504020204" pitchFamily="34" charset="0"/>
                <a:ea typeface="Open Sans" panose="020B0606030504020204" pitchFamily="34" charset="0"/>
                <a:cs typeface="Open Sans" panose="020B0606030504020204" pitchFamily="34" charset="0"/>
              </a:rPr>
            </a:br>
            <a:br>
              <a:rPr lang="en-US" sz="1800">
                <a:latin typeface="Open Sans" panose="020B0606030504020204" pitchFamily="34" charset="0"/>
                <a:ea typeface="Open Sans" panose="020B0606030504020204" pitchFamily="34" charset="0"/>
                <a:cs typeface="Open Sans" panose="020B0606030504020204" pitchFamily="34" charset="0"/>
              </a:rPr>
            </a:br>
            <a:r>
              <a:rPr lang="en-US" sz="1800">
                <a:latin typeface="Open Sans" panose="020B0606030504020204" pitchFamily="34" charset="0"/>
                <a:ea typeface="Open Sans" panose="020B0606030504020204" pitchFamily="34" charset="0"/>
                <a:cs typeface="Open Sans" panose="020B0606030504020204" pitchFamily="34" charset="0"/>
              </a:rPr>
              <a:t>Available on iOS and Android*</a:t>
            </a:r>
          </a:p>
        </p:txBody>
      </p:sp>
      <p:sp>
        <p:nvSpPr>
          <p:cNvPr id="3" name="Slide Number Placeholder 2"/>
          <p:cNvSpPr>
            <a:spLocks noGrp="1"/>
          </p:cNvSpPr>
          <p:nvPr>
            <p:ph type="sldNum" sz="quarter" idx="12"/>
          </p:nvPr>
        </p:nvSpPr>
        <p:spPr/>
        <p:txBody>
          <a:bodyPr/>
          <a:lstStyle/>
          <a:p>
            <a:fld id="{B603CF35-8781-8A45-A5F8-8B87A8D5C6AE}" type="slidenum">
              <a:rPr lang="en-US" smtClean="0"/>
              <a:pPr/>
              <a:t>2</a:t>
            </a:fld>
            <a:endParaRPr lang="en-US"/>
          </a:p>
        </p:txBody>
      </p:sp>
      <p:sp>
        <p:nvSpPr>
          <p:cNvPr id="6" name="TextBox 5">
            <a:extLst>
              <a:ext uri="{FF2B5EF4-FFF2-40B4-BE49-F238E27FC236}">
                <a16:creationId xmlns:a16="http://schemas.microsoft.com/office/drawing/2014/main" id="{68541EF0-6A00-44AF-AC43-DF1B857AB89A}"/>
              </a:ext>
            </a:extLst>
          </p:cNvPr>
          <p:cNvSpPr txBox="1"/>
          <p:nvPr/>
        </p:nvSpPr>
        <p:spPr>
          <a:xfrm>
            <a:off x="264331" y="5702321"/>
            <a:ext cx="4717571"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i="1">
                <a:solidFill>
                  <a:schemeClr val="bg1">
                    <a:lumMod val="50000"/>
                  </a:schemeClr>
                </a:solidFill>
                <a:latin typeface="Open Sans"/>
              </a:rPr>
              <a:t>*For best results, we recommend using the most current operating system. This app may not run effectively on outdated versions.</a:t>
            </a:r>
            <a:endParaRPr lang="en-US" sz="1100" i="1">
              <a:solidFill>
                <a:schemeClr val="bg1">
                  <a:lumMod val="50000"/>
                </a:schemeClr>
              </a:solidFill>
              <a:latin typeface="Open Sans"/>
              <a:cs typeface="Calibri"/>
            </a:endParaRPr>
          </a:p>
        </p:txBody>
      </p:sp>
      <p:pic>
        <p:nvPicPr>
          <p:cNvPr id="8" name="Picture 7" descr="A group of smartphones with text messages&#10;&#10;Description automatically generated">
            <a:extLst>
              <a:ext uri="{FF2B5EF4-FFF2-40B4-BE49-F238E27FC236}">
                <a16:creationId xmlns:a16="http://schemas.microsoft.com/office/drawing/2014/main" id="{08539ED9-BCC0-C0C4-BDA2-FBB9154CC8B7}"/>
              </a:ext>
            </a:extLst>
          </p:cNvPr>
          <p:cNvPicPr>
            <a:picLocks noChangeAspect="1"/>
          </p:cNvPicPr>
          <p:nvPr/>
        </p:nvPicPr>
        <p:blipFill>
          <a:blip r:embed="rId3"/>
          <a:stretch>
            <a:fillRect/>
          </a:stretch>
        </p:blipFill>
        <p:spPr>
          <a:xfrm>
            <a:off x="4426428" y="1792979"/>
            <a:ext cx="4717572" cy="3839902"/>
          </a:xfrm>
          <a:prstGeom prst="rect">
            <a:avLst/>
          </a:prstGeom>
        </p:spPr>
      </p:pic>
      <p:pic>
        <p:nvPicPr>
          <p:cNvPr id="7" name="Picture 6">
            <a:extLst>
              <a:ext uri="{FF2B5EF4-FFF2-40B4-BE49-F238E27FC236}">
                <a16:creationId xmlns:a16="http://schemas.microsoft.com/office/drawing/2014/main" id="{A8D499C9-47AC-0973-F0DF-525F1F3EE9F9}"/>
              </a:ext>
            </a:extLst>
          </p:cNvPr>
          <p:cNvPicPr>
            <a:picLocks noChangeAspect="1"/>
          </p:cNvPicPr>
          <p:nvPr/>
        </p:nvPicPr>
        <p:blipFill>
          <a:blip r:embed="rId4"/>
          <a:stretch>
            <a:fillRect/>
          </a:stretch>
        </p:blipFill>
        <p:spPr>
          <a:xfrm>
            <a:off x="7515309" y="2408057"/>
            <a:ext cx="1349159" cy="2130076"/>
          </a:xfrm>
          <a:prstGeom prst="rect">
            <a:avLst/>
          </a:prstGeom>
        </p:spPr>
      </p:pic>
      <p:sp>
        <p:nvSpPr>
          <p:cNvPr id="9" name="Rectangle 8">
            <a:extLst>
              <a:ext uri="{FF2B5EF4-FFF2-40B4-BE49-F238E27FC236}">
                <a16:creationId xmlns:a16="http://schemas.microsoft.com/office/drawing/2014/main" id="{8F17AA66-4AA1-938E-5B47-C6877DEB3D20}"/>
              </a:ext>
            </a:extLst>
          </p:cNvPr>
          <p:cNvSpPr/>
          <p:nvPr/>
        </p:nvSpPr>
        <p:spPr>
          <a:xfrm>
            <a:off x="7515309" y="4503395"/>
            <a:ext cx="1349159" cy="4798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50201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03CF35-8781-8A45-A5F8-8B87A8D5C6AE}" type="slidenum">
              <a:rPr lang="en-US" smtClean="0"/>
              <a:pPr/>
              <a:t>3</a:t>
            </a:fld>
            <a:endParaRPr lang="en-US"/>
          </a:p>
        </p:txBody>
      </p:sp>
      <p:sp>
        <p:nvSpPr>
          <p:cNvPr id="3" name="Title 2"/>
          <p:cNvSpPr>
            <a:spLocks noGrp="1"/>
          </p:cNvSpPr>
          <p:nvPr>
            <p:ph type="title"/>
          </p:nvPr>
        </p:nvSpPr>
        <p:spPr/>
        <p:txBody>
          <a:bodyPr/>
          <a:lstStyle/>
          <a:p>
            <a:r>
              <a:rPr lang="en-US" b="0">
                <a:solidFill>
                  <a:srgbClr val="002060"/>
                </a:solidFill>
                <a:latin typeface="Oswald" panose="02000303000000000000" pitchFamily="2" charset="0"/>
              </a:rPr>
              <a:t>Key Features</a:t>
            </a:r>
          </a:p>
        </p:txBody>
      </p:sp>
      <p:sp>
        <p:nvSpPr>
          <p:cNvPr id="4" name="Text Placeholder 3"/>
          <p:cNvSpPr>
            <a:spLocks noGrp="1"/>
          </p:cNvSpPr>
          <p:nvPr>
            <p:ph type="body" sz="quarter" idx="13"/>
          </p:nvPr>
        </p:nvSpPr>
        <p:spPr>
          <a:xfrm>
            <a:off x="675405" y="1393168"/>
            <a:ext cx="6822676" cy="4921571"/>
          </a:xfrm>
        </p:spPr>
        <p:txBody>
          <a:bodyPr vert="horz" lIns="91440" tIns="45720" rIns="91440" bIns="45720" rtlCol="0" anchor="t">
            <a:normAutofit fontScale="92500" lnSpcReduction="20000"/>
          </a:bodyPr>
          <a:lstStyle/>
          <a:p>
            <a:pPr marL="354330" lvl="0" indent="-354330">
              <a:lnSpc>
                <a:spcPct val="120000"/>
              </a:lnSpc>
              <a:buClr>
                <a:srgbClr val="2D95BF"/>
              </a:buClr>
              <a:buFont typeface=".Lucida Grande UI Regular"/>
              <a:buChar char="►"/>
            </a:pPr>
            <a:r>
              <a:rPr lang="en-US" sz="1400">
                <a:solidFill>
                  <a:srgbClr val="002060"/>
                </a:solidFill>
              </a:rPr>
              <a:t>YOUR ELECTIONS </a:t>
            </a:r>
            <a:r>
              <a:rPr lang="en-US" sz="1400" b="0">
                <a:solidFill>
                  <a:srgbClr val="57585A"/>
                </a:solidFill>
              </a:rPr>
              <a:t>– View your current (and future) benefits elections including medical, dental, vision, savings accounts, and voluntary benefits.</a:t>
            </a:r>
          </a:p>
          <a:p>
            <a:pPr marL="354330" lvl="0" indent="-354330">
              <a:lnSpc>
                <a:spcPct val="120000"/>
              </a:lnSpc>
              <a:buClr>
                <a:srgbClr val="2D95BF"/>
              </a:buClr>
              <a:buFont typeface=".Lucida Grande UI Regular"/>
              <a:buChar char="►"/>
            </a:pPr>
            <a:endParaRPr lang="en-US" sz="1400">
              <a:ea typeface="Open Sans"/>
            </a:endParaRPr>
          </a:p>
          <a:p>
            <a:pPr marL="354330" indent="-354330">
              <a:lnSpc>
                <a:spcPct val="120000"/>
              </a:lnSpc>
              <a:buClr>
                <a:srgbClr val="2D95BF"/>
              </a:buClr>
              <a:buFont typeface=".Lucida Grande UI Regular"/>
              <a:buChar char="►"/>
            </a:pPr>
            <a:r>
              <a:rPr lang="en-US" sz="1400">
                <a:solidFill>
                  <a:srgbClr val="002060"/>
                </a:solidFill>
              </a:rPr>
              <a:t>CHANGE YOUR BENEFITS </a:t>
            </a:r>
            <a:r>
              <a:rPr lang="en-US" sz="1400" b="0">
                <a:solidFill>
                  <a:srgbClr val="57585A"/>
                </a:solidFill>
              </a:rPr>
              <a:t>– Simple buttons direct you to the mobile-optimized site to change your benefits when eligible.</a:t>
            </a:r>
          </a:p>
          <a:p>
            <a:pPr marL="354330" lvl="0" indent="-354330">
              <a:lnSpc>
                <a:spcPct val="120000"/>
              </a:lnSpc>
              <a:buClr>
                <a:srgbClr val="2D95BF"/>
              </a:buClr>
              <a:buFont typeface=".Lucida Grande UI Regular"/>
              <a:buChar char="►"/>
            </a:pPr>
            <a:endParaRPr lang="en-US" sz="1400">
              <a:solidFill>
                <a:srgbClr val="002060"/>
              </a:solidFill>
            </a:endParaRPr>
          </a:p>
          <a:p>
            <a:pPr marL="354330" lvl="0" indent="-354330">
              <a:lnSpc>
                <a:spcPct val="120000"/>
              </a:lnSpc>
              <a:buClr>
                <a:srgbClr val="2D95BF"/>
              </a:buClr>
              <a:buFont typeface=".Lucida Grande UI Regular"/>
              <a:buChar char="►"/>
            </a:pPr>
            <a:r>
              <a:rPr lang="en-US" sz="1400">
                <a:solidFill>
                  <a:srgbClr val="002060"/>
                </a:solidFill>
              </a:rPr>
              <a:t>REVIEW DEPENDENTS &amp; BENEFICIARIES </a:t>
            </a:r>
            <a:r>
              <a:rPr lang="en-US" sz="1400" b="0">
                <a:solidFill>
                  <a:srgbClr val="57585A"/>
                </a:solidFill>
              </a:rPr>
              <a:t>– View your listed primary and contingent beneficiaries, as well as covered dependents.</a:t>
            </a:r>
          </a:p>
          <a:p>
            <a:pPr marL="354330" lvl="0" indent="-354330">
              <a:lnSpc>
                <a:spcPct val="120000"/>
              </a:lnSpc>
              <a:buClr>
                <a:srgbClr val="2D95BF"/>
              </a:buClr>
              <a:buFont typeface=".Lucida Grande UI Regular"/>
              <a:buChar char="►"/>
            </a:pPr>
            <a:endParaRPr lang="en-US" sz="1400"/>
          </a:p>
          <a:p>
            <a:pPr marL="354330" lvl="0" indent="-354330">
              <a:lnSpc>
                <a:spcPct val="120000"/>
              </a:lnSpc>
              <a:buClr>
                <a:srgbClr val="2D95BF"/>
              </a:buClr>
              <a:buFont typeface=".Lucida Grande UI Regular"/>
              <a:buChar char="►"/>
            </a:pPr>
            <a:r>
              <a:rPr lang="en-US" sz="1400">
                <a:solidFill>
                  <a:srgbClr val="002060"/>
                </a:solidFill>
              </a:rPr>
              <a:t>ID CARDS </a:t>
            </a:r>
            <a:r>
              <a:rPr lang="en-US" sz="1400" b="0">
                <a:solidFill>
                  <a:srgbClr val="57585A"/>
                </a:solidFill>
              </a:rPr>
              <a:t>– Keep your ID cards (even custom cards) at your fingertips by storing them in the App.</a:t>
            </a:r>
          </a:p>
          <a:p>
            <a:pPr marL="354330" lvl="0" indent="-354330">
              <a:lnSpc>
                <a:spcPct val="120000"/>
              </a:lnSpc>
              <a:buClr>
                <a:srgbClr val="2D95BF"/>
              </a:buClr>
              <a:buFont typeface=".Lucida Grande UI Regular"/>
              <a:buChar char="►"/>
            </a:pPr>
            <a:endParaRPr lang="en-US" sz="1400"/>
          </a:p>
          <a:p>
            <a:pPr marL="354330" lvl="0" indent="-354330">
              <a:lnSpc>
                <a:spcPct val="120000"/>
              </a:lnSpc>
              <a:buClr>
                <a:srgbClr val="2D95BF"/>
              </a:buClr>
              <a:buFont typeface=".Lucida Grande UI Regular"/>
              <a:buChar char="►"/>
            </a:pPr>
            <a:r>
              <a:rPr lang="en-US" sz="1400">
                <a:solidFill>
                  <a:srgbClr val="002060"/>
                </a:solidFill>
              </a:rPr>
              <a:t>MESSAGES </a:t>
            </a:r>
            <a:r>
              <a:rPr lang="en-US" sz="1400" b="0">
                <a:solidFill>
                  <a:srgbClr val="57585A"/>
                </a:solidFill>
              </a:rPr>
              <a:t>– Stay on top of important deadlines, send and receive important documentation in regards to your benefits, such as dependent verification information and Evidence of Insurability.</a:t>
            </a:r>
          </a:p>
          <a:p>
            <a:pPr marL="354330" lvl="0" indent="-354330">
              <a:lnSpc>
                <a:spcPct val="120000"/>
              </a:lnSpc>
              <a:buClr>
                <a:srgbClr val="2D95BF"/>
              </a:buClr>
              <a:buFont typeface=".Lucida Grande UI Regular"/>
              <a:buChar char="►"/>
            </a:pPr>
            <a:endParaRPr lang="en-US" sz="1400"/>
          </a:p>
          <a:p>
            <a:pPr marL="354330" lvl="0" indent="-354330">
              <a:lnSpc>
                <a:spcPct val="120000"/>
              </a:lnSpc>
              <a:buClr>
                <a:srgbClr val="2D95BF"/>
              </a:buClr>
              <a:buFont typeface=".Lucida Grande UI Regular"/>
              <a:buChar char="►"/>
            </a:pPr>
            <a:r>
              <a:rPr lang="en-US" sz="1400">
                <a:solidFill>
                  <a:srgbClr val="002060"/>
                </a:solidFill>
              </a:rPr>
              <a:t>CONTACT INFO</a:t>
            </a:r>
            <a:r>
              <a:rPr lang="en-US" sz="1400" b="0">
                <a:solidFill>
                  <a:srgbClr val="002060"/>
                </a:solidFill>
              </a:rPr>
              <a:t> </a:t>
            </a:r>
            <a:r>
              <a:rPr lang="en-US" sz="1400" b="0">
                <a:solidFill>
                  <a:srgbClr val="57585A"/>
                </a:solidFill>
              </a:rPr>
              <a:t>– Easily contact a representative or Sofia for questions about your benefits, benefits enrollment, life events, and required documentation. </a:t>
            </a:r>
          </a:p>
          <a:p>
            <a:pPr lvl="0">
              <a:lnSpc>
                <a:spcPct val="120000"/>
              </a:lnSpc>
              <a:buClr>
                <a:srgbClr val="2D95BF"/>
              </a:buClr>
            </a:pPr>
            <a:endParaRPr lang="en-US" sz="1400" b="0">
              <a:solidFill>
                <a:srgbClr val="57585A"/>
              </a:solidFill>
            </a:endParaRPr>
          </a:p>
          <a:p>
            <a:pPr marL="354330" indent="-354330">
              <a:lnSpc>
                <a:spcPct val="120000"/>
              </a:lnSpc>
              <a:buClr>
                <a:srgbClr val="2D95BF"/>
              </a:buClr>
              <a:buFont typeface=".Lucida Grande UI Regular"/>
              <a:buChar char="►"/>
            </a:pPr>
            <a:r>
              <a:rPr lang="en-US" sz="1400">
                <a:solidFill>
                  <a:srgbClr val="002060"/>
                </a:solidFill>
              </a:rPr>
              <a:t>ACCOUNTS </a:t>
            </a:r>
            <a:r>
              <a:rPr lang="en-US" sz="1400" b="0">
                <a:solidFill>
                  <a:srgbClr val="57585A"/>
                </a:solidFill>
              </a:rPr>
              <a:t>– Manage your MyChoice Account balances, request reimbursement, request new cards and more. </a:t>
            </a:r>
          </a:p>
          <a:p>
            <a:pPr marL="354330" lvl="0" indent="-354330">
              <a:lnSpc>
                <a:spcPct val="120000"/>
              </a:lnSpc>
              <a:buClr>
                <a:srgbClr val="2D95BF"/>
              </a:buClr>
              <a:buFont typeface=".Lucida Grande UI Regular"/>
              <a:buChar char="►"/>
            </a:pPr>
            <a:endParaRPr lang="en-US" sz="1400" b="0">
              <a:solidFill>
                <a:srgbClr val="57585A"/>
              </a:solidFill>
              <a:effectLst/>
            </a:endParaRPr>
          </a:p>
        </p:txBody>
      </p:sp>
    </p:spTree>
    <p:extLst>
      <p:ext uri="{BB962C8B-B14F-4D97-AF65-F5344CB8AC3E}">
        <p14:creationId xmlns:p14="http://schemas.microsoft.com/office/powerpoint/2010/main" val="548577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940199"/>
            <a:ext cx="5582093" cy="1261884"/>
          </a:xfrm>
        </p:spPr>
        <p:txBody>
          <a:bodyPr/>
          <a:lstStyle/>
          <a:p>
            <a:pPr fontAlgn="t"/>
            <a:r>
              <a:rPr lang="en-US">
                <a:latin typeface="Oswald" panose="02000303000000000000" pitchFamily="2" charset="0"/>
              </a:rPr>
              <a:t>Accessing the </a:t>
            </a:r>
            <a:r>
              <a:rPr lang="en-US" err="1">
                <a:latin typeface="Oswald" panose="02000303000000000000" pitchFamily="2" charset="0"/>
              </a:rPr>
              <a:t>MyChoice</a:t>
            </a:r>
            <a:r>
              <a:rPr lang="en-US" sz="1400" cap="small">
                <a:solidFill>
                  <a:prstClr val="white"/>
                </a:solidFill>
                <a:latin typeface="Oswald" panose="02000303000000000000" pitchFamily="2" charset="0"/>
              </a:rPr>
              <a:t>®</a:t>
            </a:r>
            <a:r>
              <a:rPr lang="en-US">
                <a:latin typeface="Oswald" panose="02000303000000000000" pitchFamily="2" charset="0"/>
              </a:rPr>
              <a:t> </a:t>
            </a:r>
            <a:br>
              <a:rPr lang="en-US">
                <a:latin typeface="Oswald" panose="02000303000000000000" pitchFamily="2" charset="0"/>
              </a:rPr>
            </a:br>
            <a:r>
              <a:rPr lang="en-US">
                <a:latin typeface="Oswald" panose="02000303000000000000" pitchFamily="2" charset="0"/>
              </a:rPr>
              <a:t>Mobile App</a:t>
            </a:r>
          </a:p>
        </p:txBody>
      </p:sp>
      <p:sp>
        <p:nvSpPr>
          <p:cNvPr id="3" name="Slide Number Placeholder 2"/>
          <p:cNvSpPr>
            <a:spLocks noGrp="1"/>
          </p:cNvSpPr>
          <p:nvPr>
            <p:ph type="sldNum" sz="quarter" idx="12"/>
          </p:nvPr>
        </p:nvSpPr>
        <p:spPr/>
        <p:txBody>
          <a:bodyPr/>
          <a:lstStyle/>
          <a:p>
            <a:fld id="{B603CF35-8781-8A45-A5F8-8B87A8D5C6AE}" type="slidenum">
              <a:rPr lang="en-US" smtClean="0"/>
              <a:pPr/>
              <a:t>4</a:t>
            </a:fld>
            <a:endParaRPr lang="en-US"/>
          </a:p>
        </p:txBody>
      </p:sp>
      <p:pic>
        <p:nvPicPr>
          <p:cNvPr id="4" name="Picture 3" descr="A group of smartphones with text messages&#10;&#10;Description automatically generated">
            <a:extLst>
              <a:ext uri="{FF2B5EF4-FFF2-40B4-BE49-F238E27FC236}">
                <a16:creationId xmlns:a16="http://schemas.microsoft.com/office/drawing/2014/main" id="{2FBBC12C-D3EF-11F8-ACC6-BAAEC39E803C}"/>
              </a:ext>
            </a:extLst>
          </p:cNvPr>
          <p:cNvPicPr>
            <a:picLocks noChangeAspect="1"/>
          </p:cNvPicPr>
          <p:nvPr/>
        </p:nvPicPr>
        <p:blipFill>
          <a:blip r:embed="rId3"/>
          <a:stretch>
            <a:fillRect/>
          </a:stretch>
        </p:blipFill>
        <p:spPr>
          <a:xfrm>
            <a:off x="4426428" y="1792979"/>
            <a:ext cx="4717572" cy="3839902"/>
          </a:xfrm>
          <a:prstGeom prst="rect">
            <a:avLst/>
          </a:prstGeom>
        </p:spPr>
      </p:pic>
      <p:pic>
        <p:nvPicPr>
          <p:cNvPr id="5" name="Picture 4">
            <a:extLst>
              <a:ext uri="{FF2B5EF4-FFF2-40B4-BE49-F238E27FC236}">
                <a16:creationId xmlns:a16="http://schemas.microsoft.com/office/drawing/2014/main" id="{893E848F-C182-B7CE-9D74-B1BF2B8F8F3E}"/>
              </a:ext>
            </a:extLst>
          </p:cNvPr>
          <p:cNvPicPr>
            <a:picLocks noChangeAspect="1"/>
          </p:cNvPicPr>
          <p:nvPr/>
        </p:nvPicPr>
        <p:blipFill>
          <a:blip r:embed="rId4"/>
          <a:stretch>
            <a:fillRect/>
          </a:stretch>
        </p:blipFill>
        <p:spPr>
          <a:xfrm>
            <a:off x="7515309" y="2408057"/>
            <a:ext cx="1349159" cy="2130076"/>
          </a:xfrm>
          <a:prstGeom prst="rect">
            <a:avLst/>
          </a:prstGeom>
        </p:spPr>
      </p:pic>
      <p:sp>
        <p:nvSpPr>
          <p:cNvPr id="6" name="Rectangle 5">
            <a:extLst>
              <a:ext uri="{FF2B5EF4-FFF2-40B4-BE49-F238E27FC236}">
                <a16:creationId xmlns:a16="http://schemas.microsoft.com/office/drawing/2014/main" id="{DF2B9D81-F7FB-E1A8-F6AB-EA78B6EE909F}"/>
              </a:ext>
            </a:extLst>
          </p:cNvPr>
          <p:cNvSpPr/>
          <p:nvPr/>
        </p:nvSpPr>
        <p:spPr>
          <a:xfrm>
            <a:off x="7515309" y="4503395"/>
            <a:ext cx="1349159" cy="4798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10109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03CF35-8781-8A45-A5F8-8B87A8D5C6AE}" type="slidenum">
              <a:rPr lang="en-US" smtClean="0"/>
              <a:pPr/>
              <a:t>5</a:t>
            </a:fld>
            <a:endParaRPr lang="en-US"/>
          </a:p>
        </p:txBody>
      </p:sp>
      <p:sp>
        <p:nvSpPr>
          <p:cNvPr id="3" name="Title 2"/>
          <p:cNvSpPr>
            <a:spLocks noGrp="1"/>
          </p:cNvSpPr>
          <p:nvPr>
            <p:ph type="title"/>
          </p:nvPr>
        </p:nvSpPr>
        <p:spPr/>
        <p:txBody>
          <a:bodyPr/>
          <a:lstStyle/>
          <a:p>
            <a:r>
              <a:rPr lang="en-US" b="0">
                <a:latin typeface="Oswald" panose="02000303000000000000" pitchFamily="2" charset="0"/>
              </a:rPr>
              <a:t>Getting Started</a:t>
            </a:r>
          </a:p>
        </p:txBody>
      </p:sp>
      <p:sp>
        <p:nvSpPr>
          <p:cNvPr id="4" name="Text Placeholder 3"/>
          <p:cNvSpPr>
            <a:spLocks noGrp="1"/>
          </p:cNvSpPr>
          <p:nvPr>
            <p:ph type="body" sz="quarter" idx="13"/>
          </p:nvPr>
        </p:nvSpPr>
        <p:spPr/>
        <p:txBody>
          <a:bodyPr>
            <a:normAutofit fontScale="92500"/>
          </a:bodyPr>
          <a:lstStyle/>
          <a:p>
            <a:r>
              <a:rPr lang="en-US" sz="2000" b="1">
                <a:solidFill>
                  <a:srgbClr val="002060"/>
                </a:solidFill>
                <a:latin typeface="Open Sans" panose="020B0606030504020204" pitchFamily="34" charset="0"/>
                <a:ea typeface="Open Sans" panose="020B0606030504020204" pitchFamily="34" charset="0"/>
                <a:cs typeface="Open Sans" panose="020B0606030504020204" pitchFamily="34" charset="0"/>
              </a:rPr>
              <a:t>Step 1:</a:t>
            </a:r>
          </a:p>
          <a:p>
            <a:pPr fontAlgn="t"/>
            <a:r>
              <a:rPr lang="en-US" sz="1800" b="0"/>
              <a:t>Download MyChoice Mobile from the applicable store, either Google Play or the App Store, depending upon your mobile device.</a:t>
            </a:r>
          </a:p>
        </p:txBody>
      </p:sp>
      <p:sp>
        <p:nvSpPr>
          <p:cNvPr id="5" name="Rectangle 2"/>
          <p:cNvSpPr>
            <a:spLocks noChangeArrowheads="1"/>
          </p:cNvSpPr>
          <p:nvPr/>
        </p:nvSpPr>
        <p:spPr bwMode="auto">
          <a:xfrm>
            <a:off x="774700" y="2018406"/>
            <a:ext cx="729900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extBox 7"/>
          <p:cNvSpPr txBox="1"/>
          <p:nvPr/>
        </p:nvSpPr>
        <p:spPr>
          <a:xfrm>
            <a:off x="1492879" y="3271700"/>
            <a:ext cx="1892300" cy="738664"/>
          </a:xfrm>
          <a:prstGeom prst="rect">
            <a:avLst/>
          </a:prstGeom>
          <a:noFill/>
        </p:spPr>
        <p:txBody>
          <a:bodyPr wrap="square" rtlCol="0">
            <a:spAutoFit/>
          </a:bodyPr>
          <a:lstStyle/>
          <a:p>
            <a:r>
              <a:rPr lang="en-US" sz="1400">
                <a:solidFill>
                  <a:srgbClr val="002060"/>
                </a:solidFill>
                <a:latin typeface="Open Sans" charset="0"/>
                <a:ea typeface="Open Sans" charset="0"/>
                <a:cs typeface="Open Sans" charset="0"/>
              </a:rPr>
              <a:t>DOWNLOAD THE APP FROM YOUR DEVICE’S APP STORE</a:t>
            </a:r>
          </a:p>
        </p:txBody>
      </p:sp>
      <p:sp>
        <p:nvSpPr>
          <p:cNvPr id="12" name="TextBox 11"/>
          <p:cNvSpPr txBox="1"/>
          <p:nvPr/>
        </p:nvSpPr>
        <p:spPr>
          <a:xfrm>
            <a:off x="7003342" y="3570532"/>
            <a:ext cx="1246123" cy="523220"/>
          </a:xfrm>
          <a:prstGeom prst="rect">
            <a:avLst/>
          </a:prstGeom>
          <a:noFill/>
        </p:spPr>
        <p:txBody>
          <a:bodyPr wrap="square" rtlCol="0">
            <a:spAutoFit/>
          </a:bodyPr>
          <a:lstStyle/>
          <a:p>
            <a:r>
              <a:rPr lang="en-US" sz="1400">
                <a:solidFill>
                  <a:srgbClr val="002060"/>
                </a:solidFill>
                <a:latin typeface="Open Sans" charset="0"/>
                <a:ea typeface="Open Sans" charset="0"/>
                <a:cs typeface="Open Sans" charset="0"/>
              </a:rPr>
              <a:t>IT LOOKS LIKE THIS</a:t>
            </a:r>
          </a:p>
        </p:txBody>
      </p:sp>
      <p:pic>
        <p:nvPicPr>
          <p:cNvPr id="2049" name="Picture 1" descr="appstores-6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613" y="4021193"/>
            <a:ext cx="1892300" cy="1346200"/>
          </a:xfrm>
          <a:prstGeom prst="rect">
            <a:avLst/>
          </a:prstGeom>
          <a:noFill/>
          <a:extLst>
            <a:ext uri="{909E8E84-426E-40DD-AFC4-6F175D3DCCD1}">
              <a14:hiddenFill xmlns:a14="http://schemas.microsoft.com/office/drawing/2010/main">
                <a:solidFill>
                  <a:srgbClr val="FFFFFF"/>
                </a:solidFill>
              </a14:hiddenFill>
            </a:ext>
          </a:extLst>
        </p:spPr>
      </p:pic>
      <p:sp>
        <p:nvSpPr>
          <p:cNvPr id="7" name="Down Arrow 6"/>
          <p:cNvSpPr/>
          <p:nvPr/>
        </p:nvSpPr>
        <p:spPr>
          <a:xfrm rot="5400000">
            <a:off x="7208531" y="2742730"/>
            <a:ext cx="329609" cy="1387549"/>
          </a:xfrm>
          <a:prstGeom prst="downArrow">
            <a:avLst/>
          </a:prstGeom>
          <a:solidFill>
            <a:srgbClr val="00AB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589655-EAA5-4380-B18D-FCF62205FA59}"/>
              </a:ext>
            </a:extLst>
          </p:cNvPr>
          <p:cNvSpPr/>
          <p:nvPr/>
        </p:nvSpPr>
        <p:spPr>
          <a:xfrm>
            <a:off x="3786279" y="4339042"/>
            <a:ext cx="2722485" cy="158818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Text&#10;&#10;Description automatically generated">
            <a:extLst>
              <a:ext uri="{FF2B5EF4-FFF2-40B4-BE49-F238E27FC236}">
                <a16:creationId xmlns:a16="http://schemas.microsoft.com/office/drawing/2014/main" id="{ADD20DB9-1A84-E244-87D7-C82CEA571724}"/>
              </a:ext>
            </a:extLst>
          </p:cNvPr>
          <p:cNvPicPr>
            <a:picLocks noChangeAspect="1"/>
          </p:cNvPicPr>
          <p:nvPr/>
        </p:nvPicPr>
        <p:blipFill>
          <a:blip r:embed="rId4"/>
          <a:stretch>
            <a:fillRect/>
          </a:stretch>
        </p:blipFill>
        <p:spPr>
          <a:xfrm>
            <a:off x="4463716" y="2456725"/>
            <a:ext cx="1826496" cy="3764634"/>
          </a:xfrm>
          <a:prstGeom prst="rect">
            <a:avLst/>
          </a:prstGeom>
          <a:ln>
            <a:solidFill>
              <a:schemeClr val="tx1"/>
            </a:solidFill>
          </a:ln>
        </p:spPr>
      </p:pic>
    </p:spTree>
    <p:custDataLst>
      <p:tags r:id="rId1"/>
    </p:custDataLst>
    <p:extLst>
      <p:ext uri="{BB962C8B-B14F-4D97-AF65-F5344CB8AC3E}">
        <p14:creationId xmlns:p14="http://schemas.microsoft.com/office/powerpoint/2010/main" val="2087489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03CF35-8781-8A45-A5F8-8B87A8D5C6AE}" type="slidenum">
              <a:rPr lang="en-US" smtClean="0"/>
              <a:pPr/>
              <a:t>6</a:t>
            </a:fld>
            <a:endParaRPr lang="en-US"/>
          </a:p>
        </p:txBody>
      </p:sp>
      <p:sp>
        <p:nvSpPr>
          <p:cNvPr id="3" name="Title 2"/>
          <p:cNvSpPr>
            <a:spLocks noGrp="1"/>
          </p:cNvSpPr>
          <p:nvPr>
            <p:ph type="title"/>
          </p:nvPr>
        </p:nvSpPr>
        <p:spPr/>
        <p:txBody>
          <a:bodyPr/>
          <a:lstStyle/>
          <a:p>
            <a:r>
              <a:rPr lang="en-US" b="0"/>
              <a:t>Getting Started</a:t>
            </a:r>
          </a:p>
        </p:txBody>
      </p:sp>
      <p:sp>
        <p:nvSpPr>
          <p:cNvPr id="4" name="Text Placeholder 3"/>
          <p:cNvSpPr>
            <a:spLocks noGrp="1"/>
          </p:cNvSpPr>
          <p:nvPr>
            <p:ph type="body" sz="quarter" idx="13"/>
          </p:nvPr>
        </p:nvSpPr>
        <p:spPr>
          <a:xfrm>
            <a:off x="656687" y="1253319"/>
            <a:ext cx="6970486" cy="1296195"/>
          </a:xfrm>
        </p:spPr>
        <p:txBody>
          <a:bodyPr>
            <a:normAutofit lnSpcReduction="10000"/>
          </a:bodyPr>
          <a:lstStyle/>
          <a:p>
            <a:pPr>
              <a:lnSpc>
                <a:spcPct val="110000"/>
              </a:lnSpc>
            </a:pPr>
            <a:r>
              <a:rPr lang="en-US" sz="1800" b="1">
                <a:solidFill>
                  <a:srgbClr val="002060"/>
                </a:solidFill>
                <a:latin typeface="Open Sans" panose="020B0606030504020204" pitchFamily="34" charset="0"/>
                <a:ea typeface="Open Sans" panose="020B0606030504020204" pitchFamily="34" charset="0"/>
                <a:cs typeface="Open Sans" panose="020B0606030504020204" pitchFamily="34" charset="0"/>
              </a:rPr>
              <a:t>Step 2:</a:t>
            </a:r>
          </a:p>
          <a:p>
            <a:pPr fontAlgn="t">
              <a:lnSpc>
                <a:spcPct val="110000"/>
              </a:lnSpc>
            </a:pPr>
            <a:r>
              <a:rPr lang="en-US" sz="1400" b="0"/>
              <a:t>Launch the app on your device and input your benefit portal username and password. If you don’t have a username and password, tap “Single Sign-On” at the bottom of the screen to see directions for using a QR Code or Access Code (page 10).</a:t>
            </a:r>
          </a:p>
        </p:txBody>
      </p:sp>
      <p:sp>
        <p:nvSpPr>
          <p:cNvPr id="5" name="Rectangle 2"/>
          <p:cNvSpPr>
            <a:spLocks noChangeArrowheads="1"/>
          </p:cNvSpPr>
          <p:nvPr/>
        </p:nvSpPr>
        <p:spPr bwMode="auto">
          <a:xfrm>
            <a:off x="774700" y="2018406"/>
            <a:ext cx="729900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descr="A screenshot of a login form&#10;&#10;Description automatically generated">
            <a:extLst>
              <a:ext uri="{FF2B5EF4-FFF2-40B4-BE49-F238E27FC236}">
                <a16:creationId xmlns:a16="http://schemas.microsoft.com/office/drawing/2014/main" id="{0505FB39-1480-E76B-1F04-9D1865654626}"/>
              </a:ext>
            </a:extLst>
          </p:cNvPr>
          <p:cNvPicPr>
            <a:picLocks noChangeAspect="1"/>
          </p:cNvPicPr>
          <p:nvPr/>
        </p:nvPicPr>
        <p:blipFill rotWithShape="1">
          <a:blip r:embed="rId3"/>
          <a:srcRect t="6238" b="2540"/>
          <a:stretch/>
        </p:blipFill>
        <p:spPr>
          <a:xfrm>
            <a:off x="3237929" y="2549514"/>
            <a:ext cx="1808001" cy="3568738"/>
          </a:xfrm>
          <a:prstGeom prst="rect">
            <a:avLst/>
          </a:prstGeom>
        </p:spPr>
      </p:pic>
    </p:spTree>
    <p:custDataLst>
      <p:tags r:id="rId1"/>
    </p:custDataLst>
    <p:extLst>
      <p:ext uri="{BB962C8B-B14F-4D97-AF65-F5344CB8AC3E}">
        <p14:creationId xmlns:p14="http://schemas.microsoft.com/office/powerpoint/2010/main" val="1518294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03CF35-8781-8A45-A5F8-8B87A8D5C6AE}" type="slidenum">
              <a:rPr kumimoji="0" lang="en-US" sz="1200" b="0" i="0" u="none" strike="noStrike" kern="1200" cap="none" spc="0" normalizeH="0" baseline="0" noProof="0" smtClean="0">
                <a:ln>
                  <a:noFill/>
                </a:ln>
                <a:solidFill>
                  <a:srgbClr val="3C3C3B"/>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3C3C3B"/>
              </a:solidFill>
              <a:effectLst/>
              <a:uLnTx/>
              <a:uFillTx/>
              <a:latin typeface="Calibri"/>
              <a:ea typeface="+mn-ea"/>
              <a:cs typeface="+mn-cs"/>
            </a:endParaRPr>
          </a:p>
        </p:txBody>
      </p:sp>
      <p:sp>
        <p:nvSpPr>
          <p:cNvPr id="3" name="Title 2"/>
          <p:cNvSpPr>
            <a:spLocks noGrp="1"/>
          </p:cNvSpPr>
          <p:nvPr>
            <p:ph type="title"/>
          </p:nvPr>
        </p:nvSpPr>
        <p:spPr/>
        <p:txBody>
          <a:bodyPr/>
          <a:lstStyle/>
          <a:p>
            <a:r>
              <a:rPr lang="en-US" b="0"/>
              <a:t>Getting Started</a:t>
            </a:r>
          </a:p>
        </p:txBody>
      </p:sp>
      <p:sp>
        <p:nvSpPr>
          <p:cNvPr id="4" name="Text Placeholder 3"/>
          <p:cNvSpPr>
            <a:spLocks noGrp="1"/>
          </p:cNvSpPr>
          <p:nvPr>
            <p:ph type="body" sz="quarter" idx="13"/>
          </p:nvPr>
        </p:nvSpPr>
        <p:spPr>
          <a:xfrm>
            <a:off x="656686" y="1253319"/>
            <a:ext cx="6916698" cy="1091827"/>
          </a:xfrm>
        </p:spPr>
        <p:txBody>
          <a:bodyPr>
            <a:normAutofit fontScale="85000" lnSpcReduction="10000"/>
          </a:bodyPr>
          <a:lstStyle/>
          <a:p>
            <a:pPr>
              <a:lnSpc>
                <a:spcPct val="120000"/>
              </a:lnSpc>
            </a:pPr>
            <a:r>
              <a:rPr lang="en-US" sz="2000" b="1">
                <a:solidFill>
                  <a:srgbClr val="002060"/>
                </a:solidFill>
                <a:latin typeface="Open Sans" panose="020B0606030504020204" pitchFamily="34" charset="0"/>
                <a:ea typeface="Open Sans" panose="020B0606030504020204" pitchFamily="34" charset="0"/>
                <a:cs typeface="Open Sans" panose="020B0606030504020204" pitchFamily="34" charset="0"/>
              </a:rPr>
              <a:t>Step 3:</a:t>
            </a:r>
          </a:p>
          <a:p>
            <a:pPr fontAlgn="t">
              <a:lnSpc>
                <a:spcPct val="120000"/>
              </a:lnSpc>
            </a:pPr>
            <a:r>
              <a:rPr lang="en-US" sz="1800" b="0"/>
              <a:t>You may be prompted to answer one of the security questions you selected in your profile or to enter a code for Multi-factor Authentication (MFA).</a:t>
            </a:r>
          </a:p>
        </p:txBody>
      </p:sp>
      <p:sp>
        <p:nvSpPr>
          <p:cNvPr id="5" name="Rectangle 2"/>
          <p:cNvSpPr>
            <a:spLocks noChangeArrowheads="1"/>
          </p:cNvSpPr>
          <p:nvPr/>
        </p:nvSpPr>
        <p:spPr bwMode="auto">
          <a:xfrm>
            <a:off x="774700" y="2018406"/>
            <a:ext cx="6691107" cy="16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8" name="Picture 7" descr="A screenshot of a phone&#10;&#10;Description automatically generated">
            <a:extLst>
              <a:ext uri="{FF2B5EF4-FFF2-40B4-BE49-F238E27FC236}">
                <a16:creationId xmlns:a16="http://schemas.microsoft.com/office/drawing/2014/main" id="{782B145F-7BE4-BE73-2A9C-DE1C26691F77}"/>
              </a:ext>
            </a:extLst>
          </p:cNvPr>
          <p:cNvPicPr>
            <a:picLocks noChangeAspect="1"/>
          </p:cNvPicPr>
          <p:nvPr/>
        </p:nvPicPr>
        <p:blipFill rotWithShape="1">
          <a:blip r:embed="rId3"/>
          <a:srcRect l="6143" t="6692" r="7065" b="10140"/>
          <a:stretch/>
        </p:blipFill>
        <p:spPr>
          <a:xfrm>
            <a:off x="2140508" y="2446691"/>
            <a:ext cx="1974527" cy="3810000"/>
          </a:xfrm>
          <a:prstGeom prst="rect">
            <a:avLst/>
          </a:prstGeom>
        </p:spPr>
      </p:pic>
      <p:pic>
        <p:nvPicPr>
          <p:cNvPr id="10" name="Picture 9" descr="A screen shot of a cell phone&#10;&#10;Description automatically generated">
            <a:extLst>
              <a:ext uri="{FF2B5EF4-FFF2-40B4-BE49-F238E27FC236}">
                <a16:creationId xmlns:a16="http://schemas.microsoft.com/office/drawing/2014/main" id="{E42DAE0C-DFD0-9F8F-3A6A-F1E9DADADDC7}"/>
              </a:ext>
            </a:extLst>
          </p:cNvPr>
          <p:cNvPicPr>
            <a:picLocks noChangeAspect="1"/>
          </p:cNvPicPr>
          <p:nvPr/>
        </p:nvPicPr>
        <p:blipFill rotWithShape="1">
          <a:blip r:embed="rId4"/>
          <a:srcRect l="5372" t="7739" r="5993" b="6128"/>
          <a:stretch/>
        </p:blipFill>
        <p:spPr>
          <a:xfrm>
            <a:off x="4966766" y="2446692"/>
            <a:ext cx="1903333" cy="3810000"/>
          </a:xfrm>
          <a:prstGeom prst="rect">
            <a:avLst/>
          </a:prstGeom>
        </p:spPr>
      </p:pic>
    </p:spTree>
    <p:custDataLst>
      <p:tags r:id="rId1"/>
    </p:custDataLst>
    <p:extLst>
      <p:ext uri="{BB962C8B-B14F-4D97-AF65-F5344CB8AC3E}">
        <p14:creationId xmlns:p14="http://schemas.microsoft.com/office/powerpoint/2010/main" val="2790926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03CF35-8781-8A45-A5F8-8B87A8D5C6AE}" type="slidenum">
              <a:rPr kumimoji="0" lang="en-US" sz="1200" b="0" i="0" u="none" strike="noStrike" kern="1200" cap="none" spc="0" normalizeH="0" baseline="0" noProof="0" smtClean="0">
                <a:ln>
                  <a:noFill/>
                </a:ln>
                <a:solidFill>
                  <a:srgbClr val="3C3C3B"/>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3C3C3B"/>
              </a:solidFill>
              <a:effectLst/>
              <a:uLnTx/>
              <a:uFillTx/>
              <a:latin typeface="Calibri"/>
              <a:ea typeface="+mn-ea"/>
              <a:cs typeface="+mn-cs"/>
            </a:endParaRPr>
          </a:p>
        </p:txBody>
      </p:sp>
      <p:sp>
        <p:nvSpPr>
          <p:cNvPr id="3" name="Title 2"/>
          <p:cNvSpPr>
            <a:spLocks noGrp="1"/>
          </p:cNvSpPr>
          <p:nvPr>
            <p:ph type="title"/>
          </p:nvPr>
        </p:nvSpPr>
        <p:spPr/>
        <p:txBody>
          <a:bodyPr/>
          <a:lstStyle/>
          <a:p>
            <a:r>
              <a:rPr lang="en-US" b="0"/>
              <a:t>Getting Started</a:t>
            </a:r>
          </a:p>
        </p:txBody>
      </p:sp>
      <p:sp>
        <p:nvSpPr>
          <p:cNvPr id="4" name="Text Placeholder 3"/>
          <p:cNvSpPr>
            <a:spLocks noGrp="1"/>
          </p:cNvSpPr>
          <p:nvPr>
            <p:ph type="body" sz="quarter" idx="13"/>
          </p:nvPr>
        </p:nvSpPr>
        <p:spPr>
          <a:xfrm>
            <a:off x="656686" y="1253321"/>
            <a:ext cx="7079265" cy="1272166"/>
          </a:xfrm>
        </p:spPr>
        <p:txBody>
          <a:bodyPr>
            <a:normAutofit fontScale="92500" lnSpcReduction="20000"/>
          </a:bodyPr>
          <a:lstStyle/>
          <a:p>
            <a:r>
              <a:rPr lang="en-US" sz="2000" b="1">
                <a:solidFill>
                  <a:srgbClr val="002060"/>
                </a:solidFill>
                <a:latin typeface="Open Sans" panose="020B0606030504020204" pitchFamily="34" charset="0"/>
                <a:ea typeface="Open Sans" panose="020B0606030504020204" pitchFamily="34" charset="0"/>
                <a:cs typeface="Open Sans" panose="020B0606030504020204" pitchFamily="34" charset="0"/>
              </a:rPr>
              <a:t>Step 4:</a:t>
            </a:r>
          </a:p>
          <a:p>
            <a:pPr fontAlgn="t">
              <a:lnSpc>
                <a:spcPct val="110000"/>
              </a:lnSpc>
            </a:pPr>
            <a:r>
              <a:rPr lang="en-US" sz="1700" b="0"/>
              <a:t>Following acceptance of the Terms and Conditions, you will create, and confirm, the PIN of your choice. Use your PIN to access the app going forward. If you forget your PIN, tap “Forgot PIN?” when you enter the app for assistance.</a:t>
            </a:r>
          </a:p>
        </p:txBody>
      </p:sp>
      <p:sp>
        <p:nvSpPr>
          <p:cNvPr id="5" name="Rectangle 2"/>
          <p:cNvSpPr>
            <a:spLocks noChangeArrowheads="1"/>
          </p:cNvSpPr>
          <p:nvPr/>
        </p:nvSpPr>
        <p:spPr bwMode="auto">
          <a:xfrm>
            <a:off x="774700" y="2018406"/>
            <a:ext cx="729900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5310AE2C-4F55-4D1E-98C8-EC8B9342D3CD}"/>
              </a:ext>
            </a:extLst>
          </p:cNvPr>
          <p:cNvPicPr>
            <a:picLocks noChangeAspect="1"/>
          </p:cNvPicPr>
          <p:nvPr/>
        </p:nvPicPr>
        <p:blipFill>
          <a:blip r:embed="rId3"/>
          <a:stretch>
            <a:fillRect/>
          </a:stretch>
        </p:blipFill>
        <p:spPr>
          <a:xfrm>
            <a:off x="2102487" y="2776073"/>
            <a:ext cx="2188794" cy="3524132"/>
          </a:xfrm>
          <a:prstGeom prst="rect">
            <a:avLst/>
          </a:prstGeom>
          <a:ln>
            <a:solidFill>
              <a:schemeClr val="tx1"/>
            </a:solidFill>
          </a:ln>
        </p:spPr>
      </p:pic>
      <p:pic>
        <p:nvPicPr>
          <p:cNvPr id="9" name="Picture 8">
            <a:extLst>
              <a:ext uri="{FF2B5EF4-FFF2-40B4-BE49-F238E27FC236}">
                <a16:creationId xmlns:a16="http://schemas.microsoft.com/office/drawing/2014/main" id="{844E0CDE-748F-4055-92D0-2A96A0B4EB03}"/>
              </a:ext>
            </a:extLst>
          </p:cNvPr>
          <p:cNvPicPr>
            <a:picLocks noChangeAspect="1"/>
          </p:cNvPicPr>
          <p:nvPr/>
        </p:nvPicPr>
        <p:blipFill>
          <a:blip r:embed="rId4"/>
          <a:stretch>
            <a:fillRect/>
          </a:stretch>
        </p:blipFill>
        <p:spPr>
          <a:xfrm>
            <a:off x="4951479" y="2783493"/>
            <a:ext cx="2185194" cy="3524132"/>
          </a:xfrm>
          <a:prstGeom prst="rect">
            <a:avLst/>
          </a:prstGeom>
          <a:ln>
            <a:solidFill>
              <a:schemeClr val="tx1"/>
            </a:solidFill>
          </a:ln>
        </p:spPr>
      </p:pic>
    </p:spTree>
    <p:custDataLst>
      <p:tags r:id="rId1"/>
    </p:custDataLst>
    <p:extLst>
      <p:ext uri="{BB962C8B-B14F-4D97-AF65-F5344CB8AC3E}">
        <p14:creationId xmlns:p14="http://schemas.microsoft.com/office/powerpoint/2010/main" val="3857534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login form&#10;&#10;Description automatically generated">
            <a:extLst>
              <a:ext uri="{FF2B5EF4-FFF2-40B4-BE49-F238E27FC236}">
                <a16:creationId xmlns:a16="http://schemas.microsoft.com/office/drawing/2014/main" id="{66CCF318-2B91-0B25-3E31-A69A28936BA3}"/>
              </a:ext>
            </a:extLst>
          </p:cNvPr>
          <p:cNvPicPr>
            <a:picLocks noChangeAspect="1"/>
          </p:cNvPicPr>
          <p:nvPr/>
        </p:nvPicPr>
        <p:blipFill rotWithShape="1">
          <a:blip r:embed="rId4"/>
          <a:srcRect t="6238" b="2540"/>
          <a:stretch/>
        </p:blipFill>
        <p:spPr>
          <a:xfrm>
            <a:off x="2320904" y="2495556"/>
            <a:ext cx="1808001" cy="3568738"/>
          </a:xfrm>
          <a:prstGeom prst="rect">
            <a:avLst/>
          </a:prstGeom>
        </p:spPr>
      </p:pic>
      <p:sp>
        <p:nvSpPr>
          <p:cNvPr id="2" name="Slide Number Placeholder 1"/>
          <p:cNvSpPr>
            <a:spLocks noGrp="1"/>
          </p:cNvSpPr>
          <p:nvPr>
            <p:ph type="sldNum" sz="quarter" idx="12"/>
          </p:nvPr>
        </p:nvSpPr>
        <p:spPr/>
        <p:txBody>
          <a:bodyPr/>
          <a:lstStyle/>
          <a:p>
            <a:fld id="{B603CF35-8781-8A45-A5F8-8B87A8D5C6AE}" type="slidenum">
              <a:rPr lang="en-US" smtClean="0"/>
              <a:pPr/>
              <a:t>9</a:t>
            </a:fld>
            <a:endParaRPr lang="en-US"/>
          </a:p>
        </p:txBody>
      </p:sp>
      <p:sp>
        <p:nvSpPr>
          <p:cNvPr id="3" name="Title 2"/>
          <p:cNvSpPr>
            <a:spLocks noGrp="1"/>
          </p:cNvSpPr>
          <p:nvPr>
            <p:ph type="title"/>
          </p:nvPr>
        </p:nvSpPr>
        <p:spPr/>
        <p:txBody>
          <a:bodyPr/>
          <a:lstStyle/>
          <a:p>
            <a:r>
              <a:rPr lang="en-US" b="0">
                <a:latin typeface="Oswald" panose="02000303000000000000" pitchFamily="2" charset="0"/>
              </a:rPr>
              <a:t>Getting Started</a:t>
            </a:r>
          </a:p>
        </p:txBody>
      </p:sp>
      <p:sp>
        <p:nvSpPr>
          <p:cNvPr id="4" name="Text Placeholder 3"/>
          <p:cNvSpPr>
            <a:spLocks noGrp="1"/>
          </p:cNvSpPr>
          <p:nvPr>
            <p:ph type="body" sz="quarter" idx="13"/>
          </p:nvPr>
        </p:nvSpPr>
        <p:spPr/>
        <p:txBody>
          <a:bodyPr>
            <a:normAutofit fontScale="85000" lnSpcReduction="10000"/>
          </a:bodyPr>
          <a:lstStyle/>
          <a:p>
            <a:r>
              <a:rPr lang="en-US" sz="2000" b="1">
                <a:solidFill>
                  <a:srgbClr val="002060"/>
                </a:solidFill>
                <a:latin typeface="Open Sans" panose="020B0606030504020204" pitchFamily="34" charset="0"/>
                <a:ea typeface="Open Sans" panose="020B0606030504020204" pitchFamily="34" charset="0"/>
                <a:cs typeface="Open Sans" panose="020B0606030504020204" pitchFamily="34" charset="0"/>
              </a:rPr>
              <a:t>Using a QR Code or Access Code</a:t>
            </a:r>
          </a:p>
          <a:p>
            <a:r>
              <a:rPr lang="en-US" sz="2000" b="0"/>
              <a:t>In the app, tap “Single Sign-On” at the bottom of the screen to see directions for retrieving a personalized QR code or access code.</a:t>
            </a:r>
          </a:p>
          <a:p>
            <a:endParaRPr lang="en-US" sz="200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2"/>
          <p:cNvSpPr>
            <a:spLocks noChangeArrowheads="1"/>
          </p:cNvSpPr>
          <p:nvPr/>
        </p:nvSpPr>
        <p:spPr bwMode="auto">
          <a:xfrm>
            <a:off x="774700" y="2018406"/>
            <a:ext cx="729900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Down Arrow 6">
            <a:extLst>
              <a:ext uri="{FF2B5EF4-FFF2-40B4-BE49-F238E27FC236}">
                <a16:creationId xmlns:a16="http://schemas.microsoft.com/office/drawing/2014/main" id="{F1F494D9-7A74-408F-BF96-C829662DD36F}"/>
              </a:ext>
            </a:extLst>
          </p:cNvPr>
          <p:cNvSpPr/>
          <p:nvPr/>
        </p:nvSpPr>
        <p:spPr>
          <a:xfrm rot="4357572">
            <a:off x="3791729" y="4818990"/>
            <a:ext cx="182884" cy="601232"/>
          </a:xfrm>
          <a:prstGeom prst="downArrow">
            <a:avLst>
              <a:gd name="adj1" fmla="val 36146"/>
              <a:gd name="adj2" fmla="val 50000"/>
            </a:avLst>
          </a:prstGeom>
          <a:solidFill>
            <a:srgbClr val="00AB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BD2"/>
              </a:solidFill>
            </a:endParaRPr>
          </a:p>
        </p:txBody>
      </p:sp>
      <p:pic>
        <p:nvPicPr>
          <p:cNvPr id="9" name="Picture 8" descr="A screenshot of a phone&#10;&#10;Description automatically generated">
            <a:extLst>
              <a:ext uri="{FF2B5EF4-FFF2-40B4-BE49-F238E27FC236}">
                <a16:creationId xmlns:a16="http://schemas.microsoft.com/office/drawing/2014/main" id="{000E924D-DDD7-752F-777D-3E589712F5BE}"/>
              </a:ext>
            </a:extLst>
          </p:cNvPr>
          <p:cNvPicPr>
            <a:picLocks noChangeAspect="1"/>
          </p:cNvPicPr>
          <p:nvPr/>
        </p:nvPicPr>
        <p:blipFill rotWithShape="1">
          <a:blip r:embed="rId5"/>
          <a:srcRect t="4233" b="5633"/>
          <a:stretch/>
        </p:blipFill>
        <p:spPr>
          <a:xfrm>
            <a:off x="4569583" y="2473579"/>
            <a:ext cx="1841321" cy="3590715"/>
          </a:xfrm>
          <a:prstGeom prst="rect">
            <a:avLst/>
          </a:prstGeom>
        </p:spPr>
      </p:pic>
    </p:spTree>
    <p:custDataLst>
      <p:tags r:id="rId1"/>
    </p:custDataLst>
    <p:extLst>
      <p:ext uri="{BB962C8B-B14F-4D97-AF65-F5344CB8AC3E}">
        <p14:creationId xmlns:p14="http://schemas.microsoft.com/office/powerpoint/2010/main" val="36042298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2014 POWERPOINT TEMPLATE" val="3PfNVFvd"/>
  <p:tag name="ARTICULATE_SLIDE_COUNT" val="1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014 Powerpoint 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9BC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Theme">
  <a:themeElements>
    <a:clrScheme name="Businessolver Brand 1">
      <a:dk1>
        <a:srgbClr val="000000"/>
      </a:dk1>
      <a:lt1>
        <a:srgbClr val="FFFFFF"/>
      </a:lt1>
      <a:dk2>
        <a:srgbClr val="00205B"/>
      </a:dk2>
      <a:lt2>
        <a:srgbClr val="D0D0CE"/>
      </a:lt2>
      <a:accent1>
        <a:srgbClr val="009BC7"/>
      </a:accent1>
      <a:accent2>
        <a:srgbClr val="FF8200"/>
      </a:accent2>
      <a:accent3>
        <a:srgbClr val="9DC23B"/>
      </a:accent3>
      <a:accent4>
        <a:srgbClr val="95D9F9"/>
      </a:accent4>
      <a:accent5>
        <a:srgbClr val="FFC72C"/>
      </a:accent5>
      <a:accent6>
        <a:srgbClr val="888B8D"/>
      </a:accent6>
      <a:hlink>
        <a:srgbClr val="009BC7"/>
      </a:hlink>
      <a:folHlink>
        <a:srgbClr val="95D9F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EC17C4EC88954BBD4728C0952826C6" ma:contentTypeVersion="16" ma:contentTypeDescription="Create a new document." ma:contentTypeScope="" ma:versionID="3a9c321eef5fd20a654fbf7c5bca75f8">
  <xsd:schema xmlns:xsd="http://www.w3.org/2001/XMLSchema" xmlns:xs="http://www.w3.org/2001/XMLSchema" xmlns:p="http://schemas.microsoft.com/office/2006/metadata/properties" xmlns:ns2="2c6ca40c-d320-4a89-9a66-88e63824582a" xmlns:ns3="47c2b438-103a-4e7c-8224-bf238279703c" targetNamespace="http://schemas.microsoft.com/office/2006/metadata/properties" ma:root="true" ma:fieldsID="d5e7449a943a8267be7771a2714dcffa" ns2:_="" ns3:_="">
    <xsd:import namespace="2c6ca40c-d320-4a89-9a66-88e63824582a"/>
    <xsd:import namespace="47c2b438-103a-4e7c-8224-bf238279703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6ca40c-d320-4a89-9a66-88e63824582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62871a4-956d-4023-8da2-9e7860b61ef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c2b438-103a-4e7c-8224-bf238279703c"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1a0e9d2f-d9fe-43ba-9d9e-b29f1d3f7d26}" ma:internalName="TaxCatchAll" ma:showField="CatchAllData" ma:web="47c2b438-103a-4e7c-8224-bf238279703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7c2b438-103a-4e7c-8224-bf238279703c" xsi:nil="true"/>
    <lcf76f155ced4ddcb4097134ff3c332f xmlns="2c6ca40c-d320-4a89-9a66-88e63824582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3385B6-FB86-461F-8D82-99B9D1B286E6}">
  <ds:schemaRefs>
    <ds:schemaRef ds:uri="2c6ca40c-d320-4a89-9a66-88e63824582a"/>
    <ds:schemaRef ds:uri="47c2b438-103a-4e7c-8224-bf23827970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F8552DB-D157-4DC0-9665-0DEA4F3F5F7F}">
  <ds:schemaRefs>
    <ds:schemaRef ds:uri="2c6ca40c-d320-4a89-9a66-88e63824582a"/>
    <ds:schemaRef ds:uri="47c2b438-103a-4e7c-8224-bf238279703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E9C35D0-8E1B-4298-B3B8-5134AC6460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TotalTime>
  <Words>1072</Words>
  <Application>Microsoft Office PowerPoint</Application>
  <PresentationFormat>On-screen Show (4:3)</PresentationFormat>
  <Paragraphs>137</Paragraphs>
  <Slides>19</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.Lucida Grande UI Regular</vt:lpstr>
      <vt:lpstr>Arial</vt:lpstr>
      <vt:lpstr>Calibri</vt:lpstr>
      <vt:lpstr>Open Sans</vt:lpstr>
      <vt:lpstr>Oswald</vt:lpstr>
      <vt:lpstr>Oswald Light</vt:lpstr>
      <vt:lpstr>2014 Powerpoint Template</vt:lpstr>
      <vt:lpstr>Default Theme</vt:lpstr>
      <vt:lpstr>MyChoice® Mobile App  User Instructions</vt:lpstr>
      <vt:lpstr>Providing you access to your benefits when and where you need it.  Available on iOS and Android*</vt:lpstr>
      <vt:lpstr>Key Features</vt:lpstr>
      <vt:lpstr>Accessing the MyChoice®  Mobile App</vt:lpstr>
      <vt:lpstr>Getting Started</vt:lpstr>
      <vt:lpstr>Getting Started</vt:lpstr>
      <vt:lpstr>Getting Started</vt:lpstr>
      <vt:lpstr>Getting Started</vt:lpstr>
      <vt:lpstr>Getting Started</vt:lpstr>
      <vt:lpstr>Getting Started</vt:lpstr>
      <vt:lpstr>Getting Started</vt:lpstr>
      <vt:lpstr>Getting Started</vt:lpstr>
      <vt:lpstr>Features of the MyChoice®  Mobile App</vt:lpstr>
      <vt:lpstr>Home</vt:lpstr>
      <vt:lpstr>Benefits</vt:lpstr>
      <vt:lpstr>ID Cards</vt:lpstr>
      <vt:lpstr>Accounts</vt:lpstr>
      <vt:lpstr>Profile</vt:lpstr>
      <vt:lpstr>Additional Support</vt:lpstr>
    </vt:vector>
  </TitlesOfParts>
  <Company>Businessolver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MyChoice Mobile App Technical Doc</dc:title>
  <dc:creator>Dayne Corwin</dc:creator>
  <cp:lastModifiedBy>Jack McDonald</cp:lastModifiedBy>
  <cp:revision>4</cp:revision>
  <cp:lastPrinted>2017-03-02T22:41:31Z</cp:lastPrinted>
  <dcterms:created xsi:type="dcterms:W3CDTF">2013-02-18T15:35:16Z</dcterms:created>
  <dcterms:modified xsi:type="dcterms:W3CDTF">2025-03-13T23:50:57Z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0x010100C3EC17C4EC88954BBD4728C0952826C6</vt:lpwstr>
  </property>
  <property fmtid="{D5CDD505-2E9C-101B-9397-08002B2CF9AE}" pid="3" name="Metadata Keywords">
    <vt:lpwstr/>
  </property>
  <property fmtid="{D5CDD505-2E9C-101B-9397-08002B2CF9AE}" pid="4" name="ArticulateGUID">
    <vt:lpwstr>CD995834-5BAA-469D-ADC3-0847DA68680D</vt:lpwstr>
  </property>
  <property fmtid="{D5CDD505-2E9C-101B-9397-08002B2CF9AE}" pid="5" name="ArticulatePath">
    <vt:lpwstr>https://bsolver.sharepoint.com/sites/Marketing/Product Marketing/Member Experience/MyChoice Mobile App/App 2.0/Overview of MyChoice Mobile App Technical Doc</vt:lpwstr>
  </property>
  <property fmtid="{D5CDD505-2E9C-101B-9397-08002B2CF9AE}" pid="6" name="AuthorIds_UIVersion_1536">
    <vt:lpwstr>960</vt:lpwstr>
  </property>
  <property fmtid="{D5CDD505-2E9C-101B-9397-08002B2CF9AE}" pid="7" name="MediaServiceImageTags">
    <vt:lpwstr/>
  </property>
</Properties>
</file>