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7"/>
  </p:notesMasterIdLst>
  <p:sldIdLst>
    <p:sldId id="256" r:id="rId5"/>
    <p:sldId id="258" r:id="rId6"/>
  </p:sldIdLst>
  <p:sldSz cx="7772400" cy="100584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85956"/>
    <a:srgbClr val="4EBA6F"/>
    <a:srgbClr val="247799"/>
    <a:srgbClr val="2D95BF"/>
    <a:srgbClr val="F0C419"/>
    <a:srgbClr val="A3B6BD"/>
    <a:srgbClr val="B8C5C5"/>
    <a:srgbClr val="D8117D"/>
    <a:srgbClr val="0189A7"/>
    <a:srgbClr val="00AB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738"/>
    <p:restoredTop sz="94872"/>
  </p:normalViewPr>
  <p:slideViewPr>
    <p:cSldViewPr snapToGrid="0" snapToObjects="1">
      <p:cViewPr varScale="1">
        <p:scale>
          <a:sx n="77" d="100"/>
          <a:sy n="77" d="100"/>
        </p:scale>
        <p:origin x="327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903AE0-42A7-134C-AAE3-B5CDB150BD0B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36788" y="1143000"/>
            <a:ext cx="23844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E87F40-C2FD-BC4B-8D19-55515B0D4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3322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E87F40-C2FD-BC4B-8D19-55515B0D465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052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93DA3-8BA0-0D48-B5CA-8F95A6A10E10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695BE-B791-6446-B9B4-CBA6F7F27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2410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93DA3-8BA0-0D48-B5CA-8F95A6A10E10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695BE-B791-6446-B9B4-CBA6F7F27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7872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93DA3-8BA0-0D48-B5CA-8F95A6A10E10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695BE-B791-6446-B9B4-CBA6F7F27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8652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93DA3-8BA0-0D48-B5CA-8F95A6A10E10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695BE-B791-6446-B9B4-CBA6F7F27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7496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/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93DA3-8BA0-0D48-B5CA-8F95A6A10E10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695BE-B791-6446-B9B4-CBA6F7F27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0610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93DA3-8BA0-0D48-B5CA-8F95A6A10E10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695BE-B791-6446-B9B4-CBA6F7F27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8535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93DA3-8BA0-0D48-B5CA-8F95A6A10E10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695BE-B791-6446-B9B4-CBA6F7F27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3836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93DA3-8BA0-0D48-B5CA-8F95A6A10E10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695BE-B791-6446-B9B4-CBA6F7F27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9759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93DA3-8BA0-0D48-B5CA-8F95A6A10E10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695BE-B791-6446-B9B4-CBA6F7F27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0663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93DA3-8BA0-0D48-B5CA-8F95A6A10E10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695BE-B791-6446-B9B4-CBA6F7F27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1670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93DA3-8BA0-0D48-B5CA-8F95A6A10E10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695BE-B791-6446-B9B4-CBA6F7F27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127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A93DA3-8BA0-0D48-B5CA-8F95A6A10E10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695BE-B791-6446-B9B4-CBA6F7F27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094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sv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svg"/><Relationship Id="rId11" Type="http://schemas.openxmlformats.org/officeDocument/2006/relationships/image" Target="../media/image16.sv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15E8DE37-4B84-6C47-8EB0-0A427AC786F3}"/>
              </a:ext>
            </a:extLst>
          </p:cNvPr>
          <p:cNvSpPr/>
          <p:nvPr/>
        </p:nvSpPr>
        <p:spPr>
          <a:xfrm>
            <a:off x="4554908" y="6097545"/>
            <a:ext cx="2701297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400" b="0" i="0" dirty="0">
                <a:solidFill>
                  <a:srgbClr val="585956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sleek design, easy navigation, and access to important messages makes managing your health benefits a breeze.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868648E-D930-0C44-BF0F-402CACE854F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202" r="13653" b="14854"/>
          <a:stretch/>
        </p:blipFill>
        <p:spPr>
          <a:xfrm>
            <a:off x="193628" y="182278"/>
            <a:ext cx="7387043" cy="476137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8DEBA594-3554-1347-9782-E96C868CFA7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4187910" y="9011681"/>
            <a:ext cx="2541604" cy="864441"/>
          </a:xfrm>
          <a:prstGeom prst="rect">
            <a:avLst/>
          </a:prstGeom>
        </p:spPr>
      </p:pic>
      <p:sp>
        <p:nvSpPr>
          <p:cNvPr id="23" name="Triangle 22">
            <a:extLst>
              <a:ext uri="{FF2B5EF4-FFF2-40B4-BE49-F238E27FC236}">
                <a16:creationId xmlns:a16="http://schemas.microsoft.com/office/drawing/2014/main" id="{7810CB28-FD6B-7D49-852A-E9EB8F64FB37}"/>
              </a:ext>
            </a:extLst>
          </p:cNvPr>
          <p:cNvSpPr/>
          <p:nvPr/>
        </p:nvSpPr>
        <p:spPr>
          <a:xfrm rot="16200000">
            <a:off x="6601351" y="8787484"/>
            <a:ext cx="1786696" cy="1096420"/>
          </a:xfrm>
          <a:prstGeom prst="triangle">
            <a:avLst/>
          </a:prstGeom>
          <a:solidFill>
            <a:srgbClr val="2477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247799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8D1DF4D-A958-0D4F-A431-A15AFAC34E4F}"/>
              </a:ext>
            </a:extLst>
          </p:cNvPr>
          <p:cNvSpPr/>
          <p:nvPr/>
        </p:nvSpPr>
        <p:spPr>
          <a:xfrm>
            <a:off x="767483" y="1695935"/>
            <a:ext cx="3345996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Access </a:t>
            </a:r>
            <a:r>
              <a:rPr lang="en-US" sz="30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your </a:t>
            </a:r>
            <a:r>
              <a:rPr lang="en-US" sz="3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benefits information, when and where </a:t>
            </a:r>
            <a:r>
              <a:rPr lang="en-US" sz="30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you </a:t>
            </a:r>
            <a:r>
              <a:rPr lang="en-US" sz="3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need it</a:t>
            </a:r>
          </a:p>
        </p:txBody>
      </p:sp>
      <p:sp>
        <p:nvSpPr>
          <p:cNvPr id="21" name="Triangle 20">
            <a:extLst>
              <a:ext uri="{FF2B5EF4-FFF2-40B4-BE49-F238E27FC236}">
                <a16:creationId xmlns:a16="http://schemas.microsoft.com/office/drawing/2014/main" id="{00AA2E6C-5958-E747-B3FE-5C415B54C7CA}"/>
              </a:ext>
            </a:extLst>
          </p:cNvPr>
          <p:cNvSpPr/>
          <p:nvPr/>
        </p:nvSpPr>
        <p:spPr>
          <a:xfrm rot="5400000">
            <a:off x="-775024" y="1589342"/>
            <a:ext cx="2327539" cy="1428312"/>
          </a:xfrm>
          <a:prstGeom prst="triangle">
            <a:avLst/>
          </a:prstGeom>
          <a:solidFill>
            <a:srgbClr val="4EBA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Triangle 21">
            <a:extLst>
              <a:ext uri="{FF2B5EF4-FFF2-40B4-BE49-F238E27FC236}">
                <a16:creationId xmlns:a16="http://schemas.microsoft.com/office/drawing/2014/main" id="{94330524-EABF-B944-9E79-DA7D2F7D7086}"/>
              </a:ext>
            </a:extLst>
          </p:cNvPr>
          <p:cNvSpPr/>
          <p:nvPr/>
        </p:nvSpPr>
        <p:spPr>
          <a:xfrm rot="5400000">
            <a:off x="-740256" y="121341"/>
            <a:ext cx="3210122" cy="1969916"/>
          </a:xfrm>
          <a:prstGeom prst="triangle">
            <a:avLst/>
          </a:prstGeom>
          <a:solidFill>
            <a:srgbClr val="F0C419">
              <a:alpha val="9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D96F03A-9729-F74A-AF35-3868A57DF29B}"/>
              </a:ext>
            </a:extLst>
          </p:cNvPr>
          <p:cNvSpPr txBox="1"/>
          <p:nvPr/>
        </p:nvSpPr>
        <p:spPr>
          <a:xfrm>
            <a:off x="527334" y="8874028"/>
            <a:ext cx="3057157" cy="923330"/>
          </a:xfrm>
          <a:prstGeom prst="rect">
            <a:avLst/>
          </a:prstGeom>
          <a:noFill/>
          <a:ln w="12700">
            <a:solidFill>
              <a:schemeClr val="bg1">
                <a:lumMod val="85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endParaRPr 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Logo Here</a:t>
            </a:r>
          </a:p>
          <a:p>
            <a:pPr algn="ctr"/>
            <a:endParaRPr 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8D9F8C3-959E-B2DF-1F0A-775BB94DF243}"/>
              </a:ext>
            </a:extLst>
          </p:cNvPr>
          <p:cNvGrpSpPr/>
          <p:nvPr/>
        </p:nvGrpSpPr>
        <p:grpSpPr>
          <a:xfrm>
            <a:off x="373306" y="5243486"/>
            <a:ext cx="3993595" cy="3330703"/>
            <a:chOff x="373306" y="5243486"/>
            <a:chExt cx="3993595" cy="3330703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5896680F-3141-A555-4A32-AEBE45FDEF0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-2660" t="-882" r="-1635" b="-678"/>
            <a:stretch/>
          </p:blipFill>
          <p:spPr>
            <a:xfrm>
              <a:off x="373306" y="5283360"/>
              <a:ext cx="1541492" cy="3079105"/>
            </a:xfrm>
            <a:prstGeom prst="rect">
              <a:avLst/>
            </a:prstGeom>
          </p:spPr>
        </p:pic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175AA368-27C4-B5BB-84F3-674B7E4E092D}"/>
                </a:ext>
              </a:extLst>
            </p:cNvPr>
            <p:cNvGrpSpPr/>
            <p:nvPr/>
          </p:nvGrpSpPr>
          <p:grpSpPr>
            <a:xfrm>
              <a:off x="2742267" y="5243486"/>
              <a:ext cx="1624634" cy="3198859"/>
              <a:chOff x="2742267" y="5243486"/>
              <a:chExt cx="1624634" cy="3198859"/>
            </a:xfrm>
          </p:grpSpPr>
          <p:pic>
            <p:nvPicPr>
              <p:cNvPr id="28" name="Picture 27">
                <a:extLst>
                  <a:ext uri="{FF2B5EF4-FFF2-40B4-BE49-F238E27FC236}">
                    <a16:creationId xmlns:a16="http://schemas.microsoft.com/office/drawing/2014/main" id="{93A3194D-FB3B-DD81-D77C-E4B6E33F38F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/>
              <a:srcRect l="-2732" t="-1178" r="-4412" b="-1668"/>
              <a:stretch/>
            </p:blipFill>
            <p:spPr>
              <a:xfrm>
                <a:off x="2742267" y="5243486"/>
                <a:ext cx="1624634" cy="3198859"/>
              </a:xfrm>
              <a:prstGeom prst="rect">
                <a:avLst/>
              </a:prstGeom>
            </p:spPr>
          </p:pic>
          <p:pic>
            <p:nvPicPr>
              <p:cNvPr id="29" name="Picture 28" descr="A screenshot of a chat&#10;&#10;Description automatically generated">
                <a:extLst>
                  <a:ext uri="{FF2B5EF4-FFF2-40B4-BE49-F238E27FC236}">
                    <a16:creationId xmlns:a16="http://schemas.microsoft.com/office/drawing/2014/main" id="{9B07DE1C-CCFA-2DC5-BCAC-A29B26D040D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/>
              <a:srcRect t="4529" b="3087"/>
              <a:stretch/>
            </p:blipFill>
            <p:spPr>
              <a:xfrm>
                <a:off x="2854296" y="5487219"/>
                <a:ext cx="1374980" cy="2605649"/>
              </a:xfrm>
              <a:prstGeom prst="rect">
                <a:avLst/>
              </a:prstGeom>
            </p:spPr>
          </p:pic>
        </p:grpSp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A6F1974A-5EFE-2435-67E7-1502C935D78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t="762"/>
            <a:stretch/>
          </p:blipFill>
          <p:spPr>
            <a:xfrm>
              <a:off x="1665297" y="5740736"/>
              <a:ext cx="1327136" cy="2701609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08DB0A75-6596-CF69-7005-06C7C27F10D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-2732" t="-1410" r="-4412" b="-154"/>
            <a:stretch/>
          </p:blipFill>
          <p:spPr>
            <a:xfrm>
              <a:off x="1516215" y="5415205"/>
              <a:ext cx="1624634" cy="31589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538103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8">
            <a:extLst>
              <a:ext uri="{FF2B5EF4-FFF2-40B4-BE49-F238E27FC236}">
                <a16:creationId xmlns:a16="http://schemas.microsoft.com/office/drawing/2014/main" id="{7F11E6C3-0EE2-3344-8A16-6A6644C472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93679" y="7194893"/>
            <a:ext cx="500882" cy="50088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8EA48E2-4E38-E742-991F-4BC5294B4B0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869" t="3370" b="22336"/>
          <a:stretch/>
        </p:blipFill>
        <p:spPr>
          <a:xfrm>
            <a:off x="194871" y="190251"/>
            <a:ext cx="7390999" cy="3503835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813B1912-C20C-FF4C-8F17-30364EB27DCF}"/>
              </a:ext>
            </a:extLst>
          </p:cNvPr>
          <p:cNvSpPr/>
          <p:nvPr/>
        </p:nvSpPr>
        <p:spPr>
          <a:xfrm>
            <a:off x="4438688" y="1247539"/>
            <a:ext cx="224441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Review and manage </a:t>
            </a:r>
            <a:b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your benefits </a:t>
            </a:r>
            <a:r>
              <a:rPr lang="en-US" sz="24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on the go!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D94798B-B25A-5242-94F5-AC0FBB3CFE0D}"/>
              </a:ext>
            </a:extLst>
          </p:cNvPr>
          <p:cNvSpPr/>
          <p:nvPr/>
        </p:nvSpPr>
        <p:spPr>
          <a:xfrm>
            <a:off x="485144" y="3890295"/>
            <a:ext cx="6840178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spc="-10" dirty="0">
                <a:solidFill>
                  <a:srgbClr val="247799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Access your benefits information on the </a:t>
            </a:r>
            <a:r>
              <a:rPr lang="en-US" sz="1600" b="1" spc="-10" dirty="0" err="1">
                <a:solidFill>
                  <a:srgbClr val="247799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MyChoice</a:t>
            </a:r>
            <a:r>
              <a:rPr lang="en-US" sz="1600" spc="-10" baseline="30000" dirty="0">
                <a:solidFill>
                  <a:srgbClr val="247799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®</a:t>
            </a:r>
            <a:r>
              <a:rPr lang="en-US" sz="1600" b="1" spc="-10" dirty="0">
                <a:solidFill>
                  <a:srgbClr val="247799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benefits app!</a:t>
            </a:r>
            <a:endParaRPr lang="en-US" sz="1600" spc="-10" dirty="0">
              <a:solidFill>
                <a:srgbClr val="247799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US" sz="1200" dirty="0">
              <a:solidFill>
                <a:srgbClr val="247799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1200" dirty="0">
                <a:solidFill>
                  <a:srgbClr val="58595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</a:t>
            </a:r>
            <a:r>
              <a:rPr lang="en-US" sz="1200" dirty="0">
                <a:solidFill>
                  <a:srgbClr val="585956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his is one app that will make your life much easier. Here are </a:t>
            </a:r>
            <a:r>
              <a:rPr lang="en-US" sz="1200" dirty="0">
                <a:solidFill>
                  <a:srgbClr val="58595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some of the valuable features the </a:t>
            </a:r>
            <a:r>
              <a:rPr lang="en-US" sz="1200" dirty="0" err="1">
                <a:solidFill>
                  <a:srgbClr val="58595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MyChoice</a:t>
            </a:r>
            <a:r>
              <a:rPr lang="en-US" sz="1200" dirty="0">
                <a:solidFill>
                  <a:srgbClr val="58595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benefits app offers you: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5850939-00A8-7841-A137-4874F26BE6B7}"/>
              </a:ext>
            </a:extLst>
          </p:cNvPr>
          <p:cNvSpPr/>
          <p:nvPr/>
        </p:nvSpPr>
        <p:spPr>
          <a:xfrm>
            <a:off x="1237253" y="5204981"/>
            <a:ext cx="5830435" cy="30264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en-US" sz="1200" b="1" dirty="0">
                <a:solidFill>
                  <a:srgbClr val="2477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Plan Details </a:t>
            </a:r>
            <a:r>
              <a:rPr lang="en-US" sz="1200" dirty="0">
                <a:solidFill>
                  <a:srgbClr val="2477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– </a:t>
            </a:r>
            <a:r>
              <a:rPr lang="en-US" sz="1200" dirty="0">
                <a:solidFill>
                  <a:srgbClr val="58595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View your medical, dental and vision plans, and voluntary and supplementary benefits. </a:t>
            </a:r>
          </a:p>
          <a:p>
            <a:pPr>
              <a:spcAft>
                <a:spcPts val="800"/>
              </a:spcAft>
            </a:pPr>
            <a:endParaRPr lang="en-US" sz="1200" dirty="0">
              <a:solidFill>
                <a:srgbClr val="58595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spcAft>
                <a:spcPts val="800"/>
              </a:spcAft>
            </a:pPr>
            <a:r>
              <a:rPr lang="en-US" sz="1200" b="1" dirty="0">
                <a:solidFill>
                  <a:srgbClr val="2477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Beneficiaries</a:t>
            </a:r>
            <a:r>
              <a:rPr lang="en-US" sz="1200" dirty="0">
                <a:solidFill>
                  <a:srgbClr val="2477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– </a:t>
            </a:r>
            <a:r>
              <a:rPr lang="en-US" sz="1200" dirty="0">
                <a:solidFill>
                  <a:srgbClr val="58595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View and change all listed primary and contingent beneficiaries for applicable insurance policies.</a:t>
            </a:r>
          </a:p>
          <a:p>
            <a:pPr>
              <a:spcAft>
                <a:spcPts val="800"/>
              </a:spcAft>
            </a:pPr>
            <a:endParaRPr lang="en-US" sz="1200" dirty="0">
              <a:solidFill>
                <a:srgbClr val="58595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spcAft>
                <a:spcPts val="800"/>
              </a:spcAft>
            </a:pPr>
            <a:r>
              <a:rPr lang="en-US" sz="1200" b="1" dirty="0">
                <a:solidFill>
                  <a:srgbClr val="2477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Document Upload </a:t>
            </a:r>
            <a:r>
              <a:rPr lang="en-US" sz="1200" dirty="0">
                <a:solidFill>
                  <a:srgbClr val="2477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– </a:t>
            </a:r>
            <a:r>
              <a:rPr lang="en-US" sz="1200" dirty="0">
                <a:solidFill>
                  <a:srgbClr val="58595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Snap and upload important documents in a breeze!</a:t>
            </a:r>
          </a:p>
          <a:p>
            <a:pPr>
              <a:spcAft>
                <a:spcPts val="800"/>
              </a:spcAft>
            </a:pPr>
            <a:endParaRPr lang="en-US" sz="1200" dirty="0">
              <a:solidFill>
                <a:srgbClr val="58595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spcAft>
                <a:spcPts val="800"/>
              </a:spcAft>
            </a:pPr>
            <a:r>
              <a:rPr lang="en-US" sz="1200" b="1" spc="-10" dirty="0">
                <a:solidFill>
                  <a:srgbClr val="2477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Instant ID Access</a:t>
            </a:r>
            <a:r>
              <a:rPr lang="en-US" sz="1200" spc="-10" dirty="0">
                <a:solidFill>
                  <a:srgbClr val="2477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– </a:t>
            </a:r>
            <a:r>
              <a:rPr lang="en-US" sz="1200" spc="-10" dirty="0">
                <a:solidFill>
                  <a:srgbClr val="58595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Never be caught without your ID card again.</a:t>
            </a:r>
          </a:p>
          <a:p>
            <a:pPr>
              <a:spcAft>
                <a:spcPts val="800"/>
              </a:spcAft>
            </a:pPr>
            <a:br>
              <a:rPr lang="en-US" sz="1200" dirty="0">
                <a:solidFill>
                  <a:srgbClr val="58595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1200" b="1" dirty="0">
                <a:solidFill>
                  <a:srgbClr val="2477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24/7 Chat with Sofia </a:t>
            </a:r>
            <a:r>
              <a:rPr lang="en-US" sz="1200" dirty="0">
                <a:solidFill>
                  <a:srgbClr val="2477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– </a:t>
            </a:r>
            <a:r>
              <a:rPr lang="en-US" sz="1200" spc="-10" dirty="0">
                <a:solidFill>
                  <a:srgbClr val="58595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Connect with your virtual personal benefits assistant anytime, anywhere.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6EA29B30-9780-5642-96CC-3E25BE9DAA4C}"/>
              </a:ext>
            </a:extLst>
          </p:cNvPr>
          <p:cNvSpPr/>
          <p:nvPr/>
        </p:nvSpPr>
        <p:spPr>
          <a:xfrm>
            <a:off x="485143" y="8770510"/>
            <a:ext cx="281353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2477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 all this with a few taps of a finger, plus much more!</a:t>
            </a:r>
            <a:endParaRPr lang="en-US" sz="1400" dirty="0">
              <a:solidFill>
                <a:srgbClr val="24779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35" name="Straight Connector 34"/>
          <p:cNvCxnSpPr>
            <a:cxnSpLocks/>
          </p:cNvCxnSpPr>
          <p:nvPr/>
        </p:nvCxnSpPr>
        <p:spPr>
          <a:xfrm>
            <a:off x="485143" y="4905548"/>
            <a:ext cx="6582545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riangle 25">
            <a:extLst>
              <a:ext uri="{FF2B5EF4-FFF2-40B4-BE49-F238E27FC236}">
                <a16:creationId xmlns:a16="http://schemas.microsoft.com/office/drawing/2014/main" id="{9B923EFB-087B-D748-9CB8-C8ACA427C9D5}"/>
              </a:ext>
            </a:extLst>
          </p:cNvPr>
          <p:cNvSpPr/>
          <p:nvPr/>
        </p:nvSpPr>
        <p:spPr>
          <a:xfrm rot="16200000">
            <a:off x="6211663" y="1793879"/>
            <a:ext cx="2327539" cy="1428312"/>
          </a:xfrm>
          <a:prstGeom prst="triangle">
            <a:avLst/>
          </a:prstGeom>
          <a:solidFill>
            <a:srgbClr val="4EBA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Triangle 28">
            <a:extLst>
              <a:ext uri="{FF2B5EF4-FFF2-40B4-BE49-F238E27FC236}">
                <a16:creationId xmlns:a16="http://schemas.microsoft.com/office/drawing/2014/main" id="{A66EA3D5-00C3-C34C-8BA5-B88BD0609B4C}"/>
              </a:ext>
            </a:extLst>
          </p:cNvPr>
          <p:cNvSpPr/>
          <p:nvPr/>
        </p:nvSpPr>
        <p:spPr>
          <a:xfrm rot="16200000">
            <a:off x="6206601" y="614398"/>
            <a:ext cx="3210122" cy="1969916"/>
          </a:xfrm>
          <a:prstGeom prst="triangle">
            <a:avLst/>
          </a:prstGeom>
          <a:solidFill>
            <a:srgbClr val="F0C419">
              <a:alpha val="9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2959B23-F0D4-3842-9218-2F5C7D8EFCC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584822" y="7813601"/>
            <a:ext cx="523219" cy="523219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60D6026E-CB34-1F42-B237-113861AE7D6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582017" y="5111421"/>
            <a:ext cx="524205" cy="524205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C7A48F4A-13EC-A445-AA24-DEC23337584D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585626" y="5839316"/>
            <a:ext cx="524205" cy="524205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5113F1B2-B995-CC42-BD4F-D076C48237A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585965" y="6546634"/>
            <a:ext cx="523219" cy="523219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BB1D26DC-BE7A-6191-B836-BF16343D2475}"/>
              </a:ext>
            </a:extLst>
          </p:cNvPr>
          <p:cNvGrpSpPr/>
          <p:nvPr/>
        </p:nvGrpSpPr>
        <p:grpSpPr>
          <a:xfrm>
            <a:off x="4304996" y="8433129"/>
            <a:ext cx="2762692" cy="1197981"/>
            <a:chOff x="4473725" y="8679846"/>
            <a:chExt cx="2762692" cy="1197981"/>
          </a:xfrm>
        </p:grpSpPr>
        <p:pic>
          <p:nvPicPr>
            <p:cNvPr id="3" name="Picture 2" descr="A qr code on a white background&#10;&#10;Description automatically generated">
              <a:extLst>
                <a:ext uri="{FF2B5EF4-FFF2-40B4-BE49-F238E27FC236}">
                  <a16:creationId xmlns:a16="http://schemas.microsoft.com/office/drawing/2014/main" id="{477536D2-CAB5-521A-9B20-EF36F88B078C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4473725" y="8679846"/>
              <a:ext cx="2762692" cy="1197981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9E2A7D0B-AA01-8455-DDFC-3C510C92E2D5}"/>
                </a:ext>
              </a:extLst>
            </p:cNvPr>
            <p:cNvSpPr/>
            <p:nvPr/>
          </p:nvSpPr>
          <p:spPr>
            <a:xfrm>
              <a:off x="5572836" y="9354607"/>
              <a:ext cx="1613599" cy="51354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8415CC7-6A3E-73B0-4EBC-52A6B3A20A88}"/>
                </a:ext>
              </a:extLst>
            </p:cNvPr>
            <p:cNvSpPr txBox="1"/>
            <p:nvPr/>
          </p:nvSpPr>
          <p:spPr>
            <a:xfrm>
              <a:off x="5542699" y="9315228"/>
              <a:ext cx="167552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b="1" dirty="0">
                  <a:solidFill>
                    <a:srgbClr val="585956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Scan the code </a:t>
              </a:r>
              <a:r>
                <a:rPr lang="en-US" sz="900" dirty="0">
                  <a:solidFill>
                    <a:srgbClr val="585956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to download the </a:t>
              </a:r>
              <a:r>
                <a:rPr lang="en-US" sz="900" dirty="0" err="1">
                  <a:solidFill>
                    <a:srgbClr val="585956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MyChoice</a:t>
              </a:r>
              <a:r>
                <a:rPr lang="en-US" sz="900" dirty="0">
                  <a:solidFill>
                    <a:srgbClr val="585956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benefits app to your device today!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768160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yChoiceMobileAppFlyer (SM edited)" id="{F32B7D84-246C-B146-BC38-897928D6B4F0}" vid="{F0FD7E8C-2625-6943-A42D-720F0640943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C971AFF6BD5A843868ECE0E2531815B" ma:contentTypeVersion="2" ma:contentTypeDescription="Create a new document." ma:contentTypeScope="" ma:versionID="a82581f5062e9bb32fb73fabeaffa806">
  <xsd:schema xmlns:xsd="http://www.w3.org/2001/XMLSchema" xmlns:xs="http://www.w3.org/2001/XMLSchema" xmlns:p="http://schemas.microsoft.com/office/2006/metadata/properties" xmlns:ns2="3974c47f-c532-4951-83b1-f266ed5df66b" targetNamespace="http://schemas.microsoft.com/office/2006/metadata/properties" ma:root="true" ma:fieldsID="87abfa6a3a1070b7a86b137c7ce620b8" ns2:_="">
    <xsd:import namespace="3974c47f-c532-4951-83b1-f266ed5df66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974c47f-c532-4951-83b1-f266ed5df66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929E2CD-C162-4105-B7C6-2FE2E0F1D15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3E78548-71EB-40CF-9754-A82208C10AF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974c47f-c532-4951-83b1-f266ed5df66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5728391-C688-4EC0-B40B-7DA12D4245F1}">
  <ds:schemaRefs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http://purl.org/dc/terms/"/>
    <ds:schemaRef ds:uri="http://purl.org/dc/dcmitype/"/>
    <ds:schemaRef ds:uri="http://schemas.microsoft.com/office/infopath/2007/PartnerControls"/>
    <ds:schemaRef ds:uri="3974c47f-c532-4951-83b1-f266ed5df66b"/>
    <ds:schemaRef ds:uri="http://schemas.microsoft.com/office/2006/metadata/properties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10321</TotalTime>
  <Words>187</Words>
  <Application>Microsoft Office PowerPoint</Application>
  <PresentationFormat>Custom</PresentationFormat>
  <Paragraphs>19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Open Sans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Amy Donaghy</dc:creator>
  <cp:lastModifiedBy>Jack McDonald</cp:lastModifiedBy>
  <cp:revision>36</cp:revision>
  <dcterms:created xsi:type="dcterms:W3CDTF">2019-10-09T17:20:33Z</dcterms:created>
  <dcterms:modified xsi:type="dcterms:W3CDTF">2025-03-13T23:46:21Z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0x0101009C971AFF6BD5A843868ECE0E2531815B</vt:lpwstr>
  </property>
</Properties>
</file>