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7"/>
  </p:sldMasterIdLst>
  <p:notesMasterIdLst>
    <p:notesMasterId r:id="rId18"/>
  </p:notesMasterIdLst>
  <p:sldIdLst>
    <p:sldId id="256" r:id="rId8"/>
    <p:sldId id="266" r:id="rId9"/>
    <p:sldId id="267" r:id="rId10"/>
    <p:sldId id="257" r:id="rId11"/>
    <p:sldId id="258" r:id="rId12"/>
    <p:sldId id="259" r:id="rId13"/>
    <p:sldId id="260" r:id="rId14"/>
    <p:sldId id="262" r:id="rId15"/>
    <p:sldId id="263" r:id="rId16"/>
    <p:sldId id="261" r:id="rId17"/>
  </p:sldIdLst>
  <p:sldSz cx="10969625" cy="6170613"/>
  <p:notesSz cx="6858000" cy="9144000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er Holger (BT-AI/PAA-MKP1)" initials="MH(" lastIdx="3" clrIdx="0">
    <p:extLst>
      <p:ext uri="{19B8F6BF-5375-455C-9EA6-DF929625EA0E}">
        <p15:presenceInfo xmlns:p15="http://schemas.microsoft.com/office/powerpoint/2012/main" userId="Maier Holger (BT-AI/PAA-MKP1)" providerId="None"/>
      </p:ext>
    </p:extLst>
  </p:cmAuthor>
  <p:cmAuthor id="2" name="Steinacker Julia (BT-AI/PAA-MKP)" initials="SJ(" lastIdx="4" clrIdx="1">
    <p:extLst>
      <p:ext uri="{19B8F6BF-5375-455C-9EA6-DF929625EA0E}">
        <p15:presenceInfo xmlns:p15="http://schemas.microsoft.com/office/powerpoint/2012/main" userId="Steinacker Julia (BT-AI/PAA-MKP)" providerId="None"/>
      </p:ext>
    </p:extLst>
  </p:cmAuthor>
  <p:cmAuthor id="3" name="HUANG Zhongxi (BT-AI/MKR-CN)" initials="HZ(" lastIdx="2" clrIdx="2">
    <p:extLst>
      <p:ext uri="{19B8F6BF-5375-455C-9EA6-DF929625EA0E}">
        <p15:presenceInfo xmlns:p15="http://schemas.microsoft.com/office/powerpoint/2012/main" userId="HUANG Zhongxi (BT-AI/MKR-C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4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nhal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ollbild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Abschluss­worte hinzufügen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enutzerdefinierte 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Präs. Titel hinzufügen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p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Kapitel­überschrift hinzufügen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„Zitat hinzufügen”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zi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Fazit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 smtClean="0">
                <a:solidFill>
                  <a:srgbClr val="000000"/>
                </a:solidFill>
                <a:latin typeface="Bosch Office Sans" pitchFamily="2" charset="0"/>
              </a:rPr>
              <a:t> </a:t>
            </a:r>
            <a:endParaRPr lang="en-US" sz="550" b="0" i="0" u="none" strike="noStrike" kern="0" baseline="0" noProof="1">
              <a:solidFill>
                <a:srgbClr val="000000"/>
              </a:solidFill>
              <a:latin typeface="Bosch Office Sans" pitchFamily="2" charset="0"/>
            </a:endParaRP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Building Technologies | BT-AI/MKC | 18.02.2021</a:t>
            </a: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b="0" i="0" u="none" kern="0" baseline="0" noProof="1" smtClean="0">
                <a:solidFill>
                  <a:srgbClr val="B2B3B5"/>
                </a:solidFill>
                <a:latin typeface="Bosch Office Sans" pitchFamily="2" charset="0"/>
              </a:rPr>
              <a:t>© Bosch Security Systems B.V. 2021. Alle Rechte vorbehalten, auch bzgl. jeder Verfügung, Verwertung, Reproduktion, Bearbeitung, Weitergabe sowie für den Fall von Schutzrechtsanmeldungen.</a:t>
            </a:r>
            <a:endParaRPr lang="en-US" sz="600" b="0" i="0" u="none" kern="0" baseline="0" noProof="1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00" y="259200"/>
            <a:ext cx="9874800" cy="249254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Visitor Management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2200" dirty="0"/>
          </a:p>
        </p:txBody>
      </p:sp>
      <p:sp>
        <p:nvSpPr>
          <p:cNvPr id="3" name="Rechteck 2"/>
          <p:cNvSpPr/>
          <p:nvPr/>
        </p:nvSpPr>
        <p:spPr>
          <a:xfrm>
            <a:off x="179462" y="4436324"/>
            <a:ext cx="10212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For </a:t>
            </a:r>
            <a:r>
              <a:rPr lang="de-DE" sz="2500" dirty="0">
                <a:solidFill>
                  <a:schemeClr val="bg1"/>
                </a:solidFill>
              </a:rPr>
              <a:t>Access Management </a:t>
            </a:r>
            <a:r>
              <a:rPr lang="de-DE" sz="2500" dirty="0" smtClean="0">
                <a:solidFill>
                  <a:schemeClr val="bg1"/>
                </a:solidFill>
              </a:rPr>
              <a:t>System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8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self-registration – supported devices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11" name="Grafik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663" y="2985718"/>
            <a:ext cx="3877003" cy="192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" y="3431840"/>
            <a:ext cx="2135537" cy="184401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9905" y="3603005"/>
            <a:ext cx="2061274" cy="179259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59200" y="1548000"/>
            <a:ext cx="7148989" cy="1119143"/>
          </a:xfrm>
          <a:prstGeom prst="rect">
            <a:avLst/>
          </a:prstGeom>
        </p:spPr>
        <p:txBody>
          <a:bodyPr wrap="square" lIns="72000" tIns="72000" rIns="0" bIns="0">
            <a:spAutoFit/>
          </a:bodyPr>
          <a:lstStyle/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USB camera for picture capturing (type independent)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Signotec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signature pad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Omega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(world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wide delivery)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ComboSmart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N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ID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scanner  (world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wide delivery)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147" y="3312100"/>
            <a:ext cx="2083500" cy="2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need a modern visitor management system?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Visitor Management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62929E9-F29B-C849-ACD1-FCE8FE53EFA4}"/>
              </a:ext>
            </a:extLst>
          </p:cNvPr>
          <p:cNvSpPr txBox="1"/>
          <p:nvPr/>
        </p:nvSpPr>
        <p:spPr>
          <a:xfrm>
            <a:off x="9103360" y="47629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7A2D81A-896D-9B4A-8C64-AB8480D68A17}"/>
              </a:ext>
            </a:extLst>
          </p:cNvPr>
          <p:cNvSpPr txBox="1"/>
          <p:nvPr/>
        </p:nvSpPr>
        <p:spPr>
          <a:xfrm>
            <a:off x="3781486" y="25121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2F31B79-64CB-CE4B-8FCC-C4E83F8617EF}"/>
              </a:ext>
            </a:extLst>
          </p:cNvPr>
          <p:cNvSpPr txBox="1"/>
          <p:nvPr/>
        </p:nvSpPr>
        <p:spPr>
          <a:xfrm>
            <a:off x="6630875" y="409319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81073" y="4389953"/>
            <a:ext cx="2070448" cy="91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Compliance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latin typeface="+mj-lt"/>
              </a:rPr>
              <a:t>Comply with data </a:t>
            </a:r>
            <a:r>
              <a:rPr lang="en-US" sz="1200" kern="0" dirty="0" smtClean="0">
                <a:latin typeface="+mj-lt"/>
              </a:rPr>
              <a:t>privacy rules </a:t>
            </a:r>
            <a:r>
              <a:rPr lang="en-US" sz="1200" kern="0" dirty="0">
                <a:latin typeface="+mj-lt"/>
              </a:rPr>
              <a:t>when saving visitors’ data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9200" y="1541171"/>
            <a:ext cx="2902454" cy="91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First impression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latin typeface="+mj-lt"/>
              </a:rPr>
              <a:t>Make a good first impression with a </a:t>
            </a:r>
            <a:r>
              <a:rPr lang="en-US" sz="1200" kern="0" dirty="0" smtClean="0">
                <a:latin typeface="+mj-lt"/>
              </a:rPr>
              <a:t>professional </a:t>
            </a:r>
            <a:r>
              <a:rPr lang="en-US" sz="1200" kern="0" dirty="0">
                <a:latin typeface="+mj-lt"/>
              </a:rPr>
              <a:t>visitor management system 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9200" y="2968149"/>
            <a:ext cx="2902454" cy="91356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Overview of visits and </a:t>
            </a:r>
            <a:r>
              <a:rPr lang="en-US" sz="1300" b="1" kern="0" dirty="0" smtClean="0">
                <a:solidFill>
                  <a:schemeClr val="accent1"/>
                </a:solidFill>
                <a:latin typeface="Bosch Office Sans"/>
              </a:rPr>
              <a:t>visitors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 smtClean="0">
                <a:latin typeface="+mj-lt"/>
              </a:rPr>
              <a:t>Keep overview of </a:t>
            </a:r>
            <a:r>
              <a:rPr lang="en-US" sz="1200" kern="0" dirty="0">
                <a:latin typeface="+mj-lt"/>
              </a:rPr>
              <a:t>expected, checked in and checked out visitors </a:t>
            </a:r>
          </a:p>
        </p:txBody>
      </p:sp>
      <p:sp>
        <p:nvSpPr>
          <p:cNvPr id="16" name="Rechteck 15"/>
          <p:cNvSpPr/>
          <p:nvPr/>
        </p:nvSpPr>
        <p:spPr>
          <a:xfrm>
            <a:off x="3381073" y="2962449"/>
            <a:ext cx="2070448" cy="91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High visitor volumes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latin typeface="+mj-lt"/>
              </a:rPr>
              <a:t>Handle high visitor volumes smoothly and efficiently</a:t>
            </a:r>
          </a:p>
        </p:txBody>
      </p:sp>
      <p:sp>
        <p:nvSpPr>
          <p:cNvPr id="17" name="Rechteck 16"/>
          <p:cNvSpPr/>
          <p:nvPr/>
        </p:nvSpPr>
        <p:spPr>
          <a:xfrm>
            <a:off x="259200" y="4394295"/>
            <a:ext cx="2902454" cy="9100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300" b="1" kern="0" dirty="0" smtClean="0">
                <a:solidFill>
                  <a:schemeClr val="accent1"/>
                </a:solidFill>
                <a:latin typeface="Bosch Office Sans"/>
              </a:rPr>
              <a:t>Efficient pre-registration </a:t>
            </a: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process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latin typeface="+mj-lt"/>
              </a:rPr>
              <a:t>Allow hosts to easily pre-register their visitors for fast processing</a:t>
            </a:r>
          </a:p>
        </p:txBody>
      </p:sp>
      <p:sp>
        <p:nvSpPr>
          <p:cNvPr id="9" name="Rechteck 8"/>
          <p:cNvSpPr/>
          <p:nvPr/>
        </p:nvSpPr>
        <p:spPr>
          <a:xfrm>
            <a:off x="3381073" y="1541171"/>
            <a:ext cx="2070448" cy="91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300" b="1" kern="0" dirty="0">
                <a:solidFill>
                  <a:schemeClr val="accent1"/>
                </a:solidFill>
                <a:latin typeface="Bosch Office Sans"/>
              </a:rPr>
              <a:t>Busy reception </a:t>
            </a:r>
            <a:r>
              <a:rPr lang="en-US" sz="1300" b="1" kern="0" dirty="0" smtClean="0">
                <a:solidFill>
                  <a:schemeClr val="accent1"/>
                </a:solidFill>
                <a:latin typeface="Bosch Office Sans"/>
              </a:rPr>
              <a:t>staff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latin typeface="+mj-lt"/>
              </a:rPr>
              <a:t>Support receptionists with a system that eases their job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chemeClr val="accent1"/>
              </a:solidFill>
              <a:latin typeface="Bosch Office San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670940" y="4393385"/>
            <a:ext cx="2295171" cy="914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300" b="1" kern="0" dirty="0" smtClean="0">
                <a:solidFill>
                  <a:schemeClr val="accent1"/>
                </a:solidFill>
                <a:latin typeface="Bosch Office Sans"/>
              </a:rPr>
              <a:t>Minimal contact time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</a:rPr>
              <a:t>Reduce contact time at front desk to minimize infection </a:t>
            </a:r>
            <a:r>
              <a:rPr lang="en-US" sz="1200" dirty="0" smtClean="0">
                <a:latin typeface="+mj-lt"/>
                <a:ea typeface="Calibri" panose="020F0502020204030204" pitchFamily="34" charset="0"/>
              </a:rPr>
              <a:t>risks</a:t>
            </a:r>
            <a:endParaRPr lang="de-DE" sz="1200" dirty="0">
              <a:latin typeface="+mj-lt"/>
              <a:ea typeface="Calibri" panose="020F0502020204030204" pitchFamily="34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chemeClr val="accent1"/>
              </a:solidFill>
              <a:latin typeface="Bosch Office San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185530" y="4394072"/>
            <a:ext cx="2444683" cy="9102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300" b="1" kern="0" dirty="0" smtClean="0">
                <a:solidFill>
                  <a:schemeClr val="accent1"/>
                </a:solidFill>
                <a:latin typeface="Bosch Office Sans"/>
              </a:rPr>
              <a:t>Health and safety policies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latin typeface="+mj-lt"/>
                <a:ea typeface="Calibri" panose="020F0502020204030204" pitchFamily="34" charset="0"/>
              </a:rPr>
              <a:t>Allow only pre-registered visitors with negative </a:t>
            </a:r>
            <a:r>
              <a:rPr lang="en-US" sz="1200" dirty="0">
                <a:latin typeface="+mj-lt"/>
                <a:ea typeface="Calibri" panose="020F0502020204030204" pitchFamily="34" charset="0"/>
              </a:rPr>
              <a:t>COVID-19 </a:t>
            </a:r>
            <a:r>
              <a:rPr lang="en-US" sz="1200" dirty="0" smtClean="0">
                <a:latin typeface="+mj-lt"/>
                <a:ea typeface="Calibri" panose="020F0502020204030204" pitchFamily="34" charset="0"/>
              </a:rPr>
              <a:t>test to enter the facility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chemeClr val="accent1"/>
              </a:solidFill>
              <a:latin typeface="Bosch Office San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22209"/>
          <a:stretch/>
        </p:blipFill>
        <p:spPr>
          <a:xfrm>
            <a:off x="5670940" y="1541171"/>
            <a:ext cx="4959273" cy="25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435" y="1339350"/>
            <a:ext cx="2430005" cy="16130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solution for medium to large sized applications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Visitor Management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435" y="3530199"/>
            <a:ext cx="2430005" cy="16223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429" y="1346025"/>
            <a:ext cx="2460281" cy="162316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067939" y="2951230"/>
            <a:ext cx="2460771" cy="3005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0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r>
              <a:rPr lang="en-US" dirty="0" smtClean="0"/>
              <a:t>Hospitals </a:t>
            </a:r>
            <a:r>
              <a:rPr lang="en-US" dirty="0"/>
              <a:t>and health institutions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76176" y="2951230"/>
            <a:ext cx="2429515" cy="308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Office buildings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190958" y="2942974"/>
            <a:ext cx="2441203" cy="30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Governmental </a:t>
            </a:r>
            <a:r>
              <a:rPr lang="en-US" sz="1300" kern="0" dirty="0">
                <a:solidFill>
                  <a:schemeClr val="accent1"/>
                </a:solidFill>
              </a:rPr>
              <a:t>buildings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76176" y="5135048"/>
            <a:ext cx="2439896" cy="3185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Banking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067938" y="5152533"/>
            <a:ext cx="2460772" cy="295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Education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76" y="3534127"/>
            <a:ext cx="2439897" cy="161840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38" y="3534127"/>
            <a:ext cx="2460771" cy="161840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63" y="1330061"/>
            <a:ext cx="2430728" cy="1612913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7165237" y="5147815"/>
            <a:ext cx="2441203" cy="308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Commercial </a:t>
            </a:r>
            <a:r>
              <a:rPr lang="en-US" sz="1300" kern="0" dirty="0">
                <a:solidFill>
                  <a:schemeClr val="accent1"/>
                </a:solidFill>
              </a:rPr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14375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858" y="1455522"/>
            <a:ext cx="4530415" cy="40102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onboarding for best user experience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Visitor Management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62929E9-F29B-C849-ACD1-FCE8FE53EFA4}"/>
              </a:ext>
            </a:extLst>
          </p:cNvPr>
          <p:cNvSpPr txBox="1"/>
          <p:nvPr/>
        </p:nvSpPr>
        <p:spPr>
          <a:xfrm>
            <a:off x="9103360" y="44297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7A2D81A-896D-9B4A-8C64-AB8480D68A17}"/>
              </a:ext>
            </a:extLst>
          </p:cNvPr>
          <p:cNvSpPr txBox="1"/>
          <p:nvPr/>
        </p:nvSpPr>
        <p:spPr>
          <a:xfrm>
            <a:off x="3781486" y="23184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feld 38">
            <a:extLst>
              <a:ext uri="{FF2B5EF4-FFF2-40B4-BE49-F238E27FC236}">
                <a16:creationId xmlns:a16="http://schemas.microsoft.com/office/drawing/2014/main" id="{42163013-E59A-DB4D-AFD3-5A68160993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9200" y="1445862"/>
            <a:ext cx="5726694" cy="377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0" bIns="0" rtlCol="0" anchor="ctr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Web </a:t>
            </a: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browser based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 management system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Comprehensive and user-friendly application for receptionists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Self-registration option for visitors 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Host view for employees to pre-register their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visitors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Scanning of ID / passport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for fast </a:t>
            </a: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upload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of personal information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Upload and signing of documents 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Flexible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configuration options to adjust the system to </a:t>
            </a: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individual requirements and legal needs </a:t>
            </a:r>
            <a:endParaRPr lang="en-US" sz="1550" dirty="0" smtClean="0">
              <a:solidFill>
                <a:schemeClr val="tx1"/>
              </a:solidFill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55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Fully integrated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with Access Management System (version 3.0.1 and higher)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via </a:t>
            </a:r>
            <a:r>
              <a:rPr lang="en-US" sz="155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an additional license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2F31B79-64CB-CE4B-8FCC-C4E83F8617EF}"/>
              </a:ext>
            </a:extLst>
          </p:cNvPr>
          <p:cNvSpPr txBox="1"/>
          <p:nvPr/>
        </p:nvSpPr>
        <p:spPr>
          <a:xfrm>
            <a:off x="6630875" y="38994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5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enefits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62929E9-F29B-C849-ACD1-FCE8FE53EFA4}"/>
              </a:ext>
            </a:extLst>
          </p:cNvPr>
          <p:cNvSpPr txBox="1"/>
          <p:nvPr/>
        </p:nvSpPr>
        <p:spPr>
          <a:xfrm>
            <a:off x="9103360" y="44297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7A2D81A-896D-9B4A-8C64-AB8480D68A17}"/>
              </a:ext>
            </a:extLst>
          </p:cNvPr>
          <p:cNvSpPr txBox="1"/>
          <p:nvPr/>
        </p:nvSpPr>
        <p:spPr>
          <a:xfrm>
            <a:off x="3781486" y="23184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2F31B79-64CB-CE4B-8FCC-C4E83F8617EF}"/>
              </a:ext>
            </a:extLst>
          </p:cNvPr>
          <p:cNvSpPr txBox="1"/>
          <p:nvPr/>
        </p:nvSpPr>
        <p:spPr>
          <a:xfrm>
            <a:off x="6630875" y="38994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Textfeld 38">
            <a:extLst>
              <a:ext uri="{FF2B5EF4-FFF2-40B4-BE49-F238E27FC236}">
                <a16:creationId xmlns:a16="http://schemas.microsoft.com/office/drawing/2014/main" id="{42163013-E59A-DB4D-AFD3-5A68160993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6700" y="1578633"/>
            <a:ext cx="5629898" cy="330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0" bIns="0" rtlCol="0" anchor="ctr">
            <a:spAutoFit/>
          </a:bodyPr>
          <a:lstStyle>
            <a:defPPr>
              <a:defRPr lang="de-DE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Increases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user experience for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visitors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Increases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efficiency for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receptionists and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allows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them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to focus on other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tasks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Overview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of past and upcoming visits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helps receptionists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and security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managers to organize their day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Self-onboarding streamlines registration process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Modern user interface provides easy and intuitive navigation</a:t>
            </a:r>
          </a:p>
          <a:p>
            <a:pPr marL="196850" indent="-196850" algn="l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Integration with Access Management System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allows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for easy assignment of authorization rights</a:t>
            </a:r>
            <a:endParaRPr lang="en-US" sz="1600" dirty="0">
              <a:solidFill>
                <a:schemeClr val="tx1"/>
              </a:solidFill>
              <a:latin typeface="Bosch Office Sans" pitchFamily="2" charset="0"/>
              <a:cs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462" y="1455523"/>
            <a:ext cx="4516327" cy="40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Receptionist view – Onboarding a visitor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sp>
        <p:nvSpPr>
          <p:cNvPr id="7" name="Rechteck 6"/>
          <p:cNvSpPr/>
          <p:nvPr/>
        </p:nvSpPr>
        <p:spPr>
          <a:xfrm>
            <a:off x="259200" y="1602571"/>
            <a:ext cx="4064225" cy="3458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0" bIns="0" rtlCol="0" anchor="ctr">
            <a:spAutoFit/>
          </a:bodyPr>
          <a:lstStyle/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Create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, change and delete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 data</a:t>
            </a:r>
            <a:endParaRPr lang="en-US" sz="1600" dirty="0">
              <a:solidFill>
                <a:schemeClr val="tx1"/>
              </a:solidFill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Create and change visits</a:t>
            </a: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Assign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person type with defined authorizations to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 (VIP, regular visitor)</a:t>
            </a:r>
            <a:endParaRPr lang="en-US" sz="1600" dirty="0">
              <a:solidFill>
                <a:schemeClr val="tx1"/>
              </a:solidFill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Search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for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visitors that have been pre-registered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by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 host </a:t>
            </a: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or via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self-registration</a:t>
            </a: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Assign card to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visitor</a:t>
            </a: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Blacklist persons</a:t>
            </a:r>
            <a:endParaRPr lang="en-US" sz="1600" dirty="0">
              <a:solidFill>
                <a:schemeClr val="tx1"/>
              </a:solidFill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>
              <a:spcAft>
                <a:spcPts val="6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Upload </a:t>
            </a:r>
            <a:r>
              <a:rPr lang="en-US" sz="1600" dirty="0" smtClean="0">
                <a:solidFill>
                  <a:schemeClr val="tx1"/>
                </a:solidFill>
                <a:latin typeface="Bosch Office Sans" pitchFamily="2" charset="0"/>
                <a:cs typeface="Calibri" panose="020F0502020204030204" pitchFamily="34" charset="0"/>
              </a:rPr>
              <a:t>documents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4587957" y="1618223"/>
            <a:ext cx="6122041" cy="3113575"/>
            <a:chOff x="4587957" y="1618223"/>
            <a:chExt cx="6122041" cy="311357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7" r="1083"/>
            <a:stretch/>
          </p:blipFill>
          <p:spPr>
            <a:xfrm>
              <a:off x="4587957" y="1618223"/>
              <a:ext cx="6122041" cy="3113575"/>
            </a:xfrm>
            <a:prstGeom prst="rect">
              <a:avLst/>
            </a:prstGeom>
            <a:ln w="3175">
              <a:solidFill>
                <a:srgbClr val="57606A"/>
              </a:solidFill>
            </a:ln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0385" y="2140868"/>
              <a:ext cx="506026" cy="43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7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Receptionist view – Dashboard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5" name="Rechteck 4"/>
          <p:cNvSpPr/>
          <p:nvPr/>
        </p:nvSpPr>
        <p:spPr>
          <a:xfrm>
            <a:off x="259200" y="1548000"/>
            <a:ext cx="4345793" cy="2754600"/>
          </a:xfrm>
          <a:prstGeom prst="rect">
            <a:avLst/>
          </a:prstGeom>
        </p:spPr>
        <p:txBody>
          <a:bodyPr wrap="square" lIns="72000" tIns="72000" rIns="0" bIns="0">
            <a:spAutoFit/>
          </a:bodyPr>
          <a:lstStyle/>
          <a:p>
            <a:pPr marL="196850" marR="0" indent="-196850" defTabSz="914400" eaLnBrk="1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  <a:tabLst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Quick overview of visitor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status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in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a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site including:</a:t>
            </a:r>
          </a:p>
          <a:p>
            <a:pPr marL="607988" lvl="2" indent="-196850">
              <a:spcAft>
                <a:spcPts val="6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400" dirty="0">
                <a:latin typeface="Bosch Office Sans" pitchFamily="2" charset="0"/>
                <a:cs typeface="Calibri" panose="020F0502020204030204" pitchFamily="34" charset="0"/>
              </a:rPr>
              <a:t>Expected visitors</a:t>
            </a:r>
          </a:p>
          <a:p>
            <a:pPr marL="607988" lvl="2" indent="-196850">
              <a:spcAft>
                <a:spcPts val="6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400" dirty="0" smtClean="0">
                <a:latin typeface="Bosch Office Sans" pitchFamily="2" charset="0"/>
                <a:cs typeface="Calibri" panose="020F0502020204030204" pitchFamily="34" charset="0"/>
              </a:rPr>
              <a:t>Checked in visitors</a:t>
            </a:r>
            <a:endParaRPr lang="en-US" sz="1400" dirty="0">
              <a:latin typeface="Bosch Office Sans" pitchFamily="2" charset="0"/>
              <a:cs typeface="Calibri" panose="020F0502020204030204" pitchFamily="34" charset="0"/>
            </a:endParaRPr>
          </a:p>
          <a:p>
            <a:pPr marL="607988" lvl="2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400" dirty="0">
                <a:latin typeface="Bosch Office Sans" pitchFamily="2" charset="0"/>
                <a:cs typeface="Calibri" panose="020F0502020204030204" pitchFamily="34" charset="0"/>
              </a:rPr>
              <a:t>Visitors to check </a:t>
            </a:r>
            <a:r>
              <a:rPr lang="en-US" sz="1400" dirty="0" smtClean="0">
                <a:latin typeface="Bosch Office Sans" pitchFamily="2" charset="0"/>
                <a:cs typeface="Calibri" panose="020F0502020204030204" pitchFamily="34" charset="0"/>
              </a:rPr>
              <a:t>out</a:t>
            </a:r>
            <a:endParaRPr lang="en-US" sz="1400" dirty="0"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Filtering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options 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for visits by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name</a:t>
            </a: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, date or </a:t>
            </a:r>
            <a:r>
              <a:rPr lang="en-US" sz="1600" dirty="0" smtClean="0">
                <a:latin typeface="Bosch Office Sans" pitchFamily="2" charset="0"/>
                <a:cs typeface="Calibri" panose="020F0502020204030204" pitchFamily="34" charset="0"/>
              </a:rPr>
              <a:t>per host</a:t>
            </a:r>
            <a:endParaRPr lang="en-US" sz="1600" dirty="0">
              <a:latin typeface="Bosch Office Sans" pitchFamily="2" charset="0"/>
              <a:cs typeface="Calibri" panose="020F0502020204030204" pitchFamily="34" charset="0"/>
            </a:endParaRPr>
          </a:p>
          <a:p>
            <a:pPr marL="196850" indent="-196850"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Data is stored in an SQL databank, and can be used to create custom reports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659" y="1618222"/>
            <a:ext cx="6092341" cy="3426942"/>
          </a:xfrm>
          <a:prstGeom prst="rect">
            <a:avLst/>
          </a:prstGeom>
          <a:ln w="3175">
            <a:solidFill>
              <a:srgbClr val="57606A"/>
            </a:solidFill>
          </a:ln>
        </p:spPr>
      </p:pic>
    </p:spTree>
    <p:extLst>
      <p:ext uri="{BB962C8B-B14F-4D97-AF65-F5344CB8AC3E}">
        <p14:creationId xmlns:p14="http://schemas.microsoft.com/office/powerpoint/2010/main" val="2388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view for employees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7" name="Inhaltsplatzhalter 4"/>
          <p:cNvSpPr>
            <a:spLocks noGrp="1"/>
          </p:cNvSpPr>
          <p:nvPr>
            <p:ph sz="quarter" idx="1"/>
          </p:nvPr>
        </p:nvSpPr>
        <p:spPr>
          <a:xfrm>
            <a:off x="259200" y="1548000"/>
            <a:ext cx="4193597" cy="2498333"/>
          </a:xfrm>
        </p:spPr>
        <p:txBody>
          <a:bodyPr lIns="72000" tIns="72000"/>
          <a:lstStyle/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Accessible for </a:t>
            </a: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employees </a:t>
            </a: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on site who want to </a:t>
            </a: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pre-register upcoming visits</a:t>
            </a:r>
            <a:endParaRPr lang="en-US" dirty="0">
              <a:latin typeface="Bosch Office Sans" pitchFamily="2" charset="0"/>
              <a:cs typeface="Calibri" panose="020F0502020204030204" pitchFamily="34" charset="0"/>
            </a:endParaRPr>
          </a:p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Easy access </a:t>
            </a: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via web browser</a:t>
            </a:r>
            <a:endParaRPr lang="en-US" dirty="0">
              <a:latin typeface="Bosch Office Sans" pitchFamily="2" charset="0"/>
              <a:cs typeface="Calibri" panose="020F0502020204030204" pitchFamily="34" charset="0"/>
            </a:endParaRPr>
          </a:p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Create a new visit</a:t>
            </a:r>
          </a:p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Check previous or open visits</a:t>
            </a:r>
          </a:p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Possibility to update </a:t>
            </a:r>
            <a:r>
              <a:rPr lang="en-US" dirty="0">
                <a:latin typeface="Bosch Office Sans" pitchFamily="2" charset="0"/>
                <a:cs typeface="Calibri" panose="020F0502020204030204" pitchFamily="34" charset="0"/>
              </a:rPr>
              <a:t>visits at any </a:t>
            </a: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time</a:t>
            </a:r>
          </a:p>
          <a:p>
            <a:pPr marL="196850" lvl="1" indent="-19685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dirty="0" smtClean="0">
                <a:latin typeface="Bosch Office Sans" pitchFamily="2" charset="0"/>
                <a:cs typeface="Calibri" panose="020F0502020204030204" pitchFamily="34" charset="0"/>
              </a:rPr>
              <a:t>Works across different sites</a:t>
            </a:r>
            <a:endParaRPr lang="en-US" dirty="0">
              <a:latin typeface="Bosch Office Sans" pitchFamily="2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659" y="1618223"/>
            <a:ext cx="6092342" cy="3426942"/>
          </a:xfrm>
          <a:prstGeom prst="rect">
            <a:avLst/>
          </a:prstGeom>
          <a:ln w="3175">
            <a:solidFill>
              <a:srgbClr val="57606A"/>
            </a:solidFill>
          </a:ln>
        </p:spPr>
      </p:pic>
    </p:spTree>
    <p:extLst>
      <p:ext uri="{BB962C8B-B14F-4D97-AF65-F5344CB8AC3E}">
        <p14:creationId xmlns:p14="http://schemas.microsoft.com/office/powerpoint/2010/main" val="1183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Visitor self-registration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Visitor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sp>
        <p:nvSpPr>
          <p:cNvPr id="6" name="Rechteck 5"/>
          <p:cNvSpPr/>
          <p:nvPr/>
        </p:nvSpPr>
        <p:spPr>
          <a:xfrm>
            <a:off x="259201" y="1548000"/>
            <a:ext cx="3765868" cy="2704193"/>
          </a:xfrm>
          <a:prstGeom prst="rect">
            <a:avLst/>
          </a:prstGeom>
        </p:spPr>
        <p:txBody>
          <a:bodyPr wrap="square" lIns="72000" tIns="72000" rIns="0" bIns="0">
            <a:spAutoFit/>
          </a:bodyPr>
          <a:lstStyle/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First time pre-registration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Scanning of ID / passport to upload personal information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Signing of contracts, legal documents and consent forms with signature pad 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Checkbox for GDPR compliance</a:t>
            </a:r>
          </a:p>
          <a:p>
            <a:pPr marL="196850" lvl="1" indent="-196850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Lucida Grande" panose="020B0600040502020204" pitchFamily="34" charset="0"/>
              <a:buChar char="▶"/>
            </a:pPr>
            <a:r>
              <a:rPr lang="en-US" sz="1600" dirty="0">
                <a:latin typeface="Bosch Office Sans" pitchFamily="2" charset="0"/>
                <a:cs typeface="Calibri" panose="020F0502020204030204" pitchFamily="34" charset="0"/>
              </a:rPr>
              <a:t>Recurring visitors can use fast check in with visitor ID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658" y="1618222"/>
            <a:ext cx="6092342" cy="3426942"/>
          </a:xfrm>
          <a:prstGeom prst="rect">
            <a:avLst/>
          </a:prstGeom>
          <a:ln w="3175">
            <a:solidFill>
              <a:srgbClr val="57606A"/>
            </a:solidFill>
          </a:ln>
        </p:spPr>
      </p:pic>
    </p:spTree>
    <p:extLst>
      <p:ext uri="{BB962C8B-B14F-4D97-AF65-F5344CB8AC3E}">
        <p14:creationId xmlns:p14="http://schemas.microsoft.com/office/powerpoint/2010/main" val="23673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Bosch NG">
  <a:themeElements>
    <a:clrScheme name="Bosch Light Green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67B419"/>
      </a:accent1>
      <a:accent2>
        <a:srgbClr val="AEDB7D"/>
      </a:accent2>
      <a:accent3>
        <a:srgbClr val="B2B3B5"/>
      </a:accent3>
      <a:accent4>
        <a:srgbClr val="424C58"/>
      </a:accent4>
      <a:accent5>
        <a:srgbClr val="1399A0"/>
      </a:accent5>
      <a:accent6>
        <a:srgbClr val="6FC9CC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otx" id="{F7EF9966-F53A-44CC-A756-EF9E132AF5E6}" vid="{BE1FDABE-663E-4397-8AF3-7005A7B11C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Light Green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67B419"/>
    </a:accent1>
    <a:accent2>
      <a:srgbClr val="AEDB7D"/>
    </a:accent2>
    <a:accent3>
      <a:srgbClr val="B2B3B5"/>
    </a:accent3>
    <a:accent4>
      <a:srgbClr val="424C58"/>
    </a:accent4>
    <a:accent5>
      <a:srgbClr val="1399A0"/>
    </a:accent5>
    <a:accent6>
      <a:srgbClr val="6FC9CC"/>
    </a:accent6>
    <a:hlink>
      <a:srgbClr val="738CB4"/>
    </a:hlink>
    <a:folHlink>
      <a:srgbClr val="B0BB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c7df310f-1d3f-47f5-874a-6599d83d33fc"/>
    <_dlc_DocId xmlns="c7df310f-1d3f-47f5-874a-6599d83d33fc">P01E039236-1272301203-10929</_dlc_DocId>
    <_dlc_DocIdUrl xmlns="c7df310f-1d3f-47f5-874a-6599d83d33fc">
      <Url>https://sites.share.bosch.com/sites/039236/_layouts/15/DocIdRedir.aspx?ID=P01E039236-1272301203-10929</Url>
      <Description>P01E039236-1272301203-10929</Description>
    </_dlc_DocIdUrl>
    <ne4592ad7cb549f3befee222a1ef4e56 xmlns="c7df310f-1d3f-47f5-874a-6599d83d33fc">
      <Terms xmlns="http://schemas.microsoft.com/office/infopath/2007/PartnerControls"/>
    </ne4592ad7cb549f3befee222a1ef4e56>
    <Links xmlns="5053933b-b1a2-4ba6-ba31-614ce796bc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osch Document Non-ILM" ma:contentTypeID="0x0101009AE8C368AB6AD349A116A5B2FB69A4C8003BE60BF21B84724AB1A2BA4CEB83B1ED" ma:contentTypeVersion="5" ma:contentTypeDescription="Create a new document." ma:contentTypeScope="" ma:versionID="0d2187face663bcd13496b541933767b">
  <xsd:schema xmlns:xsd="http://www.w3.org/2001/XMLSchema" xmlns:xs="http://www.w3.org/2001/XMLSchema" xmlns:p="http://schemas.microsoft.com/office/2006/metadata/properties" xmlns:ns1="http://schemas.microsoft.com/sharepoint/v3" xmlns:ns2="c7df310f-1d3f-47f5-874a-6599d83d33fc" xmlns:ns3="5053933b-b1a2-4ba6-ba31-614ce796bc3f" targetNamespace="http://schemas.microsoft.com/office/2006/metadata/properties" ma:root="true" ma:fieldsID="881c95659896f83bd5aa926e6ff6f9c9" ns1:_="" ns2:_="" ns3:_="">
    <xsd:import namespace="http://schemas.microsoft.com/sharepoint/v3"/>
    <xsd:import namespace="c7df310f-1d3f-47f5-874a-6599d83d33fc"/>
    <xsd:import namespace="5053933b-b1a2-4ba6-ba31-614ce796bc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e4592ad7cb549f3befee222a1ef4e56" minOccurs="0"/>
                <xsd:element ref="ns2:TaxCatchAll" minOccurs="0"/>
                <xsd:element ref="ns2:TaxCatchAllLabel" minOccurs="0"/>
                <xsd:element ref="ns1:LikesCount" minOccurs="0"/>
                <xsd:element ref="ns1:LikedBy" minOccurs="0"/>
                <xsd:element ref="ns3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310f-1d3f-47f5-874a-6599d83d33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e4592ad7cb549f3befee222a1ef4e56" ma:index="11" nillable="true" ma:taxonomy="true" ma:internalName="ne4592ad7cb549f3befee222a1ef4e56" ma:taxonomyFieldName="DMSKeywords" ma:displayName="Keywords" ma:fieldId="{7e4592ad-7cb5-49f3-befe-e222a1ef4e56}" ma:sspId="b81b984e-7d9a-4f77-a40b-67f8485df2c3" ma:termSetId="f8f53a86-c2b1-45c5-838e-fe63187c3f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234b6b1-cbeb-4a35-9012-f72c4dd91d2f}" ma:internalName="TaxCatchAll" ma:showField="CatchAllData" ma:web="c7df310f-1d3f-47f5-874a-6599d83d3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3234b6b1-cbeb-4a35-9012-f72c4dd91d2f}" ma:internalName="TaxCatchAllLabel" ma:readOnly="true" ma:showField="CatchAllDataLabel" ma:web="c7df310f-1d3f-47f5-874a-6599d83d3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933b-b1a2-4ba6-ba31-614ce796bc3f" elementFormDefault="qualified">
    <xsd:import namespace="http://schemas.microsoft.com/office/2006/documentManagement/types"/>
    <xsd:import namespace="http://schemas.microsoft.com/office/infopath/2007/PartnerControls"/>
    <xsd:element name="Links" ma:index="17" nillable="true" ma:displayName="Links" ma:internalName="Link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Anlagenvermerk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BT-VS/MKC</OrgInhalt>
      <Wert>BT-AI/MKC</Wert>
      <Platzhalter>False</Platzhalter>
      <DocDatenDialog>True</DocDatenDialog>
      <Label>Urhebervermerk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</OrgInhalt>
      <Wert/>
      <Platzhalter>False</Platzhalter>
      <DocDatenDialog>True</DocDatenDialog>
      <Label>Vertraulichkeitsvermerk</Label>
      <FrageVar>False</FrageVar>
      <Prefix/>
      <Suffix/>
      <WegfallVar/>
      <ComboBox>
        <Option>Intern</Option>
        <Option>Vertraulich</Option>
        <Option>Streng vertraulich</Option>
        <Option/>
      </ComboBox>
      <MussFeld>False</MussFeld>
      <InDokument>True</InDokument>
      <Sektion>Bosch_footer_1</Sektion>
      <Reihenfolge>0</Reihenfolge>
    </Variable>
    <Variable>
      <Name>copyright</Name>
      <OrgInhalt>© Bosch Security Systems B.V. 2021. Alle Rechte vorbehalten, auch bzgl. jeder Verfügung, Verwertung, Reproduktion, Bearbeitung, Weitergabe sowie für den Fall von Schutzrechtsanmeldungen.</OrgInhalt>
      <Wert>© Bosch Security Systems B.V. 2021. Alle Rechte vorbehalten, auch bzgl. jeder Verfügung, Verwertung, Reproduktion, Bearbeitung, Weitergabe sowie für den Fall von Schutzrechtsanmeldungen.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18.02.2021</OrgInhalt>
      <Wert>18.02.2021</Wert>
      <Platzhalter>False</Platzhalter>
      <DocDatenDialog>True</DocDatenDialog>
      <Label>Datum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>Building Technologies</OrgInhalt>
      <Wert>Building Technologies</Wert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Ablagevermerk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6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Props1.xml><?xml version="1.0" encoding="utf-8"?>
<ds:datastoreItem xmlns:ds="http://schemas.openxmlformats.org/officeDocument/2006/customXml" ds:itemID="{B3296732-9E83-49E8-873C-0C04A829615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5a40d9f2-2f75-4e5b-8bbe-2ca21412c9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77E1A0-5AE1-4730-8EAC-946AEF843D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6C685-C346-411B-8075-4E9E948DB61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CA9AF14-8B2C-49ED-94F6-7B4FBDBA9B61}"/>
</file>

<file path=customXml/itemProps5.xml><?xml version="1.0" encoding="utf-8"?>
<ds:datastoreItem xmlns:ds="http://schemas.openxmlformats.org/officeDocument/2006/customXml" ds:itemID="{46E5FB1E-EF60-4D06-BC77-10B6BE977E44}">
  <ds:schemaRefs/>
</ds:datastoreItem>
</file>

<file path=customXml/itemProps6.xml><?xml version="1.0" encoding="utf-8"?>
<ds:datastoreItem xmlns:ds="http://schemas.openxmlformats.org/officeDocument/2006/customXml" ds:itemID="{304CF217-3C90-4AA0-B541-CE45F9BD305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presentation_169_9</Template>
  <TotalTime>0</TotalTime>
  <Words>515</Words>
  <Application>Microsoft Office PowerPoint</Application>
  <PresentationFormat>Custom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Bosch Office Sans</vt:lpstr>
      <vt:lpstr>Calibri</vt:lpstr>
      <vt:lpstr>Lucida Grande</vt:lpstr>
      <vt:lpstr>Wingdings 3</vt:lpstr>
      <vt:lpstr>Bosch NG</vt:lpstr>
      <vt:lpstr>Visitor Management  </vt:lpstr>
      <vt:lpstr>Why do you need a modern visitor management system?</vt:lpstr>
      <vt:lpstr>Ideal solution for medium to large sized applications</vt:lpstr>
      <vt:lpstr>Easy onboarding for best user experience</vt:lpstr>
      <vt:lpstr>Benefits</vt:lpstr>
      <vt:lpstr>Receptionist view – Onboarding a visitor</vt:lpstr>
      <vt:lpstr>Receptionist view – Dashboard</vt:lpstr>
      <vt:lpstr>Host view for employees</vt:lpstr>
      <vt:lpstr>Visitor self-registration</vt:lpstr>
      <vt:lpstr>Visitor self-registration – supported devices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 Management</dc:title>
  <dc:creator>Becker Juliane (BT-VS/MKC)</dc:creator>
  <cp:lastModifiedBy>Mechler Tom (BT-AI/MKR-NA)</cp:lastModifiedBy>
  <cp:revision>50</cp:revision>
  <dcterms:created xsi:type="dcterms:W3CDTF">2021-02-18T11:27:32Z</dcterms:created>
  <dcterms:modified xsi:type="dcterms:W3CDTF">2021-04-01T14:10:59Z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ContentTypeId">
    <vt:lpwstr>0x0101009AE8C368AB6AD349A116A5B2FB69A4C8003BE60BF21B84724AB1A2BA4CEB83B1ED</vt:lpwstr>
  </property>
  <property fmtid="{D5CDD505-2E9C-101B-9397-08002B2CF9AE}" pid="9" name="_dlc_DocIdItemGuid">
    <vt:lpwstr>988589a9-1c2a-4f02-a9fd-4d96bbbe3618</vt:lpwstr>
  </property>
  <property fmtid="{D5CDD505-2E9C-101B-9397-08002B2CF9AE}" pid="10" name="DMSKeywords">
    <vt:lpwstr/>
  </property>
</Properties>
</file>