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Poppins"/>
      <p:regular r:id="rId13"/>
      <p:bold r:id="rId14"/>
      <p:italic r:id="rId15"/>
      <p:boldItalic r:id="rId16"/>
    </p:embeddedFont>
    <p:embeddedFont>
      <p:font typeface="Poppins Medium"/>
      <p:regular r:id="rId17"/>
      <p:bold r:id="rId18"/>
      <p:italic r:id="rId19"/>
      <p:boldItalic r:id="rId20"/>
    </p:embeddedFont>
    <p:embeddedFont>
      <p:font typeface="Poppins SemiBold"/>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36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36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Medium-boldItalic.fntdata"/><Relationship Id="rId11" Type="http://schemas.openxmlformats.org/officeDocument/2006/relationships/slide" Target="slides/slide6.xml"/><Relationship Id="rId22" Type="http://schemas.openxmlformats.org/officeDocument/2006/relationships/font" Target="fonts/PoppinsSemiBold-bold.fntdata"/><Relationship Id="rId10" Type="http://schemas.openxmlformats.org/officeDocument/2006/relationships/slide" Target="slides/slide5.xml"/><Relationship Id="rId21" Type="http://schemas.openxmlformats.org/officeDocument/2006/relationships/font" Target="fonts/PoppinsSemiBold-regular.fntdata"/><Relationship Id="rId13" Type="http://schemas.openxmlformats.org/officeDocument/2006/relationships/font" Target="fonts/Poppins-regular.fntdata"/><Relationship Id="rId24" Type="http://schemas.openxmlformats.org/officeDocument/2006/relationships/font" Target="fonts/PoppinsSemiBold-boldItalic.fntdata"/><Relationship Id="rId12" Type="http://schemas.openxmlformats.org/officeDocument/2006/relationships/slide" Target="slides/slide7.xml"/><Relationship Id="rId23" Type="http://schemas.openxmlformats.org/officeDocument/2006/relationships/font" Target="fonts/PoppinsSemi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PoppinsMedium-regular.fntdata"/><Relationship Id="rId16" Type="http://schemas.openxmlformats.org/officeDocument/2006/relationships/font" Target="fonts/Poppins-boldItalic.fntdata"/><Relationship Id="rId5" Type="http://schemas.openxmlformats.org/officeDocument/2006/relationships/notesMaster" Target="notesMasters/notesMaster1.xml"/><Relationship Id="rId19" Type="http://schemas.openxmlformats.org/officeDocument/2006/relationships/font" Target="fonts/PoppinsMedium-italic.fntdata"/><Relationship Id="rId6" Type="http://schemas.openxmlformats.org/officeDocument/2006/relationships/slide" Target="slides/slide1.xml"/><Relationship Id="rId18" Type="http://schemas.openxmlformats.org/officeDocument/2006/relationships/font" Target="fonts/PoppinsMedium-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g1055684c0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 name="Google Shape;24;g1055684c0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1055684c01f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 name="Google Shape;36;g1055684c01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1055684c01f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g1055684c01f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Collate information and summarise onto one slide which can be designed up to look appealing and “simple”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055684c01f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055684c01f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055684c01f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055684c01f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055684c01f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055684c01f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e8f19bd681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e8f19bd681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 name="Shape 6"/>
        <p:cNvGrpSpPr/>
        <p:nvPr/>
      </p:nvGrpSpPr>
      <p:grpSpPr>
        <a:xfrm>
          <a:off x="0" y="0"/>
          <a:ext cx="0" cy="0"/>
          <a:chOff x="0" y="0"/>
          <a:chExt cx="0" cy="0"/>
        </a:xfrm>
      </p:grpSpPr>
      <p:sp>
        <p:nvSpPr>
          <p:cNvPr id="7" name="Google Shape;7;p2"/>
          <p:cNvSpPr txBox="1"/>
          <p:nvPr/>
        </p:nvSpPr>
        <p:spPr>
          <a:xfrm>
            <a:off x="941175" y="4514475"/>
            <a:ext cx="548700" cy="22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b="1" lang="en" sz="1100">
                <a:solidFill>
                  <a:srgbClr val="595959"/>
                </a:solidFill>
                <a:latin typeface="Poppins"/>
                <a:ea typeface="Poppins"/>
                <a:cs typeface="Poppins"/>
                <a:sym typeface="Poppins"/>
              </a:rPr>
              <a:t>‹#›</a:t>
            </a:fld>
            <a:endParaRPr b="1" sz="1100">
              <a:solidFill>
                <a:srgbClr val="595959"/>
              </a:solidFill>
              <a:latin typeface="Poppins"/>
              <a:ea typeface="Poppins"/>
              <a:cs typeface="Poppins"/>
              <a:sym typeface="Poppi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 name="Shape 1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Standard content slide">
    <p:spTree>
      <p:nvGrpSpPr>
        <p:cNvPr id="19" name="Shape 19"/>
        <p:cNvGrpSpPr/>
        <p:nvPr/>
      </p:nvGrpSpPr>
      <p:grpSpPr>
        <a:xfrm>
          <a:off x="0" y="0"/>
          <a:ext cx="0" cy="0"/>
          <a:chOff x="0" y="0"/>
          <a:chExt cx="0" cy="0"/>
        </a:xfrm>
      </p:grpSpPr>
      <p:sp>
        <p:nvSpPr>
          <p:cNvPr id="20" name="Google Shape;20;p13"/>
          <p:cNvSpPr txBox="1"/>
          <p:nvPr>
            <p:ph type="title"/>
          </p:nvPr>
        </p:nvSpPr>
        <p:spPr>
          <a:xfrm>
            <a:off x="457200" y="457200"/>
            <a:ext cx="8229600" cy="4572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E80078"/>
              </a:buClr>
              <a:buSzPts val="2800"/>
              <a:buFont typeface="Arial"/>
              <a:buNone/>
              <a:defRPr b="1">
                <a:solidFill>
                  <a:srgbClr val="E80078"/>
                </a:solidFill>
                <a:latin typeface="Arial"/>
                <a:ea typeface="Arial"/>
                <a:cs typeface="Arial"/>
                <a:sym typeface="Arial"/>
              </a:defRPr>
            </a:lvl1pPr>
            <a:lvl2pPr lvl="1" rtl="0" algn="l">
              <a:lnSpc>
                <a:spcPct val="100000"/>
              </a:lnSpc>
              <a:spcBef>
                <a:spcPts val="0"/>
              </a:spcBef>
              <a:spcAft>
                <a:spcPts val="0"/>
              </a:spcAft>
              <a:buSzPts val="2800"/>
              <a:buFont typeface="Arial"/>
              <a:buNone/>
              <a:defRPr b="1">
                <a:latin typeface="Arial"/>
                <a:ea typeface="Arial"/>
                <a:cs typeface="Arial"/>
                <a:sym typeface="Arial"/>
              </a:defRPr>
            </a:lvl2pPr>
            <a:lvl3pPr lvl="2" rtl="0" algn="l">
              <a:lnSpc>
                <a:spcPct val="100000"/>
              </a:lnSpc>
              <a:spcBef>
                <a:spcPts val="0"/>
              </a:spcBef>
              <a:spcAft>
                <a:spcPts val="0"/>
              </a:spcAft>
              <a:buSzPts val="2800"/>
              <a:buFont typeface="Arial"/>
              <a:buNone/>
              <a:defRPr b="1">
                <a:latin typeface="Arial"/>
                <a:ea typeface="Arial"/>
                <a:cs typeface="Arial"/>
                <a:sym typeface="Arial"/>
              </a:defRPr>
            </a:lvl3pPr>
            <a:lvl4pPr lvl="3" rtl="0" algn="l">
              <a:lnSpc>
                <a:spcPct val="100000"/>
              </a:lnSpc>
              <a:spcBef>
                <a:spcPts val="0"/>
              </a:spcBef>
              <a:spcAft>
                <a:spcPts val="0"/>
              </a:spcAft>
              <a:buSzPts val="2800"/>
              <a:buFont typeface="Arial"/>
              <a:buNone/>
              <a:defRPr b="1">
                <a:latin typeface="Arial"/>
                <a:ea typeface="Arial"/>
                <a:cs typeface="Arial"/>
                <a:sym typeface="Arial"/>
              </a:defRPr>
            </a:lvl4pPr>
            <a:lvl5pPr lvl="4" rtl="0" algn="l">
              <a:lnSpc>
                <a:spcPct val="100000"/>
              </a:lnSpc>
              <a:spcBef>
                <a:spcPts val="0"/>
              </a:spcBef>
              <a:spcAft>
                <a:spcPts val="0"/>
              </a:spcAft>
              <a:buSzPts val="2800"/>
              <a:buFont typeface="Arial"/>
              <a:buNone/>
              <a:defRPr b="1">
                <a:latin typeface="Arial"/>
                <a:ea typeface="Arial"/>
                <a:cs typeface="Arial"/>
                <a:sym typeface="Arial"/>
              </a:defRPr>
            </a:lvl5pPr>
            <a:lvl6pPr lvl="5" rtl="0" algn="l">
              <a:lnSpc>
                <a:spcPct val="100000"/>
              </a:lnSpc>
              <a:spcBef>
                <a:spcPts val="0"/>
              </a:spcBef>
              <a:spcAft>
                <a:spcPts val="0"/>
              </a:spcAft>
              <a:buSzPts val="2800"/>
              <a:buFont typeface="Arial"/>
              <a:buNone/>
              <a:defRPr b="1">
                <a:latin typeface="Arial"/>
                <a:ea typeface="Arial"/>
                <a:cs typeface="Arial"/>
                <a:sym typeface="Arial"/>
              </a:defRPr>
            </a:lvl6pPr>
            <a:lvl7pPr lvl="6" rtl="0" algn="l">
              <a:lnSpc>
                <a:spcPct val="100000"/>
              </a:lnSpc>
              <a:spcBef>
                <a:spcPts val="0"/>
              </a:spcBef>
              <a:spcAft>
                <a:spcPts val="0"/>
              </a:spcAft>
              <a:buSzPts val="2800"/>
              <a:buFont typeface="Arial"/>
              <a:buNone/>
              <a:defRPr b="1">
                <a:latin typeface="Arial"/>
                <a:ea typeface="Arial"/>
                <a:cs typeface="Arial"/>
                <a:sym typeface="Arial"/>
              </a:defRPr>
            </a:lvl7pPr>
            <a:lvl8pPr lvl="7" rtl="0" algn="l">
              <a:lnSpc>
                <a:spcPct val="100000"/>
              </a:lnSpc>
              <a:spcBef>
                <a:spcPts val="0"/>
              </a:spcBef>
              <a:spcAft>
                <a:spcPts val="0"/>
              </a:spcAft>
              <a:buSzPts val="2800"/>
              <a:buFont typeface="Arial"/>
              <a:buNone/>
              <a:defRPr b="1">
                <a:latin typeface="Arial"/>
                <a:ea typeface="Arial"/>
                <a:cs typeface="Arial"/>
                <a:sym typeface="Arial"/>
              </a:defRPr>
            </a:lvl8pPr>
            <a:lvl9pPr lvl="8" rtl="0" algn="l">
              <a:lnSpc>
                <a:spcPct val="100000"/>
              </a:lnSpc>
              <a:spcBef>
                <a:spcPts val="0"/>
              </a:spcBef>
              <a:spcAft>
                <a:spcPts val="0"/>
              </a:spcAft>
              <a:buSzPts val="2800"/>
              <a:buFont typeface="Arial"/>
              <a:buNone/>
              <a:defRPr b="1">
                <a:latin typeface="Arial"/>
                <a:ea typeface="Arial"/>
                <a:cs typeface="Arial"/>
                <a:sym typeface="Arial"/>
              </a:defRPr>
            </a:lvl9pPr>
          </a:lstStyle>
          <a:p/>
        </p:txBody>
      </p:sp>
      <p:sp>
        <p:nvSpPr>
          <p:cNvPr id="21" name="Google Shape;21;p13"/>
          <p:cNvSpPr txBox="1"/>
          <p:nvPr>
            <p:ph idx="12" type="sldNum"/>
          </p:nvPr>
        </p:nvSpPr>
        <p:spPr>
          <a:xfrm>
            <a:off x="457200" y="4608000"/>
            <a:ext cx="548700" cy="123000"/>
          </a:xfrm>
          <a:prstGeom prst="rect">
            <a:avLst/>
          </a:prstGeom>
          <a:noFill/>
          <a:ln>
            <a:noFill/>
          </a:ln>
        </p:spPr>
        <p:txBody>
          <a:bodyPr anchorCtr="0" anchor="t" bIns="0" lIns="0" spcFirstLastPara="1" rIns="0" wrap="square" tIns="0">
            <a:sp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 name="Shape 8"/>
        <p:cNvGrpSpPr/>
        <p:nvPr/>
      </p:nvGrpSpPr>
      <p:grpSpPr>
        <a:xfrm>
          <a:off x="0" y="0"/>
          <a:ext cx="0" cy="0"/>
          <a:chOff x="0" y="0"/>
          <a:chExt cx="0" cy="0"/>
        </a:xfrm>
      </p:grpSpPr>
      <p:sp>
        <p:nvSpPr>
          <p:cNvPr id="9" name="Google Shape;9;p3"/>
          <p:cNvSpPr txBox="1"/>
          <p:nvPr/>
        </p:nvSpPr>
        <p:spPr>
          <a:xfrm>
            <a:off x="941175" y="4514475"/>
            <a:ext cx="548700" cy="22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b="1" lang="en" sz="1100">
                <a:solidFill>
                  <a:srgbClr val="595959"/>
                </a:solidFill>
                <a:latin typeface="Poppins"/>
                <a:ea typeface="Poppins"/>
                <a:cs typeface="Poppins"/>
                <a:sym typeface="Poppins"/>
              </a:rPr>
              <a:t>‹#›</a:t>
            </a:fld>
            <a:endParaRPr b="1" sz="1100">
              <a:solidFill>
                <a:srgbClr val="595959"/>
              </a:solidFill>
              <a:latin typeface="Poppins"/>
              <a:ea typeface="Poppins"/>
              <a:cs typeface="Poppins"/>
              <a:sym typeface="Poppi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 name="Shape 1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 name="Shape 1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 name="Shape 1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 name="Shape 1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 name="Shape 1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 name="Shape 1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 name="Shape 1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1.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hyperlink" Target="https://drive.google.com/file/d/1l9oJBpQQTndTddzB-lQeL7tepnbulPM9/view" TargetMode="External"/><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17.jpg"/><Relationship Id="rId6" Type="http://schemas.openxmlformats.org/officeDocument/2006/relationships/image" Target="../media/image5.png"/><Relationship Id="rId7"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hoxoacademy.hoxomedia.com" TargetMode="External"/><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16.png"/><Relationship Id="rId7"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33232"/>
        </a:solidFill>
      </p:bgPr>
    </p:bg>
    <p:spTree>
      <p:nvGrpSpPr>
        <p:cNvPr id="25" name="Shape 25"/>
        <p:cNvGrpSpPr/>
        <p:nvPr/>
      </p:nvGrpSpPr>
      <p:grpSpPr>
        <a:xfrm>
          <a:off x="0" y="0"/>
          <a:ext cx="0" cy="0"/>
          <a:chOff x="0" y="0"/>
          <a:chExt cx="0" cy="0"/>
        </a:xfrm>
      </p:grpSpPr>
      <p:pic>
        <p:nvPicPr>
          <p:cNvPr id="26" name="Google Shape;26;p14"/>
          <p:cNvPicPr preferRelativeResize="0"/>
          <p:nvPr/>
        </p:nvPicPr>
        <p:blipFill rotWithShape="1">
          <a:blip r:embed="rId3">
            <a:alphaModFix amt="56000"/>
          </a:blip>
          <a:srcRect b="7806" l="0" r="0" t="7798"/>
          <a:stretch/>
        </p:blipFill>
        <p:spPr>
          <a:xfrm>
            <a:off x="0" y="0"/>
            <a:ext cx="9143997" cy="5143501"/>
          </a:xfrm>
          <a:prstGeom prst="rect">
            <a:avLst/>
          </a:prstGeom>
          <a:noFill/>
          <a:ln>
            <a:noFill/>
          </a:ln>
        </p:spPr>
      </p:pic>
      <p:sp>
        <p:nvSpPr>
          <p:cNvPr id="27" name="Google Shape;27;p14"/>
          <p:cNvSpPr txBox="1"/>
          <p:nvPr/>
        </p:nvSpPr>
        <p:spPr>
          <a:xfrm>
            <a:off x="621125" y="1850525"/>
            <a:ext cx="5416800" cy="1523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 sz="3300">
                <a:solidFill>
                  <a:schemeClr val="lt1"/>
                </a:solidFill>
                <a:latin typeface="Poppins"/>
                <a:ea typeface="Poppins"/>
                <a:cs typeface="Poppins"/>
                <a:sym typeface="Poppins"/>
              </a:rPr>
              <a:t>Intervl</a:t>
            </a:r>
            <a:r>
              <a:rPr b="1" lang="en" sz="3300">
                <a:solidFill>
                  <a:schemeClr val="lt1"/>
                </a:solidFill>
                <a:latin typeface="Poppins"/>
                <a:ea typeface="Poppins"/>
                <a:cs typeface="Poppins"/>
                <a:sym typeface="Poppins"/>
              </a:rPr>
              <a:t> </a:t>
            </a:r>
            <a:endParaRPr b="1" sz="3300">
              <a:solidFill>
                <a:schemeClr val="lt1"/>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 sz="3300">
                <a:solidFill>
                  <a:srgbClr val="E80878"/>
                </a:solidFill>
                <a:latin typeface="Poppins"/>
                <a:ea typeface="Poppins"/>
                <a:cs typeface="Poppins"/>
                <a:sym typeface="Poppins"/>
              </a:rPr>
              <a:t>Case Study</a:t>
            </a:r>
            <a:endParaRPr b="1" sz="2100">
              <a:solidFill>
                <a:srgbClr val="E80878"/>
              </a:solidFill>
              <a:latin typeface="Poppins"/>
              <a:ea typeface="Poppins"/>
              <a:cs typeface="Poppins"/>
              <a:sym typeface="Poppins"/>
            </a:endParaRPr>
          </a:p>
          <a:p>
            <a:pPr indent="0" lvl="0" marL="0" rtl="0" algn="l">
              <a:spcBef>
                <a:spcPts val="0"/>
              </a:spcBef>
              <a:spcAft>
                <a:spcPts val="0"/>
              </a:spcAft>
              <a:buNone/>
            </a:pPr>
            <a:r>
              <a:t/>
            </a:r>
            <a:endParaRPr b="1" sz="3300">
              <a:solidFill>
                <a:srgbClr val="E80078"/>
              </a:solidFill>
              <a:latin typeface="Poppins"/>
              <a:ea typeface="Poppins"/>
              <a:cs typeface="Poppins"/>
              <a:sym typeface="Poppins"/>
            </a:endParaRPr>
          </a:p>
        </p:txBody>
      </p:sp>
      <p:sp>
        <p:nvSpPr>
          <p:cNvPr id="28" name="Google Shape;28;p14"/>
          <p:cNvSpPr txBox="1"/>
          <p:nvPr/>
        </p:nvSpPr>
        <p:spPr>
          <a:xfrm>
            <a:off x="2839826" y="4448475"/>
            <a:ext cx="5683200" cy="1230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en" sz="800">
                <a:solidFill>
                  <a:schemeClr val="lt1"/>
                </a:solidFill>
                <a:latin typeface="Poppins SemiBold"/>
                <a:ea typeface="Poppins SemiBold"/>
                <a:cs typeface="Poppins SemiBold"/>
                <a:sym typeface="Poppins SemiBold"/>
              </a:rPr>
              <a:t>Presented by The Hoxo Academy</a:t>
            </a:r>
            <a:endParaRPr sz="800">
              <a:solidFill>
                <a:srgbClr val="FFFFFF"/>
              </a:solidFill>
              <a:latin typeface="Poppins SemiBold"/>
              <a:ea typeface="Poppins SemiBold"/>
              <a:cs typeface="Poppins SemiBold"/>
              <a:sym typeface="Poppins SemiBold"/>
            </a:endParaRPr>
          </a:p>
        </p:txBody>
      </p:sp>
      <p:sp>
        <p:nvSpPr>
          <p:cNvPr id="29" name="Google Shape;29;p14"/>
          <p:cNvSpPr txBox="1"/>
          <p:nvPr/>
        </p:nvSpPr>
        <p:spPr>
          <a:xfrm>
            <a:off x="621125" y="2955800"/>
            <a:ext cx="5279700" cy="609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en" sz="1100">
                <a:solidFill>
                  <a:schemeClr val="lt1"/>
                </a:solidFill>
                <a:latin typeface="Poppins"/>
                <a:ea typeface="Poppins"/>
                <a:cs typeface="Poppins"/>
                <a:sym typeface="Poppins"/>
              </a:rPr>
              <a:t>Intervl only launched in July 2020 and already need to grow to cope with the increase of inbound business since graduating The Personal Branding Bootcamp For Recruiters. </a:t>
            </a:r>
            <a:endParaRPr sz="1100">
              <a:solidFill>
                <a:schemeClr val="lt1"/>
              </a:solidFill>
              <a:latin typeface="Poppins"/>
              <a:ea typeface="Poppins"/>
              <a:cs typeface="Poppins"/>
              <a:sym typeface="Poppins"/>
            </a:endParaRPr>
          </a:p>
        </p:txBody>
      </p:sp>
      <p:sp>
        <p:nvSpPr>
          <p:cNvPr id="30" name="Google Shape;30;p14"/>
          <p:cNvSpPr/>
          <p:nvPr/>
        </p:nvSpPr>
        <p:spPr>
          <a:xfrm>
            <a:off x="1392275" y="444775"/>
            <a:ext cx="672600" cy="672600"/>
          </a:xfrm>
          <a:prstGeom prst="rect">
            <a:avLst/>
          </a:prstGeom>
          <a:solidFill>
            <a:srgbClr val="1C1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4"/>
          <p:cNvSpPr/>
          <p:nvPr/>
        </p:nvSpPr>
        <p:spPr>
          <a:xfrm>
            <a:off x="621125" y="444763"/>
            <a:ext cx="672600" cy="672600"/>
          </a:xfrm>
          <a:prstGeom prst="rect">
            <a:avLst/>
          </a:prstGeom>
          <a:solidFill>
            <a:srgbClr val="E800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 name="Google Shape;32;p14"/>
          <p:cNvPicPr preferRelativeResize="0"/>
          <p:nvPr/>
        </p:nvPicPr>
        <p:blipFill>
          <a:blip r:embed="rId4">
            <a:alphaModFix/>
          </a:blip>
          <a:stretch>
            <a:fillRect/>
          </a:stretch>
        </p:blipFill>
        <p:spPr>
          <a:xfrm>
            <a:off x="773096" y="514825"/>
            <a:ext cx="368672" cy="532500"/>
          </a:xfrm>
          <a:prstGeom prst="rect">
            <a:avLst/>
          </a:prstGeom>
          <a:noFill/>
          <a:ln>
            <a:noFill/>
          </a:ln>
        </p:spPr>
      </p:pic>
      <p:pic>
        <p:nvPicPr>
          <p:cNvPr id="33" name="Google Shape;33;p14"/>
          <p:cNvPicPr preferRelativeResize="0"/>
          <p:nvPr/>
        </p:nvPicPr>
        <p:blipFill>
          <a:blip r:embed="rId5">
            <a:alphaModFix/>
          </a:blip>
          <a:stretch>
            <a:fillRect/>
          </a:stretch>
        </p:blipFill>
        <p:spPr>
          <a:xfrm>
            <a:off x="1445325" y="719573"/>
            <a:ext cx="566491" cy="123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cxnSp>
        <p:nvCxnSpPr>
          <p:cNvPr id="38" name="Google Shape;38;p15"/>
          <p:cNvCxnSpPr/>
          <p:nvPr/>
        </p:nvCxnSpPr>
        <p:spPr>
          <a:xfrm>
            <a:off x="4192650" y="1278313"/>
            <a:ext cx="0" cy="583200"/>
          </a:xfrm>
          <a:prstGeom prst="straightConnector1">
            <a:avLst/>
          </a:prstGeom>
          <a:noFill/>
          <a:ln cap="flat" cmpd="sng" w="28575">
            <a:solidFill>
              <a:srgbClr val="E80078"/>
            </a:solidFill>
            <a:prstDash val="solid"/>
            <a:round/>
            <a:headEnd len="med" w="med" type="none"/>
            <a:tailEnd len="med" w="med" type="none"/>
          </a:ln>
        </p:spPr>
      </p:cxnSp>
      <p:pic>
        <p:nvPicPr>
          <p:cNvPr id="39" name="Google Shape;39;p15"/>
          <p:cNvPicPr preferRelativeResize="0"/>
          <p:nvPr/>
        </p:nvPicPr>
        <p:blipFill>
          <a:blip r:embed="rId3">
            <a:alphaModFix/>
          </a:blip>
          <a:stretch>
            <a:fillRect/>
          </a:stretch>
        </p:blipFill>
        <p:spPr>
          <a:xfrm>
            <a:off x="8037175" y="298025"/>
            <a:ext cx="722574" cy="542150"/>
          </a:xfrm>
          <a:prstGeom prst="rect">
            <a:avLst/>
          </a:prstGeom>
          <a:noFill/>
          <a:ln>
            <a:noFill/>
          </a:ln>
        </p:spPr>
      </p:pic>
      <p:sp>
        <p:nvSpPr>
          <p:cNvPr id="40" name="Google Shape;40;p15"/>
          <p:cNvSpPr txBox="1"/>
          <p:nvPr/>
        </p:nvSpPr>
        <p:spPr>
          <a:xfrm>
            <a:off x="4547425" y="1278325"/>
            <a:ext cx="3238200" cy="2378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Clr>
                <a:schemeClr val="dk1"/>
              </a:buClr>
              <a:buSzPts val="1100"/>
              <a:buFont typeface="Arial"/>
              <a:buNone/>
            </a:pPr>
            <a:r>
              <a:rPr b="1" lang="en" sz="1000">
                <a:solidFill>
                  <a:srgbClr val="333232"/>
                </a:solidFill>
                <a:latin typeface="Poppins"/>
                <a:ea typeface="Poppins"/>
                <a:cs typeface="Poppins"/>
                <a:sym typeface="Poppins"/>
              </a:rPr>
              <a:t>“T</a:t>
            </a:r>
            <a:r>
              <a:rPr b="1" lang="en" sz="1000">
                <a:solidFill>
                  <a:srgbClr val="333232"/>
                </a:solidFill>
                <a:latin typeface="Poppins"/>
                <a:ea typeface="Poppins"/>
                <a:cs typeface="Poppins"/>
                <a:sym typeface="Poppins"/>
              </a:rPr>
              <a:t>o become a leader. You got to know what you're good at and what you're not so good at. My weakness was definitely content creation and social media presence, because I'd never done it before."</a:t>
            </a:r>
            <a:endParaRPr b="1" sz="1000">
              <a:solidFill>
                <a:srgbClr val="333232"/>
              </a:solidFill>
              <a:latin typeface="Poppins"/>
              <a:ea typeface="Poppins"/>
              <a:cs typeface="Poppins"/>
              <a:sym typeface="Poppins"/>
            </a:endParaRPr>
          </a:p>
          <a:p>
            <a:pPr indent="0" lvl="0" marL="0" rtl="0" algn="l">
              <a:lnSpc>
                <a:spcPct val="115000"/>
              </a:lnSpc>
              <a:spcBef>
                <a:spcPts val="1200"/>
              </a:spcBef>
              <a:spcAft>
                <a:spcPts val="0"/>
              </a:spcAft>
              <a:buClr>
                <a:schemeClr val="dk1"/>
              </a:buClr>
              <a:buSzPts val="1100"/>
              <a:buFont typeface="Arial"/>
              <a:buNone/>
            </a:pPr>
            <a:r>
              <a:rPr b="1" lang="en" sz="1000">
                <a:solidFill>
                  <a:srgbClr val="333232"/>
                </a:solidFill>
                <a:latin typeface="Poppins"/>
                <a:ea typeface="Poppins"/>
                <a:cs typeface="Poppins"/>
                <a:sym typeface="Poppins"/>
              </a:rPr>
              <a:t>I always knew that personal branding was important. So for me, it was about finding and partnering with a business that could really, understand who I was as a person, understand where we wanted to be as a business, and that's what you guys did which has been great!”</a:t>
            </a:r>
            <a:endParaRPr sz="800">
              <a:solidFill>
                <a:srgbClr val="333232"/>
              </a:solidFill>
              <a:latin typeface="Poppins"/>
              <a:ea typeface="Poppins"/>
              <a:cs typeface="Poppins"/>
              <a:sym typeface="Poppins"/>
            </a:endParaRPr>
          </a:p>
          <a:p>
            <a:pPr indent="0" lvl="0" marL="0" rtl="0" algn="l">
              <a:lnSpc>
                <a:spcPct val="115000"/>
              </a:lnSpc>
              <a:spcBef>
                <a:spcPts val="1200"/>
              </a:spcBef>
              <a:spcAft>
                <a:spcPts val="0"/>
              </a:spcAft>
              <a:buClr>
                <a:schemeClr val="dk1"/>
              </a:buClr>
              <a:buSzPts val="1100"/>
              <a:buFont typeface="Arial"/>
              <a:buNone/>
            </a:pPr>
            <a:r>
              <a:rPr lang="en" sz="800">
                <a:solidFill>
                  <a:schemeClr val="dk1"/>
                </a:solidFill>
                <a:latin typeface="Poppins"/>
                <a:ea typeface="Poppins"/>
                <a:cs typeface="Poppins"/>
                <a:sym typeface="Poppins"/>
              </a:rPr>
              <a:t>- Stuart Middleton, Managing Director of Intervl</a:t>
            </a:r>
            <a:endParaRPr sz="800">
              <a:solidFill>
                <a:srgbClr val="333232"/>
              </a:solidFill>
              <a:latin typeface="Poppins"/>
              <a:ea typeface="Poppins"/>
              <a:cs typeface="Poppins"/>
              <a:sym typeface="Poppins"/>
            </a:endParaRPr>
          </a:p>
        </p:txBody>
      </p:sp>
      <p:sp>
        <p:nvSpPr>
          <p:cNvPr id="41" name="Google Shape;41;p15"/>
          <p:cNvSpPr txBox="1"/>
          <p:nvPr/>
        </p:nvSpPr>
        <p:spPr>
          <a:xfrm>
            <a:off x="618600" y="4575575"/>
            <a:ext cx="548700" cy="22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b="1" lang="en" sz="1100">
                <a:solidFill>
                  <a:srgbClr val="E80078"/>
                </a:solidFill>
                <a:latin typeface="Poppins"/>
                <a:ea typeface="Poppins"/>
                <a:cs typeface="Poppins"/>
                <a:sym typeface="Poppins"/>
              </a:rPr>
              <a:t>‹#›</a:t>
            </a:fld>
            <a:endParaRPr b="1" sz="1100">
              <a:solidFill>
                <a:srgbClr val="E80078"/>
              </a:solidFill>
              <a:latin typeface="Poppins"/>
              <a:ea typeface="Poppins"/>
              <a:cs typeface="Poppins"/>
              <a:sym typeface="Poppins"/>
            </a:endParaRPr>
          </a:p>
        </p:txBody>
      </p:sp>
      <p:grpSp>
        <p:nvGrpSpPr>
          <p:cNvPr id="42" name="Google Shape;42;p15"/>
          <p:cNvGrpSpPr/>
          <p:nvPr/>
        </p:nvGrpSpPr>
        <p:grpSpPr>
          <a:xfrm>
            <a:off x="4510488" y="3892775"/>
            <a:ext cx="3312077" cy="277200"/>
            <a:chOff x="3318518" y="3851750"/>
            <a:chExt cx="1630200" cy="277200"/>
          </a:xfrm>
        </p:grpSpPr>
        <p:sp>
          <p:nvSpPr>
            <p:cNvPr id="43" name="Google Shape;43;p15"/>
            <p:cNvSpPr/>
            <p:nvPr/>
          </p:nvSpPr>
          <p:spPr>
            <a:xfrm>
              <a:off x="3318518" y="3851750"/>
              <a:ext cx="1630200" cy="277200"/>
            </a:xfrm>
            <a:prstGeom prst="roundRect">
              <a:avLst>
                <a:gd fmla="val 16667" name="adj"/>
              </a:avLst>
            </a:prstGeom>
            <a:solidFill>
              <a:srgbClr val="E800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5"/>
            <p:cNvSpPr txBox="1"/>
            <p:nvPr/>
          </p:nvSpPr>
          <p:spPr>
            <a:xfrm>
              <a:off x="3452925" y="3921050"/>
              <a:ext cx="1361400" cy="1230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b="1" lang="en" sz="800" u="sng">
                  <a:solidFill>
                    <a:schemeClr val="lt1"/>
                  </a:solidFill>
                  <a:latin typeface="Poppins"/>
                  <a:ea typeface="Poppins"/>
                  <a:cs typeface="Poppins"/>
                  <a:sym typeface="Poppins"/>
                  <a:hlinkClick r:id="rId4">
                    <a:extLst>
                      <a:ext uri="{A12FA001-AC4F-418D-AE19-62706E023703}">
                        <ahyp:hlinkClr val="tx"/>
                      </a:ext>
                    </a:extLst>
                  </a:hlinkClick>
                </a:rPr>
                <a:t>Watch video testimonial here</a:t>
              </a:r>
              <a:endParaRPr sz="800">
                <a:solidFill>
                  <a:schemeClr val="lt1"/>
                </a:solidFill>
                <a:latin typeface="Poppins SemiBold"/>
                <a:ea typeface="Poppins SemiBold"/>
                <a:cs typeface="Poppins SemiBold"/>
                <a:sym typeface="Poppins SemiBold"/>
              </a:endParaRPr>
            </a:p>
          </p:txBody>
        </p:sp>
      </p:grpSp>
      <p:sp>
        <p:nvSpPr>
          <p:cNvPr id="45" name="Google Shape;45;p15"/>
          <p:cNvSpPr txBox="1"/>
          <p:nvPr/>
        </p:nvSpPr>
        <p:spPr>
          <a:xfrm>
            <a:off x="5210900" y="4628975"/>
            <a:ext cx="3312000" cy="123000"/>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Clr>
                <a:srgbClr val="000000"/>
              </a:buClr>
              <a:buSzPts val="1050"/>
              <a:buFont typeface="Arial"/>
              <a:buNone/>
            </a:pPr>
            <a:r>
              <a:rPr lang="en" sz="800">
                <a:solidFill>
                  <a:srgbClr val="333232"/>
                </a:solidFill>
                <a:latin typeface="Poppins"/>
                <a:ea typeface="Poppins"/>
                <a:cs typeface="Poppins"/>
                <a:sym typeface="Poppins"/>
              </a:rPr>
              <a:t>hoxoacademy.hoxomedia.com</a:t>
            </a:r>
            <a:endParaRPr i="0" sz="800" u="none" cap="none" strike="noStrike">
              <a:solidFill>
                <a:srgbClr val="333232"/>
              </a:solidFill>
              <a:latin typeface="Poppins"/>
              <a:ea typeface="Poppins"/>
              <a:cs typeface="Poppins"/>
              <a:sym typeface="Poppins"/>
            </a:endParaRPr>
          </a:p>
        </p:txBody>
      </p:sp>
      <p:sp>
        <p:nvSpPr>
          <p:cNvPr id="46" name="Google Shape;46;p15"/>
          <p:cNvSpPr txBox="1"/>
          <p:nvPr/>
        </p:nvSpPr>
        <p:spPr>
          <a:xfrm>
            <a:off x="952275" y="4628975"/>
            <a:ext cx="3312000" cy="123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050"/>
              <a:buFont typeface="Arial"/>
              <a:buNone/>
            </a:pPr>
            <a:r>
              <a:rPr b="1" lang="en" sz="800">
                <a:solidFill>
                  <a:srgbClr val="333232"/>
                </a:solidFill>
                <a:latin typeface="Poppins"/>
                <a:ea typeface="Poppins"/>
                <a:cs typeface="Poppins"/>
                <a:sym typeface="Poppins"/>
              </a:rPr>
              <a:t>Case Study </a:t>
            </a:r>
            <a:r>
              <a:rPr lang="en" sz="800">
                <a:solidFill>
                  <a:srgbClr val="333232"/>
                </a:solidFill>
                <a:latin typeface="Poppins"/>
                <a:ea typeface="Poppins"/>
                <a:cs typeface="Poppins"/>
                <a:sym typeface="Poppins"/>
              </a:rPr>
              <a:t>| Intervl</a:t>
            </a:r>
            <a:endParaRPr sz="800">
              <a:solidFill>
                <a:srgbClr val="333232"/>
              </a:solidFill>
              <a:latin typeface="Poppins"/>
              <a:ea typeface="Poppins"/>
              <a:cs typeface="Poppins"/>
              <a:sym typeface="Poppins"/>
            </a:endParaRPr>
          </a:p>
        </p:txBody>
      </p:sp>
      <p:pic>
        <p:nvPicPr>
          <p:cNvPr id="47" name="Google Shape;47;p15"/>
          <p:cNvPicPr preferRelativeResize="0"/>
          <p:nvPr/>
        </p:nvPicPr>
        <p:blipFill>
          <a:blip r:embed="rId5">
            <a:alphaModFix/>
          </a:blip>
          <a:stretch>
            <a:fillRect/>
          </a:stretch>
        </p:blipFill>
        <p:spPr>
          <a:xfrm>
            <a:off x="618601" y="1095000"/>
            <a:ext cx="2951698" cy="29535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6"/>
          <p:cNvSpPr txBox="1"/>
          <p:nvPr/>
        </p:nvSpPr>
        <p:spPr>
          <a:xfrm>
            <a:off x="736325" y="462550"/>
            <a:ext cx="61314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rgbClr val="E80078"/>
              </a:buClr>
              <a:buSzPts val="2800"/>
              <a:buFont typeface="Arial"/>
              <a:buNone/>
            </a:pPr>
            <a:r>
              <a:rPr b="1" lang="en" sz="2400">
                <a:solidFill>
                  <a:srgbClr val="333232"/>
                </a:solidFill>
                <a:latin typeface="Poppins"/>
                <a:ea typeface="Poppins"/>
                <a:cs typeface="Poppins"/>
                <a:sym typeface="Poppins"/>
              </a:rPr>
              <a:t>Key </a:t>
            </a:r>
            <a:r>
              <a:rPr b="1" lang="en" sz="2400">
                <a:solidFill>
                  <a:srgbClr val="E80078"/>
                </a:solidFill>
                <a:latin typeface="Poppins"/>
                <a:ea typeface="Poppins"/>
                <a:cs typeface="Poppins"/>
                <a:sym typeface="Poppins"/>
              </a:rPr>
              <a:t>r</a:t>
            </a:r>
            <a:r>
              <a:rPr b="1" lang="en" sz="2400">
                <a:solidFill>
                  <a:srgbClr val="E80078"/>
                </a:solidFill>
                <a:latin typeface="Poppins"/>
                <a:ea typeface="Poppins"/>
                <a:cs typeface="Poppins"/>
                <a:sym typeface="Poppins"/>
              </a:rPr>
              <a:t>esults</a:t>
            </a:r>
            <a:endParaRPr b="1" sz="2400">
              <a:solidFill>
                <a:srgbClr val="E80078"/>
              </a:solidFill>
              <a:latin typeface="Poppins"/>
              <a:ea typeface="Poppins"/>
              <a:cs typeface="Poppins"/>
              <a:sym typeface="Poppins"/>
            </a:endParaRPr>
          </a:p>
        </p:txBody>
      </p:sp>
      <p:cxnSp>
        <p:nvCxnSpPr>
          <p:cNvPr id="53" name="Google Shape;53;p16"/>
          <p:cNvCxnSpPr/>
          <p:nvPr/>
        </p:nvCxnSpPr>
        <p:spPr>
          <a:xfrm>
            <a:off x="621125" y="460138"/>
            <a:ext cx="0" cy="743700"/>
          </a:xfrm>
          <a:prstGeom prst="straightConnector1">
            <a:avLst/>
          </a:prstGeom>
          <a:noFill/>
          <a:ln cap="flat" cmpd="sng" w="28575">
            <a:solidFill>
              <a:srgbClr val="E80078"/>
            </a:solidFill>
            <a:prstDash val="solid"/>
            <a:round/>
            <a:headEnd len="med" w="med" type="none"/>
            <a:tailEnd len="med" w="med" type="none"/>
          </a:ln>
        </p:spPr>
      </p:cxnSp>
      <p:sp>
        <p:nvSpPr>
          <p:cNvPr id="54" name="Google Shape;54;p16"/>
          <p:cNvSpPr txBox="1"/>
          <p:nvPr/>
        </p:nvSpPr>
        <p:spPr>
          <a:xfrm>
            <a:off x="952275" y="4628975"/>
            <a:ext cx="3312000" cy="123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050"/>
              <a:buFont typeface="Arial"/>
              <a:buNone/>
            </a:pPr>
            <a:r>
              <a:t/>
            </a:r>
            <a:endParaRPr sz="800">
              <a:solidFill>
                <a:srgbClr val="333232"/>
              </a:solidFill>
              <a:latin typeface="Poppins"/>
              <a:ea typeface="Poppins"/>
              <a:cs typeface="Poppins"/>
              <a:sym typeface="Poppins"/>
            </a:endParaRPr>
          </a:p>
        </p:txBody>
      </p:sp>
      <p:pic>
        <p:nvPicPr>
          <p:cNvPr id="55" name="Google Shape;55;p16"/>
          <p:cNvPicPr preferRelativeResize="0"/>
          <p:nvPr/>
        </p:nvPicPr>
        <p:blipFill>
          <a:blip r:embed="rId3">
            <a:alphaModFix/>
          </a:blip>
          <a:stretch>
            <a:fillRect/>
          </a:stretch>
        </p:blipFill>
        <p:spPr>
          <a:xfrm>
            <a:off x="8037175" y="298025"/>
            <a:ext cx="722574" cy="542150"/>
          </a:xfrm>
          <a:prstGeom prst="rect">
            <a:avLst/>
          </a:prstGeom>
          <a:noFill/>
          <a:ln>
            <a:noFill/>
          </a:ln>
        </p:spPr>
      </p:pic>
      <p:sp>
        <p:nvSpPr>
          <p:cNvPr id="56" name="Google Shape;56;p16"/>
          <p:cNvSpPr txBox="1"/>
          <p:nvPr/>
        </p:nvSpPr>
        <p:spPr>
          <a:xfrm>
            <a:off x="5210900" y="4628975"/>
            <a:ext cx="3312000" cy="123000"/>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Clr>
                <a:srgbClr val="000000"/>
              </a:buClr>
              <a:buSzPts val="1050"/>
              <a:buFont typeface="Arial"/>
              <a:buNone/>
            </a:pPr>
            <a:r>
              <a:rPr lang="en" sz="800">
                <a:solidFill>
                  <a:srgbClr val="333232"/>
                </a:solidFill>
                <a:latin typeface="Poppins"/>
                <a:ea typeface="Poppins"/>
                <a:cs typeface="Poppins"/>
                <a:sym typeface="Poppins"/>
              </a:rPr>
              <a:t>hoxoacademy.hoxomedia.com</a:t>
            </a:r>
            <a:endParaRPr i="0" sz="800" u="none" cap="none" strike="noStrike">
              <a:solidFill>
                <a:srgbClr val="333232"/>
              </a:solidFill>
              <a:latin typeface="Poppins"/>
              <a:ea typeface="Poppins"/>
              <a:cs typeface="Poppins"/>
              <a:sym typeface="Poppins"/>
            </a:endParaRPr>
          </a:p>
        </p:txBody>
      </p:sp>
      <p:sp>
        <p:nvSpPr>
          <p:cNvPr id="57" name="Google Shape;57;p16"/>
          <p:cNvSpPr txBox="1"/>
          <p:nvPr/>
        </p:nvSpPr>
        <p:spPr>
          <a:xfrm>
            <a:off x="1224700" y="1878175"/>
            <a:ext cx="1578000" cy="591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800">
                <a:solidFill>
                  <a:srgbClr val="333232"/>
                </a:solidFill>
                <a:latin typeface="Poppins"/>
                <a:ea typeface="Poppins"/>
                <a:cs typeface="Poppins"/>
                <a:sym typeface="Poppins"/>
              </a:rPr>
              <a:t>Huge increase in views, engagement, and direct business</a:t>
            </a:r>
            <a:endParaRPr b="1" sz="800">
              <a:solidFill>
                <a:srgbClr val="333232"/>
              </a:solidFill>
              <a:latin typeface="Poppins"/>
              <a:ea typeface="Poppins"/>
              <a:cs typeface="Poppins"/>
              <a:sym typeface="Poppins"/>
            </a:endParaRPr>
          </a:p>
        </p:txBody>
      </p:sp>
      <p:sp>
        <p:nvSpPr>
          <p:cNvPr id="58" name="Google Shape;58;p16"/>
          <p:cNvSpPr txBox="1"/>
          <p:nvPr/>
        </p:nvSpPr>
        <p:spPr>
          <a:xfrm>
            <a:off x="873525" y="2929538"/>
            <a:ext cx="3000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p>
        </p:txBody>
      </p:sp>
      <p:sp>
        <p:nvSpPr>
          <p:cNvPr id="59" name="Google Shape;59;p16"/>
          <p:cNvSpPr txBox="1"/>
          <p:nvPr/>
        </p:nvSpPr>
        <p:spPr>
          <a:xfrm>
            <a:off x="5847425" y="3031113"/>
            <a:ext cx="3000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p>
        </p:txBody>
      </p:sp>
      <p:sp>
        <p:nvSpPr>
          <p:cNvPr id="60" name="Google Shape;60;p16"/>
          <p:cNvSpPr txBox="1"/>
          <p:nvPr/>
        </p:nvSpPr>
        <p:spPr>
          <a:xfrm>
            <a:off x="3782677" y="1868638"/>
            <a:ext cx="1274700" cy="732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800">
                <a:solidFill>
                  <a:srgbClr val="333232"/>
                </a:solidFill>
                <a:latin typeface="Poppins"/>
                <a:ea typeface="Poppins"/>
                <a:cs typeface="Poppins"/>
                <a:sym typeface="Poppins"/>
              </a:rPr>
              <a:t>Close to £100,000 in 4 months of new business "we never knew existed!"</a:t>
            </a:r>
            <a:endParaRPr b="1" sz="800">
              <a:solidFill>
                <a:srgbClr val="333232"/>
              </a:solidFill>
              <a:latin typeface="Poppins"/>
              <a:ea typeface="Poppins"/>
              <a:cs typeface="Poppins"/>
              <a:sym typeface="Poppins"/>
            </a:endParaRPr>
          </a:p>
        </p:txBody>
      </p:sp>
      <p:sp>
        <p:nvSpPr>
          <p:cNvPr id="61" name="Google Shape;61;p16"/>
          <p:cNvSpPr txBox="1"/>
          <p:nvPr/>
        </p:nvSpPr>
        <p:spPr>
          <a:xfrm>
            <a:off x="6162224" y="1878900"/>
            <a:ext cx="1578000" cy="591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800">
                <a:solidFill>
                  <a:srgbClr val="333232"/>
                </a:solidFill>
                <a:latin typeface="Poppins"/>
                <a:ea typeface="Poppins"/>
                <a:cs typeface="Poppins"/>
                <a:sym typeface="Poppins"/>
              </a:rPr>
              <a:t>2 potential new clients approach us directly for our services every week</a:t>
            </a:r>
            <a:endParaRPr b="1" sz="800">
              <a:solidFill>
                <a:srgbClr val="333232"/>
              </a:solidFill>
              <a:latin typeface="Poppins"/>
              <a:ea typeface="Poppins"/>
              <a:cs typeface="Poppins"/>
              <a:sym typeface="Poppins"/>
            </a:endParaRPr>
          </a:p>
        </p:txBody>
      </p:sp>
      <p:sp>
        <p:nvSpPr>
          <p:cNvPr id="62" name="Google Shape;62;p16"/>
          <p:cNvSpPr txBox="1"/>
          <p:nvPr/>
        </p:nvSpPr>
        <p:spPr>
          <a:xfrm>
            <a:off x="918725" y="3329750"/>
            <a:ext cx="7604100" cy="74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 sz="800">
                <a:solidFill>
                  <a:schemeClr val="dk1"/>
                </a:solidFill>
                <a:latin typeface="Poppins"/>
                <a:ea typeface="Poppins"/>
                <a:cs typeface="Poppins"/>
                <a:sym typeface="Poppins"/>
              </a:rPr>
              <a:t>Intervl is a specialist boutique recruitment agency who joined the academy in March 2021. Interval are focused on supporting companies that develop new products and services in Cleantech. Stuart Middleton started the business in July 2020 and has now grown to four people.</a:t>
            </a:r>
            <a:endParaRPr sz="800">
              <a:solidFill>
                <a:schemeClr val="dk1"/>
              </a:solidFill>
              <a:latin typeface="Poppins"/>
              <a:ea typeface="Poppins"/>
              <a:cs typeface="Poppins"/>
              <a:sym typeface="Poppins"/>
            </a:endParaRPr>
          </a:p>
          <a:p>
            <a:pPr indent="0" lvl="0" marL="0" rtl="0" algn="l">
              <a:lnSpc>
                <a:spcPct val="115000"/>
              </a:lnSpc>
              <a:spcBef>
                <a:spcPts val="1200"/>
              </a:spcBef>
              <a:spcAft>
                <a:spcPts val="1200"/>
              </a:spcAft>
              <a:buNone/>
            </a:pPr>
            <a:r>
              <a:rPr lang="en" sz="800">
                <a:solidFill>
                  <a:schemeClr val="dk1"/>
                </a:solidFill>
                <a:latin typeface="Poppins"/>
                <a:ea typeface="Poppins"/>
                <a:cs typeface="Poppins"/>
                <a:sym typeface="Poppins"/>
              </a:rPr>
              <a:t>Stuart made a name for himself in the market, but wasn’t sure how to get his brand out to his ideal target audience after starting Intervl.</a:t>
            </a:r>
            <a:endParaRPr sz="800">
              <a:solidFill>
                <a:srgbClr val="333232"/>
              </a:solidFill>
              <a:latin typeface="Poppins"/>
              <a:ea typeface="Poppins"/>
              <a:cs typeface="Poppins"/>
              <a:sym typeface="Poppins"/>
            </a:endParaRPr>
          </a:p>
        </p:txBody>
      </p:sp>
      <p:sp>
        <p:nvSpPr>
          <p:cNvPr id="63" name="Google Shape;63;p16"/>
          <p:cNvSpPr txBox="1"/>
          <p:nvPr/>
        </p:nvSpPr>
        <p:spPr>
          <a:xfrm>
            <a:off x="736325" y="2760188"/>
            <a:ext cx="61314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rgbClr val="E80078"/>
              </a:buClr>
              <a:buSzPts val="2800"/>
              <a:buFont typeface="Arial"/>
              <a:buNone/>
            </a:pPr>
            <a:r>
              <a:rPr b="1" lang="en" sz="2400">
                <a:solidFill>
                  <a:srgbClr val="333232"/>
                </a:solidFill>
                <a:latin typeface="Poppins"/>
                <a:ea typeface="Poppins"/>
                <a:cs typeface="Poppins"/>
                <a:sym typeface="Poppins"/>
              </a:rPr>
              <a:t>Overview</a:t>
            </a:r>
            <a:endParaRPr b="1" sz="2400">
              <a:solidFill>
                <a:srgbClr val="333232"/>
              </a:solidFill>
              <a:latin typeface="Poppins"/>
              <a:ea typeface="Poppins"/>
              <a:cs typeface="Poppins"/>
              <a:sym typeface="Poppins"/>
            </a:endParaRPr>
          </a:p>
        </p:txBody>
      </p:sp>
      <p:cxnSp>
        <p:nvCxnSpPr>
          <p:cNvPr id="64" name="Google Shape;64;p16"/>
          <p:cNvCxnSpPr/>
          <p:nvPr/>
        </p:nvCxnSpPr>
        <p:spPr>
          <a:xfrm>
            <a:off x="621125" y="2757775"/>
            <a:ext cx="0" cy="743700"/>
          </a:xfrm>
          <a:prstGeom prst="straightConnector1">
            <a:avLst/>
          </a:prstGeom>
          <a:noFill/>
          <a:ln cap="flat" cmpd="sng" w="28575">
            <a:solidFill>
              <a:srgbClr val="E80078"/>
            </a:solidFill>
            <a:prstDash val="solid"/>
            <a:round/>
            <a:headEnd len="med" w="med" type="none"/>
            <a:tailEnd len="med" w="med" type="none"/>
          </a:ln>
        </p:spPr>
      </p:cxnSp>
      <p:sp>
        <p:nvSpPr>
          <p:cNvPr id="65" name="Google Shape;65;p16"/>
          <p:cNvSpPr txBox="1"/>
          <p:nvPr/>
        </p:nvSpPr>
        <p:spPr>
          <a:xfrm>
            <a:off x="618600" y="4575575"/>
            <a:ext cx="548700" cy="22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b="1" lang="en" sz="1100">
                <a:solidFill>
                  <a:srgbClr val="E80078"/>
                </a:solidFill>
                <a:latin typeface="Poppins"/>
                <a:ea typeface="Poppins"/>
                <a:cs typeface="Poppins"/>
                <a:sym typeface="Poppins"/>
              </a:rPr>
              <a:t>‹#›</a:t>
            </a:fld>
            <a:endParaRPr b="1" sz="1100">
              <a:solidFill>
                <a:srgbClr val="E80078"/>
              </a:solidFill>
              <a:latin typeface="Poppins"/>
              <a:ea typeface="Poppins"/>
              <a:cs typeface="Poppins"/>
              <a:sym typeface="Poppins"/>
            </a:endParaRPr>
          </a:p>
        </p:txBody>
      </p:sp>
      <p:sp>
        <p:nvSpPr>
          <p:cNvPr id="66" name="Google Shape;66;p16"/>
          <p:cNvSpPr txBox="1"/>
          <p:nvPr/>
        </p:nvSpPr>
        <p:spPr>
          <a:xfrm>
            <a:off x="952275" y="4628975"/>
            <a:ext cx="3312000" cy="123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050"/>
              <a:buFont typeface="Arial"/>
              <a:buNone/>
            </a:pPr>
            <a:r>
              <a:rPr b="1" lang="en" sz="800">
                <a:solidFill>
                  <a:srgbClr val="333232"/>
                </a:solidFill>
                <a:latin typeface="Poppins"/>
                <a:ea typeface="Poppins"/>
                <a:cs typeface="Poppins"/>
                <a:sym typeface="Poppins"/>
              </a:rPr>
              <a:t>Case Study </a:t>
            </a:r>
            <a:r>
              <a:rPr lang="en" sz="800">
                <a:solidFill>
                  <a:srgbClr val="333232"/>
                </a:solidFill>
                <a:latin typeface="Poppins"/>
                <a:ea typeface="Poppins"/>
                <a:cs typeface="Poppins"/>
                <a:sym typeface="Poppins"/>
              </a:rPr>
              <a:t>| Intervl</a:t>
            </a:r>
            <a:endParaRPr sz="800">
              <a:solidFill>
                <a:srgbClr val="333232"/>
              </a:solidFill>
              <a:latin typeface="Poppins"/>
              <a:ea typeface="Poppins"/>
              <a:cs typeface="Poppins"/>
              <a:sym typeface="Poppins"/>
            </a:endParaRPr>
          </a:p>
        </p:txBody>
      </p:sp>
      <p:pic>
        <p:nvPicPr>
          <p:cNvPr id="67" name="Google Shape;67;p16"/>
          <p:cNvPicPr preferRelativeResize="0"/>
          <p:nvPr/>
        </p:nvPicPr>
        <p:blipFill>
          <a:blip r:embed="rId4">
            <a:alphaModFix/>
          </a:blip>
          <a:stretch>
            <a:fillRect/>
          </a:stretch>
        </p:blipFill>
        <p:spPr>
          <a:xfrm>
            <a:off x="6592550" y="1160972"/>
            <a:ext cx="548700" cy="548700"/>
          </a:xfrm>
          <a:prstGeom prst="rect">
            <a:avLst/>
          </a:prstGeom>
          <a:noFill/>
          <a:ln>
            <a:noFill/>
          </a:ln>
        </p:spPr>
      </p:pic>
      <p:pic>
        <p:nvPicPr>
          <p:cNvPr id="68" name="Google Shape;68;p16"/>
          <p:cNvPicPr preferRelativeResize="0"/>
          <p:nvPr/>
        </p:nvPicPr>
        <p:blipFill>
          <a:blip r:embed="rId5">
            <a:alphaModFix/>
          </a:blip>
          <a:stretch>
            <a:fillRect/>
          </a:stretch>
        </p:blipFill>
        <p:spPr>
          <a:xfrm>
            <a:off x="4145674" y="1160974"/>
            <a:ext cx="548700" cy="548700"/>
          </a:xfrm>
          <a:prstGeom prst="rect">
            <a:avLst/>
          </a:prstGeom>
          <a:noFill/>
          <a:ln>
            <a:noFill/>
          </a:ln>
        </p:spPr>
      </p:pic>
      <p:pic>
        <p:nvPicPr>
          <p:cNvPr id="69" name="Google Shape;69;p16"/>
          <p:cNvPicPr preferRelativeResize="0"/>
          <p:nvPr/>
        </p:nvPicPr>
        <p:blipFill>
          <a:blip r:embed="rId6">
            <a:alphaModFix/>
          </a:blip>
          <a:stretch>
            <a:fillRect/>
          </a:stretch>
        </p:blipFill>
        <p:spPr>
          <a:xfrm>
            <a:off x="1739352" y="1160977"/>
            <a:ext cx="548700" cy="54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7"/>
          <p:cNvPicPr preferRelativeResize="0"/>
          <p:nvPr/>
        </p:nvPicPr>
        <p:blipFill rotWithShape="1">
          <a:blip r:embed="rId3">
            <a:alphaModFix/>
          </a:blip>
          <a:srcRect b="0" l="17520" r="40903" t="0"/>
          <a:stretch/>
        </p:blipFill>
        <p:spPr>
          <a:xfrm flipH="1">
            <a:off x="5122498" y="3450"/>
            <a:ext cx="4049802" cy="5136602"/>
          </a:xfrm>
          <a:prstGeom prst="rect">
            <a:avLst/>
          </a:prstGeom>
          <a:noFill/>
          <a:ln>
            <a:noFill/>
          </a:ln>
        </p:spPr>
      </p:pic>
      <p:sp>
        <p:nvSpPr>
          <p:cNvPr id="75" name="Google Shape;75;p17"/>
          <p:cNvSpPr txBox="1"/>
          <p:nvPr/>
        </p:nvSpPr>
        <p:spPr>
          <a:xfrm>
            <a:off x="5210900" y="4628975"/>
            <a:ext cx="3312000" cy="123000"/>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Clr>
                <a:srgbClr val="000000"/>
              </a:buClr>
              <a:buSzPts val="1050"/>
              <a:buFont typeface="Arial"/>
              <a:buNone/>
            </a:pPr>
            <a:r>
              <a:rPr lang="en" sz="800">
                <a:solidFill>
                  <a:schemeClr val="lt1"/>
                </a:solidFill>
                <a:latin typeface="Poppins"/>
                <a:ea typeface="Poppins"/>
                <a:cs typeface="Poppins"/>
                <a:sym typeface="Poppins"/>
              </a:rPr>
              <a:t>hoxoacademy.hoxomedia.com</a:t>
            </a:r>
            <a:endParaRPr i="0" sz="800" u="none" cap="none" strike="noStrike">
              <a:solidFill>
                <a:schemeClr val="lt1"/>
              </a:solidFill>
              <a:latin typeface="Poppins"/>
              <a:ea typeface="Poppins"/>
              <a:cs typeface="Poppins"/>
              <a:sym typeface="Poppins"/>
            </a:endParaRPr>
          </a:p>
        </p:txBody>
      </p:sp>
      <p:sp>
        <p:nvSpPr>
          <p:cNvPr id="76" name="Google Shape;76;p17"/>
          <p:cNvSpPr txBox="1"/>
          <p:nvPr/>
        </p:nvSpPr>
        <p:spPr>
          <a:xfrm>
            <a:off x="736325" y="462550"/>
            <a:ext cx="35280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rgbClr val="E80078"/>
              </a:buClr>
              <a:buSzPts val="2800"/>
              <a:buFont typeface="Arial"/>
              <a:buNone/>
            </a:pPr>
            <a:r>
              <a:rPr b="1" lang="en" sz="2400">
                <a:solidFill>
                  <a:srgbClr val="333232"/>
                </a:solidFill>
                <a:latin typeface="Poppins"/>
                <a:ea typeface="Poppins"/>
                <a:cs typeface="Poppins"/>
                <a:sym typeface="Poppins"/>
              </a:rPr>
              <a:t>Solution</a:t>
            </a:r>
            <a:endParaRPr b="1" sz="2400">
              <a:solidFill>
                <a:srgbClr val="333232"/>
              </a:solidFill>
              <a:latin typeface="Poppins"/>
              <a:ea typeface="Poppins"/>
              <a:cs typeface="Poppins"/>
              <a:sym typeface="Poppins"/>
            </a:endParaRPr>
          </a:p>
        </p:txBody>
      </p:sp>
      <p:cxnSp>
        <p:nvCxnSpPr>
          <p:cNvPr id="77" name="Google Shape;77;p17"/>
          <p:cNvCxnSpPr/>
          <p:nvPr/>
        </p:nvCxnSpPr>
        <p:spPr>
          <a:xfrm>
            <a:off x="621125" y="460138"/>
            <a:ext cx="0" cy="743700"/>
          </a:xfrm>
          <a:prstGeom prst="straightConnector1">
            <a:avLst/>
          </a:prstGeom>
          <a:noFill/>
          <a:ln cap="flat" cmpd="sng" w="28575">
            <a:solidFill>
              <a:srgbClr val="E80078"/>
            </a:solidFill>
            <a:prstDash val="solid"/>
            <a:round/>
            <a:headEnd len="med" w="med" type="none"/>
            <a:tailEnd len="med" w="med" type="none"/>
          </a:ln>
        </p:spPr>
      </p:cxnSp>
      <p:pic>
        <p:nvPicPr>
          <p:cNvPr id="78" name="Google Shape;78;p17"/>
          <p:cNvPicPr preferRelativeResize="0"/>
          <p:nvPr/>
        </p:nvPicPr>
        <p:blipFill>
          <a:blip r:embed="rId4">
            <a:alphaModFix/>
          </a:blip>
          <a:stretch>
            <a:fillRect/>
          </a:stretch>
        </p:blipFill>
        <p:spPr>
          <a:xfrm>
            <a:off x="8037175" y="298025"/>
            <a:ext cx="722574" cy="542150"/>
          </a:xfrm>
          <a:prstGeom prst="rect">
            <a:avLst/>
          </a:prstGeom>
          <a:noFill/>
          <a:ln>
            <a:noFill/>
          </a:ln>
        </p:spPr>
      </p:pic>
      <p:sp>
        <p:nvSpPr>
          <p:cNvPr id="79" name="Google Shape;79;p17"/>
          <p:cNvSpPr txBox="1"/>
          <p:nvPr/>
        </p:nvSpPr>
        <p:spPr>
          <a:xfrm>
            <a:off x="736325" y="1237350"/>
            <a:ext cx="3710400" cy="2598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 sz="800">
                <a:solidFill>
                  <a:schemeClr val="dk1"/>
                </a:solidFill>
                <a:latin typeface="Poppins"/>
                <a:ea typeface="Poppins"/>
                <a:cs typeface="Poppins"/>
                <a:sym typeface="Poppins"/>
              </a:rPr>
              <a:t>Intervl have absolutely no problems speaking to and converting prospects to clients face to face. The issue was sourcing those prospects in the first place. It's a niche market and the right people exist - they just needed to find them.</a:t>
            </a:r>
            <a:endParaRPr sz="800">
              <a:solidFill>
                <a:schemeClr val="dk1"/>
              </a:solidFill>
              <a:latin typeface="Poppins"/>
              <a:ea typeface="Poppins"/>
              <a:cs typeface="Poppins"/>
              <a:sym typeface="Poppins"/>
            </a:endParaRPr>
          </a:p>
          <a:p>
            <a:pPr indent="0" lvl="0" marL="0" rtl="0" algn="l">
              <a:lnSpc>
                <a:spcPct val="115000"/>
              </a:lnSpc>
              <a:spcBef>
                <a:spcPts val="1200"/>
              </a:spcBef>
              <a:spcAft>
                <a:spcPts val="0"/>
              </a:spcAft>
              <a:buClr>
                <a:schemeClr val="dk1"/>
              </a:buClr>
              <a:buSzPts val="1100"/>
              <a:buFont typeface="Arial"/>
              <a:buNone/>
            </a:pPr>
            <a:r>
              <a:rPr lang="en" sz="800">
                <a:solidFill>
                  <a:schemeClr val="dk1"/>
                </a:solidFill>
                <a:latin typeface="Poppins"/>
                <a:ea typeface="Poppins"/>
                <a:cs typeface="Poppins"/>
                <a:sym typeface="Poppins"/>
              </a:rPr>
              <a:t>Stuart knew his team needed to start using LinkedIn to its full potential, but had no clue where to start. Once he saw there was a personal branding programme specifically designed for recruiters, he knew he needed to take the opportunity to learn how to grow his and his team’s brands on LinkedIn.</a:t>
            </a:r>
            <a:endParaRPr sz="800">
              <a:solidFill>
                <a:schemeClr val="dk1"/>
              </a:solidFill>
              <a:latin typeface="Poppins"/>
              <a:ea typeface="Poppins"/>
              <a:cs typeface="Poppins"/>
              <a:sym typeface="Poppins"/>
            </a:endParaRPr>
          </a:p>
          <a:p>
            <a:pPr indent="0" lvl="0" marL="0" rtl="0" algn="l">
              <a:lnSpc>
                <a:spcPct val="115000"/>
              </a:lnSpc>
              <a:spcBef>
                <a:spcPts val="1200"/>
              </a:spcBef>
              <a:spcAft>
                <a:spcPts val="1200"/>
              </a:spcAft>
              <a:buNone/>
            </a:pPr>
            <a:r>
              <a:rPr lang="en" sz="800">
                <a:solidFill>
                  <a:schemeClr val="dk1"/>
                </a:solidFill>
                <a:latin typeface="Poppins"/>
                <a:ea typeface="Poppins"/>
                <a:cs typeface="Poppins"/>
                <a:sym typeface="Poppins"/>
              </a:rPr>
              <a:t>The Intervl team joined the Personal Branding Bootcamp in March 2021 and after starting the 8-week programme, joined the Hoxo Academy Community for recruiters as well. They set aside time to post content on LinkedIn according to the Hoxo Academy formula and added KPIs for the team that are purely based on LinkedIn metrics.</a:t>
            </a:r>
            <a:endParaRPr sz="800">
              <a:solidFill>
                <a:srgbClr val="333232"/>
              </a:solidFill>
              <a:latin typeface="Poppins"/>
              <a:ea typeface="Poppins"/>
              <a:cs typeface="Poppins"/>
              <a:sym typeface="Poppins"/>
            </a:endParaRPr>
          </a:p>
        </p:txBody>
      </p:sp>
      <p:sp>
        <p:nvSpPr>
          <p:cNvPr id="80" name="Google Shape;80;p17"/>
          <p:cNvSpPr txBox="1"/>
          <p:nvPr/>
        </p:nvSpPr>
        <p:spPr>
          <a:xfrm>
            <a:off x="952275" y="4628975"/>
            <a:ext cx="3312000" cy="123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050"/>
              <a:buFont typeface="Arial"/>
              <a:buNone/>
            </a:pPr>
            <a:r>
              <a:t/>
            </a:r>
            <a:endParaRPr sz="800">
              <a:solidFill>
                <a:srgbClr val="333232"/>
              </a:solidFill>
              <a:latin typeface="Poppins"/>
              <a:ea typeface="Poppins"/>
              <a:cs typeface="Poppins"/>
              <a:sym typeface="Poppins"/>
            </a:endParaRPr>
          </a:p>
        </p:txBody>
      </p:sp>
      <p:sp>
        <p:nvSpPr>
          <p:cNvPr id="81" name="Google Shape;81;p17"/>
          <p:cNvSpPr txBox="1"/>
          <p:nvPr/>
        </p:nvSpPr>
        <p:spPr>
          <a:xfrm>
            <a:off x="618600" y="4575575"/>
            <a:ext cx="548700" cy="22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b="1" lang="en" sz="1100">
                <a:solidFill>
                  <a:srgbClr val="E80078"/>
                </a:solidFill>
                <a:latin typeface="Poppins"/>
                <a:ea typeface="Poppins"/>
                <a:cs typeface="Poppins"/>
                <a:sym typeface="Poppins"/>
              </a:rPr>
              <a:t>‹#›</a:t>
            </a:fld>
            <a:endParaRPr b="1" sz="1100">
              <a:solidFill>
                <a:srgbClr val="E80078"/>
              </a:solidFill>
              <a:latin typeface="Poppins"/>
              <a:ea typeface="Poppins"/>
              <a:cs typeface="Poppins"/>
              <a:sym typeface="Poppins"/>
            </a:endParaRPr>
          </a:p>
        </p:txBody>
      </p:sp>
      <p:sp>
        <p:nvSpPr>
          <p:cNvPr id="82" name="Google Shape;82;p17"/>
          <p:cNvSpPr txBox="1"/>
          <p:nvPr/>
        </p:nvSpPr>
        <p:spPr>
          <a:xfrm>
            <a:off x="952275" y="4628975"/>
            <a:ext cx="3312000" cy="123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050"/>
              <a:buFont typeface="Arial"/>
              <a:buNone/>
            </a:pPr>
            <a:r>
              <a:rPr b="1" lang="en" sz="800">
                <a:solidFill>
                  <a:srgbClr val="333232"/>
                </a:solidFill>
                <a:latin typeface="Poppins"/>
                <a:ea typeface="Poppins"/>
                <a:cs typeface="Poppins"/>
                <a:sym typeface="Poppins"/>
              </a:rPr>
              <a:t>Case Study </a:t>
            </a:r>
            <a:r>
              <a:rPr lang="en" sz="800">
                <a:solidFill>
                  <a:srgbClr val="333232"/>
                </a:solidFill>
                <a:latin typeface="Poppins"/>
                <a:ea typeface="Poppins"/>
                <a:cs typeface="Poppins"/>
                <a:sym typeface="Poppins"/>
              </a:rPr>
              <a:t>| Intervl</a:t>
            </a:r>
            <a:endParaRPr sz="800">
              <a:solidFill>
                <a:srgbClr val="333232"/>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8"/>
          <p:cNvPicPr preferRelativeResize="0"/>
          <p:nvPr/>
        </p:nvPicPr>
        <p:blipFill rotWithShape="1">
          <a:blip r:embed="rId3">
            <a:alphaModFix/>
          </a:blip>
          <a:srcRect b="0" l="43189" r="4261" t="0"/>
          <a:stretch/>
        </p:blipFill>
        <p:spPr>
          <a:xfrm flipH="1">
            <a:off x="-2" y="0"/>
            <a:ext cx="4049802" cy="5136601"/>
          </a:xfrm>
          <a:prstGeom prst="rect">
            <a:avLst/>
          </a:prstGeom>
          <a:noFill/>
          <a:ln>
            <a:noFill/>
          </a:ln>
        </p:spPr>
      </p:pic>
      <p:sp>
        <p:nvSpPr>
          <p:cNvPr id="88" name="Google Shape;88;p18"/>
          <p:cNvSpPr txBox="1"/>
          <p:nvPr/>
        </p:nvSpPr>
        <p:spPr>
          <a:xfrm>
            <a:off x="5210900" y="4628975"/>
            <a:ext cx="3312000" cy="123000"/>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Clr>
                <a:srgbClr val="000000"/>
              </a:buClr>
              <a:buSzPts val="1050"/>
              <a:buFont typeface="Arial"/>
              <a:buNone/>
            </a:pPr>
            <a:r>
              <a:rPr lang="en" sz="800">
                <a:solidFill>
                  <a:schemeClr val="lt1"/>
                </a:solidFill>
                <a:latin typeface="Poppins"/>
                <a:ea typeface="Poppins"/>
                <a:cs typeface="Poppins"/>
                <a:sym typeface="Poppins"/>
              </a:rPr>
              <a:t>hoxoacademy.hoxomedia.com</a:t>
            </a:r>
            <a:endParaRPr i="0" sz="800" u="none" cap="none" strike="noStrike">
              <a:solidFill>
                <a:schemeClr val="lt1"/>
              </a:solidFill>
              <a:latin typeface="Poppins"/>
              <a:ea typeface="Poppins"/>
              <a:cs typeface="Poppins"/>
              <a:sym typeface="Poppins"/>
            </a:endParaRPr>
          </a:p>
        </p:txBody>
      </p:sp>
      <p:pic>
        <p:nvPicPr>
          <p:cNvPr id="89" name="Google Shape;89;p18"/>
          <p:cNvPicPr preferRelativeResize="0"/>
          <p:nvPr/>
        </p:nvPicPr>
        <p:blipFill>
          <a:blip r:embed="rId4">
            <a:alphaModFix/>
          </a:blip>
          <a:stretch>
            <a:fillRect/>
          </a:stretch>
        </p:blipFill>
        <p:spPr>
          <a:xfrm>
            <a:off x="8037175" y="298025"/>
            <a:ext cx="722574" cy="542150"/>
          </a:xfrm>
          <a:prstGeom prst="rect">
            <a:avLst/>
          </a:prstGeom>
          <a:noFill/>
          <a:ln>
            <a:noFill/>
          </a:ln>
        </p:spPr>
      </p:pic>
      <p:sp>
        <p:nvSpPr>
          <p:cNvPr id="90" name="Google Shape;90;p18"/>
          <p:cNvSpPr txBox="1"/>
          <p:nvPr/>
        </p:nvSpPr>
        <p:spPr>
          <a:xfrm>
            <a:off x="952275" y="4628975"/>
            <a:ext cx="3312000" cy="123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050"/>
              <a:buFont typeface="Arial"/>
              <a:buNone/>
            </a:pPr>
            <a:r>
              <a:t/>
            </a:r>
            <a:endParaRPr sz="800">
              <a:solidFill>
                <a:srgbClr val="333232"/>
              </a:solidFill>
              <a:latin typeface="Poppins"/>
              <a:ea typeface="Poppins"/>
              <a:cs typeface="Poppins"/>
              <a:sym typeface="Poppins"/>
            </a:endParaRPr>
          </a:p>
        </p:txBody>
      </p:sp>
      <p:sp>
        <p:nvSpPr>
          <p:cNvPr id="91" name="Google Shape;91;p18"/>
          <p:cNvSpPr txBox="1"/>
          <p:nvPr/>
        </p:nvSpPr>
        <p:spPr>
          <a:xfrm>
            <a:off x="618600" y="4575575"/>
            <a:ext cx="548700" cy="22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b="1" lang="en" sz="1100">
                <a:solidFill>
                  <a:srgbClr val="E80078"/>
                </a:solidFill>
                <a:latin typeface="Poppins"/>
                <a:ea typeface="Poppins"/>
                <a:cs typeface="Poppins"/>
                <a:sym typeface="Poppins"/>
              </a:rPr>
              <a:t>‹#›</a:t>
            </a:fld>
            <a:endParaRPr b="1" sz="1100">
              <a:solidFill>
                <a:srgbClr val="E80078"/>
              </a:solidFill>
              <a:latin typeface="Poppins"/>
              <a:ea typeface="Poppins"/>
              <a:cs typeface="Poppins"/>
              <a:sym typeface="Poppins"/>
            </a:endParaRPr>
          </a:p>
        </p:txBody>
      </p:sp>
      <p:sp>
        <p:nvSpPr>
          <p:cNvPr id="92" name="Google Shape;92;p18"/>
          <p:cNvSpPr txBox="1"/>
          <p:nvPr/>
        </p:nvSpPr>
        <p:spPr>
          <a:xfrm>
            <a:off x="952275" y="4628975"/>
            <a:ext cx="3312000" cy="123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050"/>
              <a:buFont typeface="Arial"/>
              <a:buNone/>
            </a:pPr>
            <a:r>
              <a:rPr b="1" lang="en" sz="800">
                <a:solidFill>
                  <a:schemeClr val="lt1"/>
                </a:solidFill>
                <a:latin typeface="Poppins"/>
                <a:ea typeface="Poppins"/>
                <a:cs typeface="Poppins"/>
                <a:sym typeface="Poppins"/>
              </a:rPr>
              <a:t>Case Study </a:t>
            </a:r>
            <a:r>
              <a:rPr lang="en" sz="800">
                <a:solidFill>
                  <a:schemeClr val="lt1"/>
                </a:solidFill>
                <a:latin typeface="Poppins"/>
                <a:ea typeface="Poppins"/>
                <a:cs typeface="Poppins"/>
                <a:sym typeface="Poppins"/>
              </a:rPr>
              <a:t>| Intervl</a:t>
            </a:r>
            <a:endParaRPr sz="800">
              <a:solidFill>
                <a:schemeClr val="lt1"/>
              </a:solidFill>
              <a:latin typeface="Poppins"/>
              <a:ea typeface="Poppins"/>
              <a:cs typeface="Poppins"/>
              <a:sym typeface="Poppins"/>
            </a:endParaRPr>
          </a:p>
        </p:txBody>
      </p:sp>
      <p:sp>
        <p:nvSpPr>
          <p:cNvPr id="93" name="Google Shape;93;p18"/>
          <p:cNvSpPr txBox="1"/>
          <p:nvPr/>
        </p:nvSpPr>
        <p:spPr>
          <a:xfrm>
            <a:off x="4812500" y="1049225"/>
            <a:ext cx="35280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rgbClr val="E80078"/>
              </a:buClr>
              <a:buSzPts val="2800"/>
              <a:buFont typeface="Arial"/>
              <a:buNone/>
            </a:pPr>
            <a:r>
              <a:rPr b="1" lang="en" sz="2400">
                <a:solidFill>
                  <a:srgbClr val="333232"/>
                </a:solidFill>
                <a:latin typeface="Poppins"/>
                <a:ea typeface="Poppins"/>
                <a:cs typeface="Poppins"/>
                <a:sym typeface="Poppins"/>
              </a:rPr>
              <a:t>Conclusion</a:t>
            </a:r>
            <a:endParaRPr b="1" sz="2400">
              <a:solidFill>
                <a:srgbClr val="333232"/>
              </a:solidFill>
              <a:latin typeface="Poppins"/>
              <a:ea typeface="Poppins"/>
              <a:cs typeface="Poppins"/>
              <a:sym typeface="Poppins"/>
            </a:endParaRPr>
          </a:p>
        </p:txBody>
      </p:sp>
      <p:cxnSp>
        <p:nvCxnSpPr>
          <p:cNvPr id="94" name="Google Shape;94;p18"/>
          <p:cNvCxnSpPr/>
          <p:nvPr/>
        </p:nvCxnSpPr>
        <p:spPr>
          <a:xfrm>
            <a:off x="4697300" y="1046813"/>
            <a:ext cx="0" cy="743700"/>
          </a:xfrm>
          <a:prstGeom prst="straightConnector1">
            <a:avLst/>
          </a:prstGeom>
          <a:noFill/>
          <a:ln cap="flat" cmpd="sng" w="28575">
            <a:solidFill>
              <a:srgbClr val="E80078"/>
            </a:solidFill>
            <a:prstDash val="solid"/>
            <a:round/>
            <a:headEnd len="med" w="med" type="none"/>
            <a:tailEnd len="med" w="med" type="none"/>
          </a:ln>
        </p:spPr>
      </p:cxnSp>
      <p:sp>
        <p:nvSpPr>
          <p:cNvPr id="95" name="Google Shape;95;p18"/>
          <p:cNvSpPr txBox="1"/>
          <p:nvPr/>
        </p:nvSpPr>
        <p:spPr>
          <a:xfrm>
            <a:off x="4812500" y="1824025"/>
            <a:ext cx="3710400" cy="2148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800">
                <a:solidFill>
                  <a:schemeClr val="dk1"/>
                </a:solidFill>
                <a:latin typeface="Poppins"/>
                <a:ea typeface="Poppins"/>
                <a:cs typeface="Poppins"/>
                <a:sym typeface="Poppins"/>
              </a:rPr>
              <a:t>Since joining the Academy and implementing principles learnt on the Bootcamp, the Intervl team has seen phenomenal growth in engagement. They’ve been able to connect with people that are more comfortable and familiar with their brand, which has led to inbound conversations and leads.</a:t>
            </a:r>
            <a:endParaRPr sz="8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sz="8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rPr lang="en" sz="800">
                <a:solidFill>
                  <a:schemeClr val="dk1"/>
                </a:solidFill>
                <a:latin typeface="Poppins"/>
                <a:ea typeface="Poppins"/>
                <a:cs typeface="Poppins"/>
                <a:sym typeface="Poppins"/>
              </a:rPr>
              <a:t>They’ve been able to punch above their weight because they’re growing a big network and this is leading to them having people coming up and talking to them, which they hardly ever happened before.</a:t>
            </a:r>
            <a:endParaRPr sz="8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sz="8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rPr lang="en" sz="800">
                <a:solidFill>
                  <a:schemeClr val="dk1"/>
                </a:solidFill>
                <a:latin typeface="Poppins"/>
                <a:ea typeface="Poppins"/>
                <a:cs typeface="Poppins"/>
                <a:sym typeface="Poppins"/>
              </a:rPr>
              <a:t>Implementing the teachings of the Personal Branding Bootcamp has led them to a point where they’re forced to grow to take on the demand that’s coming through inbound business.</a:t>
            </a:r>
            <a:endParaRPr sz="800">
              <a:solidFill>
                <a:schemeClr val="dk1"/>
              </a:solidFill>
              <a:latin typeface="Poppins"/>
              <a:ea typeface="Poppins"/>
              <a:cs typeface="Poppins"/>
              <a:sym typeface="Poppins"/>
            </a:endParaRPr>
          </a:p>
        </p:txBody>
      </p:sp>
      <p:sp>
        <p:nvSpPr>
          <p:cNvPr id="96" name="Google Shape;96;p18"/>
          <p:cNvSpPr txBox="1"/>
          <p:nvPr/>
        </p:nvSpPr>
        <p:spPr>
          <a:xfrm>
            <a:off x="5210900" y="4628975"/>
            <a:ext cx="3312000" cy="123000"/>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Clr>
                <a:srgbClr val="000000"/>
              </a:buClr>
              <a:buSzPts val="1050"/>
              <a:buFont typeface="Arial"/>
              <a:buNone/>
            </a:pPr>
            <a:r>
              <a:rPr lang="en" sz="800">
                <a:solidFill>
                  <a:srgbClr val="333232"/>
                </a:solidFill>
                <a:latin typeface="Poppins"/>
                <a:ea typeface="Poppins"/>
                <a:cs typeface="Poppins"/>
                <a:sym typeface="Poppins"/>
              </a:rPr>
              <a:t>hoxoacademy.hoxomedia.com</a:t>
            </a:r>
            <a:endParaRPr i="0" sz="800" u="none" cap="none" strike="noStrike">
              <a:solidFill>
                <a:srgbClr val="333232"/>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nvSpPr>
        <p:spPr>
          <a:xfrm>
            <a:off x="5210900" y="4628975"/>
            <a:ext cx="3312000" cy="123000"/>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Clr>
                <a:srgbClr val="000000"/>
              </a:buClr>
              <a:buSzPts val="1050"/>
              <a:buFont typeface="Arial"/>
              <a:buNone/>
            </a:pPr>
            <a:r>
              <a:rPr lang="en" sz="800">
                <a:solidFill>
                  <a:srgbClr val="333232"/>
                </a:solidFill>
                <a:latin typeface="Poppins"/>
                <a:ea typeface="Poppins"/>
                <a:cs typeface="Poppins"/>
                <a:sym typeface="Poppins"/>
              </a:rPr>
              <a:t>hoxoacademy.hoxomedia.com</a:t>
            </a:r>
            <a:endParaRPr i="0" sz="800" u="none" cap="none" strike="noStrike">
              <a:solidFill>
                <a:srgbClr val="333232"/>
              </a:solidFill>
              <a:latin typeface="Poppins"/>
              <a:ea typeface="Poppins"/>
              <a:cs typeface="Poppins"/>
              <a:sym typeface="Poppins"/>
            </a:endParaRPr>
          </a:p>
        </p:txBody>
      </p:sp>
      <p:sp>
        <p:nvSpPr>
          <p:cNvPr id="102" name="Google Shape;102;p19"/>
          <p:cNvSpPr txBox="1"/>
          <p:nvPr/>
        </p:nvSpPr>
        <p:spPr>
          <a:xfrm>
            <a:off x="736325" y="462550"/>
            <a:ext cx="35280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rgbClr val="E80078"/>
              </a:buClr>
              <a:buSzPts val="2800"/>
              <a:buFont typeface="Arial"/>
              <a:buNone/>
            </a:pPr>
            <a:r>
              <a:rPr b="1" lang="en" sz="2400">
                <a:solidFill>
                  <a:srgbClr val="333232"/>
                </a:solidFill>
                <a:latin typeface="Poppins"/>
                <a:ea typeface="Poppins"/>
                <a:cs typeface="Poppins"/>
                <a:sym typeface="Poppins"/>
              </a:rPr>
              <a:t>Team </a:t>
            </a:r>
            <a:r>
              <a:rPr b="1" lang="en" sz="2400">
                <a:solidFill>
                  <a:srgbClr val="E80078"/>
                </a:solidFill>
                <a:latin typeface="Poppins"/>
                <a:ea typeface="Poppins"/>
                <a:cs typeface="Poppins"/>
                <a:sym typeface="Poppins"/>
              </a:rPr>
              <a:t>success</a:t>
            </a:r>
            <a:endParaRPr b="1" sz="2400">
              <a:solidFill>
                <a:srgbClr val="E80078"/>
              </a:solidFill>
              <a:latin typeface="Poppins"/>
              <a:ea typeface="Poppins"/>
              <a:cs typeface="Poppins"/>
              <a:sym typeface="Poppins"/>
            </a:endParaRPr>
          </a:p>
        </p:txBody>
      </p:sp>
      <p:cxnSp>
        <p:nvCxnSpPr>
          <p:cNvPr id="103" name="Google Shape;103;p19"/>
          <p:cNvCxnSpPr/>
          <p:nvPr/>
        </p:nvCxnSpPr>
        <p:spPr>
          <a:xfrm>
            <a:off x="621125" y="460138"/>
            <a:ext cx="0" cy="743700"/>
          </a:xfrm>
          <a:prstGeom prst="straightConnector1">
            <a:avLst/>
          </a:prstGeom>
          <a:noFill/>
          <a:ln cap="flat" cmpd="sng" w="28575">
            <a:solidFill>
              <a:srgbClr val="E80078"/>
            </a:solidFill>
            <a:prstDash val="solid"/>
            <a:round/>
            <a:headEnd len="med" w="med" type="none"/>
            <a:tailEnd len="med" w="med" type="none"/>
          </a:ln>
        </p:spPr>
      </p:cxnSp>
      <p:pic>
        <p:nvPicPr>
          <p:cNvPr id="104" name="Google Shape;104;p19"/>
          <p:cNvPicPr preferRelativeResize="0"/>
          <p:nvPr/>
        </p:nvPicPr>
        <p:blipFill>
          <a:blip r:embed="rId3">
            <a:alphaModFix/>
          </a:blip>
          <a:stretch>
            <a:fillRect/>
          </a:stretch>
        </p:blipFill>
        <p:spPr>
          <a:xfrm>
            <a:off x="8037175" y="298025"/>
            <a:ext cx="722574" cy="542150"/>
          </a:xfrm>
          <a:prstGeom prst="rect">
            <a:avLst/>
          </a:prstGeom>
          <a:noFill/>
          <a:ln>
            <a:noFill/>
          </a:ln>
        </p:spPr>
      </p:pic>
      <p:sp>
        <p:nvSpPr>
          <p:cNvPr id="105" name="Google Shape;105;p19"/>
          <p:cNvSpPr txBox="1"/>
          <p:nvPr/>
        </p:nvSpPr>
        <p:spPr>
          <a:xfrm>
            <a:off x="1924900" y="1237350"/>
            <a:ext cx="18390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333232"/>
                </a:solidFill>
                <a:latin typeface="Poppins"/>
                <a:ea typeface="Poppins"/>
                <a:cs typeface="Poppins"/>
                <a:sym typeface="Poppins"/>
              </a:rPr>
              <a:t>“I put out a post and got over 7,000 views and over 40 comments with a network of 400 connections. It's still active over a week after posting. Received a few DMs and loads of connections”</a:t>
            </a:r>
            <a:endParaRPr b="1" sz="1000">
              <a:solidFill>
                <a:srgbClr val="333232"/>
              </a:solidFill>
              <a:latin typeface="Poppins"/>
              <a:ea typeface="Poppins"/>
              <a:cs typeface="Poppins"/>
              <a:sym typeface="Poppins"/>
            </a:endParaRPr>
          </a:p>
          <a:p>
            <a:pPr indent="0" lvl="0" marL="0" rtl="0" algn="l">
              <a:spcBef>
                <a:spcPts val="0"/>
              </a:spcBef>
              <a:spcAft>
                <a:spcPts val="0"/>
              </a:spcAft>
              <a:buNone/>
            </a:pPr>
            <a:r>
              <a:t/>
            </a:r>
            <a:endParaRPr b="1" sz="1000">
              <a:solidFill>
                <a:srgbClr val="333232"/>
              </a:solidFill>
              <a:latin typeface="Poppins"/>
              <a:ea typeface="Poppins"/>
              <a:cs typeface="Poppins"/>
              <a:sym typeface="Poppins"/>
            </a:endParaRPr>
          </a:p>
          <a:p>
            <a:pPr indent="0" lvl="0" marL="0" rtl="0" algn="l">
              <a:spcBef>
                <a:spcPts val="0"/>
              </a:spcBef>
              <a:spcAft>
                <a:spcPts val="0"/>
              </a:spcAft>
              <a:buNone/>
            </a:pPr>
            <a:r>
              <a:rPr lang="en" sz="800">
                <a:solidFill>
                  <a:schemeClr val="dk1"/>
                </a:solidFill>
                <a:latin typeface="Poppins"/>
                <a:ea typeface="Poppins"/>
                <a:cs typeface="Poppins"/>
                <a:sym typeface="Poppins"/>
              </a:rPr>
              <a:t>- Jordan Middleton</a:t>
            </a:r>
            <a:endParaRPr b="1" sz="800">
              <a:solidFill>
                <a:srgbClr val="333232"/>
              </a:solidFill>
              <a:latin typeface="Poppins"/>
              <a:ea typeface="Poppins"/>
              <a:cs typeface="Poppins"/>
              <a:sym typeface="Poppins"/>
            </a:endParaRPr>
          </a:p>
        </p:txBody>
      </p:sp>
      <p:sp>
        <p:nvSpPr>
          <p:cNvPr id="106" name="Google Shape;106;p19"/>
          <p:cNvSpPr txBox="1"/>
          <p:nvPr/>
        </p:nvSpPr>
        <p:spPr>
          <a:xfrm>
            <a:off x="952275" y="4628975"/>
            <a:ext cx="3312000" cy="123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050"/>
              <a:buFont typeface="Arial"/>
              <a:buNone/>
            </a:pPr>
            <a:r>
              <a:t/>
            </a:r>
            <a:endParaRPr sz="800">
              <a:solidFill>
                <a:srgbClr val="333232"/>
              </a:solidFill>
              <a:latin typeface="Poppins"/>
              <a:ea typeface="Poppins"/>
              <a:cs typeface="Poppins"/>
              <a:sym typeface="Poppins"/>
            </a:endParaRPr>
          </a:p>
        </p:txBody>
      </p:sp>
      <p:sp>
        <p:nvSpPr>
          <p:cNvPr id="107" name="Google Shape;107;p19"/>
          <p:cNvSpPr txBox="1"/>
          <p:nvPr/>
        </p:nvSpPr>
        <p:spPr>
          <a:xfrm>
            <a:off x="618600" y="4575575"/>
            <a:ext cx="548700" cy="22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b="1" lang="en" sz="1100">
                <a:solidFill>
                  <a:srgbClr val="E80078"/>
                </a:solidFill>
                <a:latin typeface="Poppins"/>
                <a:ea typeface="Poppins"/>
                <a:cs typeface="Poppins"/>
                <a:sym typeface="Poppins"/>
              </a:rPr>
              <a:t>‹#›</a:t>
            </a:fld>
            <a:endParaRPr b="1" sz="1100">
              <a:solidFill>
                <a:srgbClr val="E80078"/>
              </a:solidFill>
              <a:latin typeface="Poppins"/>
              <a:ea typeface="Poppins"/>
              <a:cs typeface="Poppins"/>
              <a:sym typeface="Poppins"/>
            </a:endParaRPr>
          </a:p>
        </p:txBody>
      </p:sp>
      <p:sp>
        <p:nvSpPr>
          <p:cNvPr id="108" name="Google Shape;108;p19"/>
          <p:cNvSpPr txBox="1"/>
          <p:nvPr/>
        </p:nvSpPr>
        <p:spPr>
          <a:xfrm>
            <a:off x="1085375" y="4682375"/>
            <a:ext cx="3312000" cy="123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050"/>
              <a:buFont typeface="Arial"/>
              <a:buNone/>
            </a:pPr>
            <a:r>
              <a:rPr b="1" lang="en" sz="800">
                <a:solidFill>
                  <a:srgbClr val="333232"/>
                </a:solidFill>
                <a:latin typeface="Poppins"/>
                <a:ea typeface="Poppins"/>
                <a:cs typeface="Poppins"/>
                <a:sym typeface="Poppins"/>
              </a:rPr>
              <a:t>Case Study </a:t>
            </a:r>
            <a:r>
              <a:rPr lang="en" sz="800">
                <a:solidFill>
                  <a:srgbClr val="333232"/>
                </a:solidFill>
                <a:latin typeface="Poppins"/>
                <a:ea typeface="Poppins"/>
                <a:cs typeface="Poppins"/>
                <a:sym typeface="Poppins"/>
              </a:rPr>
              <a:t>| Intervl</a:t>
            </a:r>
            <a:endParaRPr sz="800">
              <a:solidFill>
                <a:srgbClr val="333232"/>
              </a:solidFill>
              <a:latin typeface="Poppins"/>
              <a:ea typeface="Poppins"/>
              <a:cs typeface="Poppins"/>
              <a:sym typeface="Poppins"/>
            </a:endParaRPr>
          </a:p>
        </p:txBody>
      </p:sp>
      <p:pic>
        <p:nvPicPr>
          <p:cNvPr id="109" name="Google Shape;109;p19"/>
          <p:cNvPicPr preferRelativeResize="0"/>
          <p:nvPr/>
        </p:nvPicPr>
        <p:blipFill>
          <a:blip r:embed="rId4">
            <a:alphaModFix/>
          </a:blip>
          <a:stretch>
            <a:fillRect/>
          </a:stretch>
        </p:blipFill>
        <p:spPr>
          <a:xfrm>
            <a:off x="799469" y="1322238"/>
            <a:ext cx="906975" cy="907527"/>
          </a:xfrm>
          <a:prstGeom prst="rect">
            <a:avLst/>
          </a:prstGeom>
          <a:noFill/>
          <a:ln>
            <a:noFill/>
          </a:ln>
        </p:spPr>
      </p:pic>
      <p:grpSp>
        <p:nvGrpSpPr>
          <p:cNvPr id="110" name="Google Shape;110;p19"/>
          <p:cNvGrpSpPr/>
          <p:nvPr/>
        </p:nvGrpSpPr>
        <p:grpSpPr>
          <a:xfrm>
            <a:off x="4170288" y="988413"/>
            <a:ext cx="2239979" cy="3484001"/>
            <a:chOff x="4170288" y="988413"/>
            <a:chExt cx="2239979" cy="3484001"/>
          </a:xfrm>
        </p:grpSpPr>
        <p:pic>
          <p:nvPicPr>
            <p:cNvPr id="111" name="Google Shape;111;p19"/>
            <p:cNvPicPr preferRelativeResize="0"/>
            <p:nvPr/>
          </p:nvPicPr>
          <p:blipFill rotWithShape="1">
            <a:blip r:embed="rId5">
              <a:alphaModFix/>
            </a:blip>
            <a:srcRect b="5108" l="0" r="0" t="5117"/>
            <a:stretch/>
          </p:blipFill>
          <p:spPr>
            <a:xfrm>
              <a:off x="4568038" y="1422731"/>
              <a:ext cx="1387900" cy="2696530"/>
            </a:xfrm>
            <a:prstGeom prst="rect">
              <a:avLst/>
            </a:prstGeom>
            <a:noFill/>
            <a:ln>
              <a:noFill/>
            </a:ln>
          </p:spPr>
        </p:pic>
        <p:pic>
          <p:nvPicPr>
            <p:cNvPr id="112" name="Google Shape;112;p19"/>
            <p:cNvPicPr preferRelativeResize="0"/>
            <p:nvPr/>
          </p:nvPicPr>
          <p:blipFill>
            <a:blip r:embed="rId6">
              <a:alphaModFix/>
            </a:blip>
            <a:stretch>
              <a:fillRect/>
            </a:stretch>
          </p:blipFill>
          <p:spPr>
            <a:xfrm>
              <a:off x="4170288" y="988413"/>
              <a:ext cx="2239979" cy="3484001"/>
            </a:xfrm>
            <a:prstGeom prst="rect">
              <a:avLst/>
            </a:prstGeom>
            <a:noFill/>
            <a:ln>
              <a:noFill/>
            </a:ln>
          </p:spPr>
        </p:pic>
        <p:sp>
          <p:nvSpPr>
            <p:cNvPr id="113" name="Google Shape;113;p19"/>
            <p:cNvSpPr/>
            <p:nvPr/>
          </p:nvSpPr>
          <p:spPr>
            <a:xfrm>
              <a:off x="4601375" y="3865225"/>
              <a:ext cx="123000" cy="123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 name="Google Shape;114;p19"/>
          <p:cNvGrpSpPr/>
          <p:nvPr/>
        </p:nvGrpSpPr>
        <p:grpSpPr>
          <a:xfrm>
            <a:off x="6282900" y="992575"/>
            <a:ext cx="2239979" cy="3484001"/>
            <a:chOff x="6282900" y="992575"/>
            <a:chExt cx="2239979" cy="3484001"/>
          </a:xfrm>
        </p:grpSpPr>
        <p:pic>
          <p:nvPicPr>
            <p:cNvPr id="115" name="Google Shape;115;p19"/>
            <p:cNvPicPr preferRelativeResize="0"/>
            <p:nvPr/>
          </p:nvPicPr>
          <p:blipFill rotWithShape="1">
            <a:blip r:embed="rId7">
              <a:alphaModFix/>
            </a:blip>
            <a:srcRect b="6332" l="0" r="0" t="6323"/>
            <a:stretch/>
          </p:blipFill>
          <p:spPr>
            <a:xfrm>
              <a:off x="6708950" y="1422725"/>
              <a:ext cx="1387900" cy="2623699"/>
            </a:xfrm>
            <a:prstGeom prst="rect">
              <a:avLst/>
            </a:prstGeom>
            <a:noFill/>
            <a:ln>
              <a:noFill/>
            </a:ln>
          </p:spPr>
        </p:pic>
        <p:pic>
          <p:nvPicPr>
            <p:cNvPr id="116" name="Google Shape;116;p19"/>
            <p:cNvPicPr preferRelativeResize="0"/>
            <p:nvPr/>
          </p:nvPicPr>
          <p:blipFill rotWithShape="1">
            <a:blip r:embed="rId6">
              <a:alphaModFix/>
            </a:blip>
            <a:srcRect b="0" l="0" r="0" t="0"/>
            <a:stretch/>
          </p:blipFill>
          <p:spPr>
            <a:xfrm>
              <a:off x="6282900" y="992575"/>
              <a:ext cx="2239979" cy="3484001"/>
            </a:xfrm>
            <a:prstGeom prst="rect">
              <a:avLst/>
            </a:prstGeom>
            <a:noFill/>
            <a:ln>
              <a:noFill/>
            </a:ln>
          </p:spPr>
        </p:pic>
        <p:sp>
          <p:nvSpPr>
            <p:cNvPr id="117" name="Google Shape;117;p19"/>
            <p:cNvSpPr/>
            <p:nvPr/>
          </p:nvSpPr>
          <p:spPr>
            <a:xfrm>
              <a:off x="6744500" y="3827125"/>
              <a:ext cx="123000" cy="123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0078"/>
        </a:solidFill>
      </p:bgPr>
    </p:bg>
    <p:spTree>
      <p:nvGrpSpPr>
        <p:cNvPr id="121" name="Shape 121"/>
        <p:cNvGrpSpPr/>
        <p:nvPr/>
      </p:nvGrpSpPr>
      <p:grpSpPr>
        <a:xfrm>
          <a:off x="0" y="0"/>
          <a:ext cx="0" cy="0"/>
          <a:chOff x="0" y="0"/>
          <a:chExt cx="0" cy="0"/>
        </a:xfrm>
      </p:grpSpPr>
      <p:sp>
        <p:nvSpPr>
          <p:cNvPr id="122" name="Google Shape;122;p20"/>
          <p:cNvSpPr/>
          <p:nvPr/>
        </p:nvSpPr>
        <p:spPr>
          <a:xfrm>
            <a:off x="0" y="0"/>
            <a:ext cx="6534600" cy="5143500"/>
          </a:xfrm>
          <a:prstGeom prst="rect">
            <a:avLst/>
          </a:prstGeom>
          <a:solidFill>
            <a:srgbClr val="333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0"/>
          <p:cNvSpPr txBox="1"/>
          <p:nvPr/>
        </p:nvSpPr>
        <p:spPr>
          <a:xfrm>
            <a:off x="621125" y="1597600"/>
            <a:ext cx="2672400" cy="1015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rgbClr val="E80078"/>
              </a:buClr>
              <a:buSzPts val="2800"/>
              <a:buFont typeface="Arial"/>
              <a:buNone/>
            </a:pPr>
            <a:r>
              <a:rPr b="1" lang="en" sz="3300">
                <a:solidFill>
                  <a:srgbClr val="E80078"/>
                </a:solidFill>
                <a:latin typeface="Poppins"/>
                <a:ea typeface="Poppins"/>
                <a:cs typeface="Poppins"/>
                <a:sym typeface="Poppins"/>
              </a:rPr>
              <a:t>The </a:t>
            </a:r>
            <a:r>
              <a:rPr b="1" lang="en" sz="3300" strike="sngStrike">
                <a:solidFill>
                  <a:srgbClr val="E80078"/>
                </a:solidFill>
                <a:latin typeface="Poppins"/>
                <a:ea typeface="Poppins"/>
                <a:cs typeface="Poppins"/>
                <a:sym typeface="Poppins"/>
              </a:rPr>
              <a:t>end</a:t>
            </a:r>
            <a:r>
              <a:rPr b="1" lang="en" sz="3300">
                <a:solidFill>
                  <a:srgbClr val="E80078"/>
                </a:solidFill>
                <a:latin typeface="Poppins"/>
                <a:ea typeface="Poppins"/>
                <a:cs typeface="Poppins"/>
                <a:sym typeface="Poppins"/>
              </a:rPr>
              <a:t> </a:t>
            </a:r>
            <a:r>
              <a:rPr b="1" lang="en" sz="3300">
                <a:solidFill>
                  <a:schemeClr val="lt1"/>
                </a:solidFill>
                <a:latin typeface="Poppins"/>
                <a:ea typeface="Poppins"/>
                <a:cs typeface="Poppins"/>
                <a:sym typeface="Poppins"/>
              </a:rPr>
              <a:t>beginning.</a:t>
            </a:r>
            <a:endParaRPr b="1" sz="3300">
              <a:solidFill>
                <a:schemeClr val="lt1"/>
              </a:solidFill>
              <a:latin typeface="Poppins"/>
              <a:ea typeface="Poppins"/>
              <a:cs typeface="Poppins"/>
              <a:sym typeface="Poppins"/>
            </a:endParaRPr>
          </a:p>
        </p:txBody>
      </p:sp>
      <p:sp>
        <p:nvSpPr>
          <p:cNvPr id="124" name="Google Shape;124;p20"/>
          <p:cNvSpPr txBox="1"/>
          <p:nvPr/>
        </p:nvSpPr>
        <p:spPr>
          <a:xfrm>
            <a:off x="621125" y="2845150"/>
            <a:ext cx="2432400" cy="3462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E80078"/>
              </a:buClr>
              <a:buSzPts val="2800"/>
              <a:buFont typeface="Arial"/>
              <a:buNone/>
            </a:pPr>
            <a:r>
              <a:t/>
            </a:r>
            <a:endParaRPr sz="900">
              <a:solidFill>
                <a:schemeClr val="lt1"/>
              </a:solidFill>
              <a:latin typeface="Poppins Medium"/>
              <a:ea typeface="Poppins Medium"/>
              <a:cs typeface="Poppins Medium"/>
              <a:sym typeface="Poppins Medium"/>
            </a:endParaRPr>
          </a:p>
          <a:p>
            <a:pPr indent="0" lvl="0" marL="0" marR="0" rtl="0" algn="l">
              <a:lnSpc>
                <a:spcPct val="150000"/>
              </a:lnSpc>
              <a:spcBef>
                <a:spcPts val="0"/>
              </a:spcBef>
              <a:spcAft>
                <a:spcPts val="0"/>
              </a:spcAft>
              <a:buClr>
                <a:srgbClr val="E80078"/>
              </a:buClr>
              <a:buSzPts val="2800"/>
              <a:buFont typeface="Arial"/>
              <a:buNone/>
            </a:pPr>
            <a:r>
              <a:rPr lang="en" sz="900" u="sng">
                <a:solidFill>
                  <a:schemeClr val="lt1"/>
                </a:solidFill>
                <a:latin typeface="Poppins Medium"/>
                <a:ea typeface="Poppins Medium"/>
                <a:cs typeface="Poppins Medium"/>
                <a:sym typeface="Poppins Medium"/>
                <a:hlinkClick r:id="rId3">
                  <a:extLst>
                    <a:ext uri="{A12FA001-AC4F-418D-AE19-62706E023703}">
                      <ahyp:hlinkClr val="tx"/>
                    </a:ext>
                  </a:extLst>
                </a:hlinkClick>
              </a:rPr>
              <a:t>hoxoacademy.hoxomedia.com</a:t>
            </a:r>
            <a:endParaRPr sz="900">
              <a:solidFill>
                <a:schemeClr val="lt1"/>
              </a:solidFill>
              <a:latin typeface="Poppins Medium"/>
              <a:ea typeface="Poppins Medium"/>
              <a:cs typeface="Poppins Medium"/>
              <a:sym typeface="Poppins Medium"/>
            </a:endParaRPr>
          </a:p>
        </p:txBody>
      </p:sp>
      <p:sp>
        <p:nvSpPr>
          <p:cNvPr id="125" name="Google Shape;125;p20"/>
          <p:cNvSpPr txBox="1"/>
          <p:nvPr/>
        </p:nvSpPr>
        <p:spPr>
          <a:xfrm>
            <a:off x="656175" y="4628975"/>
            <a:ext cx="3608100" cy="123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050"/>
              <a:buFont typeface="Arial"/>
              <a:buNone/>
            </a:pPr>
            <a:r>
              <a:rPr lang="en" sz="800">
                <a:solidFill>
                  <a:schemeClr val="lt1"/>
                </a:solidFill>
                <a:latin typeface="Poppins"/>
                <a:ea typeface="Poppins"/>
                <a:cs typeface="Poppins"/>
                <a:sym typeface="Poppins"/>
              </a:rPr>
              <a:t>hoxomedia.com</a:t>
            </a:r>
            <a:endParaRPr sz="800">
              <a:solidFill>
                <a:schemeClr val="lt1"/>
              </a:solidFill>
              <a:latin typeface="Poppins"/>
              <a:ea typeface="Poppins"/>
              <a:cs typeface="Poppins"/>
              <a:sym typeface="Poppins"/>
            </a:endParaRPr>
          </a:p>
        </p:txBody>
      </p:sp>
      <p:pic>
        <p:nvPicPr>
          <p:cNvPr id="126" name="Google Shape;126;p20"/>
          <p:cNvPicPr preferRelativeResize="0"/>
          <p:nvPr/>
        </p:nvPicPr>
        <p:blipFill>
          <a:blip r:embed="rId4">
            <a:alphaModFix/>
          </a:blip>
          <a:stretch>
            <a:fillRect/>
          </a:stretch>
        </p:blipFill>
        <p:spPr>
          <a:xfrm>
            <a:off x="621126" y="3564618"/>
            <a:ext cx="302106" cy="302095"/>
          </a:xfrm>
          <a:prstGeom prst="rect">
            <a:avLst/>
          </a:prstGeom>
          <a:noFill/>
          <a:ln>
            <a:noFill/>
          </a:ln>
        </p:spPr>
      </p:pic>
      <p:pic>
        <p:nvPicPr>
          <p:cNvPr id="127" name="Google Shape;127;p20"/>
          <p:cNvPicPr preferRelativeResize="0"/>
          <p:nvPr/>
        </p:nvPicPr>
        <p:blipFill>
          <a:blip r:embed="rId5">
            <a:alphaModFix/>
          </a:blip>
          <a:stretch>
            <a:fillRect/>
          </a:stretch>
        </p:blipFill>
        <p:spPr>
          <a:xfrm>
            <a:off x="1448060" y="3571187"/>
            <a:ext cx="302106" cy="302111"/>
          </a:xfrm>
          <a:prstGeom prst="rect">
            <a:avLst/>
          </a:prstGeom>
          <a:noFill/>
          <a:ln>
            <a:noFill/>
          </a:ln>
        </p:spPr>
      </p:pic>
      <p:pic>
        <p:nvPicPr>
          <p:cNvPr id="128" name="Google Shape;128;p20"/>
          <p:cNvPicPr preferRelativeResize="0"/>
          <p:nvPr/>
        </p:nvPicPr>
        <p:blipFill>
          <a:blip r:embed="rId6">
            <a:alphaModFix/>
          </a:blip>
          <a:stretch>
            <a:fillRect/>
          </a:stretch>
        </p:blipFill>
        <p:spPr>
          <a:xfrm>
            <a:off x="1034584" y="3571187"/>
            <a:ext cx="302106" cy="302111"/>
          </a:xfrm>
          <a:prstGeom prst="rect">
            <a:avLst/>
          </a:prstGeom>
          <a:noFill/>
          <a:ln>
            <a:noFill/>
          </a:ln>
        </p:spPr>
      </p:pic>
      <p:pic>
        <p:nvPicPr>
          <p:cNvPr id="129" name="Google Shape;129;p20"/>
          <p:cNvPicPr preferRelativeResize="0"/>
          <p:nvPr/>
        </p:nvPicPr>
        <p:blipFill>
          <a:blip r:embed="rId7">
            <a:alphaModFix/>
          </a:blip>
          <a:stretch>
            <a:fillRect/>
          </a:stretch>
        </p:blipFill>
        <p:spPr>
          <a:xfrm>
            <a:off x="621125" y="507425"/>
            <a:ext cx="501500" cy="72433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