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oppins"/>
      <p:regular r:id="rId13"/>
      <p:bold r:id="rId14"/>
      <p:italic r:id="rId15"/>
      <p:boldItalic r:id="rId16"/>
    </p:embeddedFont>
    <p:embeddedFont>
      <p:font typeface="Poppins Medium"/>
      <p:regular r:id="rId17"/>
      <p:bold r:id="rId18"/>
      <p:italic r:id="rId19"/>
      <p:boldItalic r:id="rId20"/>
    </p:embeddedFont>
    <p:embeddedFont>
      <p:font typeface="Poppins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36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6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Medium-boldItalic.fntdata"/><Relationship Id="rId11" Type="http://schemas.openxmlformats.org/officeDocument/2006/relationships/slide" Target="slides/slide6.xml"/><Relationship Id="rId22" Type="http://schemas.openxmlformats.org/officeDocument/2006/relationships/font" Target="fonts/PoppinsSemiBold-bold.fntdata"/><Relationship Id="rId10" Type="http://schemas.openxmlformats.org/officeDocument/2006/relationships/slide" Target="slides/slide5.xml"/><Relationship Id="rId21" Type="http://schemas.openxmlformats.org/officeDocument/2006/relationships/font" Target="fonts/PoppinsSemiBold-regular.fntdata"/><Relationship Id="rId13" Type="http://schemas.openxmlformats.org/officeDocument/2006/relationships/font" Target="fonts/Poppins-regular.fntdata"/><Relationship Id="rId24" Type="http://schemas.openxmlformats.org/officeDocument/2006/relationships/font" Target="fonts/PoppinsSemiBold-boldItalic.fntdata"/><Relationship Id="rId12" Type="http://schemas.openxmlformats.org/officeDocument/2006/relationships/slide" Target="slides/slide7.xml"/><Relationship Id="rId23"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Medium-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Medium-italic.fntdata"/><Relationship Id="rId6" Type="http://schemas.openxmlformats.org/officeDocument/2006/relationships/slide" Target="slides/slide1.xml"/><Relationship Id="rId18" Type="http://schemas.openxmlformats.org/officeDocument/2006/relationships/font" Target="fonts/Poppins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105ac194ec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105ac194ec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105ac194ec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105ac194ec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05ac194ec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05ac194ec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5ac194ec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5ac194ec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5ac194ec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5ac194ec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5ac194ec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5ac194ec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8f19bd68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8f19bd68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2"/>
          <p:cNvSpPr txBox="1"/>
          <p:nvPr/>
        </p:nvSpPr>
        <p:spPr>
          <a:xfrm>
            <a:off x="941175" y="45144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595959"/>
                </a:solidFill>
                <a:latin typeface="Poppins"/>
                <a:ea typeface="Poppins"/>
                <a:cs typeface="Poppins"/>
                <a:sym typeface="Poppins"/>
              </a:rPr>
              <a:t>‹#›</a:t>
            </a:fld>
            <a:endParaRPr b="1" sz="1100">
              <a:solidFill>
                <a:srgbClr val="595959"/>
              </a:solidFill>
              <a:latin typeface="Poppins"/>
              <a:ea typeface="Poppins"/>
              <a:cs typeface="Poppins"/>
              <a:sym typeface="Poppi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 name="Shape 1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Standard content slide">
    <p:spTree>
      <p:nvGrpSpPr>
        <p:cNvPr id="19" name="Shape 19"/>
        <p:cNvGrpSpPr/>
        <p:nvPr/>
      </p:nvGrpSpPr>
      <p:grpSpPr>
        <a:xfrm>
          <a:off x="0" y="0"/>
          <a:ext cx="0" cy="0"/>
          <a:chOff x="0" y="0"/>
          <a:chExt cx="0" cy="0"/>
        </a:xfrm>
      </p:grpSpPr>
      <p:sp>
        <p:nvSpPr>
          <p:cNvPr id="20" name="Google Shape;20;p13"/>
          <p:cNvSpPr txBox="1"/>
          <p:nvPr>
            <p:ph type="title"/>
          </p:nvPr>
        </p:nvSpPr>
        <p:spPr>
          <a:xfrm>
            <a:off x="457200" y="457200"/>
            <a:ext cx="8229600" cy="457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E80078"/>
              </a:buClr>
              <a:buSzPts val="2800"/>
              <a:buFont typeface="Arial"/>
              <a:buNone/>
              <a:defRPr b="1">
                <a:solidFill>
                  <a:srgbClr val="E80078"/>
                </a:solidFill>
                <a:latin typeface="Arial"/>
                <a:ea typeface="Arial"/>
                <a:cs typeface="Arial"/>
                <a:sym typeface="Arial"/>
              </a:defRPr>
            </a:lvl1pPr>
            <a:lvl2pPr lvl="1" rtl="0" algn="l">
              <a:lnSpc>
                <a:spcPct val="100000"/>
              </a:lnSpc>
              <a:spcBef>
                <a:spcPts val="0"/>
              </a:spcBef>
              <a:spcAft>
                <a:spcPts val="0"/>
              </a:spcAft>
              <a:buSzPts val="2800"/>
              <a:buFont typeface="Arial"/>
              <a:buNone/>
              <a:defRPr b="1">
                <a:latin typeface="Arial"/>
                <a:ea typeface="Arial"/>
                <a:cs typeface="Arial"/>
                <a:sym typeface="Arial"/>
              </a:defRPr>
            </a:lvl2pPr>
            <a:lvl3pPr lvl="2" rtl="0" algn="l">
              <a:lnSpc>
                <a:spcPct val="100000"/>
              </a:lnSpc>
              <a:spcBef>
                <a:spcPts val="0"/>
              </a:spcBef>
              <a:spcAft>
                <a:spcPts val="0"/>
              </a:spcAft>
              <a:buSzPts val="2800"/>
              <a:buFont typeface="Arial"/>
              <a:buNone/>
              <a:defRPr b="1">
                <a:latin typeface="Arial"/>
                <a:ea typeface="Arial"/>
                <a:cs typeface="Arial"/>
                <a:sym typeface="Arial"/>
              </a:defRPr>
            </a:lvl3pPr>
            <a:lvl4pPr lvl="3" rtl="0" algn="l">
              <a:lnSpc>
                <a:spcPct val="100000"/>
              </a:lnSpc>
              <a:spcBef>
                <a:spcPts val="0"/>
              </a:spcBef>
              <a:spcAft>
                <a:spcPts val="0"/>
              </a:spcAft>
              <a:buSzPts val="2800"/>
              <a:buFont typeface="Arial"/>
              <a:buNone/>
              <a:defRPr b="1">
                <a:latin typeface="Arial"/>
                <a:ea typeface="Arial"/>
                <a:cs typeface="Arial"/>
                <a:sym typeface="Arial"/>
              </a:defRPr>
            </a:lvl4pPr>
            <a:lvl5pPr lvl="4" rtl="0" algn="l">
              <a:lnSpc>
                <a:spcPct val="100000"/>
              </a:lnSpc>
              <a:spcBef>
                <a:spcPts val="0"/>
              </a:spcBef>
              <a:spcAft>
                <a:spcPts val="0"/>
              </a:spcAft>
              <a:buSzPts val="2800"/>
              <a:buFont typeface="Arial"/>
              <a:buNone/>
              <a:defRPr b="1">
                <a:latin typeface="Arial"/>
                <a:ea typeface="Arial"/>
                <a:cs typeface="Arial"/>
                <a:sym typeface="Arial"/>
              </a:defRPr>
            </a:lvl5pPr>
            <a:lvl6pPr lvl="5" rtl="0" algn="l">
              <a:lnSpc>
                <a:spcPct val="100000"/>
              </a:lnSpc>
              <a:spcBef>
                <a:spcPts val="0"/>
              </a:spcBef>
              <a:spcAft>
                <a:spcPts val="0"/>
              </a:spcAft>
              <a:buSzPts val="2800"/>
              <a:buFont typeface="Arial"/>
              <a:buNone/>
              <a:defRPr b="1">
                <a:latin typeface="Arial"/>
                <a:ea typeface="Arial"/>
                <a:cs typeface="Arial"/>
                <a:sym typeface="Arial"/>
              </a:defRPr>
            </a:lvl6pPr>
            <a:lvl7pPr lvl="6" rtl="0" algn="l">
              <a:lnSpc>
                <a:spcPct val="100000"/>
              </a:lnSpc>
              <a:spcBef>
                <a:spcPts val="0"/>
              </a:spcBef>
              <a:spcAft>
                <a:spcPts val="0"/>
              </a:spcAft>
              <a:buSzPts val="2800"/>
              <a:buFont typeface="Arial"/>
              <a:buNone/>
              <a:defRPr b="1">
                <a:latin typeface="Arial"/>
                <a:ea typeface="Arial"/>
                <a:cs typeface="Arial"/>
                <a:sym typeface="Arial"/>
              </a:defRPr>
            </a:lvl7pPr>
            <a:lvl8pPr lvl="7" rtl="0" algn="l">
              <a:lnSpc>
                <a:spcPct val="100000"/>
              </a:lnSpc>
              <a:spcBef>
                <a:spcPts val="0"/>
              </a:spcBef>
              <a:spcAft>
                <a:spcPts val="0"/>
              </a:spcAft>
              <a:buSzPts val="2800"/>
              <a:buFont typeface="Arial"/>
              <a:buNone/>
              <a:defRPr b="1">
                <a:latin typeface="Arial"/>
                <a:ea typeface="Arial"/>
                <a:cs typeface="Arial"/>
                <a:sym typeface="Arial"/>
              </a:defRPr>
            </a:lvl8pPr>
            <a:lvl9pPr lvl="8" rtl="0" algn="l">
              <a:lnSpc>
                <a:spcPct val="100000"/>
              </a:lnSpc>
              <a:spcBef>
                <a:spcPts val="0"/>
              </a:spcBef>
              <a:spcAft>
                <a:spcPts val="0"/>
              </a:spcAft>
              <a:buSzPts val="2800"/>
              <a:buFont typeface="Arial"/>
              <a:buNone/>
              <a:defRPr b="1">
                <a:latin typeface="Arial"/>
                <a:ea typeface="Arial"/>
                <a:cs typeface="Arial"/>
                <a:sym typeface="Arial"/>
              </a:defRPr>
            </a:lvl9pPr>
          </a:lstStyle>
          <a:p/>
        </p:txBody>
      </p:sp>
      <p:sp>
        <p:nvSpPr>
          <p:cNvPr id="21" name="Google Shape;21;p13"/>
          <p:cNvSpPr txBox="1"/>
          <p:nvPr>
            <p:ph idx="12" type="sldNum"/>
          </p:nvPr>
        </p:nvSpPr>
        <p:spPr>
          <a:xfrm>
            <a:off x="457200" y="4608000"/>
            <a:ext cx="548700" cy="123000"/>
          </a:xfrm>
          <a:prstGeom prst="rect">
            <a:avLst/>
          </a:prstGeom>
          <a:noFill/>
          <a:ln>
            <a:noFill/>
          </a:ln>
        </p:spPr>
        <p:txBody>
          <a:bodyPr anchorCtr="0" anchor="t" bIns="0" lIns="0" spcFirstLastPara="1" rIns="0" wrap="square" tIns="0">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 name="Shape 8"/>
        <p:cNvGrpSpPr/>
        <p:nvPr/>
      </p:nvGrpSpPr>
      <p:grpSpPr>
        <a:xfrm>
          <a:off x="0" y="0"/>
          <a:ext cx="0" cy="0"/>
          <a:chOff x="0" y="0"/>
          <a:chExt cx="0" cy="0"/>
        </a:xfrm>
      </p:grpSpPr>
      <p:sp>
        <p:nvSpPr>
          <p:cNvPr id="9" name="Google Shape;9;p3"/>
          <p:cNvSpPr txBox="1"/>
          <p:nvPr/>
        </p:nvSpPr>
        <p:spPr>
          <a:xfrm>
            <a:off x="941175" y="45144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595959"/>
                </a:solidFill>
                <a:latin typeface="Poppins"/>
                <a:ea typeface="Poppins"/>
                <a:cs typeface="Poppins"/>
                <a:sym typeface="Poppins"/>
              </a:rPr>
              <a:t>‹#›</a:t>
            </a:fld>
            <a:endParaRPr b="1" sz="1100">
              <a:solidFill>
                <a:srgbClr val="595959"/>
              </a:solidFill>
              <a:latin typeface="Poppins"/>
              <a:ea typeface="Poppins"/>
              <a:cs typeface="Poppins"/>
              <a:sym typeface="Poppi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 name="Shape 1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 name="Shape 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 name="Shape 1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jpg"/><Relationship Id="rId5" Type="http://schemas.openxmlformats.org/officeDocument/2006/relationships/image" Target="../media/image12.png"/><Relationship Id="rId6"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hoxoacademy.hoxomedia.com" TargetMode="External"/><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232"/>
        </a:solidFill>
      </p:bgPr>
    </p:bg>
    <p:spTree>
      <p:nvGrpSpPr>
        <p:cNvPr id="25" name="Shape 25"/>
        <p:cNvGrpSpPr/>
        <p:nvPr/>
      </p:nvGrpSpPr>
      <p:grpSpPr>
        <a:xfrm>
          <a:off x="0" y="0"/>
          <a:ext cx="0" cy="0"/>
          <a:chOff x="0" y="0"/>
          <a:chExt cx="0" cy="0"/>
        </a:xfrm>
      </p:grpSpPr>
      <p:pic>
        <p:nvPicPr>
          <p:cNvPr id="26" name="Google Shape;26;p14"/>
          <p:cNvPicPr preferRelativeResize="0"/>
          <p:nvPr/>
        </p:nvPicPr>
        <p:blipFill rotWithShape="1">
          <a:blip r:embed="rId3">
            <a:alphaModFix/>
          </a:blip>
          <a:srcRect b="7806" l="0" r="0" t="7798"/>
          <a:stretch/>
        </p:blipFill>
        <p:spPr>
          <a:xfrm flipH="1">
            <a:off x="0" y="0"/>
            <a:ext cx="9143997" cy="5143501"/>
          </a:xfrm>
          <a:prstGeom prst="rect">
            <a:avLst/>
          </a:prstGeom>
          <a:noFill/>
          <a:ln>
            <a:noFill/>
          </a:ln>
        </p:spPr>
      </p:pic>
      <p:sp>
        <p:nvSpPr>
          <p:cNvPr id="27" name="Google Shape;27;p14"/>
          <p:cNvSpPr txBox="1"/>
          <p:nvPr/>
        </p:nvSpPr>
        <p:spPr>
          <a:xfrm>
            <a:off x="621125" y="1850525"/>
            <a:ext cx="54168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3300">
                <a:solidFill>
                  <a:schemeClr val="lt1"/>
                </a:solidFill>
                <a:latin typeface="Poppins"/>
                <a:ea typeface="Poppins"/>
                <a:cs typeface="Poppins"/>
                <a:sym typeface="Poppins"/>
              </a:rPr>
              <a:t>Helm Specialist </a:t>
            </a:r>
            <a:r>
              <a:rPr b="1" lang="en" sz="3300">
                <a:solidFill>
                  <a:srgbClr val="E80878"/>
                </a:solidFill>
                <a:latin typeface="Poppins"/>
                <a:ea typeface="Poppins"/>
                <a:cs typeface="Poppins"/>
                <a:sym typeface="Poppins"/>
              </a:rPr>
              <a:t>Recruitment Case Study</a:t>
            </a:r>
            <a:endParaRPr b="1" sz="3300">
              <a:solidFill>
                <a:srgbClr val="E80878"/>
              </a:solidFill>
              <a:latin typeface="Poppins"/>
              <a:ea typeface="Poppins"/>
              <a:cs typeface="Poppins"/>
              <a:sym typeface="Poppins"/>
            </a:endParaRPr>
          </a:p>
        </p:txBody>
      </p:sp>
      <p:sp>
        <p:nvSpPr>
          <p:cNvPr id="28" name="Google Shape;28;p14"/>
          <p:cNvSpPr txBox="1"/>
          <p:nvPr/>
        </p:nvSpPr>
        <p:spPr>
          <a:xfrm>
            <a:off x="2839826" y="4448475"/>
            <a:ext cx="56832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800">
                <a:solidFill>
                  <a:schemeClr val="lt1"/>
                </a:solidFill>
                <a:latin typeface="Poppins SemiBold"/>
                <a:ea typeface="Poppins SemiBold"/>
                <a:cs typeface="Poppins SemiBold"/>
                <a:sym typeface="Poppins SemiBold"/>
              </a:rPr>
              <a:t>Presented by The Hoxo Academy</a:t>
            </a:r>
            <a:endParaRPr sz="800">
              <a:solidFill>
                <a:srgbClr val="FFFFFF"/>
              </a:solidFill>
              <a:latin typeface="Poppins SemiBold"/>
              <a:ea typeface="Poppins SemiBold"/>
              <a:cs typeface="Poppins SemiBold"/>
              <a:sym typeface="Poppins SemiBold"/>
            </a:endParaRPr>
          </a:p>
        </p:txBody>
      </p:sp>
      <p:sp>
        <p:nvSpPr>
          <p:cNvPr id="29" name="Google Shape;29;p14"/>
          <p:cNvSpPr txBox="1"/>
          <p:nvPr/>
        </p:nvSpPr>
        <p:spPr>
          <a:xfrm>
            <a:off x="621125" y="2955800"/>
            <a:ext cx="5279700" cy="829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en" sz="1100">
                <a:solidFill>
                  <a:schemeClr val="lt1"/>
                </a:solidFill>
                <a:latin typeface="Poppins"/>
                <a:ea typeface="Poppins"/>
                <a:cs typeface="Poppins"/>
                <a:sym typeface="Poppins"/>
              </a:rPr>
              <a:t>Helm Specialist Recruitment joined The Hoxo Academy earlier this year and, after adopting The Personal Branding Bootcamp methodology, saw an increase in brand awareness, trust, and new business relationships - as well as the rejuvenation of existing and legacy clients.</a:t>
            </a:r>
            <a:endParaRPr sz="1100">
              <a:solidFill>
                <a:schemeClr val="lt1"/>
              </a:solidFill>
              <a:latin typeface="Poppins"/>
              <a:ea typeface="Poppins"/>
              <a:cs typeface="Poppins"/>
              <a:sym typeface="Poppins"/>
            </a:endParaRPr>
          </a:p>
        </p:txBody>
      </p:sp>
      <p:sp>
        <p:nvSpPr>
          <p:cNvPr id="30" name="Google Shape;30;p14"/>
          <p:cNvSpPr/>
          <p:nvPr/>
        </p:nvSpPr>
        <p:spPr>
          <a:xfrm>
            <a:off x="1392275" y="444775"/>
            <a:ext cx="672600" cy="672600"/>
          </a:xfrm>
          <a:prstGeom prst="rect">
            <a:avLst/>
          </a:prstGeom>
          <a:solidFill>
            <a:srgbClr val="2A4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4"/>
          <p:cNvSpPr/>
          <p:nvPr/>
        </p:nvSpPr>
        <p:spPr>
          <a:xfrm>
            <a:off x="621125" y="444763"/>
            <a:ext cx="672600" cy="672600"/>
          </a:xfrm>
          <a:prstGeom prst="rect">
            <a:avLst/>
          </a:prstGeom>
          <a:solidFill>
            <a:srgbClr val="E800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 name="Google Shape;32;p14"/>
          <p:cNvPicPr preferRelativeResize="0"/>
          <p:nvPr/>
        </p:nvPicPr>
        <p:blipFill>
          <a:blip r:embed="rId4">
            <a:alphaModFix/>
          </a:blip>
          <a:stretch>
            <a:fillRect/>
          </a:stretch>
        </p:blipFill>
        <p:spPr>
          <a:xfrm>
            <a:off x="773096" y="514825"/>
            <a:ext cx="368672" cy="532500"/>
          </a:xfrm>
          <a:prstGeom prst="rect">
            <a:avLst/>
          </a:prstGeom>
          <a:noFill/>
          <a:ln>
            <a:noFill/>
          </a:ln>
        </p:spPr>
      </p:pic>
      <p:pic>
        <p:nvPicPr>
          <p:cNvPr id="33" name="Google Shape;33;p14"/>
          <p:cNvPicPr preferRelativeResize="0"/>
          <p:nvPr/>
        </p:nvPicPr>
        <p:blipFill>
          <a:blip r:embed="rId5">
            <a:alphaModFix/>
          </a:blip>
          <a:stretch>
            <a:fillRect/>
          </a:stretch>
        </p:blipFill>
        <p:spPr>
          <a:xfrm>
            <a:off x="1452737" y="625923"/>
            <a:ext cx="551674" cy="31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cxnSp>
        <p:nvCxnSpPr>
          <p:cNvPr id="38" name="Google Shape;38;p15"/>
          <p:cNvCxnSpPr/>
          <p:nvPr/>
        </p:nvCxnSpPr>
        <p:spPr>
          <a:xfrm>
            <a:off x="4192650" y="1881738"/>
            <a:ext cx="0" cy="583200"/>
          </a:xfrm>
          <a:prstGeom prst="straightConnector1">
            <a:avLst/>
          </a:prstGeom>
          <a:noFill/>
          <a:ln cap="flat" cmpd="sng" w="28575">
            <a:solidFill>
              <a:srgbClr val="E80078"/>
            </a:solidFill>
            <a:prstDash val="solid"/>
            <a:round/>
            <a:headEnd len="med" w="med" type="none"/>
            <a:tailEnd len="med" w="med" type="none"/>
          </a:ln>
        </p:spPr>
      </p:cxnSp>
      <p:pic>
        <p:nvPicPr>
          <p:cNvPr id="39" name="Google Shape;39;p15"/>
          <p:cNvPicPr preferRelativeResize="0"/>
          <p:nvPr/>
        </p:nvPicPr>
        <p:blipFill>
          <a:blip r:embed="rId3">
            <a:alphaModFix/>
          </a:blip>
          <a:stretch>
            <a:fillRect/>
          </a:stretch>
        </p:blipFill>
        <p:spPr>
          <a:xfrm>
            <a:off x="8037175" y="298025"/>
            <a:ext cx="722574" cy="542150"/>
          </a:xfrm>
          <a:prstGeom prst="rect">
            <a:avLst/>
          </a:prstGeom>
          <a:noFill/>
          <a:ln>
            <a:noFill/>
          </a:ln>
        </p:spPr>
      </p:pic>
      <p:sp>
        <p:nvSpPr>
          <p:cNvPr id="40" name="Google Shape;40;p15"/>
          <p:cNvSpPr txBox="1"/>
          <p:nvPr/>
        </p:nvSpPr>
        <p:spPr>
          <a:xfrm>
            <a:off x="4547425" y="1881750"/>
            <a:ext cx="3238200" cy="1380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“Saying you’re different from your competition and actually being different are not the same. </a:t>
            </a:r>
            <a:endParaRPr b="1" sz="10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0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Developing our personal brand was paramount if we were going to break the mould within our sector.”</a:t>
            </a:r>
            <a:endParaRPr b="1" sz="10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i="1" sz="1100">
              <a:solidFill>
                <a:srgbClr val="333232"/>
              </a:solidFill>
            </a:endParaRPr>
          </a:p>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 </a:t>
            </a:r>
            <a:r>
              <a:rPr lang="en" sz="800">
                <a:solidFill>
                  <a:srgbClr val="222222"/>
                </a:solidFill>
                <a:latin typeface="Poppins"/>
                <a:ea typeface="Poppins"/>
                <a:cs typeface="Poppins"/>
                <a:sym typeface="Poppins"/>
              </a:rPr>
              <a:t>Stine Martinussen, CEO of Helm Specialist Recruitment</a:t>
            </a:r>
            <a:endParaRPr sz="800">
              <a:solidFill>
                <a:srgbClr val="333232"/>
              </a:solidFill>
              <a:latin typeface="Poppins"/>
              <a:ea typeface="Poppins"/>
              <a:cs typeface="Poppins"/>
              <a:sym typeface="Poppins"/>
            </a:endParaRPr>
          </a:p>
        </p:txBody>
      </p:sp>
      <p:sp>
        <p:nvSpPr>
          <p:cNvPr id="41" name="Google Shape;41;p15"/>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42" name="Google Shape;42;p15"/>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43" name="Google Shape;43;p15"/>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Helm Specialists </a:t>
            </a:r>
            <a:endParaRPr sz="800">
              <a:solidFill>
                <a:srgbClr val="333232"/>
              </a:solidFill>
              <a:latin typeface="Poppins"/>
              <a:ea typeface="Poppins"/>
              <a:cs typeface="Poppins"/>
              <a:sym typeface="Poppins"/>
            </a:endParaRPr>
          </a:p>
        </p:txBody>
      </p:sp>
      <p:pic>
        <p:nvPicPr>
          <p:cNvPr id="44" name="Google Shape;44;p15"/>
          <p:cNvPicPr preferRelativeResize="0"/>
          <p:nvPr/>
        </p:nvPicPr>
        <p:blipFill rotWithShape="1">
          <a:blip r:embed="rId4">
            <a:alphaModFix/>
          </a:blip>
          <a:srcRect b="0" l="29" r="29" t="0"/>
          <a:stretch/>
        </p:blipFill>
        <p:spPr>
          <a:xfrm>
            <a:off x="618601" y="1095000"/>
            <a:ext cx="2951698" cy="29535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16"/>
          <p:cNvPicPr preferRelativeResize="0"/>
          <p:nvPr/>
        </p:nvPicPr>
        <p:blipFill>
          <a:blip r:embed="rId3">
            <a:alphaModFix/>
          </a:blip>
          <a:stretch>
            <a:fillRect/>
          </a:stretch>
        </p:blipFill>
        <p:spPr>
          <a:xfrm>
            <a:off x="6592565" y="1084765"/>
            <a:ext cx="548700" cy="548700"/>
          </a:xfrm>
          <a:prstGeom prst="rect">
            <a:avLst/>
          </a:prstGeom>
          <a:noFill/>
          <a:ln>
            <a:noFill/>
          </a:ln>
        </p:spPr>
      </p:pic>
      <p:pic>
        <p:nvPicPr>
          <p:cNvPr id="50" name="Google Shape;50;p16"/>
          <p:cNvPicPr preferRelativeResize="0"/>
          <p:nvPr/>
        </p:nvPicPr>
        <p:blipFill>
          <a:blip r:embed="rId4">
            <a:alphaModFix/>
          </a:blip>
          <a:stretch>
            <a:fillRect/>
          </a:stretch>
        </p:blipFill>
        <p:spPr>
          <a:xfrm>
            <a:off x="4145615" y="1084765"/>
            <a:ext cx="548700" cy="548700"/>
          </a:xfrm>
          <a:prstGeom prst="rect">
            <a:avLst/>
          </a:prstGeom>
          <a:noFill/>
          <a:ln>
            <a:noFill/>
          </a:ln>
        </p:spPr>
      </p:pic>
      <p:pic>
        <p:nvPicPr>
          <p:cNvPr id="51" name="Google Shape;51;p16"/>
          <p:cNvPicPr preferRelativeResize="0"/>
          <p:nvPr/>
        </p:nvPicPr>
        <p:blipFill>
          <a:blip r:embed="rId5">
            <a:alphaModFix/>
          </a:blip>
          <a:stretch>
            <a:fillRect/>
          </a:stretch>
        </p:blipFill>
        <p:spPr>
          <a:xfrm>
            <a:off x="1739340" y="1084765"/>
            <a:ext cx="548700" cy="548700"/>
          </a:xfrm>
          <a:prstGeom prst="rect">
            <a:avLst/>
          </a:prstGeom>
          <a:noFill/>
          <a:ln>
            <a:noFill/>
          </a:ln>
        </p:spPr>
      </p:pic>
      <p:pic>
        <p:nvPicPr>
          <p:cNvPr id="52" name="Google Shape;52;p16"/>
          <p:cNvPicPr preferRelativeResize="0"/>
          <p:nvPr/>
        </p:nvPicPr>
        <p:blipFill>
          <a:blip r:embed="rId6">
            <a:alphaModFix/>
          </a:blip>
          <a:stretch>
            <a:fillRect/>
          </a:stretch>
        </p:blipFill>
        <p:spPr>
          <a:xfrm>
            <a:off x="8037175" y="298025"/>
            <a:ext cx="722574" cy="542150"/>
          </a:xfrm>
          <a:prstGeom prst="rect">
            <a:avLst/>
          </a:prstGeom>
          <a:noFill/>
          <a:ln>
            <a:noFill/>
          </a:ln>
        </p:spPr>
      </p:pic>
      <p:sp>
        <p:nvSpPr>
          <p:cNvPr id="53" name="Google Shape;53;p16"/>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54" name="Google Shape;54;p16"/>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55" name="Google Shape;55;p16"/>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Helm Specialists </a:t>
            </a:r>
            <a:endParaRPr sz="800">
              <a:solidFill>
                <a:srgbClr val="333232"/>
              </a:solidFill>
              <a:latin typeface="Poppins"/>
              <a:ea typeface="Poppins"/>
              <a:cs typeface="Poppins"/>
              <a:sym typeface="Poppins"/>
            </a:endParaRPr>
          </a:p>
        </p:txBody>
      </p:sp>
      <p:sp>
        <p:nvSpPr>
          <p:cNvPr id="56" name="Google Shape;56;p16"/>
          <p:cNvSpPr txBox="1"/>
          <p:nvPr/>
        </p:nvSpPr>
        <p:spPr>
          <a:xfrm>
            <a:off x="736325" y="462550"/>
            <a:ext cx="6131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Key </a:t>
            </a:r>
            <a:r>
              <a:rPr b="1" lang="en" sz="2400">
                <a:solidFill>
                  <a:srgbClr val="E80078"/>
                </a:solidFill>
                <a:latin typeface="Poppins"/>
                <a:ea typeface="Poppins"/>
                <a:cs typeface="Poppins"/>
                <a:sym typeface="Poppins"/>
              </a:rPr>
              <a:t>results</a:t>
            </a:r>
            <a:endParaRPr b="1" sz="2400">
              <a:solidFill>
                <a:srgbClr val="E80078"/>
              </a:solidFill>
              <a:latin typeface="Poppins"/>
              <a:ea typeface="Poppins"/>
              <a:cs typeface="Poppins"/>
              <a:sym typeface="Poppins"/>
            </a:endParaRPr>
          </a:p>
        </p:txBody>
      </p:sp>
      <p:cxnSp>
        <p:nvCxnSpPr>
          <p:cNvPr id="57" name="Google Shape;57;p16"/>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sp>
        <p:nvSpPr>
          <p:cNvPr id="58" name="Google Shape;58;p16"/>
          <p:cNvSpPr txBox="1"/>
          <p:nvPr/>
        </p:nvSpPr>
        <p:spPr>
          <a:xfrm>
            <a:off x="1413225" y="1725775"/>
            <a:ext cx="1200900" cy="59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800">
                <a:solidFill>
                  <a:srgbClr val="333232"/>
                </a:solidFill>
                <a:latin typeface="Poppins"/>
                <a:ea typeface="Poppins"/>
                <a:cs typeface="Poppins"/>
                <a:sym typeface="Poppins"/>
              </a:rPr>
              <a:t>Strengthened existing client relationships</a:t>
            </a:r>
            <a:endParaRPr b="1" sz="800">
              <a:solidFill>
                <a:srgbClr val="333232"/>
              </a:solidFill>
              <a:latin typeface="Poppins"/>
              <a:ea typeface="Poppins"/>
              <a:cs typeface="Poppins"/>
              <a:sym typeface="Poppins"/>
            </a:endParaRPr>
          </a:p>
        </p:txBody>
      </p:sp>
      <p:sp>
        <p:nvSpPr>
          <p:cNvPr id="59" name="Google Shape;59;p16"/>
          <p:cNvSpPr txBox="1"/>
          <p:nvPr/>
        </p:nvSpPr>
        <p:spPr>
          <a:xfrm>
            <a:off x="873525" y="2700938"/>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60" name="Google Shape;60;p16"/>
          <p:cNvSpPr txBox="1"/>
          <p:nvPr/>
        </p:nvSpPr>
        <p:spPr>
          <a:xfrm>
            <a:off x="5847425" y="3031113"/>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61" name="Google Shape;61;p16"/>
          <p:cNvSpPr txBox="1"/>
          <p:nvPr/>
        </p:nvSpPr>
        <p:spPr>
          <a:xfrm>
            <a:off x="3542324" y="1716250"/>
            <a:ext cx="175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333232"/>
                </a:solidFill>
                <a:latin typeface="Poppins"/>
                <a:ea typeface="Poppins"/>
                <a:cs typeface="Poppins"/>
                <a:sym typeface="Poppins"/>
              </a:rPr>
              <a:t>Over 165k in revenue since joining The Personal Branding Bootcamp in Aug 2021</a:t>
            </a:r>
            <a:endParaRPr b="1" sz="800">
              <a:solidFill>
                <a:srgbClr val="333232"/>
              </a:solidFill>
              <a:latin typeface="Poppins"/>
              <a:ea typeface="Poppins"/>
              <a:cs typeface="Poppins"/>
              <a:sym typeface="Poppins"/>
            </a:endParaRPr>
          </a:p>
        </p:txBody>
      </p:sp>
      <p:sp>
        <p:nvSpPr>
          <p:cNvPr id="62" name="Google Shape;62;p16"/>
          <p:cNvSpPr txBox="1"/>
          <p:nvPr/>
        </p:nvSpPr>
        <p:spPr>
          <a:xfrm>
            <a:off x="6400275" y="1725775"/>
            <a:ext cx="933300" cy="59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800">
                <a:solidFill>
                  <a:srgbClr val="333232"/>
                </a:solidFill>
                <a:latin typeface="Poppins"/>
                <a:ea typeface="Poppins"/>
                <a:cs typeface="Poppins"/>
                <a:sym typeface="Poppins"/>
              </a:rPr>
              <a:t>Renewed several legacy clients</a:t>
            </a:r>
            <a:endParaRPr b="1" sz="800">
              <a:solidFill>
                <a:srgbClr val="333232"/>
              </a:solidFill>
              <a:latin typeface="Poppins"/>
              <a:ea typeface="Poppins"/>
              <a:cs typeface="Poppins"/>
              <a:sym typeface="Poppins"/>
            </a:endParaRPr>
          </a:p>
        </p:txBody>
      </p:sp>
      <p:sp>
        <p:nvSpPr>
          <p:cNvPr id="63" name="Google Shape;63;p16"/>
          <p:cNvSpPr txBox="1"/>
          <p:nvPr/>
        </p:nvSpPr>
        <p:spPr>
          <a:xfrm>
            <a:off x="918725" y="3101150"/>
            <a:ext cx="7604100" cy="129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Clr>
                <a:schemeClr val="dk1"/>
              </a:buClr>
              <a:buSzPts val="1100"/>
              <a:buFont typeface="Arial"/>
              <a:buNone/>
            </a:pPr>
            <a:r>
              <a:rPr lang="en" sz="800">
                <a:solidFill>
                  <a:srgbClr val="222222"/>
                </a:solidFill>
                <a:latin typeface="Poppins"/>
                <a:ea typeface="Poppins"/>
                <a:cs typeface="Poppins"/>
                <a:sym typeface="Poppins"/>
              </a:rPr>
              <a:t>Helm joined the hoxo academy in Aug 2021, at which point were at 11 people as they approached their 2nd anniversary. They work within the shipping and maritime sector, and each consultant has a niche focus within that market.</a:t>
            </a:r>
            <a:endParaRPr sz="800">
              <a:solidFill>
                <a:srgbClr val="222222"/>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sz="800">
                <a:solidFill>
                  <a:srgbClr val="222222"/>
                </a:solidFill>
                <a:latin typeface="Poppins"/>
                <a:ea typeface="Poppins"/>
                <a:cs typeface="Poppins"/>
                <a:sym typeface="Poppins"/>
              </a:rPr>
              <a:t>The team were already creating content, albeit with minimal direction: they posted when they had something to post, but weren’t fully aware of the intricacies of the LinkedIn algorithm.</a:t>
            </a:r>
            <a:endParaRPr sz="800">
              <a:solidFill>
                <a:srgbClr val="222222"/>
              </a:solidFill>
              <a:latin typeface="Poppins"/>
              <a:ea typeface="Poppins"/>
              <a:cs typeface="Poppins"/>
              <a:sym typeface="Poppins"/>
            </a:endParaRPr>
          </a:p>
          <a:p>
            <a:pPr indent="0" lvl="0" marL="0" rtl="0" algn="l">
              <a:lnSpc>
                <a:spcPct val="115000"/>
              </a:lnSpc>
              <a:spcBef>
                <a:spcPts val="1000"/>
              </a:spcBef>
              <a:spcAft>
                <a:spcPts val="1200"/>
              </a:spcAft>
              <a:buNone/>
            </a:pPr>
            <a:r>
              <a:rPr lang="en" sz="800">
                <a:solidFill>
                  <a:srgbClr val="222222"/>
                </a:solidFill>
                <a:latin typeface="Poppins"/>
                <a:ea typeface="Poppins"/>
                <a:cs typeface="Poppins"/>
                <a:sym typeface="Poppins"/>
              </a:rPr>
              <a:t>Helm needed a way to set themselves apart from their competition. CEO Stine Martinussen believed there was a better approach to generating awareness that didn’t revolve around KPI driven cold calling. </a:t>
            </a:r>
            <a:endParaRPr sz="800">
              <a:latin typeface="Poppins"/>
              <a:ea typeface="Poppins"/>
              <a:cs typeface="Poppins"/>
              <a:sym typeface="Poppins"/>
            </a:endParaRPr>
          </a:p>
        </p:txBody>
      </p:sp>
      <p:sp>
        <p:nvSpPr>
          <p:cNvPr id="64" name="Google Shape;64;p16"/>
          <p:cNvSpPr txBox="1"/>
          <p:nvPr/>
        </p:nvSpPr>
        <p:spPr>
          <a:xfrm>
            <a:off x="736325" y="2531588"/>
            <a:ext cx="6131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Overview</a:t>
            </a:r>
            <a:endParaRPr b="1" sz="2400">
              <a:solidFill>
                <a:srgbClr val="333232"/>
              </a:solidFill>
              <a:latin typeface="Poppins"/>
              <a:ea typeface="Poppins"/>
              <a:cs typeface="Poppins"/>
              <a:sym typeface="Poppins"/>
            </a:endParaRPr>
          </a:p>
        </p:txBody>
      </p:sp>
      <p:cxnSp>
        <p:nvCxnSpPr>
          <p:cNvPr id="65" name="Google Shape;65;p16"/>
          <p:cNvCxnSpPr/>
          <p:nvPr/>
        </p:nvCxnSpPr>
        <p:spPr>
          <a:xfrm>
            <a:off x="621125" y="2529175"/>
            <a:ext cx="0" cy="743700"/>
          </a:xfrm>
          <a:prstGeom prst="straightConnector1">
            <a:avLst/>
          </a:prstGeom>
          <a:noFill/>
          <a:ln cap="flat" cmpd="sng" w="28575">
            <a:solidFill>
              <a:srgbClr val="E80078"/>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3">
            <a:alphaModFix/>
          </a:blip>
          <a:srcRect b="0" l="27823" r="27828" t="0"/>
          <a:stretch/>
        </p:blipFill>
        <p:spPr>
          <a:xfrm>
            <a:off x="5122498" y="3450"/>
            <a:ext cx="4049802" cy="5136601"/>
          </a:xfrm>
          <a:prstGeom prst="rect">
            <a:avLst/>
          </a:prstGeom>
          <a:noFill/>
          <a:ln>
            <a:noFill/>
          </a:ln>
        </p:spPr>
      </p:pic>
      <p:sp>
        <p:nvSpPr>
          <p:cNvPr id="71" name="Google Shape;71;p17"/>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chemeClr val="lt1"/>
                </a:solidFill>
                <a:latin typeface="Poppins"/>
                <a:ea typeface="Poppins"/>
                <a:cs typeface="Poppins"/>
                <a:sym typeface="Poppins"/>
              </a:rPr>
              <a:t>hoxoacademy.hoxomedia.com</a:t>
            </a:r>
            <a:endParaRPr i="0" sz="800" u="none" cap="none" strike="noStrike">
              <a:solidFill>
                <a:schemeClr val="lt1"/>
              </a:solidFill>
              <a:latin typeface="Poppins"/>
              <a:ea typeface="Poppins"/>
              <a:cs typeface="Poppins"/>
              <a:sym typeface="Poppins"/>
            </a:endParaRPr>
          </a:p>
        </p:txBody>
      </p:sp>
      <p:sp>
        <p:nvSpPr>
          <p:cNvPr id="72" name="Google Shape;72;p17"/>
          <p:cNvSpPr txBox="1"/>
          <p:nvPr/>
        </p:nvSpPr>
        <p:spPr>
          <a:xfrm>
            <a:off x="736325" y="462550"/>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Solution</a:t>
            </a:r>
            <a:endParaRPr b="1" sz="2400">
              <a:solidFill>
                <a:srgbClr val="333232"/>
              </a:solidFill>
              <a:latin typeface="Poppins"/>
              <a:ea typeface="Poppins"/>
              <a:cs typeface="Poppins"/>
              <a:sym typeface="Poppins"/>
            </a:endParaRPr>
          </a:p>
        </p:txBody>
      </p:sp>
      <p:cxnSp>
        <p:nvCxnSpPr>
          <p:cNvPr id="73" name="Google Shape;73;p17"/>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pic>
        <p:nvPicPr>
          <p:cNvPr id="74" name="Google Shape;74;p17"/>
          <p:cNvPicPr preferRelativeResize="0"/>
          <p:nvPr/>
        </p:nvPicPr>
        <p:blipFill>
          <a:blip r:embed="rId4">
            <a:alphaModFix/>
          </a:blip>
          <a:stretch>
            <a:fillRect/>
          </a:stretch>
        </p:blipFill>
        <p:spPr>
          <a:xfrm>
            <a:off x="8037175" y="298025"/>
            <a:ext cx="722574" cy="542150"/>
          </a:xfrm>
          <a:prstGeom prst="rect">
            <a:avLst/>
          </a:prstGeom>
          <a:noFill/>
          <a:ln>
            <a:noFill/>
          </a:ln>
        </p:spPr>
      </p:pic>
      <p:sp>
        <p:nvSpPr>
          <p:cNvPr id="75" name="Google Shape;75;p17"/>
          <p:cNvSpPr txBox="1"/>
          <p:nvPr/>
        </p:nvSpPr>
        <p:spPr>
          <a:xfrm>
            <a:off x="736325" y="1237350"/>
            <a:ext cx="3710400" cy="272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Since completing the Personal Branding Bootcamp For Recruiters, the whole company’s approach to LinkedIn has changed dramatically. </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The team have completely bought in to the training. They follow the Personal Branding Bootcamp methodology, regularly post content specific to their target audience on LinkedIn, and have updated their individual profiles to function as more effective lead magnets.</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Helm implemented KPIs around LinkedIn content and make sure their teams are consistent with adopting The Hoxo Academy methodologies on a daily basis.</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Now, instead of merely reading industry news and updates, they’re the ones leading the conversation. LinkedIn is no longer just a job board or extension of the CRM, it’s what it was always meant to be: a powerful networking site.</a:t>
            </a:r>
            <a:endParaRPr sz="800">
              <a:solidFill>
                <a:srgbClr val="333232"/>
              </a:solidFill>
              <a:latin typeface="Poppins"/>
              <a:ea typeface="Poppins"/>
              <a:cs typeface="Poppins"/>
              <a:sym typeface="Poppins"/>
            </a:endParaRPr>
          </a:p>
          <a:p>
            <a:pPr indent="0" lvl="0" marL="0" rtl="0" algn="l">
              <a:lnSpc>
                <a:spcPct val="115000"/>
              </a:lnSpc>
              <a:spcBef>
                <a:spcPts val="1200"/>
              </a:spcBef>
              <a:spcAft>
                <a:spcPts val="1200"/>
              </a:spcAft>
              <a:buNone/>
            </a:pPr>
            <a:r>
              <a:rPr lang="en" sz="800">
                <a:solidFill>
                  <a:srgbClr val="333232"/>
                </a:solidFill>
                <a:latin typeface="Poppins"/>
                <a:ea typeface="Poppins"/>
                <a:cs typeface="Poppins"/>
                <a:sym typeface="Poppins"/>
              </a:rPr>
              <a:t>In the words of Stine:</a:t>
            </a:r>
            <a:r>
              <a:rPr i="1" lang="en" sz="800">
                <a:solidFill>
                  <a:srgbClr val="333232"/>
                </a:solidFill>
                <a:latin typeface="Poppins"/>
                <a:ea typeface="Poppins"/>
                <a:cs typeface="Poppins"/>
                <a:sym typeface="Poppins"/>
              </a:rPr>
              <a:t> </a:t>
            </a:r>
            <a:r>
              <a:rPr lang="en" sz="800">
                <a:solidFill>
                  <a:srgbClr val="333232"/>
                </a:solidFill>
                <a:latin typeface="Poppins"/>
                <a:ea typeface="Poppins"/>
                <a:cs typeface="Poppins"/>
                <a:sym typeface="Poppins"/>
              </a:rPr>
              <a:t>“</a:t>
            </a:r>
            <a:r>
              <a:rPr b="1" lang="en" sz="800">
                <a:solidFill>
                  <a:srgbClr val="333232"/>
                </a:solidFill>
                <a:latin typeface="Poppins"/>
                <a:ea typeface="Poppins"/>
                <a:cs typeface="Poppins"/>
                <a:sym typeface="Poppins"/>
              </a:rPr>
              <a:t>Needless to say, we’re all the better for it.</a:t>
            </a:r>
            <a:r>
              <a:rPr lang="en" sz="800">
                <a:solidFill>
                  <a:srgbClr val="333232"/>
                </a:solidFill>
                <a:latin typeface="Poppins"/>
                <a:ea typeface="Poppins"/>
                <a:cs typeface="Poppins"/>
                <a:sym typeface="Poppins"/>
              </a:rPr>
              <a:t>”</a:t>
            </a:r>
            <a:endParaRPr sz="800">
              <a:solidFill>
                <a:srgbClr val="333232"/>
              </a:solidFill>
              <a:latin typeface="Poppins"/>
              <a:ea typeface="Poppins"/>
              <a:cs typeface="Poppins"/>
              <a:sym typeface="Poppins"/>
            </a:endParaRPr>
          </a:p>
        </p:txBody>
      </p:sp>
      <p:sp>
        <p:nvSpPr>
          <p:cNvPr id="76" name="Google Shape;76;p17"/>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77" name="Google Shape;77;p17"/>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78" name="Google Shape;78;p17"/>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Helm Specialists </a:t>
            </a:r>
            <a:endParaRPr sz="800">
              <a:solidFill>
                <a:srgbClr val="33323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0" l="23725" r="23725" t="0"/>
          <a:stretch/>
        </p:blipFill>
        <p:spPr>
          <a:xfrm flipH="1">
            <a:off x="-2" y="0"/>
            <a:ext cx="4049802" cy="5136601"/>
          </a:xfrm>
          <a:prstGeom prst="rect">
            <a:avLst/>
          </a:prstGeom>
          <a:noFill/>
          <a:ln>
            <a:noFill/>
          </a:ln>
        </p:spPr>
      </p:pic>
      <p:sp>
        <p:nvSpPr>
          <p:cNvPr id="84" name="Google Shape;84;p18"/>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chemeClr val="lt1"/>
                </a:solidFill>
                <a:latin typeface="Poppins"/>
                <a:ea typeface="Poppins"/>
                <a:cs typeface="Poppins"/>
                <a:sym typeface="Poppins"/>
              </a:rPr>
              <a:t>hoxoacademy.hoxomedia.com</a:t>
            </a:r>
            <a:endParaRPr i="0" sz="800" u="none" cap="none" strike="noStrike">
              <a:solidFill>
                <a:schemeClr val="lt1"/>
              </a:solidFill>
              <a:latin typeface="Poppins"/>
              <a:ea typeface="Poppins"/>
              <a:cs typeface="Poppins"/>
              <a:sym typeface="Poppins"/>
            </a:endParaRPr>
          </a:p>
        </p:txBody>
      </p:sp>
      <p:pic>
        <p:nvPicPr>
          <p:cNvPr id="85" name="Google Shape;85;p18"/>
          <p:cNvPicPr preferRelativeResize="0"/>
          <p:nvPr/>
        </p:nvPicPr>
        <p:blipFill>
          <a:blip r:embed="rId4">
            <a:alphaModFix/>
          </a:blip>
          <a:stretch>
            <a:fillRect/>
          </a:stretch>
        </p:blipFill>
        <p:spPr>
          <a:xfrm>
            <a:off x="8037175" y="298025"/>
            <a:ext cx="722574" cy="542150"/>
          </a:xfrm>
          <a:prstGeom prst="rect">
            <a:avLst/>
          </a:prstGeom>
          <a:noFill/>
          <a:ln>
            <a:noFill/>
          </a:ln>
        </p:spPr>
      </p:pic>
      <p:sp>
        <p:nvSpPr>
          <p:cNvPr id="86" name="Google Shape;86;p18"/>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87" name="Google Shape;87;p18"/>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88" name="Google Shape;88;p18"/>
          <p:cNvSpPr txBox="1"/>
          <p:nvPr/>
        </p:nvSpPr>
        <p:spPr>
          <a:xfrm>
            <a:off x="4812500" y="1049225"/>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Conclusion</a:t>
            </a:r>
            <a:endParaRPr b="1" sz="2400">
              <a:solidFill>
                <a:srgbClr val="333232"/>
              </a:solidFill>
              <a:latin typeface="Poppins"/>
              <a:ea typeface="Poppins"/>
              <a:cs typeface="Poppins"/>
              <a:sym typeface="Poppins"/>
            </a:endParaRPr>
          </a:p>
        </p:txBody>
      </p:sp>
      <p:cxnSp>
        <p:nvCxnSpPr>
          <p:cNvPr id="89" name="Google Shape;89;p18"/>
          <p:cNvCxnSpPr/>
          <p:nvPr/>
        </p:nvCxnSpPr>
        <p:spPr>
          <a:xfrm>
            <a:off x="4697300" y="1046813"/>
            <a:ext cx="0" cy="743700"/>
          </a:xfrm>
          <a:prstGeom prst="straightConnector1">
            <a:avLst/>
          </a:prstGeom>
          <a:noFill/>
          <a:ln cap="flat" cmpd="sng" w="28575">
            <a:solidFill>
              <a:srgbClr val="E80078"/>
            </a:solidFill>
            <a:prstDash val="solid"/>
            <a:round/>
            <a:headEnd len="med" w="med" type="none"/>
            <a:tailEnd len="med" w="med" type="none"/>
          </a:ln>
        </p:spPr>
      </p:cxnSp>
      <p:sp>
        <p:nvSpPr>
          <p:cNvPr id="90" name="Google Shape;90;p18"/>
          <p:cNvSpPr txBox="1"/>
          <p:nvPr/>
        </p:nvSpPr>
        <p:spPr>
          <a:xfrm>
            <a:off x="4812500" y="1824025"/>
            <a:ext cx="3710400" cy="261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Helm have secured a considerable amount of inbound business they otherwise would’ve missed out on, if not for following The Hoxo Academy methodology and building a business winning brand on LinkedIn.</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800">
              <a:solidFill>
                <a:srgbClr val="33323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800">
                <a:solidFill>
                  <a:srgbClr val="333232"/>
                </a:solidFill>
                <a:latin typeface="Poppins"/>
                <a:ea typeface="Poppins"/>
                <a:cs typeface="Poppins"/>
                <a:sym typeface="Poppins"/>
              </a:rPr>
              <a:t>They’ve strengthened existing relationships and renewed several legacy clients through consistent processes and content that builds trust across the market. </a:t>
            </a:r>
            <a:endParaRPr sz="800">
              <a:solidFill>
                <a:srgbClr val="333232"/>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sz="800">
                <a:solidFill>
                  <a:srgbClr val="333232"/>
                </a:solidFill>
                <a:latin typeface="Poppins"/>
                <a:ea typeface="Poppins"/>
                <a:cs typeface="Poppins"/>
                <a:sym typeface="Poppins"/>
              </a:rPr>
              <a:t>Now when they’re having conversations, most of them start along the lines of: “Oh I know you! I follow your posts on LinkedIn”.</a:t>
            </a:r>
            <a:endParaRPr sz="800">
              <a:solidFill>
                <a:srgbClr val="333232"/>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sz="800">
                <a:solidFill>
                  <a:srgbClr val="333232"/>
                </a:solidFill>
                <a:latin typeface="Poppins"/>
                <a:ea typeface="Poppins"/>
                <a:cs typeface="Poppins"/>
                <a:sym typeface="Poppins"/>
              </a:rPr>
              <a:t>Thinking about joining The Hoxo Academy? Here’s the final word from Stine:</a:t>
            </a:r>
            <a:endParaRPr sz="800">
              <a:solidFill>
                <a:srgbClr val="333232"/>
              </a:solidFill>
              <a:latin typeface="Poppins"/>
              <a:ea typeface="Poppins"/>
              <a:cs typeface="Poppins"/>
              <a:sym typeface="Poppins"/>
            </a:endParaRPr>
          </a:p>
          <a:p>
            <a:pPr indent="0" lvl="0" marL="0" rtl="0" algn="l">
              <a:lnSpc>
                <a:spcPct val="115000"/>
              </a:lnSpc>
              <a:spcBef>
                <a:spcPts val="1200"/>
              </a:spcBef>
              <a:spcAft>
                <a:spcPts val="0"/>
              </a:spcAft>
              <a:buNone/>
            </a:pPr>
            <a:r>
              <a:rPr b="1" lang="en" sz="800">
                <a:solidFill>
                  <a:srgbClr val="333232"/>
                </a:solidFill>
                <a:latin typeface="Poppins"/>
                <a:ea typeface="Poppins"/>
                <a:cs typeface="Poppins"/>
                <a:sym typeface="Poppins"/>
              </a:rPr>
              <a:t>“Deciding whether to invest in the Personal Branding Bootcamp is like deciding between growth and stagnation” </a:t>
            </a:r>
            <a:endParaRPr b="1" sz="800">
              <a:solidFill>
                <a:srgbClr val="333232"/>
              </a:solidFill>
              <a:latin typeface="Poppins"/>
              <a:ea typeface="Poppins"/>
              <a:cs typeface="Poppins"/>
              <a:sym typeface="Poppins"/>
            </a:endParaRPr>
          </a:p>
        </p:txBody>
      </p:sp>
      <p:sp>
        <p:nvSpPr>
          <p:cNvPr id="91" name="Google Shape;91;p18"/>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92" name="Google Shape;92;p18"/>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chemeClr val="lt1"/>
                </a:solidFill>
                <a:latin typeface="Poppins"/>
                <a:ea typeface="Poppins"/>
                <a:cs typeface="Poppins"/>
                <a:sym typeface="Poppins"/>
              </a:rPr>
              <a:t>Case Study </a:t>
            </a:r>
            <a:r>
              <a:rPr lang="en" sz="800">
                <a:solidFill>
                  <a:schemeClr val="lt1"/>
                </a:solidFill>
                <a:latin typeface="Poppins"/>
                <a:ea typeface="Poppins"/>
                <a:cs typeface="Poppins"/>
                <a:sym typeface="Poppins"/>
              </a:rPr>
              <a:t>| Helm Specialists </a:t>
            </a:r>
            <a:endParaRPr sz="800">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p:nvPr/>
        </p:nvSpPr>
        <p:spPr>
          <a:xfrm>
            <a:off x="6744500" y="3827125"/>
            <a:ext cx="123000" cy="12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99" name="Google Shape;99;p19"/>
          <p:cNvSpPr txBox="1"/>
          <p:nvPr/>
        </p:nvSpPr>
        <p:spPr>
          <a:xfrm>
            <a:off x="736325" y="462550"/>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Team </a:t>
            </a:r>
            <a:r>
              <a:rPr b="1" lang="en" sz="2400">
                <a:solidFill>
                  <a:srgbClr val="E80078"/>
                </a:solidFill>
                <a:latin typeface="Poppins"/>
                <a:ea typeface="Poppins"/>
                <a:cs typeface="Poppins"/>
                <a:sym typeface="Poppins"/>
              </a:rPr>
              <a:t>success</a:t>
            </a:r>
            <a:endParaRPr b="1" sz="2400">
              <a:solidFill>
                <a:srgbClr val="E80078"/>
              </a:solidFill>
              <a:latin typeface="Poppins"/>
              <a:ea typeface="Poppins"/>
              <a:cs typeface="Poppins"/>
              <a:sym typeface="Poppins"/>
            </a:endParaRPr>
          </a:p>
        </p:txBody>
      </p:sp>
      <p:cxnSp>
        <p:nvCxnSpPr>
          <p:cNvPr id="100" name="Google Shape;100;p19"/>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pic>
        <p:nvPicPr>
          <p:cNvPr id="101" name="Google Shape;101;p19"/>
          <p:cNvPicPr preferRelativeResize="0"/>
          <p:nvPr/>
        </p:nvPicPr>
        <p:blipFill>
          <a:blip r:embed="rId3">
            <a:alphaModFix/>
          </a:blip>
          <a:stretch>
            <a:fillRect/>
          </a:stretch>
        </p:blipFill>
        <p:spPr>
          <a:xfrm>
            <a:off x="8037175" y="298025"/>
            <a:ext cx="722574" cy="542150"/>
          </a:xfrm>
          <a:prstGeom prst="rect">
            <a:avLst/>
          </a:prstGeom>
          <a:noFill/>
          <a:ln>
            <a:noFill/>
          </a:ln>
        </p:spPr>
      </p:pic>
      <p:sp>
        <p:nvSpPr>
          <p:cNvPr id="102" name="Google Shape;102;p19"/>
          <p:cNvSpPr txBox="1"/>
          <p:nvPr/>
        </p:nvSpPr>
        <p:spPr>
          <a:xfrm>
            <a:off x="736325" y="1237350"/>
            <a:ext cx="3027600" cy="307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a:t>
            </a:r>
            <a:r>
              <a:rPr b="1" lang="en" sz="1000">
                <a:solidFill>
                  <a:srgbClr val="333232"/>
                </a:solidFill>
                <a:latin typeface="Poppins"/>
                <a:ea typeface="Poppins"/>
                <a:cs typeface="Poppins"/>
                <a:sym typeface="Poppins"/>
              </a:rPr>
              <a:t>Made a post straight after training based off of using the headline as something to pull in engagement (maybe even a little controversial) and attention.  24 hours later it's sitting at 7k+ views, 36 likes and 19 Comments. By far the most amount of engagement I have ever had on any post in 5+ years on the platform.</a:t>
            </a:r>
            <a:endParaRPr b="1" sz="1000">
              <a:solidFill>
                <a:srgbClr val="33323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The kicker comes when a high level potential client DM's me as he didn't want to comment on a publics forum:</a:t>
            </a:r>
            <a:endParaRPr b="1" sz="1000">
              <a:solidFill>
                <a:srgbClr val="33323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 we set up a call, he gives me a tonne of info about the inner workings of his current company and also informs me he is looking to leave and sends me his CV. My first major win and it's really given me concrete evidence rather than just  hope and faith!”</a:t>
            </a:r>
            <a:endParaRPr b="1" sz="1000">
              <a:solidFill>
                <a:srgbClr val="333232"/>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t/>
            </a:r>
            <a:endParaRPr b="1" sz="1000">
              <a:solidFill>
                <a:srgbClr val="333232"/>
              </a:solidFill>
              <a:latin typeface="Poppins"/>
              <a:ea typeface="Poppins"/>
              <a:cs typeface="Poppins"/>
              <a:sym typeface="Poppins"/>
            </a:endParaRPr>
          </a:p>
          <a:p>
            <a:pPr indent="0" lvl="0" marL="0" rtl="0" algn="l">
              <a:spcBef>
                <a:spcPts val="0"/>
              </a:spcBef>
              <a:spcAft>
                <a:spcPts val="0"/>
              </a:spcAft>
              <a:buNone/>
            </a:pPr>
            <a:r>
              <a:rPr lang="en" sz="800">
                <a:solidFill>
                  <a:srgbClr val="333232"/>
                </a:solidFill>
                <a:latin typeface="Poppins"/>
                <a:ea typeface="Poppins"/>
                <a:cs typeface="Poppins"/>
                <a:sym typeface="Poppins"/>
              </a:rPr>
              <a:t>- </a:t>
            </a:r>
            <a:r>
              <a:rPr lang="en" sz="800">
                <a:solidFill>
                  <a:srgbClr val="333232"/>
                </a:solidFill>
                <a:latin typeface="Poppins"/>
                <a:ea typeface="Poppins"/>
                <a:cs typeface="Poppins"/>
                <a:sym typeface="Poppins"/>
              </a:rPr>
              <a:t>Ross McGrane</a:t>
            </a:r>
            <a:endParaRPr b="1" sz="800">
              <a:solidFill>
                <a:srgbClr val="333232"/>
              </a:solidFill>
              <a:latin typeface="Poppins"/>
              <a:ea typeface="Poppins"/>
              <a:cs typeface="Poppins"/>
              <a:sym typeface="Poppins"/>
            </a:endParaRPr>
          </a:p>
        </p:txBody>
      </p:sp>
      <p:sp>
        <p:nvSpPr>
          <p:cNvPr id="103" name="Google Shape;103;p19"/>
          <p:cNvSpPr/>
          <p:nvPr/>
        </p:nvSpPr>
        <p:spPr>
          <a:xfrm>
            <a:off x="4601375" y="3865225"/>
            <a:ext cx="123000" cy="12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105" name="Google Shape;105;p19"/>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106" name="Google Shape;106;p19"/>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Helm Specialists </a:t>
            </a:r>
            <a:endParaRPr sz="800">
              <a:solidFill>
                <a:srgbClr val="333232"/>
              </a:solidFill>
              <a:latin typeface="Poppins"/>
              <a:ea typeface="Poppins"/>
              <a:cs typeface="Poppins"/>
              <a:sym typeface="Poppins"/>
            </a:endParaRPr>
          </a:p>
        </p:txBody>
      </p:sp>
      <p:pic>
        <p:nvPicPr>
          <p:cNvPr id="107" name="Google Shape;107;p19"/>
          <p:cNvPicPr preferRelativeResize="0"/>
          <p:nvPr/>
        </p:nvPicPr>
        <p:blipFill rotWithShape="1">
          <a:blip r:embed="rId4">
            <a:alphaModFix/>
          </a:blip>
          <a:srcRect b="5108" l="0" r="0" t="5117"/>
          <a:stretch/>
        </p:blipFill>
        <p:spPr>
          <a:xfrm>
            <a:off x="4568038" y="1422731"/>
            <a:ext cx="1387900" cy="2696530"/>
          </a:xfrm>
          <a:prstGeom prst="rect">
            <a:avLst/>
          </a:prstGeom>
          <a:noFill/>
          <a:ln>
            <a:noFill/>
          </a:ln>
        </p:spPr>
      </p:pic>
      <p:pic>
        <p:nvPicPr>
          <p:cNvPr id="108" name="Google Shape;108;p19"/>
          <p:cNvPicPr preferRelativeResize="0"/>
          <p:nvPr/>
        </p:nvPicPr>
        <p:blipFill>
          <a:blip r:embed="rId5">
            <a:alphaModFix/>
          </a:blip>
          <a:stretch>
            <a:fillRect/>
          </a:stretch>
        </p:blipFill>
        <p:spPr>
          <a:xfrm>
            <a:off x="4170288" y="988413"/>
            <a:ext cx="2239979" cy="3484001"/>
          </a:xfrm>
          <a:prstGeom prst="rect">
            <a:avLst/>
          </a:prstGeom>
          <a:noFill/>
          <a:ln>
            <a:noFill/>
          </a:ln>
        </p:spPr>
      </p:pic>
      <p:sp>
        <p:nvSpPr>
          <p:cNvPr id="109" name="Google Shape;109;p19"/>
          <p:cNvSpPr/>
          <p:nvPr/>
        </p:nvSpPr>
        <p:spPr>
          <a:xfrm>
            <a:off x="4601375" y="3865225"/>
            <a:ext cx="123000" cy="12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9"/>
          <p:cNvPicPr preferRelativeResize="0"/>
          <p:nvPr/>
        </p:nvPicPr>
        <p:blipFill rotWithShape="1">
          <a:blip r:embed="rId6">
            <a:alphaModFix/>
          </a:blip>
          <a:srcRect b="6332" l="0" r="0" t="6323"/>
          <a:stretch/>
        </p:blipFill>
        <p:spPr>
          <a:xfrm>
            <a:off x="6708950" y="1422725"/>
            <a:ext cx="1387900" cy="2623699"/>
          </a:xfrm>
          <a:prstGeom prst="rect">
            <a:avLst/>
          </a:prstGeom>
          <a:noFill/>
          <a:ln>
            <a:noFill/>
          </a:ln>
        </p:spPr>
      </p:pic>
      <p:pic>
        <p:nvPicPr>
          <p:cNvPr id="111" name="Google Shape;111;p19"/>
          <p:cNvPicPr preferRelativeResize="0"/>
          <p:nvPr/>
        </p:nvPicPr>
        <p:blipFill rotWithShape="1">
          <a:blip r:embed="rId5">
            <a:alphaModFix/>
          </a:blip>
          <a:srcRect b="0" l="0" r="0" t="0"/>
          <a:stretch/>
        </p:blipFill>
        <p:spPr>
          <a:xfrm>
            <a:off x="6282900" y="992575"/>
            <a:ext cx="2239979" cy="3484001"/>
          </a:xfrm>
          <a:prstGeom prst="rect">
            <a:avLst/>
          </a:prstGeom>
          <a:noFill/>
          <a:ln>
            <a:noFill/>
          </a:ln>
        </p:spPr>
      </p:pic>
      <p:sp>
        <p:nvSpPr>
          <p:cNvPr id="112" name="Google Shape;112;p19"/>
          <p:cNvSpPr/>
          <p:nvPr/>
        </p:nvSpPr>
        <p:spPr>
          <a:xfrm>
            <a:off x="6744500" y="3827125"/>
            <a:ext cx="123000" cy="12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0078"/>
        </a:solidFill>
      </p:bgPr>
    </p:bg>
    <p:spTree>
      <p:nvGrpSpPr>
        <p:cNvPr id="116" name="Shape 116"/>
        <p:cNvGrpSpPr/>
        <p:nvPr/>
      </p:nvGrpSpPr>
      <p:grpSpPr>
        <a:xfrm>
          <a:off x="0" y="0"/>
          <a:ext cx="0" cy="0"/>
          <a:chOff x="0" y="0"/>
          <a:chExt cx="0" cy="0"/>
        </a:xfrm>
      </p:grpSpPr>
      <p:sp>
        <p:nvSpPr>
          <p:cNvPr id="117" name="Google Shape;117;p20"/>
          <p:cNvSpPr/>
          <p:nvPr/>
        </p:nvSpPr>
        <p:spPr>
          <a:xfrm>
            <a:off x="0" y="0"/>
            <a:ext cx="6534600" cy="5143500"/>
          </a:xfrm>
          <a:prstGeom prst="rect">
            <a:avLst/>
          </a:prstGeom>
          <a:solidFill>
            <a:srgbClr val="333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nvSpPr>
        <p:spPr>
          <a:xfrm>
            <a:off x="621125" y="1597600"/>
            <a:ext cx="26724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3300">
                <a:solidFill>
                  <a:srgbClr val="E80078"/>
                </a:solidFill>
                <a:latin typeface="Poppins"/>
                <a:ea typeface="Poppins"/>
                <a:cs typeface="Poppins"/>
                <a:sym typeface="Poppins"/>
              </a:rPr>
              <a:t>The </a:t>
            </a:r>
            <a:r>
              <a:rPr b="1" lang="en" sz="3300" strike="sngStrike">
                <a:solidFill>
                  <a:srgbClr val="E80078"/>
                </a:solidFill>
                <a:latin typeface="Poppins"/>
                <a:ea typeface="Poppins"/>
                <a:cs typeface="Poppins"/>
                <a:sym typeface="Poppins"/>
              </a:rPr>
              <a:t>end</a:t>
            </a:r>
            <a:r>
              <a:rPr b="1" lang="en" sz="3300">
                <a:solidFill>
                  <a:srgbClr val="E80078"/>
                </a:solidFill>
                <a:latin typeface="Poppins"/>
                <a:ea typeface="Poppins"/>
                <a:cs typeface="Poppins"/>
                <a:sym typeface="Poppins"/>
              </a:rPr>
              <a:t> </a:t>
            </a:r>
            <a:r>
              <a:rPr b="1" lang="en" sz="3300">
                <a:solidFill>
                  <a:schemeClr val="lt1"/>
                </a:solidFill>
                <a:latin typeface="Poppins"/>
                <a:ea typeface="Poppins"/>
                <a:cs typeface="Poppins"/>
                <a:sym typeface="Poppins"/>
              </a:rPr>
              <a:t>beginning.</a:t>
            </a:r>
            <a:endParaRPr b="1" sz="3300">
              <a:solidFill>
                <a:schemeClr val="lt1"/>
              </a:solidFill>
              <a:latin typeface="Poppins"/>
              <a:ea typeface="Poppins"/>
              <a:cs typeface="Poppins"/>
              <a:sym typeface="Poppins"/>
            </a:endParaRPr>
          </a:p>
        </p:txBody>
      </p:sp>
      <p:sp>
        <p:nvSpPr>
          <p:cNvPr id="119" name="Google Shape;119;p20"/>
          <p:cNvSpPr txBox="1"/>
          <p:nvPr/>
        </p:nvSpPr>
        <p:spPr>
          <a:xfrm>
            <a:off x="621125" y="2845150"/>
            <a:ext cx="2432400" cy="346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E80078"/>
              </a:buClr>
              <a:buSzPts val="2800"/>
              <a:buFont typeface="Arial"/>
              <a:buNone/>
            </a:pPr>
            <a:r>
              <a:t/>
            </a:r>
            <a:endParaRPr sz="900">
              <a:solidFill>
                <a:schemeClr val="lt1"/>
              </a:solidFill>
              <a:latin typeface="Poppins Medium"/>
              <a:ea typeface="Poppins Medium"/>
              <a:cs typeface="Poppins Medium"/>
              <a:sym typeface="Poppins Medium"/>
            </a:endParaRPr>
          </a:p>
          <a:p>
            <a:pPr indent="0" lvl="0" marL="0" marR="0" rtl="0" algn="l">
              <a:lnSpc>
                <a:spcPct val="150000"/>
              </a:lnSpc>
              <a:spcBef>
                <a:spcPts val="0"/>
              </a:spcBef>
              <a:spcAft>
                <a:spcPts val="0"/>
              </a:spcAft>
              <a:buClr>
                <a:srgbClr val="E80078"/>
              </a:buClr>
              <a:buSzPts val="2800"/>
              <a:buFont typeface="Arial"/>
              <a:buNone/>
            </a:pPr>
            <a:r>
              <a:rPr lang="en" sz="900" u="sng">
                <a:solidFill>
                  <a:schemeClr val="lt1"/>
                </a:solidFill>
                <a:latin typeface="Poppins Medium"/>
                <a:ea typeface="Poppins Medium"/>
                <a:cs typeface="Poppins Medium"/>
                <a:sym typeface="Poppins Medium"/>
                <a:hlinkClick r:id="rId3">
                  <a:extLst>
                    <a:ext uri="{A12FA001-AC4F-418D-AE19-62706E023703}">
                      <ahyp:hlinkClr val="tx"/>
                    </a:ext>
                  </a:extLst>
                </a:hlinkClick>
              </a:rPr>
              <a:t>hoxoacademy.hoxomedia.com</a:t>
            </a:r>
            <a:endParaRPr sz="900">
              <a:solidFill>
                <a:schemeClr val="lt1"/>
              </a:solidFill>
              <a:latin typeface="Poppins Medium"/>
              <a:ea typeface="Poppins Medium"/>
              <a:cs typeface="Poppins Medium"/>
              <a:sym typeface="Poppins Medium"/>
            </a:endParaRPr>
          </a:p>
        </p:txBody>
      </p:sp>
      <p:sp>
        <p:nvSpPr>
          <p:cNvPr id="120" name="Google Shape;120;p20"/>
          <p:cNvSpPr txBox="1"/>
          <p:nvPr/>
        </p:nvSpPr>
        <p:spPr>
          <a:xfrm>
            <a:off x="656175" y="4628975"/>
            <a:ext cx="36081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lang="en" sz="800">
                <a:solidFill>
                  <a:schemeClr val="lt1"/>
                </a:solidFill>
                <a:latin typeface="Poppins"/>
                <a:ea typeface="Poppins"/>
                <a:cs typeface="Poppins"/>
                <a:sym typeface="Poppins"/>
              </a:rPr>
              <a:t>hoxomedia.com</a:t>
            </a:r>
            <a:endParaRPr sz="800">
              <a:solidFill>
                <a:schemeClr val="lt1"/>
              </a:solidFill>
              <a:latin typeface="Poppins"/>
              <a:ea typeface="Poppins"/>
              <a:cs typeface="Poppins"/>
              <a:sym typeface="Poppins"/>
            </a:endParaRPr>
          </a:p>
        </p:txBody>
      </p:sp>
      <p:pic>
        <p:nvPicPr>
          <p:cNvPr id="121" name="Google Shape;121;p20"/>
          <p:cNvPicPr preferRelativeResize="0"/>
          <p:nvPr/>
        </p:nvPicPr>
        <p:blipFill>
          <a:blip r:embed="rId4">
            <a:alphaModFix/>
          </a:blip>
          <a:stretch>
            <a:fillRect/>
          </a:stretch>
        </p:blipFill>
        <p:spPr>
          <a:xfrm>
            <a:off x="621126" y="3564618"/>
            <a:ext cx="302106" cy="302095"/>
          </a:xfrm>
          <a:prstGeom prst="rect">
            <a:avLst/>
          </a:prstGeom>
          <a:noFill/>
          <a:ln>
            <a:noFill/>
          </a:ln>
        </p:spPr>
      </p:pic>
      <p:pic>
        <p:nvPicPr>
          <p:cNvPr id="122" name="Google Shape;122;p20"/>
          <p:cNvPicPr preferRelativeResize="0"/>
          <p:nvPr/>
        </p:nvPicPr>
        <p:blipFill>
          <a:blip r:embed="rId5">
            <a:alphaModFix/>
          </a:blip>
          <a:stretch>
            <a:fillRect/>
          </a:stretch>
        </p:blipFill>
        <p:spPr>
          <a:xfrm>
            <a:off x="1448060" y="3571187"/>
            <a:ext cx="302106" cy="302111"/>
          </a:xfrm>
          <a:prstGeom prst="rect">
            <a:avLst/>
          </a:prstGeom>
          <a:noFill/>
          <a:ln>
            <a:noFill/>
          </a:ln>
        </p:spPr>
      </p:pic>
      <p:pic>
        <p:nvPicPr>
          <p:cNvPr id="123" name="Google Shape;123;p20"/>
          <p:cNvPicPr preferRelativeResize="0"/>
          <p:nvPr/>
        </p:nvPicPr>
        <p:blipFill>
          <a:blip r:embed="rId6">
            <a:alphaModFix/>
          </a:blip>
          <a:stretch>
            <a:fillRect/>
          </a:stretch>
        </p:blipFill>
        <p:spPr>
          <a:xfrm>
            <a:off x="1034584" y="3571187"/>
            <a:ext cx="302106" cy="302111"/>
          </a:xfrm>
          <a:prstGeom prst="rect">
            <a:avLst/>
          </a:prstGeom>
          <a:noFill/>
          <a:ln>
            <a:noFill/>
          </a:ln>
        </p:spPr>
      </p:pic>
      <p:pic>
        <p:nvPicPr>
          <p:cNvPr id="124" name="Google Shape;124;p20"/>
          <p:cNvPicPr preferRelativeResize="0"/>
          <p:nvPr/>
        </p:nvPicPr>
        <p:blipFill rotWithShape="1">
          <a:blip r:embed="rId7">
            <a:alphaModFix/>
          </a:blip>
          <a:srcRect b="0" l="0" r="52214" t="0"/>
          <a:stretch/>
        </p:blipFill>
        <p:spPr>
          <a:xfrm>
            <a:off x="5693300" y="4628975"/>
            <a:ext cx="501499" cy="204900"/>
          </a:xfrm>
          <a:prstGeom prst="rect">
            <a:avLst/>
          </a:prstGeom>
          <a:noFill/>
          <a:ln>
            <a:noFill/>
          </a:ln>
        </p:spPr>
      </p:pic>
      <p:pic>
        <p:nvPicPr>
          <p:cNvPr id="125" name="Google Shape;125;p20"/>
          <p:cNvPicPr preferRelativeResize="0"/>
          <p:nvPr/>
        </p:nvPicPr>
        <p:blipFill>
          <a:blip r:embed="rId8">
            <a:alphaModFix/>
          </a:blip>
          <a:stretch>
            <a:fillRect/>
          </a:stretch>
        </p:blipFill>
        <p:spPr>
          <a:xfrm>
            <a:off x="621125" y="507425"/>
            <a:ext cx="501500" cy="7243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