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31"/>
  </p:notesMasterIdLst>
  <p:sldIdLst>
    <p:sldId id="1764" r:id="rId6"/>
    <p:sldId id="1740" r:id="rId7"/>
    <p:sldId id="1763" r:id="rId8"/>
    <p:sldId id="286" r:id="rId9"/>
    <p:sldId id="1767" r:id="rId10"/>
    <p:sldId id="1738" r:id="rId11"/>
    <p:sldId id="1775" r:id="rId12"/>
    <p:sldId id="1766" r:id="rId13"/>
    <p:sldId id="1656" r:id="rId14"/>
    <p:sldId id="1664" r:id="rId15"/>
    <p:sldId id="1675" r:id="rId16"/>
    <p:sldId id="1676" r:id="rId17"/>
    <p:sldId id="1680" r:id="rId18"/>
    <p:sldId id="1667" r:id="rId19"/>
    <p:sldId id="1682" r:id="rId20"/>
    <p:sldId id="1671" r:id="rId21"/>
    <p:sldId id="1743" r:id="rId22"/>
    <p:sldId id="1776" r:id="rId23"/>
    <p:sldId id="1747" r:id="rId24"/>
    <p:sldId id="1777" r:id="rId25"/>
    <p:sldId id="1778" r:id="rId26"/>
    <p:sldId id="1749" r:id="rId27"/>
    <p:sldId id="1779" r:id="rId28"/>
    <p:sldId id="1782" r:id="rId29"/>
    <p:sldId id="1780" r:id="rId30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8CF"/>
    <a:srgbClr val="EE580C"/>
    <a:srgbClr val="FFFFFF"/>
    <a:srgbClr val="74DBDE"/>
    <a:srgbClr val="75C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21528F-DEFB-4108-9C63-1F36A738B683}" v="67" dt="2022-01-28T09:47:47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12" autoAdjust="0"/>
  </p:normalViewPr>
  <p:slideViewPr>
    <p:cSldViewPr snapToGrid="0">
      <p:cViewPr varScale="1">
        <p:scale>
          <a:sx n="70" d="100"/>
          <a:sy n="70" d="100"/>
        </p:scale>
        <p:origin x="11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C22B7-916C-458E-9B59-FD6E6E7CC53F}" type="datetimeFigureOut">
              <a:rPr lang="nb-NO" smtClean="0"/>
              <a:t>31.01.2022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580AC-16BD-4950-B81E-64EDDA20F6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45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996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Mulighet for å lage spesifikke </a:t>
            </a:r>
            <a:r>
              <a:rPr lang="nb-NO" err="1"/>
              <a:t>produktslider</a:t>
            </a:r>
            <a:r>
              <a:rPr lang="nb-NO"/>
              <a:t> med oversikt over utvalg.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85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Mulighet for å lage spesifikke </a:t>
            </a:r>
            <a:r>
              <a:rPr lang="nb-NO" err="1"/>
              <a:t>produktslider</a:t>
            </a:r>
            <a:r>
              <a:rPr lang="nb-NO"/>
              <a:t> med oversikt over utvalg.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994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622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STAVANGER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15 Ansatte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300 m2 kontor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2730m2 lager</a:t>
            </a:r>
          </a:p>
          <a:p>
            <a:endParaRPr lang="nb-NO"/>
          </a:p>
          <a:p>
            <a:r>
              <a:rPr lang="nb-NO"/>
              <a:t>TRONDHEIM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10 + 3 ansatte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210 m2 Kontor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960 m2 lager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OSLO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3 Ansatte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350 m2 kontor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909 m2 Lager</a:t>
            </a:r>
          </a:p>
          <a:p>
            <a:pPr defTabSz="685800"/>
            <a:endParaRPr lang="nb-NO" sz="120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nb-NO" sz="120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MOSTERØY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2 Ansatte</a:t>
            </a: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1460 m2 lager/Produksjon</a:t>
            </a:r>
          </a:p>
          <a:p>
            <a:pPr defTabSz="685800"/>
            <a:endParaRPr lang="nb-NO" sz="120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nb-NO" sz="1200">
                <a:solidFill>
                  <a:prstClr val="black"/>
                </a:solidFill>
                <a:latin typeface="Calibri" panose="020F0502020204030204"/>
              </a:rPr>
              <a:t>BERGEN</a:t>
            </a:r>
          </a:p>
          <a:p>
            <a:r>
              <a:rPr lang="nb-NO" sz="1200"/>
              <a:t> 1 ansatt</a:t>
            </a:r>
          </a:p>
          <a:p>
            <a:r>
              <a:rPr lang="nb-NO" sz="1200"/>
              <a:t> 40 m2 kontor</a:t>
            </a:r>
          </a:p>
          <a:p>
            <a:r>
              <a:rPr lang="nb-NO" sz="1200"/>
              <a:t>220 m2 lager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6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031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nb-NO"/>
              <a:t>Slide uten kategoriansvarlige.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5850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3035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Disse </a:t>
            </a:r>
            <a:r>
              <a:rPr lang="nb-NO" err="1"/>
              <a:t>slidene</a:t>
            </a:r>
            <a:r>
              <a:rPr lang="nb-NO"/>
              <a:t> er ment for å redigeres ut i fra det dere ønsker å vise frem.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5303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Mulighet for å lage spesifikke </a:t>
            </a:r>
            <a:r>
              <a:rPr lang="nb-NO" err="1"/>
              <a:t>produktslider</a:t>
            </a:r>
            <a:r>
              <a:rPr lang="nb-NO"/>
              <a:t> med oversikt over utvalg.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5303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Mulighet for å lage spesifikke </a:t>
            </a:r>
            <a:r>
              <a:rPr lang="nb-NO" err="1"/>
              <a:t>produktslider</a:t>
            </a:r>
            <a:r>
              <a:rPr lang="nb-NO"/>
              <a:t> med oversikt over utvalg.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580AC-16BD-4950-B81E-64EDDA20F6B7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74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89D423-98D3-46B7-A44E-B1E07F07F1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Hvor skal vi?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C896D39-8F41-49B8-A78A-3A86E7393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Workshop august 2021</a:t>
            </a:r>
          </a:p>
        </p:txBody>
      </p:sp>
    </p:spTree>
    <p:extLst>
      <p:ext uri="{BB962C8B-B14F-4D97-AF65-F5344CB8AC3E}">
        <p14:creationId xmlns:p14="http://schemas.microsoft.com/office/powerpoint/2010/main" val="39609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89D423-98D3-46B7-A44E-B1E07F07F1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Hvor skal vi?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C896D39-8F41-49B8-A78A-3A86E7393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Workshop august 2021</a:t>
            </a:r>
          </a:p>
        </p:txBody>
      </p:sp>
    </p:spTree>
    <p:extLst>
      <p:ext uri="{BB962C8B-B14F-4D97-AF65-F5344CB8AC3E}">
        <p14:creationId xmlns:p14="http://schemas.microsoft.com/office/powerpoint/2010/main" val="184456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rgbClr val="EE5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C7DE5A-D2C0-4D92-8425-B5F73AC8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995"/>
            <a:ext cx="10515600" cy="19701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952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D0C6F1-3E7F-4505-9DC5-0724E95B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058445-8A49-4F26-88BE-C4F9E25DD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8872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4980C-EFCC-4926-B11E-13ADD9A2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35EBCB-3A69-49BF-8DBC-24ABB96A8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 descr="Et bilde som inneholder innendørs, person, føtter&#10;&#10;Automatisk generert beskrivelse">
            <a:extLst>
              <a:ext uri="{FF2B5EF4-FFF2-40B4-BE49-F238E27FC236}">
                <a16:creationId xmlns:a16="http://schemas.microsoft.com/office/drawing/2014/main" id="{20E7A57B-54C6-4664-B55D-979AD0F0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78" r="26907"/>
          <a:stretch/>
        </p:blipFill>
        <p:spPr>
          <a:xfrm>
            <a:off x="6275540" y="0"/>
            <a:ext cx="5916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85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bg>
      <p:bgPr>
        <a:solidFill>
          <a:srgbClr val="EE5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4980C-EFCC-4926-B11E-13ADD9A2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301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35EBCB-3A69-49BF-8DBC-24ABB96A8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7301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2241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bg>
      <p:bgPr>
        <a:solidFill>
          <a:srgbClr val="B2C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4980C-EFCC-4926-B11E-13ADD9A2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301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35EBCB-3A69-49BF-8DBC-24ABB96A8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7301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23262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0E31C7-B378-42DF-B45C-8927C1E5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74118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B83B1B-0A9D-4D51-B38E-7DA33EB1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D2695F-2E36-4761-9CA0-C0EE7A28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78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BB6A0E-F52E-4BF9-AE95-9C677BCA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0432B-24AF-4A92-B606-B1D9A768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1A4FF5-6D82-48B3-8584-0CC93C06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54E-69EC-4D97-8BF5-4F32EFE918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2614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rgbClr val="EE5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C7DE5A-D2C0-4D92-8425-B5F73AC8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995"/>
            <a:ext cx="10515600" cy="197012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389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D0C6F1-3E7F-4505-9DC5-0724E95B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3255241" cy="159457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058445-8A49-4F26-88BE-C4F9E25DD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18754"/>
            <a:ext cx="325524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6293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4980C-EFCC-4926-B11E-13ADD9A2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35EBCB-3A69-49BF-8DBC-24ABB96A8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 descr="Et bilde som inneholder innendørs, person, føtter&#10;&#10;Automatisk generert beskrivelse">
            <a:extLst>
              <a:ext uri="{FF2B5EF4-FFF2-40B4-BE49-F238E27FC236}">
                <a16:creationId xmlns:a16="http://schemas.microsoft.com/office/drawing/2014/main" id="{20E7A57B-54C6-4664-B55D-979AD0F0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78" r="26907"/>
          <a:stretch/>
        </p:blipFill>
        <p:spPr>
          <a:xfrm>
            <a:off x="6275540" y="0"/>
            <a:ext cx="5916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5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bg>
      <p:bgPr>
        <a:solidFill>
          <a:srgbClr val="EE5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4980C-EFCC-4926-B11E-13ADD9A2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301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35EBCB-3A69-49BF-8DBC-24ABB96A8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7301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087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bg>
      <p:bgPr>
        <a:solidFill>
          <a:srgbClr val="B2C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4980C-EFCC-4926-B11E-13ADD9A2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301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35EBCB-3A69-49BF-8DBC-24ABB96A8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7301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9534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0E31C7-B378-42DF-B45C-8927C1E5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2396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B83B1B-0A9D-4D51-B38E-7DA33EB1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D2695F-2E36-4761-9CA0-C0EE7A28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78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BB6A0E-F52E-4BF9-AE95-9C677BCA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0432B-24AF-4A92-B606-B1D9A768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1A4FF5-6D82-48B3-8584-0CC93C06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54E-69EC-4D97-8BF5-4F32EFE918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38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72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9B8BB48-637B-4CA9-8430-6C20FA1A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AF989C-EED2-4133-BDD1-C7C11A090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8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BBCDA3D-EA1F-4783-826C-73F4551B8B5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3" y="6292966"/>
            <a:ext cx="1778924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6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54" r:id="rId7"/>
    <p:sldLayoutId id="2147483665" r:id="rId8"/>
    <p:sldLayoutId id="214748365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9B8BB48-637B-4CA9-8430-6C20FA1A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AF989C-EED2-4133-BDD1-C7C11A090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8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BBCDA3D-EA1F-4783-826C-73F4551B8B5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720" y="6208521"/>
            <a:ext cx="1778924" cy="6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3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2.png"/><Relationship Id="rId10" Type="http://schemas.openxmlformats.org/officeDocument/2006/relationships/image" Target="../media/image94.png"/><Relationship Id="rId4" Type="http://schemas.openxmlformats.org/officeDocument/2006/relationships/image" Target="../media/image80.pn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8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proff@sorboas.no" TargetMode="External"/><Relationship Id="rId3" Type="http://schemas.openxmlformats.org/officeDocument/2006/relationships/image" Target="../media/image105.png"/><Relationship Id="rId7" Type="http://schemas.openxmlformats.org/officeDocument/2006/relationships/hyperlink" Target="http://www.sorboas.no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4.sv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11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8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C5CDBA0A-3096-4D3F-9A24-DEFAFEA3C37E}"/>
              </a:ext>
            </a:extLst>
          </p:cNvPr>
          <p:cNvSpPr txBox="1"/>
          <p:nvPr/>
        </p:nvSpPr>
        <p:spPr>
          <a:xfrm>
            <a:off x="686378" y="1481642"/>
            <a:ext cx="3580823" cy="3680474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47BAC94-85AB-4407-92DC-13959C9C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76655"/>
            <a:ext cx="3255241" cy="1594571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Glassfagkjeden + </a:t>
            </a:r>
            <a:br>
              <a:rPr lang="nb-NO" dirty="0"/>
            </a:br>
            <a:r>
              <a:rPr lang="nb-NO" dirty="0"/>
              <a:t>Sørbø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960B04F-2E7C-49FF-9AAA-79B858DE6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3" y="6292966"/>
            <a:ext cx="1778924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6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www.sorboas.no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F3E44DF1-9590-475B-93B5-678F106E9B91}"/>
              </a:ext>
            </a:extLst>
          </p:cNvPr>
          <p:cNvSpPr/>
          <p:nvPr/>
        </p:nvSpPr>
        <p:spPr>
          <a:xfrm>
            <a:off x="1850273" y="1044202"/>
            <a:ext cx="2847099" cy="148171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Glassrekkverk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53BE324-7C1C-43DD-A069-4345C52A445F}"/>
              </a:ext>
            </a:extLst>
          </p:cNvPr>
          <p:cNvSpPr txBox="1"/>
          <p:nvPr/>
        </p:nvSpPr>
        <p:spPr>
          <a:xfrm>
            <a:off x="2044785" y="2619080"/>
            <a:ext cx="172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200" dirty="0"/>
              <a:t>Stolpefritt rekkverk</a:t>
            </a:r>
          </a:p>
          <a:p>
            <a:pPr marL="285750" indent="-285750">
              <a:buFontTx/>
              <a:buChar char="-"/>
            </a:pPr>
            <a:r>
              <a:rPr lang="nb-NO" sz="1200" dirty="0" err="1"/>
              <a:t>Alu</a:t>
            </a:r>
            <a:r>
              <a:rPr lang="nb-NO" sz="1200" dirty="0"/>
              <a:t> stolperekkverk</a:t>
            </a:r>
          </a:p>
          <a:p>
            <a:pPr marL="285750" indent="-285750">
              <a:buFontTx/>
              <a:buChar char="-"/>
            </a:pPr>
            <a:r>
              <a:rPr lang="nb-NO" sz="1200" dirty="0" err="1"/>
              <a:t>Spigot</a:t>
            </a:r>
            <a:r>
              <a:rPr lang="nb-NO" sz="1200" dirty="0"/>
              <a:t>, klemfester og punktfester</a:t>
            </a:r>
          </a:p>
        </p:txBody>
      </p:sp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5CA1C65A-4065-4863-B7D1-5DCFDFC4B729}"/>
              </a:ext>
            </a:extLst>
          </p:cNvPr>
          <p:cNvSpPr/>
          <p:nvPr/>
        </p:nvSpPr>
        <p:spPr>
          <a:xfrm>
            <a:off x="6174535" y="3683884"/>
            <a:ext cx="2847099" cy="1481714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Baldakiner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0D06900-BC65-4C2D-971F-82C06E077E4D}"/>
              </a:ext>
            </a:extLst>
          </p:cNvPr>
          <p:cNvSpPr txBox="1"/>
          <p:nvPr/>
        </p:nvSpPr>
        <p:spPr>
          <a:xfrm>
            <a:off x="6496431" y="5307072"/>
            <a:ext cx="17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200" dirty="0"/>
              <a:t>Classic 300kg</a:t>
            </a:r>
          </a:p>
          <a:p>
            <a:pPr marL="285750" indent="-285750">
              <a:buFontTx/>
              <a:buChar char="-"/>
            </a:pPr>
            <a:r>
              <a:rPr lang="nb-NO" sz="1200" dirty="0"/>
              <a:t>Heavy </a:t>
            </a:r>
            <a:r>
              <a:rPr lang="nb-NO" sz="1200" dirty="0" err="1"/>
              <a:t>Duty</a:t>
            </a:r>
            <a:r>
              <a:rPr lang="nb-NO" sz="1200" dirty="0"/>
              <a:t> 450kg</a:t>
            </a:r>
          </a:p>
        </p:txBody>
      </p:sp>
      <p:sp>
        <p:nvSpPr>
          <p:cNvPr id="20" name="Rektangel: avrundede hjørner 19">
            <a:extLst>
              <a:ext uri="{FF2B5EF4-FFF2-40B4-BE49-F238E27FC236}">
                <a16:creationId xmlns:a16="http://schemas.microsoft.com/office/drawing/2014/main" id="{410B909C-9C45-4AF7-99FA-BDFAAC93974A}"/>
              </a:ext>
            </a:extLst>
          </p:cNvPr>
          <p:cNvSpPr/>
          <p:nvPr/>
        </p:nvSpPr>
        <p:spPr>
          <a:xfrm>
            <a:off x="1850273" y="3683884"/>
            <a:ext cx="2847099" cy="1481714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err="1">
                <a:solidFill>
                  <a:schemeClr val="tx1"/>
                </a:solidFill>
              </a:rPr>
              <a:t>Hagestue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5D00849-6FAF-44D3-B71D-1FAA68103C88}"/>
              </a:ext>
            </a:extLst>
          </p:cNvPr>
          <p:cNvSpPr txBox="1"/>
          <p:nvPr/>
        </p:nvSpPr>
        <p:spPr>
          <a:xfrm>
            <a:off x="2044785" y="5286091"/>
            <a:ext cx="17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200" dirty="0" err="1"/>
              <a:t>Innglassing</a:t>
            </a:r>
            <a:endParaRPr lang="nb-NO" sz="1200" dirty="0"/>
          </a:p>
          <a:p>
            <a:pPr marL="285750" indent="-285750">
              <a:buFontTx/>
              <a:buChar char="-"/>
            </a:pPr>
            <a:r>
              <a:rPr lang="nb-NO" sz="1200" dirty="0"/>
              <a:t>Glasstak</a:t>
            </a:r>
          </a:p>
        </p:txBody>
      </p:sp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91706505-1406-4483-BC5F-52FE1DA2E84D}"/>
              </a:ext>
            </a:extLst>
          </p:cNvPr>
          <p:cNvSpPr/>
          <p:nvPr/>
        </p:nvSpPr>
        <p:spPr>
          <a:xfrm>
            <a:off x="6247002" y="1048854"/>
            <a:ext cx="2847099" cy="1481714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Interiør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87BF88E0-B5B7-4946-9F44-35D478AD85C2}"/>
              </a:ext>
            </a:extLst>
          </p:cNvPr>
          <p:cNvSpPr txBox="1"/>
          <p:nvPr/>
        </p:nvSpPr>
        <p:spPr>
          <a:xfrm>
            <a:off x="6496431" y="2619080"/>
            <a:ext cx="17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200" dirty="0"/>
              <a:t>Glassvegger</a:t>
            </a:r>
          </a:p>
          <a:p>
            <a:pPr marL="285750" indent="-285750">
              <a:buFontTx/>
              <a:buChar char="-"/>
            </a:pPr>
            <a:r>
              <a:rPr lang="nb-NO" sz="1200" dirty="0"/>
              <a:t>Skyvedører</a:t>
            </a:r>
          </a:p>
          <a:p>
            <a:pPr marL="285750" indent="-285750">
              <a:buFontTx/>
              <a:buChar char="-"/>
            </a:pPr>
            <a:r>
              <a:rPr lang="nb-NO" sz="1200" dirty="0"/>
              <a:t>Dusj</a:t>
            </a:r>
          </a:p>
        </p:txBody>
      </p:sp>
    </p:spTree>
    <p:extLst>
      <p:ext uri="{BB962C8B-B14F-4D97-AF65-F5344CB8AC3E}">
        <p14:creationId xmlns:p14="http://schemas.microsoft.com/office/powerpoint/2010/main" val="1688434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www.sorboas.no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FE128E7B-D57A-4402-AFC6-39BAD146B737}"/>
              </a:ext>
            </a:extLst>
          </p:cNvPr>
          <p:cNvSpPr/>
          <p:nvPr/>
        </p:nvSpPr>
        <p:spPr>
          <a:xfrm>
            <a:off x="0" y="363691"/>
            <a:ext cx="5033554" cy="7379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E556924-B85A-49FD-87BB-D634742E0985}"/>
              </a:ext>
            </a:extLst>
          </p:cNvPr>
          <p:cNvSpPr/>
          <p:nvPr/>
        </p:nvSpPr>
        <p:spPr>
          <a:xfrm>
            <a:off x="2762193" y="362422"/>
            <a:ext cx="2523523" cy="117772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Glassrekkverk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F2C1DE2-1EE0-4B33-BDE8-8456514BC39E}"/>
              </a:ext>
            </a:extLst>
          </p:cNvPr>
          <p:cNvSpPr txBox="1"/>
          <p:nvPr/>
        </p:nvSpPr>
        <p:spPr>
          <a:xfrm>
            <a:off x="1032870" y="1935402"/>
            <a:ext cx="5720267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Brosjyre/</a:t>
            </a:r>
            <a:r>
              <a:rPr lang="nb-NO" sz="2800" dirty="0" err="1"/>
              <a:t>mont.anvisning</a:t>
            </a:r>
            <a:endParaRPr lang="nb-NO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Kalkulator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På lager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Villarekkverk til prosjektpris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Butikk/utstilling mm?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3F714CCE-9A13-48A3-84EF-89BF169B0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070" y="777953"/>
            <a:ext cx="3705364" cy="484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17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www.sorboas.no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FE128E7B-D57A-4402-AFC6-39BAD146B737}"/>
              </a:ext>
            </a:extLst>
          </p:cNvPr>
          <p:cNvSpPr/>
          <p:nvPr/>
        </p:nvSpPr>
        <p:spPr>
          <a:xfrm>
            <a:off x="0" y="363691"/>
            <a:ext cx="5033554" cy="7379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E556924-B85A-49FD-87BB-D634742E0985}"/>
              </a:ext>
            </a:extLst>
          </p:cNvPr>
          <p:cNvSpPr/>
          <p:nvPr/>
        </p:nvSpPr>
        <p:spPr>
          <a:xfrm>
            <a:off x="2762193" y="362422"/>
            <a:ext cx="2523523" cy="117772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Glassrekkverk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F2C1DE2-1EE0-4B33-BDE8-8456514BC39E}"/>
              </a:ext>
            </a:extLst>
          </p:cNvPr>
          <p:cNvSpPr txBox="1"/>
          <p:nvPr/>
        </p:nvSpPr>
        <p:spPr>
          <a:xfrm>
            <a:off x="1083204" y="2245433"/>
            <a:ext cx="701319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Ulike typer skinne og handrekke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Utregning og kalkulering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Solid og skikkelig!</a:t>
            </a:r>
          </a:p>
          <a:p>
            <a:pPr>
              <a:lnSpc>
                <a:spcPct val="150000"/>
              </a:lnSpc>
            </a:pPr>
            <a:endParaRPr lang="nb-NO" sz="28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6DF5F3-FBAB-412D-80A2-7066F617B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717" y="706575"/>
            <a:ext cx="3846563" cy="506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www.sorboas.no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FE128E7B-D57A-4402-AFC6-39BAD146B737}"/>
              </a:ext>
            </a:extLst>
          </p:cNvPr>
          <p:cNvSpPr/>
          <p:nvPr/>
        </p:nvSpPr>
        <p:spPr>
          <a:xfrm>
            <a:off x="0" y="363691"/>
            <a:ext cx="5033554" cy="7379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4" name="Rektangel: avrundede hjørner 13">
            <a:extLst>
              <a:ext uri="{FF2B5EF4-FFF2-40B4-BE49-F238E27FC236}">
                <a16:creationId xmlns:a16="http://schemas.microsoft.com/office/drawing/2014/main" id="{8C0C15A4-6B6C-4262-87E9-DD8A77C4A4E5}"/>
              </a:ext>
            </a:extLst>
          </p:cNvPr>
          <p:cNvSpPr/>
          <p:nvPr/>
        </p:nvSpPr>
        <p:spPr>
          <a:xfrm>
            <a:off x="2762193" y="362421"/>
            <a:ext cx="2523523" cy="117772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 err="1">
                <a:solidFill>
                  <a:schemeClr val="tx1"/>
                </a:solidFill>
              </a:rPr>
              <a:t>Hagestue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1C1DDA7-7920-4841-BA03-5210CBC65B2B}"/>
              </a:ext>
            </a:extLst>
          </p:cNvPr>
          <p:cNvSpPr txBox="1"/>
          <p:nvPr/>
        </p:nvSpPr>
        <p:spPr>
          <a:xfrm>
            <a:off x="1091593" y="1953983"/>
            <a:ext cx="701319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 err="1"/>
              <a:t>Innglassing</a:t>
            </a:r>
            <a:endParaRPr lang="nb-NO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Skyvedør/vindu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 err="1"/>
              <a:t>Glasstakprofil</a:t>
            </a:r>
            <a:endParaRPr lang="nb-NO" sz="2800" dirty="0"/>
          </a:p>
          <a:p>
            <a:pPr>
              <a:lnSpc>
                <a:spcPct val="150000"/>
              </a:lnSpc>
            </a:pPr>
            <a:endParaRPr lang="nb-NO" sz="2800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43710E9-E5A8-4C29-BBCC-B82A4C41F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929" y="280482"/>
            <a:ext cx="3250053" cy="439856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9659489-4234-4197-A490-CB3E551DC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569" y="3158487"/>
            <a:ext cx="3969646" cy="26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2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www.sorboindustribeslag.no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FE128E7B-D57A-4402-AFC6-39BAD146B737}"/>
              </a:ext>
            </a:extLst>
          </p:cNvPr>
          <p:cNvSpPr/>
          <p:nvPr/>
        </p:nvSpPr>
        <p:spPr>
          <a:xfrm>
            <a:off x="0" y="363691"/>
            <a:ext cx="5033554" cy="7379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1538DE7B-3C79-44BF-8E22-C4317C0EB2AB}"/>
              </a:ext>
            </a:extLst>
          </p:cNvPr>
          <p:cNvSpPr/>
          <p:nvPr/>
        </p:nvSpPr>
        <p:spPr>
          <a:xfrm>
            <a:off x="2762195" y="368841"/>
            <a:ext cx="2523521" cy="117772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Baldakiner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7FA881B-6C42-428F-B714-C5526DB57EEA}"/>
              </a:ext>
            </a:extLst>
          </p:cNvPr>
          <p:cNvSpPr txBox="1"/>
          <p:nvPr/>
        </p:nvSpPr>
        <p:spPr>
          <a:xfrm>
            <a:off x="1091593" y="1953983"/>
            <a:ext cx="701319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300 kg (0,3kN)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450 kg (0,45kN)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1C3369E-790F-4203-914F-9998E9A3E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1874" y="148023"/>
            <a:ext cx="5153233" cy="59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4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www.sorboindustribeslag.no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FE128E7B-D57A-4402-AFC6-39BAD146B737}"/>
              </a:ext>
            </a:extLst>
          </p:cNvPr>
          <p:cNvSpPr/>
          <p:nvPr/>
        </p:nvSpPr>
        <p:spPr>
          <a:xfrm>
            <a:off x="0" y="363691"/>
            <a:ext cx="5033554" cy="7379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7" name="Rektangel: avrundede hjørner 16">
            <a:extLst>
              <a:ext uri="{FF2B5EF4-FFF2-40B4-BE49-F238E27FC236}">
                <a16:creationId xmlns:a16="http://schemas.microsoft.com/office/drawing/2014/main" id="{0AF6613C-27FE-459F-9A92-6BFA9EC52CFE}"/>
              </a:ext>
            </a:extLst>
          </p:cNvPr>
          <p:cNvSpPr/>
          <p:nvPr/>
        </p:nvSpPr>
        <p:spPr>
          <a:xfrm>
            <a:off x="2762195" y="357840"/>
            <a:ext cx="2523521" cy="117772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Interiør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BC6AA04-DAFE-4257-A94A-5BBE262683EE}"/>
              </a:ext>
            </a:extLst>
          </p:cNvPr>
          <p:cNvSpPr txBox="1"/>
          <p:nvPr/>
        </p:nvSpPr>
        <p:spPr>
          <a:xfrm>
            <a:off x="1091593" y="1953983"/>
            <a:ext cx="7013196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Skyvedør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Fastvegg med åpningsdør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Dusj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Kontor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 err="1"/>
              <a:t>Romavdeler</a:t>
            </a:r>
            <a:endParaRPr lang="nb-NO" sz="2800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47819F7-4CA3-47FE-803D-52715775B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862" y="650935"/>
            <a:ext cx="4015317" cy="295563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816B8E-F846-41C8-BE42-6F3020A05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7845" y="2990850"/>
            <a:ext cx="2818339" cy="2884653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FD4A0FB-6BA0-4ADA-A937-546491461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8758" y="3737971"/>
            <a:ext cx="3661513" cy="213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9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www.sorboindustribeslag.no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FE128E7B-D57A-4402-AFC6-39BAD146B737}"/>
              </a:ext>
            </a:extLst>
          </p:cNvPr>
          <p:cNvSpPr/>
          <p:nvPr/>
        </p:nvSpPr>
        <p:spPr>
          <a:xfrm>
            <a:off x="0" y="363691"/>
            <a:ext cx="5033554" cy="7379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1FDABA48-EAE6-4249-AE5D-71258C7BBAED}"/>
              </a:ext>
            </a:extLst>
          </p:cNvPr>
          <p:cNvSpPr/>
          <p:nvPr/>
        </p:nvSpPr>
        <p:spPr>
          <a:xfrm>
            <a:off x="2762195" y="365760"/>
            <a:ext cx="2523521" cy="120464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Tilbehør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B943C74-4841-4D48-B74A-CA64562441AD}"/>
              </a:ext>
            </a:extLst>
          </p:cNvPr>
          <p:cNvSpPr txBox="1"/>
          <p:nvPr/>
        </p:nvSpPr>
        <p:spPr>
          <a:xfrm>
            <a:off x="1091593" y="1953983"/>
            <a:ext cx="5466523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Løftere/håndtering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Kapp og skjær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Vask og rens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Beskyttelse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800" dirty="0"/>
              <a:t>Verktøy</a:t>
            </a:r>
          </a:p>
        </p:txBody>
      </p:sp>
    </p:spTree>
    <p:extLst>
      <p:ext uri="{BB962C8B-B14F-4D97-AF65-F5344CB8AC3E}">
        <p14:creationId xmlns:p14="http://schemas.microsoft.com/office/powerpoint/2010/main" val="2636277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117B815A-F361-4A8D-AED2-FB9375DE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9" y="1835"/>
            <a:ext cx="3072687" cy="6854328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77B91C-E201-40C2-9871-141DB09B5CCB}"/>
              </a:ext>
            </a:extLst>
          </p:cNvPr>
          <p:cNvSpPr txBox="1"/>
          <p:nvPr/>
        </p:nvSpPr>
        <p:spPr>
          <a:xfrm>
            <a:off x="801349" y="4216070"/>
            <a:ext cx="289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Andre relevante produkter og produktgrupper</a:t>
            </a:r>
          </a:p>
        </p:txBody>
      </p:sp>
      <p:pic>
        <p:nvPicPr>
          <p:cNvPr id="7" name="Grafikk 14">
            <a:extLst>
              <a:ext uri="{FF2B5EF4-FFF2-40B4-BE49-F238E27FC236}">
                <a16:creationId xmlns:a16="http://schemas.microsoft.com/office/drawing/2014/main" id="{5505A350-19E3-4945-AC44-F7CAFBA3F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02538">
            <a:off x="1679527" y="1171271"/>
            <a:ext cx="1113219" cy="454915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904723" y="4004556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56957" y="6289622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10003105-13E2-4715-8AB1-BB2814D22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t="-481" r="18794" b="481"/>
          <a:stretch/>
        </p:blipFill>
        <p:spPr>
          <a:xfrm>
            <a:off x="4004218" y="637538"/>
            <a:ext cx="2326073" cy="232607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85FDCE9-FC72-4812-81A5-6B62DAAB35AF}"/>
              </a:ext>
            </a:extLst>
          </p:cNvPr>
          <p:cNvSpPr txBox="1"/>
          <p:nvPr/>
        </p:nvSpPr>
        <p:spPr>
          <a:xfrm>
            <a:off x="3945774" y="3040638"/>
            <a:ext cx="2447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+mj-lt"/>
              </a:rPr>
              <a:t>Lim og Fugemasse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46556B0-EBD3-4C6B-B3A2-4D1037545636}"/>
              </a:ext>
            </a:extLst>
          </p:cNvPr>
          <p:cNvSpPr txBox="1"/>
          <p:nvPr/>
        </p:nvSpPr>
        <p:spPr>
          <a:xfrm>
            <a:off x="6462298" y="3040638"/>
            <a:ext cx="2447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+mj-lt"/>
              </a:rPr>
              <a:t>Festemidler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B6AD8A53-FE89-44FA-87EC-314D763873E7}"/>
              </a:ext>
            </a:extLst>
          </p:cNvPr>
          <p:cNvSpPr txBox="1"/>
          <p:nvPr/>
        </p:nvSpPr>
        <p:spPr>
          <a:xfrm>
            <a:off x="8940154" y="3040637"/>
            <a:ext cx="2447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+mj-lt"/>
              </a:rPr>
              <a:t>Tape og vindtetting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0EBF83AE-7205-4B62-A30F-B724B35FDE83}"/>
              </a:ext>
            </a:extLst>
          </p:cNvPr>
          <p:cNvSpPr txBox="1"/>
          <p:nvPr/>
        </p:nvSpPr>
        <p:spPr>
          <a:xfrm>
            <a:off x="3945773" y="5867589"/>
            <a:ext cx="2447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+mj-lt"/>
              </a:rPr>
              <a:t>Lås og beslag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CD9AF8B5-AC52-4008-9A4F-DFEC33B47528}"/>
              </a:ext>
            </a:extLst>
          </p:cNvPr>
          <p:cNvSpPr txBox="1"/>
          <p:nvPr/>
        </p:nvSpPr>
        <p:spPr>
          <a:xfrm>
            <a:off x="6431941" y="5857540"/>
            <a:ext cx="2447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+mj-lt"/>
              </a:rPr>
              <a:t>Pakninger og tettelister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5C5F1510-8BFC-4222-8059-3F3F32F1AD73}"/>
              </a:ext>
            </a:extLst>
          </p:cNvPr>
          <p:cNvSpPr txBox="1"/>
          <p:nvPr/>
        </p:nvSpPr>
        <p:spPr>
          <a:xfrm>
            <a:off x="8909797" y="5867589"/>
            <a:ext cx="2447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+mj-lt"/>
              </a:rPr>
              <a:t>Aluminium og PVC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2F7CED12-8C08-48D0-9031-61FC54E7F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4" y="6290239"/>
            <a:ext cx="1779950" cy="4000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5F695AF-79C1-443E-975C-EB4DBCC51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4107" y="1008074"/>
            <a:ext cx="2171460" cy="168742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C31BA56-CF9D-4AF7-80D3-A7007F4BA6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538" b="2370"/>
          <a:stretch/>
        </p:blipFill>
        <p:spPr>
          <a:xfrm>
            <a:off x="4009224" y="3475016"/>
            <a:ext cx="2321067" cy="2326069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C4EBA9D9-1B7E-4D4D-B650-499F1498B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3272" y="1008074"/>
            <a:ext cx="2124836" cy="1436404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821938E6-6A08-418B-98DC-774EAF733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2705" y="3475016"/>
            <a:ext cx="2264591" cy="2240090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7212CD09-9552-410C-A3CA-8C34852F3D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9099" y="3807398"/>
            <a:ext cx="1905165" cy="1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65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117B815A-F361-4A8D-AED2-FB9375DE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9" y="1835"/>
            <a:ext cx="3072687" cy="6854328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77B91C-E201-40C2-9871-141DB09B5CCB}"/>
              </a:ext>
            </a:extLst>
          </p:cNvPr>
          <p:cNvSpPr txBox="1"/>
          <p:nvPr/>
        </p:nvSpPr>
        <p:spPr>
          <a:xfrm>
            <a:off x="754209" y="3521246"/>
            <a:ext cx="289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Lim og fugemasse</a:t>
            </a:r>
          </a:p>
        </p:txBody>
      </p:sp>
      <p:pic>
        <p:nvPicPr>
          <p:cNvPr id="7" name="Grafikk 14">
            <a:extLst>
              <a:ext uri="{FF2B5EF4-FFF2-40B4-BE49-F238E27FC236}">
                <a16:creationId xmlns:a16="http://schemas.microsoft.com/office/drawing/2014/main" id="{5505A350-19E3-4945-AC44-F7CAFBA3F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02538">
            <a:off x="1679527" y="1171271"/>
            <a:ext cx="1113219" cy="454915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849305" y="4073829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2883352-00C1-474F-BCD9-359E5FE924EC}"/>
              </a:ext>
            </a:extLst>
          </p:cNvPr>
          <p:cNvSpPr txBox="1"/>
          <p:nvPr/>
        </p:nvSpPr>
        <p:spPr>
          <a:xfrm>
            <a:off x="786360" y="4255666"/>
            <a:ext cx="2267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Riktig fugemasse til riktig jobb!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02184" y="6414038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e 23">
            <a:extLst>
              <a:ext uri="{FF2B5EF4-FFF2-40B4-BE49-F238E27FC236}">
                <a16:creationId xmlns:a16="http://schemas.microsoft.com/office/drawing/2014/main" id="{2F7CED12-8C08-48D0-9031-61FC54E7F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4" y="6290239"/>
            <a:ext cx="1779950" cy="40005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4AB31C9-0843-49FA-8CB6-5C8481F18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62375">
            <a:off x="5826555" y="281851"/>
            <a:ext cx="4209356" cy="5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1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117B815A-F361-4A8D-AED2-FB9375DE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9" y="1835"/>
            <a:ext cx="3072687" cy="6854328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77B91C-E201-40C2-9871-141DB09B5CCB}"/>
              </a:ext>
            </a:extLst>
          </p:cNvPr>
          <p:cNvSpPr txBox="1"/>
          <p:nvPr/>
        </p:nvSpPr>
        <p:spPr>
          <a:xfrm>
            <a:off x="786358" y="4309811"/>
            <a:ext cx="289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Ulike typer lim- og fugemasser til ulike typer arbeidsoppgaver</a:t>
            </a:r>
          </a:p>
        </p:txBody>
      </p:sp>
      <p:pic>
        <p:nvPicPr>
          <p:cNvPr id="7" name="Grafikk 14">
            <a:extLst>
              <a:ext uri="{FF2B5EF4-FFF2-40B4-BE49-F238E27FC236}">
                <a16:creationId xmlns:a16="http://schemas.microsoft.com/office/drawing/2014/main" id="{5505A350-19E3-4945-AC44-F7CAFBA3F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02538">
            <a:off x="1679527" y="1171271"/>
            <a:ext cx="1113219" cy="454915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849305" y="4073829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02184" y="6414038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e 23">
            <a:extLst>
              <a:ext uri="{FF2B5EF4-FFF2-40B4-BE49-F238E27FC236}">
                <a16:creationId xmlns:a16="http://schemas.microsoft.com/office/drawing/2014/main" id="{2F7CED12-8C08-48D0-9031-61FC54E7F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4" y="6290239"/>
            <a:ext cx="1779950" cy="40005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C8C810D-D02F-466B-B585-F2DFB17B4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457">
            <a:off x="3914247" y="1778466"/>
            <a:ext cx="8153643" cy="30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0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941527C1-2305-49C5-8000-32C6A106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5"/>
            <a:ext cx="12190780" cy="6858000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D6079FCC-4F3B-45CD-B2CF-2D7E0010D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6045" y="0"/>
            <a:ext cx="6858000" cy="6858000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DE32F92B-514D-435C-8AD8-919DB2FC1709}"/>
              </a:ext>
            </a:extLst>
          </p:cNvPr>
          <p:cNvSpPr/>
          <p:nvPr/>
        </p:nvSpPr>
        <p:spPr>
          <a:xfrm>
            <a:off x="7131888" y="4274343"/>
            <a:ext cx="317810" cy="317810"/>
          </a:xfrm>
          <a:prstGeom prst="ellipse">
            <a:avLst/>
          </a:prstGeom>
          <a:solidFill>
            <a:srgbClr val="EE58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B98EEA1-09CE-4C44-AD1C-2EF1D2D90241}"/>
              </a:ext>
            </a:extLst>
          </p:cNvPr>
          <p:cNvSpPr/>
          <p:nvPr/>
        </p:nvSpPr>
        <p:spPr>
          <a:xfrm>
            <a:off x="6264819" y="6053636"/>
            <a:ext cx="317810" cy="317810"/>
          </a:xfrm>
          <a:prstGeom prst="ellipse">
            <a:avLst/>
          </a:prstGeom>
          <a:solidFill>
            <a:srgbClr val="EE58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182CC316-71D3-4A03-9B91-ABC960E224C2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7449698" y="4433248"/>
            <a:ext cx="1935077" cy="0"/>
          </a:xfrm>
          <a:prstGeom prst="line">
            <a:avLst/>
          </a:prstGeom>
          <a:ln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5517D63-6AD7-42A1-88D6-4AEC882FB5A2}"/>
              </a:ext>
            </a:extLst>
          </p:cNvPr>
          <p:cNvSpPr txBox="1"/>
          <p:nvPr/>
        </p:nvSpPr>
        <p:spPr>
          <a:xfrm>
            <a:off x="9425541" y="4110082"/>
            <a:ext cx="225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EE580C"/>
                </a:solidFill>
              </a:rPr>
              <a:t>Industribeslag AS startet i 1986</a:t>
            </a:r>
          </a:p>
        </p:txBody>
      </p: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F475FB96-9B16-4CEE-8854-FA0EE52EACD9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5302045" y="6212540"/>
            <a:ext cx="962774" cy="1"/>
          </a:xfrm>
          <a:prstGeom prst="line">
            <a:avLst/>
          </a:prstGeom>
          <a:ln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7A60A736-9C28-495A-99CC-6912F297EC01}"/>
              </a:ext>
            </a:extLst>
          </p:cNvPr>
          <p:cNvSpPr txBox="1"/>
          <p:nvPr/>
        </p:nvSpPr>
        <p:spPr>
          <a:xfrm>
            <a:off x="3622975" y="5879113"/>
            <a:ext cx="177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EE580C"/>
                </a:solidFill>
              </a:rPr>
              <a:t>Sørbø AS ble opprettet i 1966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27CF2B0-DC2D-4D81-9694-84A2D78392DA}"/>
              </a:ext>
            </a:extLst>
          </p:cNvPr>
          <p:cNvSpPr txBox="1"/>
          <p:nvPr/>
        </p:nvSpPr>
        <p:spPr>
          <a:xfrm>
            <a:off x="669068" y="1452832"/>
            <a:ext cx="61268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0" i="0" dirty="0">
                <a:solidFill>
                  <a:srgbClr val="EE580C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Sørbø Industribeslag AS </a:t>
            </a:r>
            <a:r>
              <a:rPr lang="nb-NO" b="0" i="0" dirty="0">
                <a:solidFill>
                  <a:schemeClr val="bg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er et resultat av en fusjon mellom </a:t>
            </a:r>
            <a:br>
              <a:rPr lang="nb-NO" b="0" i="0" dirty="0">
                <a:solidFill>
                  <a:schemeClr val="bg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b-NO" b="0" i="0" dirty="0">
                <a:solidFill>
                  <a:schemeClr val="bg1"/>
                </a:solidFill>
                <a:effectLst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to tradisjonsrike leverandører til den norske byggevarebransjen.</a:t>
            </a:r>
          </a:p>
          <a:p>
            <a:endParaRPr lang="nb-NO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To innovative bedrifter med høy fagkompetanse og over 50 års erfaring. Vårt mål er å være en totalleverandør til våre proff- og industrikunder. </a:t>
            </a:r>
          </a:p>
          <a:p>
            <a:endParaRPr lang="nb-NO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Sørbø Industribeslag skal levere produkter av høy kvalitet, </a:t>
            </a:r>
            <a:br>
              <a:rPr lang="nb-NO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b-NO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gi god service og gi ha beste logistikkløsningene. 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F225B15-D75D-42D7-A576-0DAB339A8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5" y="6292966"/>
            <a:ext cx="1778919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117B815A-F361-4A8D-AED2-FB9375DE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9" y="1835"/>
            <a:ext cx="3072687" cy="6854328"/>
          </a:xfrm>
          <a:prstGeom prst="rect">
            <a:avLst/>
          </a:prstGeom>
          <a:noFill/>
        </p:spPr>
      </p:pic>
      <p:pic>
        <p:nvPicPr>
          <p:cNvPr id="7" name="Grafikk 14">
            <a:extLst>
              <a:ext uri="{FF2B5EF4-FFF2-40B4-BE49-F238E27FC236}">
                <a16:creationId xmlns:a16="http://schemas.microsoft.com/office/drawing/2014/main" id="{5505A350-19E3-4945-AC44-F7CAFBA3F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02538">
            <a:off x="1679527" y="1171271"/>
            <a:ext cx="1113219" cy="454915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849305" y="4073829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02184" y="6414038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85FDCE9-FC72-4812-81A5-6B62DAAB35AF}"/>
              </a:ext>
            </a:extLst>
          </p:cNvPr>
          <p:cNvSpPr txBox="1"/>
          <p:nvPr/>
        </p:nvSpPr>
        <p:spPr>
          <a:xfrm>
            <a:off x="4278100" y="2966054"/>
            <a:ext cx="24474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latin typeface="+mj-lt"/>
              </a:rPr>
              <a:t>Silikoner</a:t>
            </a:r>
            <a:r>
              <a:rPr lang="nb-NO" sz="1600" b="1" dirty="0">
                <a:latin typeface="+mj-lt"/>
              </a:rPr>
              <a:t> </a:t>
            </a:r>
          </a:p>
          <a:p>
            <a:r>
              <a:rPr lang="nb-NO" sz="1600" b="1" dirty="0">
                <a:latin typeface="+mj-lt"/>
              </a:rPr>
              <a:t>(nøytral- eller eddikbase)</a:t>
            </a:r>
          </a:p>
          <a:p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Ikke </a:t>
            </a:r>
            <a:r>
              <a:rPr lang="nb-NO" sz="1600" b="1" dirty="0" err="1">
                <a:latin typeface="+mj-lt"/>
              </a:rPr>
              <a:t>overmalbar</a:t>
            </a:r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Høy UV-bestandighet</a:t>
            </a: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God motstandsevne</a:t>
            </a: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Tåler mye vann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46556B0-EBD3-4C6B-B3A2-4D1037545636}"/>
              </a:ext>
            </a:extLst>
          </p:cNvPr>
          <p:cNvSpPr txBox="1"/>
          <p:nvPr/>
        </p:nvSpPr>
        <p:spPr>
          <a:xfrm>
            <a:off x="7069130" y="2953085"/>
            <a:ext cx="24254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latin typeface="+mj-lt"/>
              </a:rPr>
              <a:t>Akrylmasse</a:t>
            </a:r>
            <a:endParaRPr lang="nb-NO" sz="1600" b="1" dirty="0">
              <a:latin typeface="+mj-lt"/>
            </a:endParaRPr>
          </a:p>
          <a:p>
            <a:r>
              <a:rPr lang="nb-NO" sz="1600" b="1" dirty="0">
                <a:latin typeface="+mj-lt"/>
              </a:rPr>
              <a:t>(plastisk)</a:t>
            </a:r>
          </a:p>
          <a:p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 err="1">
                <a:latin typeface="+mj-lt"/>
              </a:rPr>
              <a:t>Overmalbar</a:t>
            </a:r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Enkel og rimelig</a:t>
            </a: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Herder ved «uttørking»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B6AD8A53-FE89-44FA-87EC-314D763873E7}"/>
              </a:ext>
            </a:extLst>
          </p:cNvPr>
          <p:cNvSpPr txBox="1"/>
          <p:nvPr/>
        </p:nvSpPr>
        <p:spPr>
          <a:xfrm>
            <a:off x="9494584" y="2953085"/>
            <a:ext cx="2447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latin typeface="+mj-lt"/>
              </a:rPr>
              <a:t>MS/Hybridmasser</a:t>
            </a:r>
          </a:p>
          <a:p>
            <a:r>
              <a:rPr lang="nb-NO" sz="1600" b="1" dirty="0">
                <a:latin typeface="+mj-lt"/>
              </a:rPr>
              <a:t>(SMP, MS, LM </a:t>
            </a:r>
            <a:r>
              <a:rPr lang="nb-NO" sz="1600" b="1" dirty="0" err="1">
                <a:latin typeface="+mj-lt"/>
              </a:rPr>
              <a:t>m.fl</a:t>
            </a:r>
            <a:r>
              <a:rPr lang="nb-NO" sz="1600" b="1" dirty="0">
                <a:latin typeface="+mj-lt"/>
              </a:rPr>
              <a:t>)</a:t>
            </a:r>
          </a:p>
          <a:p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 err="1">
                <a:latin typeface="+mj-lt"/>
              </a:rPr>
              <a:t>Overmalbar</a:t>
            </a:r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Klimabestandig</a:t>
            </a: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Miljø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2F7CED12-8C08-48D0-9031-61FC54E7F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4" y="6290239"/>
            <a:ext cx="1779950" cy="40005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0212453-ECA3-4C66-ABAB-8110FCE7B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593" y="938897"/>
            <a:ext cx="533400" cy="1828800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56BD7009-FA17-4D21-994A-E2F50E051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883" y="853172"/>
            <a:ext cx="561975" cy="2000250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0627B285-6197-4410-A8B3-66C8DBD68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5728" y="853172"/>
            <a:ext cx="590550" cy="1962150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7261DF68-C614-4123-9EFC-3CB03528C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412" y="853172"/>
            <a:ext cx="552450" cy="1914525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3A2069D5-9CC3-411F-B632-CED1E52ED8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6367" y="891272"/>
            <a:ext cx="581025" cy="1924050"/>
          </a:xfrm>
          <a:prstGeom prst="rect">
            <a:avLst/>
          </a:prstGeom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9E47063B-A9A2-4B35-8AA4-90BAC4D417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2938" y="810470"/>
            <a:ext cx="649581" cy="1997219"/>
          </a:xfrm>
          <a:prstGeom prst="rect">
            <a:avLst/>
          </a:prstGeom>
        </p:spPr>
      </p:pic>
      <p:pic>
        <p:nvPicPr>
          <p:cNvPr id="43" name="Bilde 42">
            <a:extLst>
              <a:ext uri="{FF2B5EF4-FFF2-40B4-BE49-F238E27FC236}">
                <a16:creationId xmlns:a16="http://schemas.microsoft.com/office/drawing/2014/main" id="{02F029B9-3C4B-4132-9D61-A8936F16A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4514" y="891272"/>
            <a:ext cx="564265" cy="1924050"/>
          </a:xfrm>
          <a:prstGeom prst="rect">
            <a:avLst/>
          </a:prstGeom>
        </p:spPr>
      </p:pic>
      <p:sp>
        <p:nvSpPr>
          <p:cNvPr id="44" name="TekstSylinder 43">
            <a:extLst>
              <a:ext uri="{FF2B5EF4-FFF2-40B4-BE49-F238E27FC236}">
                <a16:creationId xmlns:a16="http://schemas.microsoft.com/office/drawing/2014/main" id="{21B23111-AD61-48C2-A909-35379C895967}"/>
              </a:ext>
            </a:extLst>
          </p:cNvPr>
          <p:cNvSpPr txBox="1"/>
          <p:nvPr/>
        </p:nvSpPr>
        <p:spPr>
          <a:xfrm>
            <a:off x="4278100" y="5199039"/>
            <a:ext cx="4738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Bitumen (oljerester/asfalt)	= Taktett</a:t>
            </a: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SBR-masser  (gummi)	= </a:t>
            </a:r>
            <a:r>
              <a:rPr lang="nb-NO" sz="1600" b="1" dirty="0" err="1">
                <a:latin typeface="+mj-lt"/>
              </a:rPr>
              <a:t>Sponplatelim</a:t>
            </a:r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Polyuretan (plast)		= PU-</a:t>
            </a:r>
            <a:r>
              <a:rPr lang="nb-NO" sz="1600" b="1" dirty="0" err="1">
                <a:latin typeface="+mj-lt"/>
              </a:rPr>
              <a:t>trelim</a:t>
            </a:r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nb-NO" sz="1600" b="1" dirty="0">
                <a:latin typeface="+mj-lt"/>
              </a:rPr>
              <a:t>Polymer (plast)		= </a:t>
            </a:r>
            <a:r>
              <a:rPr lang="nb-NO" sz="1600" b="1" dirty="0" err="1">
                <a:latin typeface="+mj-lt"/>
              </a:rPr>
              <a:t>Trelim</a:t>
            </a:r>
            <a:endParaRPr lang="nb-NO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b-NO" sz="1600" b="1" dirty="0">
              <a:latin typeface="+mj-lt"/>
            </a:endParaRP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0543AABE-2173-4AC2-8924-F2606C1FC7B6}"/>
              </a:ext>
            </a:extLst>
          </p:cNvPr>
          <p:cNvSpPr txBox="1"/>
          <p:nvPr/>
        </p:nvSpPr>
        <p:spPr>
          <a:xfrm>
            <a:off x="786358" y="4309811"/>
            <a:ext cx="289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Ulike typer lim- og fugemasser til ulike typer arbeidsoppgaver</a:t>
            </a:r>
          </a:p>
        </p:txBody>
      </p:sp>
    </p:spTree>
    <p:extLst>
      <p:ext uri="{BB962C8B-B14F-4D97-AF65-F5344CB8AC3E}">
        <p14:creationId xmlns:p14="http://schemas.microsoft.com/office/powerpoint/2010/main" val="327058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117B815A-F361-4A8D-AED2-FB9375DE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9" y="1835"/>
            <a:ext cx="3072687" cy="6854328"/>
          </a:xfrm>
          <a:prstGeom prst="rect">
            <a:avLst/>
          </a:prstGeom>
          <a:noFill/>
        </p:spPr>
      </p:pic>
      <p:pic>
        <p:nvPicPr>
          <p:cNvPr id="7" name="Grafikk 14">
            <a:extLst>
              <a:ext uri="{FF2B5EF4-FFF2-40B4-BE49-F238E27FC236}">
                <a16:creationId xmlns:a16="http://schemas.microsoft.com/office/drawing/2014/main" id="{5505A350-19E3-4945-AC44-F7CAFBA3F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02538">
            <a:off x="1679527" y="1171271"/>
            <a:ext cx="1113219" cy="454915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849305" y="4073829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02184" y="6414038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e 23">
            <a:extLst>
              <a:ext uri="{FF2B5EF4-FFF2-40B4-BE49-F238E27FC236}">
                <a16:creationId xmlns:a16="http://schemas.microsoft.com/office/drawing/2014/main" id="{2F7CED12-8C08-48D0-9031-61FC54E7F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4" y="6290239"/>
            <a:ext cx="1779950" cy="40005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81D57E3-5769-4BCB-BB93-3FA603A68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954" y="748717"/>
            <a:ext cx="7628750" cy="5360565"/>
          </a:xfrm>
          <a:prstGeom prst="rect">
            <a:avLst/>
          </a:prstGeom>
        </p:spPr>
      </p:pic>
      <p:sp>
        <p:nvSpPr>
          <p:cNvPr id="25" name="TekstSylinder 24">
            <a:extLst>
              <a:ext uri="{FF2B5EF4-FFF2-40B4-BE49-F238E27FC236}">
                <a16:creationId xmlns:a16="http://schemas.microsoft.com/office/drawing/2014/main" id="{E1C535DF-82B5-4ED3-A07D-A1D752000B78}"/>
              </a:ext>
            </a:extLst>
          </p:cNvPr>
          <p:cNvSpPr txBox="1"/>
          <p:nvPr/>
        </p:nvSpPr>
        <p:spPr>
          <a:xfrm>
            <a:off x="786358" y="4309811"/>
            <a:ext cx="28995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Produktguide</a:t>
            </a:r>
          </a:p>
          <a:p>
            <a:pPr marL="342900" indent="-342900">
              <a:buFontTx/>
              <a:buChar char="-"/>
            </a:pPr>
            <a:r>
              <a:rPr lang="nb-NO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Bygningsdeler</a:t>
            </a:r>
          </a:p>
          <a:p>
            <a:pPr marL="342900" indent="-342900">
              <a:buFontTx/>
              <a:buChar char="-"/>
            </a:pPr>
            <a:r>
              <a:rPr lang="nb-NO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Bruksområder</a:t>
            </a:r>
          </a:p>
          <a:p>
            <a:pPr marL="342900" indent="-342900">
              <a:buFontTx/>
              <a:buChar char="-"/>
            </a:pPr>
            <a:r>
              <a:rPr lang="nb-NO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Tekniske egenskaper</a:t>
            </a:r>
          </a:p>
          <a:p>
            <a:pPr marL="342900" indent="-342900">
              <a:buFontTx/>
              <a:buChar char="-"/>
            </a:pPr>
            <a:r>
              <a:rPr lang="nb-NO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Godkjenninger og miljø</a:t>
            </a:r>
          </a:p>
          <a:p>
            <a:pPr marL="342900" indent="-342900">
              <a:buFontTx/>
              <a:buChar char="-"/>
            </a:pPr>
            <a:r>
              <a:rPr lang="nb-NO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Fordeler og egenskaper</a:t>
            </a:r>
          </a:p>
        </p:txBody>
      </p:sp>
    </p:spTree>
    <p:extLst>
      <p:ext uri="{BB962C8B-B14F-4D97-AF65-F5344CB8AC3E}">
        <p14:creationId xmlns:p14="http://schemas.microsoft.com/office/powerpoint/2010/main" val="1667171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5C544D1E-AE0D-4E1C-AED2-B265065771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" y="-2"/>
            <a:ext cx="12190780" cy="68580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17B815A-F361-4A8D-AED2-FB9375DEB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9" y="1837"/>
            <a:ext cx="3072685" cy="685432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77B91C-E201-40C2-9871-141DB09B5CCB}"/>
              </a:ext>
            </a:extLst>
          </p:cNvPr>
          <p:cNvSpPr txBox="1"/>
          <p:nvPr/>
        </p:nvSpPr>
        <p:spPr>
          <a:xfrm>
            <a:off x="743297" y="3567946"/>
            <a:ext cx="298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Festemidler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814870" y="4053954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2883352-00C1-474F-BCD9-359E5FE924EC}"/>
              </a:ext>
            </a:extLst>
          </p:cNvPr>
          <p:cNvSpPr txBox="1"/>
          <p:nvPr/>
        </p:nvSpPr>
        <p:spPr>
          <a:xfrm>
            <a:off x="743297" y="4166890"/>
            <a:ext cx="269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Våre festemidler er av høy kvalitet og vi har skruer til ethvert formål. 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10217" y="4814306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C205FF71-5AEE-4273-980D-B8124C234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33" y="864866"/>
            <a:ext cx="474382" cy="106653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C446805-C8EA-4B8C-A88A-F4082F389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5" y="6292966"/>
            <a:ext cx="1778919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82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117B815A-F361-4A8D-AED2-FB9375DEB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29" y="1837"/>
            <a:ext cx="3072685" cy="685432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77B91C-E201-40C2-9871-141DB09B5CCB}"/>
              </a:ext>
            </a:extLst>
          </p:cNvPr>
          <p:cNvSpPr txBox="1"/>
          <p:nvPr/>
        </p:nvSpPr>
        <p:spPr>
          <a:xfrm>
            <a:off x="743297" y="3567946"/>
            <a:ext cx="298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Festemidler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814870" y="4053954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2883352-00C1-474F-BCD9-359E5FE924EC}"/>
              </a:ext>
            </a:extLst>
          </p:cNvPr>
          <p:cNvSpPr txBox="1"/>
          <p:nvPr/>
        </p:nvSpPr>
        <p:spPr>
          <a:xfrm>
            <a:off x="743297" y="4166890"/>
            <a:ext cx="269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Sikre Glassrekkverk – Sintef 2021 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10217" y="5315752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C205FF71-5AEE-4273-980D-B8124C234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33" y="864866"/>
            <a:ext cx="474382" cy="1066530"/>
          </a:xfrm>
          <a:prstGeom prst="rect">
            <a:avLst/>
          </a:prstGeom>
          <a:noFill/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C446805-C8EA-4B8C-A88A-F4082F389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5" y="6292966"/>
            <a:ext cx="1778919" cy="39981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5A02FEF-AAA4-44B9-8F5D-023C50268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947" y="745725"/>
            <a:ext cx="6043984" cy="234161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3DD41A0-15F5-4E01-9070-F8FB44747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9947" y="3340673"/>
            <a:ext cx="6043984" cy="2606539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E26E001-7336-45AA-81D3-C46EFED8B4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4" y="6290239"/>
            <a:ext cx="17799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3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4877B91C-E201-40C2-9871-141DB09B5CCB}"/>
              </a:ext>
            </a:extLst>
          </p:cNvPr>
          <p:cNvSpPr txBox="1"/>
          <p:nvPr/>
        </p:nvSpPr>
        <p:spPr>
          <a:xfrm>
            <a:off x="743297" y="3567946"/>
            <a:ext cx="298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Festemidler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CD055EE-DB75-4882-9080-CC00E86B07D5}"/>
              </a:ext>
            </a:extLst>
          </p:cNvPr>
          <p:cNvCxnSpPr>
            <a:cxnSpLocks/>
          </p:cNvCxnSpPr>
          <p:nvPr/>
        </p:nvCxnSpPr>
        <p:spPr>
          <a:xfrm>
            <a:off x="814870" y="4053954"/>
            <a:ext cx="2621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2883352-00C1-474F-BCD9-359E5FE924EC}"/>
              </a:ext>
            </a:extLst>
          </p:cNvPr>
          <p:cNvSpPr txBox="1"/>
          <p:nvPr/>
        </p:nvSpPr>
        <p:spPr>
          <a:xfrm>
            <a:off x="743297" y="4166890"/>
            <a:ext cx="269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Sikre Glassrekkverk – Sintef 2021 </a:t>
            </a:r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64E830AE-E24E-4EE6-BC57-1C47270D730F}"/>
              </a:ext>
            </a:extLst>
          </p:cNvPr>
          <p:cNvCxnSpPr>
            <a:cxnSpLocks/>
          </p:cNvCxnSpPr>
          <p:nvPr/>
        </p:nvCxnSpPr>
        <p:spPr>
          <a:xfrm>
            <a:off x="810217" y="5315752"/>
            <a:ext cx="2669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>
            <a:extLst>
              <a:ext uri="{FF2B5EF4-FFF2-40B4-BE49-F238E27FC236}">
                <a16:creationId xmlns:a16="http://schemas.microsoft.com/office/drawing/2014/main" id="{C205FF71-5AEE-4273-980D-B8124C234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33" y="864866"/>
            <a:ext cx="474382" cy="1066530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D76A28E-2417-4140-9547-BE74775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559" y="432433"/>
            <a:ext cx="4231534" cy="5993134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DA168B1-141D-4106-8006-DB838484FE07}"/>
              </a:ext>
            </a:extLst>
          </p:cNvPr>
          <p:cNvSpPr txBox="1"/>
          <p:nvPr/>
        </p:nvSpPr>
        <p:spPr>
          <a:xfrm>
            <a:off x="6567232" y="1565716"/>
            <a:ext cx="473218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800" dirty="0"/>
              <a:t>«</a:t>
            </a:r>
            <a:r>
              <a:rPr lang="nb-NO" sz="3600" b="1" dirty="0"/>
              <a:t>ÅRSMØTE-TILBUD</a:t>
            </a:r>
            <a:r>
              <a:rPr lang="nb-NO" sz="2800" dirty="0"/>
              <a:t>»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889A2C2-469C-4113-8E80-11F064E00588}"/>
              </a:ext>
            </a:extLst>
          </p:cNvPr>
          <p:cNvSpPr txBox="1"/>
          <p:nvPr/>
        </p:nvSpPr>
        <p:spPr>
          <a:xfrm>
            <a:off x="7080051" y="2403189"/>
            <a:ext cx="370654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800" dirty="0"/>
              <a:t>1100,- eks </a:t>
            </a:r>
            <a:r>
              <a:rPr lang="nb-NO" sz="2800" dirty="0" err="1"/>
              <a:t>mva</a:t>
            </a:r>
            <a:r>
              <a:rPr lang="nb-NO" sz="2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nb-NO" sz="2800" dirty="0"/>
              <a:t>(veil 1760,-)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642BBFC1-4D04-471D-8121-82017CD9B344}"/>
              </a:ext>
            </a:extLst>
          </p:cNvPr>
          <p:cNvSpPr txBox="1"/>
          <p:nvPr/>
        </p:nvSpPr>
        <p:spPr>
          <a:xfrm>
            <a:off x="7080051" y="3922336"/>
            <a:ext cx="37065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800" dirty="0"/>
              <a:t>proff@sorboas.no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9EF6B89-2A4B-44F0-807B-DB9F6FEB20DA}"/>
              </a:ext>
            </a:extLst>
          </p:cNvPr>
          <p:cNvSpPr txBox="1"/>
          <p:nvPr/>
        </p:nvSpPr>
        <p:spPr>
          <a:xfrm>
            <a:off x="7080051" y="4505914"/>
            <a:ext cx="37065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2800" dirty="0"/>
              <a:t>KUN I DAG!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DCCB3E1A-72EE-46D8-B66D-38A017FE3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4" y="6290239"/>
            <a:ext cx="17799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-162233" y="6262933"/>
            <a:ext cx="12516465" cy="670430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DD0F5AD-C477-4218-85E6-1EBCE26F6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28" y="371824"/>
            <a:ext cx="2457690" cy="350351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90117B-DB55-40C3-8003-2E8A70F6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93" y="420604"/>
            <a:ext cx="2440616" cy="3480221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8E66697F-F9F7-42AB-8E23-97D9B3D16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913" y="396321"/>
            <a:ext cx="2461825" cy="3480221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C058480E-AF13-4058-8BFB-4176C06B4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796" y="343957"/>
            <a:ext cx="2465813" cy="3523232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E98A8F5B-EB8E-4DC0-918E-1D2FDF934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907" y="420604"/>
            <a:ext cx="2428114" cy="3460507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171DC09-EE46-473A-8D8F-B3DA5C10718B}"/>
              </a:ext>
            </a:extLst>
          </p:cNvPr>
          <p:cNvSpPr txBox="1"/>
          <p:nvPr/>
        </p:nvSpPr>
        <p:spPr>
          <a:xfrm>
            <a:off x="702928" y="4161910"/>
            <a:ext cx="701319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400" dirty="0">
                <a:hlinkClick r:id="rId7"/>
              </a:rPr>
              <a:t>www.sorboas.no</a:t>
            </a:r>
            <a:r>
              <a:rPr lang="nb-NO" sz="2400" dirty="0"/>
              <a:t> (under utvikling!!)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hlinkClick r:id="rId8"/>
              </a:rPr>
              <a:t>proff@sorboas.no</a:t>
            </a:r>
            <a:endParaRPr lang="nb-NO" sz="2400" dirty="0"/>
          </a:p>
          <a:p>
            <a:pPr>
              <a:lnSpc>
                <a:spcPct val="150000"/>
              </a:lnSpc>
            </a:pPr>
            <a:r>
              <a:rPr lang="nb-NO" sz="2400" dirty="0"/>
              <a:t>Våre regionskontor og </a:t>
            </a:r>
            <a:r>
              <a:rPr lang="nb-NO" sz="2400" dirty="0" err="1"/>
              <a:t>distriktsselgere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76557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061952240-beautiful-view-above-breaking-_h264hd1080">
            <a:hlinkClick r:id="" action="ppaction://media"/>
            <a:extLst>
              <a:ext uri="{FF2B5EF4-FFF2-40B4-BE49-F238E27FC236}">
                <a16:creationId xmlns:a16="http://schemas.microsoft.com/office/drawing/2014/main" id="{DCDB88FF-4CD5-45F3-909E-71AE3CE3C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101" r="36863"/>
          <a:stretch/>
        </p:blipFill>
        <p:spPr>
          <a:xfrm>
            <a:off x="-7888" y="0"/>
            <a:ext cx="5004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B130231-1147-496E-A6C6-A17FB7A99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  <p:pic>
        <p:nvPicPr>
          <p:cNvPr id="28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96CD16-3A43-4C27-985C-C15B489F14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323" y="4908876"/>
            <a:ext cx="1058385" cy="367070"/>
          </a:xfrm>
          <a:prstGeom prst="rect">
            <a:avLst/>
          </a:prstGeom>
        </p:spPr>
      </p:pic>
      <p:pic>
        <p:nvPicPr>
          <p:cNvPr id="29" name="Graphic 18">
            <a:extLst>
              <a:ext uri="{FF2B5EF4-FFF2-40B4-BE49-F238E27FC236}">
                <a16:creationId xmlns:a16="http://schemas.microsoft.com/office/drawing/2014/main" id="{E99A1E51-149C-4830-BB1F-32461BA69B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3608" y="2748319"/>
            <a:ext cx="1196696" cy="291338"/>
          </a:xfrm>
          <a:prstGeom prst="rect">
            <a:avLst/>
          </a:prstGeom>
        </p:spPr>
      </p:pic>
      <p:pic>
        <p:nvPicPr>
          <p:cNvPr id="30" name="Picture 19" descr="Icon&#10;&#10;Description automatically generated">
            <a:extLst>
              <a:ext uri="{FF2B5EF4-FFF2-40B4-BE49-F238E27FC236}">
                <a16:creationId xmlns:a16="http://schemas.microsoft.com/office/drawing/2014/main" id="{F2008187-CFC3-49DC-AA4C-9CF97C4E4F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885" y="3811384"/>
            <a:ext cx="1507002" cy="334052"/>
          </a:xfrm>
          <a:prstGeom prst="rect">
            <a:avLst/>
          </a:prstGeom>
        </p:spPr>
      </p:pic>
      <p:pic>
        <p:nvPicPr>
          <p:cNvPr id="31" name="Picture 20" descr="Logo&#10;&#10;Description automatically generated">
            <a:extLst>
              <a:ext uri="{FF2B5EF4-FFF2-40B4-BE49-F238E27FC236}">
                <a16:creationId xmlns:a16="http://schemas.microsoft.com/office/drawing/2014/main" id="{F1D0B14E-0A09-4725-8287-6E7CA39F45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50" b="68750" l="2571" r="95714">
                        <a14:foregroundMark x1="8000" y1="46250" x2="8000" y2="46250"/>
                        <a14:foregroundMark x1="2857" y1="40417" x2="2857" y2="40417"/>
                        <a14:foregroundMark x1="49714" y1="45833" x2="49714" y2="45833"/>
                        <a14:foregroundMark x1="63714" y1="45000" x2="63714" y2="45000"/>
                        <a14:foregroundMark x1="68000" y1="44167" x2="68000" y2="44167"/>
                        <a14:foregroundMark x1="68571" y1="52083" x2="68571" y2="52083"/>
                        <a14:foregroundMark x1="61143" y1="57500" x2="61143" y2="57500"/>
                        <a14:foregroundMark x1="81143" y1="46250" x2="81143" y2="46250"/>
                        <a14:foregroundMark x1="88571" y1="47917" x2="88571" y2="47917"/>
                        <a14:foregroundMark x1="95714" y1="45417" x2="95714" y2="45417"/>
                        <a14:foregroundMark x1="73143" y1="63333" x2="73143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49" b="25923"/>
          <a:stretch/>
        </p:blipFill>
        <p:spPr>
          <a:xfrm>
            <a:off x="9595161" y="2725538"/>
            <a:ext cx="1088116" cy="373276"/>
          </a:xfrm>
          <a:prstGeom prst="rect">
            <a:avLst/>
          </a:prstGeom>
        </p:spPr>
      </p:pic>
      <p:pic>
        <p:nvPicPr>
          <p:cNvPr id="32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B95D669E-B498-4F28-8F6F-40F93730AB8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479" y="4484015"/>
            <a:ext cx="2453479" cy="1216792"/>
          </a:xfrm>
          <a:prstGeom prst="rect">
            <a:avLst/>
          </a:prstGeom>
        </p:spPr>
      </p:pic>
      <p:pic>
        <p:nvPicPr>
          <p:cNvPr id="33" name="Picture 24" descr="Logo&#10;&#10;Description automatically generated">
            <a:extLst>
              <a:ext uri="{FF2B5EF4-FFF2-40B4-BE49-F238E27FC236}">
                <a16:creationId xmlns:a16="http://schemas.microsoft.com/office/drawing/2014/main" id="{923BB69F-CC38-4B4E-B99E-889C57C3C9B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865" y="1230793"/>
            <a:ext cx="1334312" cy="793374"/>
          </a:xfrm>
          <a:prstGeom prst="rect">
            <a:avLst/>
          </a:prstGeom>
        </p:spPr>
      </p:pic>
      <p:pic>
        <p:nvPicPr>
          <p:cNvPr id="34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F7CEAEFA-7A43-45A5-BF0E-5D31BB3486E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18" b="81768" l="1833" r="92510">
                        <a14:foregroundMark x1="68685" y1="4697" x2="68685" y2="4697"/>
                        <a14:foregroundMark x1="69163" y1="5175" x2="69163" y2="5175"/>
                        <a14:foregroundMark x1="89243" y1="79220" x2="89243" y2="79220"/>
                        <a14:foregroundMark x1="88845" y1="81608" x2="88845" y2="81608"/>
                        <a14:foregroundMark x1="92510" y1="74841" x2="92510" y2="74841"/>
                        <a14:foregroundMark x1="84701" y1="77070" x2="84701" y2="77070"/>
                        <a14:foregroundMark x1="13546" y1="75557" x2="13546" y2="75557"/>
                        <a14:foregroundMark x1="7729" y1="78901" x2="7729" y2="78901"/>
                        <a14:foregroundMark x1="6215" y1="75557" x2="6215" y2="75557"/>
                        <a14:foregroundMark x1="3665" y1="70462" x2="3665" y2="70462"/>
                        <a14:foregroundMark x1="1833" y1="81768" x2="1833" y2="81768"/>
                        <a14:foregroundMark x1="2390" y1="77389" x2="2390" y2="77389"/>
                        <a14:foregroundMark x1="2390" y1="75557" x2="2390" y2="75557"/>
                        <a14:foregroundMark x1="10837" y1="75557" x2="10837" y2="75557"/>
                        <a14:foregroundMark x1="20478" y1="75955" x2="20478" y2="75955"/>
                        <a14:foregroundMark x1="19920" y1="70860" x2="19920" y2="70860"/>
                        <a14:foregroundMark x1="25259" y1="72691" x2="25259" y2="72691"/>
                        <a14:foregroundMark x1="30518" y1="76672" x2="30518" y2="76672"/>
                        <a14:foregroundMark x1="30359" y1="70621" x2="30359" y2="70621"/>
                        <a14:foregroundMark x1="36414" y1="71019" x2="36414" y2="71019"/>
                        <a14:foregroundMark x1="39124" y1="71019" x2="39124" y2="71019"/>
                        <a14:foregroundMark x1="40797" y1="78503" x2="40797" y2="78503"/>
                        <a14:foregroundMark x1="45179" y1="79220" x2="45179" y2="79220"/>
                        <a14:foregroundMark x1="53625" y1="79777" x2="53625" y2="79777"/>
                        <a14:foregroundMark x1="63825" y1="76274" x2="63825" y2="76274"/>
                        <a14:foregroundMark x1="68048" y1="75000" x2="68048" y2="75000"/>
                        <a14:foregroundMark x1="73865" y1="76672" x2="73865" y2="76672"/>
                        <a14:foregroundMark x1="35139" y1="79936" x2="35139" y2="7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b="11985"/>
          <a:stretch/>
        </p:blipFill>
        <p:spPr>
          <a:xfrm>
            <a:off x="7661799" y="3684701"/>
            <a:ext cx="800314" cy="704958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A90035CF-E30E-4E10-AD44-025947563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4526"/>
          <a:stretch/>
        </p:blipFill>
        <p:spPr>
          <a:xfrm>
            <a:off x="5729837" y="2626099"/>
            <a:ext cx="798914" cy="490853"/>
          </a:xfrm>
          <a:prstGeom prst="rect">
            <a:avLst/>
          </a:prstGeom>
        </p:spPr>
      </p:pic>
      <p:pic>
        <p:nvPicPr>
          <p:cNvPr id="36" name="Picture 2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D682DF-4579-4228-B681-C6B8E2D25C4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531" y="3834687"/>
            <a:ext cx="1331498" cy="299587"/>
          </a:xfrm>
          <a:prstGeom prst="rect">
            <a:avLst/>
          </a:prstGeom>
        </p:spPr>
      </p:pic>
      <p:pic>
        <p:nvPicPr>
          <p:cNvPr id="39" name="Picture 2" descr="Logo&#10;&#10;Description automatically generated">
            <a:extLst>
              <a:ext uri="{FF2B5EF4-FFF2-40B4-BE49-F238E27FC236}">
                <a16:creationId xmlns:a16="http://schemas.microsoft.com/office/drawing/2014/main" id="{A04C109A-2957-42D0-83F3-611B83E380E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885" y="4858006"/>
            <a:ext cx="1501000" cy="588674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2598951-1054-4B4D-9E8D-B6076D74040F}"/>
              </a:ext>
            </a:extLst>
          </p:cNvPr>
          <p:cNvSpPr txBox="1"/>
          <p:nvPr/>
        </p:nvSpPr>
        <p:spPr>
          <a:xfrm>
            <a:off x="413095" y="2516964"/>
            <a:ext cx="3482998" cy="2015936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r>
              <a:rPr lang="nb-NO" sz="2500" b="1" i="0" dirty="0">
                <a:solidFill>
                  <a:srgbClr val="FFFFFF"/>
                </a:solidFill>
                <a:effectLst/>
                <a:ea typeface="Microsoft Sans Serif" panose="020B0604020202020204" pitchFamily="34" charset="0"/>
                <a:cs typeface="Microsoft Sans Serif" panose="020B0604020202020204" pitchFamily="34" charset="0"/>
              </a:rPr>
              <a:t>Stolte over vår </a:t>
            </a:r>
            <a:br>
              <a:rPr lang="nb-NO" sz="2500" b="1" i="0" dirty="0">
                <a:solidFill>
                  <a:srgbClr val="FFFFFF"/>
                </a:solidFill>
                <a:effectLst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nb-NO" sz="2500" b="1" i="0" dirty="0">
                <a:solidFill>
                  <a:srgbClr val="FFFFFF"/>
                </a:solidFill>
                <a:effectLst/>
                <a:ea typeface="Microsoft Sans Serif" panose="020B0604020202020204" pitchFamily="34" charset="0"/>
                <a:cs typeface="Microsoft Sans Serif" panose="020B0604020202020204" pitchFamily="34" charset="0"/>
              </a:rPr>
              <a:t>nordiske industrihistorie – overbevist om at eventyret så vidt har begynt.</a:t>
            </a:r>
          </a:p>
        </p:txBody>
      </p:sp>
      <p:pic>
        <p:nvPicPr>
          <p:cNvPr id="25" name="Picture 13" descr="Text, logo&#10;&#10;Description automatically generated">
            <a:extLst>
              <a:ext uri="{FF2B5EF4-FFF2-40B4-BE49-F238E27FC236}">
                <a16:creationId xmlns:a16="http://schemas.microsoft.com/office/drawing/2014/main" id="{DECCF0FC-3685-4079-AD6E-AF55E2D82B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7290" y="5592658"/>
            <a:ext cx="1112856" cy="903869"/>
          </a:xfrm>
          <a:prstGeom prst="rect">
            <a:avLst/>
          </a:prstGeom>
        </p:spPr>
      </p:pic>
      <p:pic>
        <p:nvPicPr>
          <p:cNvPr id="2" name="Graphic 34">
            <a:extLst>
              <a:ext uri="{FF2B5EF4-FFF2-40B4-BE49-F238E27FC236}">
                <a16:creationId xmlns:a16="http://schemas.microsoft.com/office/drawing/2014/main" id="{44910990-E8E6-425B-81CC-FB73732A44A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b="25794"/>
          <a:stretch/>
        </p:blipFill>
        <p:spPr>
          <a:xfrm>
            <a:off x="7312474" y="1452470"/>
            <a:ext cx="1353642" cy="349681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6A973F11-FC8C-4F71-A3D8-7DA416CBE05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31" y="1452470"/>
            <a:ext cx="1217808" cy="3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F8F7E33-F0DD-4477-9A0A-564ACA41A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" y="0"/>
            <a:ext cx="12190780" cy="6858000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FE6051F-C9BB-48A2-A428-0BFB69DE0481}"/>
              </a:ext>
            </a:extLst>
          </p:cNvPr>
          <p:cNvSpPr txBox="1"/>
          <p:nvPr/>
        </p:nvSpPr>
        <p:spPr>
          <a:xfrm>
            <a:off x="237309" y="2351782"/>
            <a:ext cx="2912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Sørbø Industribeslag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3A4A655-2FC4-44DA-81C5-F7B3EE491D96}"/>
              </a:ext>
            </a:extLst>
          </p:cNvPr>
          <p:cNvSpPr txBox="1"/>
          <p:nvPr/>
        </p:nvSpPr>
        <p:spPr>
          <a:xfrm>
            <a:off x="253990" y="3429000"/>
            <a:ext cx="261985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Med bygg i fokus!</a:t>
            </a:r>
            <a:br>
              <a:rPr lang="nb-NO" sz="1200" dirty="0">
                <a:solidFill>
                  <a:schemeClr val="bg1"/>
                </a:solidFill>
              </a:rPr>
            </a:br>
            <a:br>
              <a:rPr lang="nb-NO" sz="1200" dirty="0">
                <a:solidFill>
                  <a:schemeClr val="bg1"/>
                </a:solidFill>
              </a:rPr>
            </a:br>
            <a:r>
              <a:rPr lang="nb-NO" sz="1400" dirty="0">
                <a:solidFill>
                  <a:schemeClr val="bg1"/>
                </a:solidFill>
              </a:rPr>
              <a:t>Sørbø Industribeslag er delt opp i to markedssegmenter – hvor </a:t>
            </a:r>
            <a:br>
              <a:rPr lang="nb-NO" sz="1400" dirty="0">
                <a:solidFill>
                  <a:schemeClr val="bg1"/>
                </a:solidFill>
              </a:rPr>
            </a:br>
            <a:r>
              <a:rPr lang="nb-NO" sz="1400" dirty="0">
                <a:solidFill>
                  <a:schemeClr val="bg1"/>
                </a:solidFill>
              </a:rPr>
              <a:t>den ene siden jobber mot produksjon og den andre</a:t>
            </a:r>
          </a:p>
          <a:p>
            <a:r>
              <a:rPr lang="nb-NO" sz="1400" dirty="0">
                <a:solidFill>
                  <a:schemeClr val="bg1"/>
                </a:solidFill>
              </a:rPr>
              <a:t>mot byggevare.</a:t>
            </a:r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083090BE-4B75-4C0F-B0A7-AD7738C3C4E7}"/>
              </a:ext>
            </a:extLst>
          </p:cNvPr>
          <p:cNvCxnSpPr>
            <a:cxnSpLocks/>
          </p:cNvCxnSpPr>
          <p:nvPr/>
        </p:nvCxnSpPr>
        <p:spPr>
          <a:xfrm>
            <a:off x="353732" y="3429000"/>
            <a:ext cx="2520111" cy="0"/>
          </a:xfrm>
          <a:prstGeom prst="line">
            <a:avLst/>
          </a:prstGeom>
          <a:ln w="28575" cap="rnd">
            <a:solidFill>
              <a:srgbClr val="E754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30627A20-146D-453B-8570-94B42FC58826}"/>
              </a:ext>
            </a:extLst>
          </p:cNvPr>
          <p:cNvGrpSpPr/>
          <p:nvPr/>
        </p:nvGrpSpPr>
        <p:grpSpPr>
          <a:xfrm>
            <a:off x="5865982" y="1358196"/>
            <a:ext cx="1246070" cy="1246070"/>
            <a:chOff x="5533431" y="1620062"/>
            <a:chExt cx="1246070" cy="1246070"/>
          </a:xfrm>
        </p:grpSpPr>
        <p:pic>
          <p:nvPicPr>
            <p:cNvPr id="16" name="Grafikk 15">
              <a:extLst>
                <a:ext uri="{FF2B5EF4-FFF2-40B4-BE49-F238E27FC236}">
                  <a16:creationId xmlns:a16="http://schemas.microsoft.com/office/drawing/2014/main" id="{74E148F1-FDD7-4F74-82C5-AA011DF20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21448" y="1807573"/>
              <a:ext cx="870621" cy="870621"/>
            </a:xfrm>
            <a:prstGeom prst="rect">
              <a:avLst/>
            </a:prstGeom>
          </p:spPr>
        </p:pic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57EA23D-7EF3-42B5-B9D6-4D132A6B5756}"/>
                </a:ext>
              </a:extLst>
            </p:cNvPr>
            <p:cNvSpPr/>
            <p:nvPr/>
          </p:nvSpPr>
          <p:spPr>
            <a:xfrm>
              <a:off x="5533431" y="1620062"/>
              <a:ext cx="1246070" cy="124607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A06E4EA1-1BCC-4245-AF53-665B03F2319A}"/>
              </a:ext>
            </a:extLst>
          </p:cNvPr>
          <p:cNvGrpSpPr/>
          <p:nvPr/>
        </p:nvGrpSpPr>
        <p:grpSpPr>
          <a:xfrm>
            <a:off x="5865982" y="4253735"/>
            <a:ext cx="1246070" cy="1246070"/>
            <a:chOff x="5492658" y="4691806"/>
            <a:chExt cx="1246070" cy="1246070"/>
          </a:xfrm>
        </p:grpSpPr>
        <p:pic>
          <p:nvPicPr>
            <p:cNvPr id="19" name="Grafikk 18">
              <a:extLst>
                <a:ext uri="{FF2B5EF4-FFF2-40B4-BE49-F238E27FC236}">
                  <a16:creationId xmlns:a16="http://schemas.microsoft.com/office/drawing/2014/main" id="{ECE5D503-6EF0-4129-994A-32797D13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70634" y="4833431"/>
              <a:ext cx="962820" cy="962820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6BE0095-D910-4ADC-A85A-D704BAFD2029}"/>
                </a:ext>
              </a:extLst>
            </p:cNvPr>
            <p:cNvSpPr/>
            <p:nvPr/>
          </p:nvSpPr>
          <p:spPr>
            <a:xfrm>
              <a:off x="5492658" y="4691806"/>
              <a:ext cx="1246070" cy="124607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C3F4EC5-0A13-4F0B-A2F6-423039F27BDD}"/>
              </a:ext>
            </a:extLst>
          </p:cNvPr>
          <p:cNvSpPr txBox="1"/>
          <p:nvPr/>
        </p:nvSpPr>
        <p:spPr>
          <a:xfrm>
            <a:off x="7494329" y="3877748"/>
            <a:ext cx="42940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PROFF-avdelingen leverer et bredt sortiment </a:t>
            </a:r>
            <a:br>
              <a:rPr lang="nb-NO" sz="16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b-NO" sz="16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av byggevarer, </a:t>
            </a:r>
            <a:r>
              <a:rPr lang="nb-NO" sz="1600" err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glassutstyr</a:t>
            </a:r>
            <a:r>
              <a:rPr lang="nb-NO" sz="16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plast, kjemi og festemateriell til kunder i Norge.</a:t>
            </a:r>
          </a:p>
          <a:p>
            <a:endParaRPr lang="nb-NO" sz="160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6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Sørbø Proff har 2500 kunder innen byggevareindustrien, entreprenører, glass- og fasadeindustrien, blikkenslagere, betongindustrien og elementprodusenter.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9042EB1-F8B6-4655-B8EC-40E4B9592756}"/>
              </a:ext>
            </a:extLst>
          </p:cNvPr>
          <p:cNvSpPr txBox="1"/>
          <p:nvPr/>
        </p:nvSpPr>
        <p:spPr>
          <a:xfrm>
            <a:off x="7494329" y="950181"/>
            <a:ext cx="42940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INDUSTRI-avdelingen retter seg mot dør og vindusprodusenter samt annen industri som benytter lås og beslag, aluminiumsprofiler, tetningslister, fugemasse, lim, skruer og andre relaterte produkter.</a:t>
            </a:r>
          </a:p>
          <a:p>
            <a:endParaRPr lang="nb-NO" sz="16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Størst i Norge på produktspekter til dør- og vindusprodusenter.</a:t>
            </a:r>
          </a:p>
        </p:txBody>
      </p: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6143AB33-7C28-41C9-95C6-69656D17B798}"/>
              </a:ext>
            </a:extLst>
          </p:cNvPr>
          <p:cNvCxnSpPr>
            <a:cxnSpLocks/>
          </p:cNvCxnSpPr>
          <p:nvPr/>
        </p:nvCxnSpPr>
        <p:spPr>
          <a:xfrm>
            <a:off x="7463052" y="3954335"/>
            <a:ext cx="0" cy="1864307"/>
          </a:xfrm>
          <a:prstGeom prst="line">
            <a:avLst/>
          </a:prstGeom>
          <a:ln w="31750" cap="rnd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52FCA1AC-F72E-4817-BB57-983C138AE188}"/>
              </a:ext>
            </a:extLst>
          </p:cNvPr>
          <p:cNvCxnSpPr>
            <a:cxnSpLocks/>
          </p:cNvCxnSpPr>
          <p:nvPr/>
        </p:nvCxnSpPr>
        <p:spPr>
          <a:xfrm>
            <a:off x="7463052" y="1049078"/>
            <a:ext cx="0" cy="1864307"/>
          </a:xfrm>
          <a:prstGeom prst="line">
            <a:avLst/>
          </a:prstGeom>
          <a:ln w="31750" cap="rnd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lde 24">
            <a:extLst>
              <a:ext uri="{FF2B5EF4-FFF2-40B4-BE49-F238E27FC236}">
                <a16:creationId xmlns:a16="http://schemas.microsoft.com/office/drawing/2014/main" id="{A06D4050-24B9-47DE-9600-C1B48DE3C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5" y="6292966"/>
            <a:ext cx="1778919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0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e 40">
            <a:extLst>
              <a:ext uri="{FF2B5EF4-FFF2-40B4-BE49-F238E27FC236}">
                <a16:creationId xmlns:a16="http://schemas.microsoft.com/office/drawing/2014/main" id="{1E609EB3-E72B-46D6-AC29-52203E47ED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5"/>
            <a:ext cx="1219078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F2F8231-A89D-4997-AFFF-5B813986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39" y="313540"/>
            <a:ext cx="2489962" cy="708534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bg1"/>
                </a:solidFill>
                <a:latin typeface="+mj-lt"/>
              </a:rPr>
              <a:t>Sørbø Proff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6B3F55-983B-4EE9-9E35-7B7191F4A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572" r="13235" b="18261"/>
          <a:stretch/>
        </p:blipFill>
        <p:spPr>
          <a:xfrm>
            <a:off x="3590847" y="5625649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46CD4A9-338C-4809-882C-5ACBFF3C6901}"/>
              </a:ext>
            </a:extLst>
          </p:cNvPr>
          <p:cNvSpPr txBox="1"/>
          <p:nvPr/>
        </p:nvSpPr>
        <p:spPr>
          <a:xfrm>
            <a:off x="4401822" y="5807560"/>
            <a:ext cx="129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Kristian Hansen </a:t>
            </a:r>
          </a:p>
          <a:p>
            <a:r>
              <a:rPr lang="nb-NO" sz="1200">
                <a:solidFill>
                  <a:schemeClr val="bg1"/>
                </a:solidFill>
              </a:rPr>
              <a:t>Salgssjef Proff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EE6FF91-A654-4F7E-AB62-FA22C8FE8F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t="15125" r="-1432" b="28881"/>
          <a:stretch/>
        </p:blipFill>
        <p:spPr>
          <a:xfrm>
            <a:off x="3365457" y="1831578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25DEB97-4382-493A-B0A2-813CB3968CB5}"/>
              </a:ext>
            </a:extLst>
          </p:cNvPr>
          <p:cNvSpPr txBox="1"/>
          <p:nvPr/>
        </p:nvSpPr>
        <p:spPr>
          <a:xfrm>
            <a:off x="4173583" y="1983437"/>
            <a:ext cx="194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Beate-Helene Andersen</a:t>
            </a:r>
          </a:p>
          <a:p>
            <a:r>
              <a:rPr lang="nb-NO" sz="1200" err="1">
                <a:solidFill>
                  <a:schemeClr val="bg1"/>
                </a:solidFill>
              </a:rPr>
              <a:t>Regionsleder</a:t>
            </a:r>
            <a:r>
              <a:rPr lang="nb-NO" sz="1200">
                <a:solidFill>
                  <a:schemeClr val="bg1"/>
                </a:solidFill>
              </a:rPr>
              <a:t> Vest</a:t>
            </a:r>
          </a:p>
          <a:p>
            <a:endParaRPr lang="nb-NO" sz="1200">
              <a:solidFill>
                <a:schemeClr val="bg1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D9AEE4-C33E-470D-84E7-441CBCC9AE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8304" r="15596" b="22889"/>
          <a:stretch/>
        </p:blipFill>
        <p:spPr>
          <a:xfrm>
            <a:off x="722362" y="1851065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B74C02E-47E6-4067-B396-270AEE67C160}"/>
              </a:ext>
            </a:extLst>
          </p:cNvPr>
          <p:cNvSpPr txBox="1"/>
          <p:nvPr/>
        </p:nvSpPr>
        <p:spPr>
          <a:xfrm>
            <a:off x="1521727" y="2032976"/>
            <a:ext cx="186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Norvall Gjellestad</a:t>
            </a:r>
          </a:p>
          <a:p>
            <a:r>
              <a:rPr lang="nb-NO" sz="1200" dirty="0">
                <a:solidFill>
                  <a:schemeClr val="bg1"/>
                </a:solidFill>
              </a:rPr>
              <a:t>Regionsansvarlig Sør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7AB3DF4-57AA-40C8-A73C-F2EE51D449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6206" r="12940" b="19675"/>
          <a:stretch/>
        </p:blipFill>
        <p:spPr>
          <a:xfrm>
            <a:off x="717904" y="2853174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6FBD347-5099-4ED4-9B47-ADD54F0A9331}"/>
              </a:ext>
            </a:extLst>
          </p:cNvPr>
          <p:cNvSpPr txBox="1"/>
          <p:nvPr/>
        </p:nvSpPr>
        <p:spPr>
          <a:xfrm>
            <a:off x="1517269" y="3035085"/>
            <a:ext cx="153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Rune Stokka</a:t>
            </a:r>
          </a:p>
          <a:p>
            <a:r>
              <a:rPr lang="nb-NO" sz="1200">
                <a:solidFill>
                  <a:schemeClr val="bg1"/>
                </a:solidFill>
              </a:rPr>
              <a:t>Distriktsansvarlig Sør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21BADB4-C515-44D1-811F-CB92835B67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t="10377" r="12909" b="15442"/>
          <a:stretch/>
        </p:blipFill>
        <p:spPr>
          <a:xfrm>
            <a:off x="717904" y="3854502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56BCDF8-4C06-4150-B9AF-0FE3AC87A4A5}"/>
              </a:ext>
            </a:extLst>
          </p:cNvPr>
          <p:cNvSpPr txBox="1"/>
          <p:nvPr/>
        </p:nvSpPr>
        <p:spPr>
          <a:xfrm>
            <a:off x="1517269" y="4036413"/>
            <a:ext cx="1698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Jørn Bærheim</a:t>
            </a:r>
          </a:p>
          <a:p>
            <a:r>
              <a:rPr lang="nb-NO" sz="1200">
                <a:solidFill>
                  <a:schemeClr val="bg1"/>
                </a:solidFill>
              </a:rPr>
              <a:t>Distriktsansvarlig Sør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4C8F2A0-30FE-470C-89A3-79849E8FD5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11999" r="8552" b="22789"/>
          <a:stretch/>
        </p:blipFill>
        <p:spPr>
          <a:xfrm>
            <a:off x="6208002" y="1822062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0222456-1CC0-4ECE-A535-66A9AC88A0FE}"/>
              </a:ext>
            </a:extLst>
          </p:cNvPr>
          <p:cNvSpPr txBox="1"/>
          <p:nvPr/>
        </p:nvSpPr>
        <p:spPr>
          <a:xfrm>
            <a:off x="7007367" y="2003973"/>
            <a:ext cx="186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Arnt Henning Hansen</a:t>
            </a:r>
          </a:p>
          <a:p>
            <a:r>
              <a:rPr lang="nb-NO" sz="1200">
                <a:solidFill>
                  <a:schemeClr val="bg1"/>
                </a:solidFill>
              </a:rPr>
              <a:t>Regionsansvarlig Øst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F66AD9F1-F69D-4598-91B3-83DDBF5954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09" r="-2948" b="11277"/>
          <a:stretch/>
        </p:blipFill>
        <p:spPr>
          <a:xfrm>
            <a:off x="6206517" y="2824171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8A23547-EE03-4DE0-AC7D-DCAB15B03A0B}"/>
              </a:ext>
            </a:extLst>
          </p:cNvPr>
          <p:cNvSpPr txBox="1"/>
          <p:nvPr/>
        </p:nvSpPr>
        <p:spPr>
          <a:xfrm>
            <a:off x="7005882" y="3006082"/>
            <a:ext cx="153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Tommy Arntsen</a:t>
            </a:r>
          </a:p>
          <a:p>
            <a:r>
              <a:rPr lang="nb-NO" sz="1200">
                <a:solidFill>
                  <a:schemeClr val="bg1"/>
                </a:solidFill>
              </a:rPr>
              <a:t>Distriktsansvarlig Øst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FD4184EE-EB8D-4974-A323-6AE73F14A0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4498" r="13495" b="20341"/>
          <a:stretch/>
        </p:blipFill>
        <p:spPr>
          <a:xfrm>
            <a:off x="6206516" y="3822828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7846945-E0FA-4691-85BE-674EDB5069F9}"/>
              </a:ext>
            </a:extLst>
          </p:cNvPr>
          <p:cNvSpPr txBox="1"/>
          <p:nvPr/>
        </p:nvSpPr>
        <p:spPr>
          <a:xfrm>
            <a:off x="7017492" y="3879240"/>
            <a:ext cx="169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Haavard S. Andersen</a:t>
            </a:r>
          </a:p>
          <a:p>
            <a:r>
              <a:rPr lang="nb-NO" sz="1200" err="1">
                <a:solidFill>
                  <a:schemeClr val="bg1"/>
                </a:solidFill>
              </a:rPr>
              <a:t>Innesalg</a:t>
            </a:r>
            <a:r>
              <a:rPr lang="nb-NO" sz="1200">
                <a:solidFill>
                  <a:schemeClr val="bg1"/>
                </a:solidFill>
              </a:rPr>
              <a:t>- og lageransvarlig Oslo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B3A3850B-B743-431C-9B4E-B8E2567AAAF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4214" r="15398" b="18693"/>
          <a:stretch/>
        </p:blipFill>
        <p:spPr>
          <a:xfrm>
            <a:off x="8961598" y="1815306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FC1F331-6ED7-4BB6-8324-CF17EDC35E77}"/>
              </a:ext>
            </a:extLst>
          </p:cNvPr>
          <p:cNvSpPr txBox="1"/>
          <p:nvPr/>
        </p:nvSpPr>
        <p:spPr>
          <a:xfrm>
            <a:off x="9784182" y="1944513"/>
            <a:ext cx="164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Frode Borren</a:t>
            </a:r>
          </a:p>
          <a:p>
            <a:r>
              <a:rPr lang="nb-NO" sz="1200">
                <a:solidFill>
                  <a:schemeClr val="bg1"/>
                </a:solidFill>
              </a:rPr>
              <a:t>Regionsansvarlig Nord</a:t>
            </a:r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B49B701E-ECFE-4D91-9F51-86683608766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t="4715" r="12441" b="22895"/>
          <a:stretch/>
        </p:blipFill>
        <p:spPr>
          <a:xfrm>
            <a:off x="8961598" y="2825450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F0AB4688-B63C-4BCC-9584-B333035FF304}"/>
              </a:ext>
            </a:extLst>
          </p:cNvPr>
          <p:cNvSpPr txBox="1"/>
          <p:nvPr/>
        </p:nvSpPr>
        <p:spPr>
          <a:xfrm>
            <a:off x="9778719" y="3007361"/>
            <a:ext cx="1698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Stein Kverneng</a:t>
            </a:r>
          </a:p>
          <a:p>
            <a:r>
              <a:rPr lang="nb-NO" sz="1200">
                <a:solidFill>
                  <a:schemeClr val="bg1"/>
                </a:solidFill>
              </a:rPr>
              <a:t>Distriktsansvarlig Nord</a:t>
            </a:r>
          </a:p>
        </p:txBody>
      </p:sp>
      <p:pic>
        <p:nvPicPr>
          <p:cNvPr id="26" name="Bilde 25">
            <a:extLst>
              <a:ext uri="{FF2B5EF4-FFF2-40B4-BE49-F238E27FC236}">
                <a16:creationId xmlns:a16="http://schemas.microsoft.com/office/drawing/2014/main" id="{F6FC7B28-30EE-4DFA-B0A8-A541D55B07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6531" r="13516" b="19669"/>
          <a:stretch/>
        </p:blipFill>
        <p:spPr>
          <a:xfrm>
            <a:off x="8973207" y="4841492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83AEB73E-0F5A-4ACC-98C1-20EABD4D5FA3}"/>
              </a:ext>
            </a:extLst>
          </p:cNvPr>
          <p:cNvSpPr txBox="1"/>
          <p:nvPr/>
        </p:nvSpPr>
        <p:spPr>
          <a:xfrm>
            <a:off x="9799207" y="4881828"/>
            <a:ext cx="180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</a:rPr>
              <a:t>Magne Larsen</a:t>
            </a:r>
          </a:p>
          <a:p>
            <a:r>
              <a:rPr lang="nb-NO" sz="1200" dirty="0" err="1">
                <a:solidFill>
                  <a:schemeClr val="bg1"/>
                </a:solidFill>
              </a:rPr>
              <a:t>Innesalg</a:t>
            </a:r>
            <a:r>
              <a:rPr lang="nb-NO" sz="1200" dirty="0">
                <a:solidFill>
                  <a:schemeClr val="bg1"/>
                </a:solidFill>
              </a:rPr>
              <a:t>- og lageransvarlig Trondheim</a:t>
            </a:r>
          </a:p>
        </p:txBody>
      </p:sp>
      <p:pic>
        <p:nvPicPr>
          <p:cNvPr id="28" name="Bilde 27">
            <a:extLst>
              <a:ext uri="{FF2B5EF4-FFF2-40B4-BE49-F238E27FC236}">
                <a16:creationId xmlns:a16="http://schemas.microsoft.com/office/drawing/2014/main" id="{4E53E23A-3354-4737-8538-DD11A12BAED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5560" r="11208" b="16856"/>
          <a:stretch/>
        </p:blipFill>
        <p:spPr>
          <a:xfrm>
            <a:off x="706294" y="4873935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D1EF1-2AD1-4DE4-8655-94B3858E56AC}"/>
              </a:ext>
            </a:extLst>
          </p:cNvPr>
          <p:cNvSpPr txBox="1"/>
          <p:nvPr/>
        </p:nvSpPr>
        <p:spPr>
          <a:xfrm>
            <a:off x="1517269" y="4954460"/>
            <a:ext cx="1976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Mikael </a:t>
            </a:r>
            <a:r>
              <a:rPr lang="nb-NO" sz="1200" err="1">
                <a:solidFill>
                  <a:schemeClr val="bg1"/>
                </a:solidFill>
              </a:rPr>
              <a:t>Perersson</a:t>
            </a:r>
            <a:endParaRPr lang="nb-NO" sz="1200">
              <a:solidFill>
                <a:schemeClr val="bg1"/>
              </a:solidFill>
            </a:endParaRPr>
          </a:p>
          <a:p>
            <a:r>
              <a:rPr lang="nb-NO" sz="1200">
                <a:solidFill>
                  <a:schemeClr val="bg1"/>
                </a:solidFill>
              </a:rPr>
              <a:t>Butikkansvarlig </a:t>
            </a:r>
          </a:p>
          <a:p>
            <a:r>
              <a:rPr lang="nb-NO" sz="1200">
                <a:solidFill>
                  <a:schemeClr val="bg1"/>
                </a:solidFill>
              </a:rPr>
              <a:t>Stavanger</a:t>
            </a:r>
          </a:p>
        </p:txBody>
      </p:sp>
      <p:pic>
        <p:nvPicPr>
          <p:cNvPr id="30" name="Bilde 29">
            <a:extLst>
              <a:ext uri="{FF2B5EF4-FFF2-40B4-BE49-F238E27FC236}">
                <a16:creationId xmlns:a16="http://schemas.microsoft.com/office/drawing/2014/main" id="{4AE801C2-97D7-4586-803C-11EB6513813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9256" r="12940" b="16624"/>
          <a:stretch/>
        </p:blipFill>
        <p:spPr>
          <a:xfrm>
            <a:off x="6107128" y="5625142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TekstSylinder 30">
            <a:extLst>
              <a:ext uri="{FF2B5EF4-FFF2-40B4-BE49-F238E27FC236}">
                <a16:creationId xmlns:a16="http://schemas.microsoft.com/office/drawing/2014/main" id="{DBD31CE6-76F4-4A21-A9AC-2B7464B4763D}"/>
              </a:ext>
            </a:extLst>
          </p:cNvPr>
          <p:cNvSpPr txBox="1"/>
          <p:nvPr/>
        </p:nvSpPr>
        <p:spPr>
          <a:xfrm>
            <a:off x="6945363" y="5708238"/>
            <a:ext cx="186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Vidar Hegreberg</a:t>
            </a:r>
          </a:p>
          <a:p>
            <a:r>
              <a:rPr lang="nb-NO" sz="1200" err="1">
                <a:solidFill>
                  <a:schemeClr val="bg1"/>
                </a:solidFill>
              </a:rPr>
              <a:t>Innesalg</a:t>
            </a:r>
            <a:r>
              <a:rPr lang="nb-NO" sz="1200">
                <a:solidFill>
                  <a:schemeClr val="bg1"/>
                </a:solidFill>
              </a:rPr>
              <a:t>- og </a:t>
            </a:r>
          </a:p>
          <a:p>
            <a:r>
              <a:rPr lang="nb-NO" sz="1200">
                <a:solidFill>
                  <a:schemeClr val="bg1"/>
                </a:solidFill>
              </a:rPr>
              <a:t>ordreansvarlig</a:t>
            </a:r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023E9AE8-5B0E-441D-BB03-D6042AF664B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10817" r="16547" b="15668"/>
          <a:stretch/>
        </p:blipFill>
        <p:spPr>
          <a:xfrm>
            <a:off x="8961598" y="3827759"/>
            <a:ext cx="810975" cy="8073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TekstSylinder 32">
            <a:extLst>
              <a:ext uri="{FF2B5EF4-FFF2-40B4-BE49-F238E27FC236}">
                <a16:creationId xmlns:a16="http://schemas.microsoft.com/office/drawing/2014/main" id="{EF18E445-740F-4C2B-A6B8-6B23A24C0FF9}"/>
              </a:ext>
            </a:extLst>
          </p:cNvPr>
          <p:cNvSpPr txBox="1"/>
          <p:nvPr/>
        </p:nvSpPr>
        <p:spPr>
          <a:xfrm>
            <a:off x="9787597" y="4000796"/>
            <a:ext cx="258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Kim Andersen</a:t>
            </a:r>
          </a:p>
          <a:p>
            <a:r>
              <a:rPr lang="nb-NO" sz="1200">
                <a:solidFill>
                  <a:schemeClr val="bg1"/>
                </a:solidFill>
              </a:rPr>
              <a:t>Distriktsansvarlig Nord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13DC18CD-7EDB-44A1-9A7F-FAF6895C52C8}"/>
              </a:ext>
            </a:extLst>
          </p:cNvPr>
          <p:cNvSpPr txBox="1"/>
          <p:nvPr/>
        </p:nvSpPr>
        <p:spPr>
          <a:xfrm>
            <a:off x="4032440" y="1049139"/>
            <a:ext cx="1290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solidFill>
                  <a:schemeClr val="bg1"/>
                </a:solidFill>
              </a:rPr>
              <a:t>VEST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8E611913-D737-45FB-B77A-2D6EF51DE44E}"/>
              </a:ext>
            </a:extLst>
          </p:cNvPr>
          <p:cNvSpPr txBox="1"/>
          <p:nvPr/>
        </p:nvSpPr>
        <p:spPr>
          <a:xfrm>
            <a:off x="6721853" y="1064180"/>
            <a:ext cx="1290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solidFill>
                  <a:schemeClr val="bg1"/>
                </a:solidFill>
              </a:rPr>
              <a:t>ØST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0FC142D6-095B-4C99-9B97-2C049A8D6CF4}"/>
              </a:ext>
            </a:extLst>
          </p:cNvPr>
          <p:cNvSpPr txBox="1"/>
          <p:nvPr/>
        </p:nvSpPr>
        <p:spPr>
          <a:xfrm>
            <a:off x="8861908" y="1076509"/>
            <a:ext cx="235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solidFill>
                  <a:schemeClr val="bg1"/>
                </a:solidFill>
              </a:rPr>
              <a:t>NORD</a:t>
            </a:r>
          </a:p>
        </p:txBody>
      </p: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06C396D1-2958-4463-BF07-91D2BB998EF4}"/>
              </a:ext>
            </a:extLst>
          </p:cNvPr>
          <p:cNvCxnSpPr/>
          <p:nvPr/>
        </p:nvCxnSpPr>
        <p:spPr>
          <a:xfrm>
            <a:off x="3401042" y="1577836"/>
            <a:ext cx="2498035" cy="0"/>
          </a:xfrm>
          <a:prstGeom prst="line">
            <a:avLst/>
          </a:prstGeom>
          <a:ln w="28575" cap="rnd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0D329E58-0F69-406B-B0B8-0F50DB1D9DC7}"/>
              </a:ext>
            </a:extLst>
          </p:cNvPr>
          <p:cNvCxnSpPr/>
          <p:nvPr/>
        </p:nvCxnSpPr>
        <p:spPr>
          <a:xfrm>
            <a:off x="6095393" y="1574374"/>
            <a:ext cx="2498035" cy="0"/>
          </a:xfrm>
          <a:prstGeom prst="line">
            <a:avLst/>
          </a:prstGeom>
          <a:ln w="28575" cap="rnd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linje 39">
            <a:extLst>
              <a:ext uri="{FF2B5EF4-FFF2-40B4-BE49-F238E27FC236}">
                <a16:creationId xmlns:a16="http://schemas.microsoft.com/office/drawing/2014/main" id="{63928986-705F-41EF-8786-301C2B0FFF6A}"/>
              </a:ext>
            </a:extLst>
          </p:cNvPr>
          <p:cNvCxnSpPr/>
          <p:nvPr/>
        </p:nvCxnSpPr>
        <p:spPr>
          <a:xfrm>
            <a:off x="8806628" y="1575632"/>
            <a:ext cx="2498035" cy="0"/>
          </a:xfrm>
          <a:prstGeom prst="line">
            <a:avLst/>
          </a:prstGeom>
          <a:ln w="28575" cap="rnd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A0667E39-ABE1-4D75-A41C-30BD9C336DE8}"/>
              </a:ext>
            </a:extLst>
          </p:cNvPr>
          <p:cNvSpPr txBox="1"/>
          <p:nvPr/>
        </p:nvSpPr>
        <p:spPr>
          <a:xfrm>
            <a:off x="1317983" y="1047720"/>
            <a:ext cx="1290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solidFill>
                  <a:schemeClr val="bg1"/>
                </a:solidFill>
              </a:rPr>
              <a:t>SØR</a:t>
            </a:r>
          </a:p>
        </p:txBody>
      </p: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D7581518-D5E7-4554-B413-49CB34B3A39D}"/>
              </a:ext>
            </a:extLst>
          </p:cNvPr>
          <p:cNvCxnSpPr/>
          <p:nvPr/>
        </p:nvCxnSpPr>
        <p:spPr>
          <a:xfrm>
            <a:off x="714289" y="1572359"/>
            <a:ext cx="2498035" cy="0"/>
          </a:xfrm>
          <a:prstGeom prst="line">
            <a:avLst/>
          </a:prstGeom>
          <a:ln w="28575" cap="rnd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Bilde 44">
            <a:extLst>
              <a:ext uri="{FF2B5EF4-FFF2-40B4-BE49-F238E27FC236}">
                <a16:creationId xmlns:a16="http://schemas.microsoft.com/office/drawing/2014/main" id="{F4078BCE-4E4E-4758-9604-9729888B42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5" y="6292966"/>
            <a:ext cx="1778919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Bilde 47">
            <a:extLst>
              <a:ext uri="{FF2B5EF4-FFF2-40B4-BE49-F238E27FC236}">
                <a16:creationId xmlns:a16="http://schemas.microsoft.com/office/drawing/2014/main" id="{704704B8-427D-4FCF-9B1C-9A12CACB4C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5"/>
            <a:ext cx="12190780" cy="6858000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C1E850B4-F4AA-40A6-9C52-FC0FFE7B7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3515" y="182880"/>
            <a:ext cx="6858000" cy="6858000"/>
          </a:xfrm>
          <a:prstGeom prst="rect">
            <a:avLst/>
          </a:prstGeom>
        </p:spPr>
      </p:pic>
      <p:sp>
        <p:nvSpPr>
          <p:cNvPr id="20" name="Tittel 19">
            <a:extLst>
              <a:ext uri="{FF2B5EF4-FFF2-40B4-BE49-F238E27FC236}">
                <a16:creationId xmlns:a16="http://schemas.microsoft.com/office/drawing/2014/main" id="{270F670D-D64F-441B-98B0-3F65628D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73" y="269232"/>
            <a:ext cx="7690191" cy="1325563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Strategisk lokalisert i Norges </a:t>
            </a:r>
            <a:br>
              <a:rPr lang="nb-NO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b-NO" b="1" dirty="0">
                <a:solidFill>
                  <a:srgbClr val="EE580C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4 </a:t>
            </a:r>
            <a:r>
              <a:rPr lang="nb-NO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største byer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BA19318-D598-4AB7-B61E-F4F57F80769F}"/>
              </a:ext>
            </a:extLst>
          </p:cNvPr>
          <p:cNvSpPr/>
          <p:nvPr/>
        </p:nvSpPr>
        <p:spPr>
          <a:xfrm>
            <a:off x="6118030" y="5822193"/>
            <a:ext cx="317810" cy="317810"/>
          </a:xfrm>
          <a:prstGeom prst="ellipse">
            <a:avLst/>
          </a:prstGeom>
          <a:solidFill>
            <a:srgbClr val="EE58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945C992-D6F6-430D-B442-E70AEDD54827}"/>
              </a:ext>
            </a:extLst>
          </p:cNvPr>
          <p:cNvSpPr/>
          <p:nvPr/>
        </p:nvSpPr>
        <p:spPr>
          <a:xfrm>
            <a:off x="5079597" y="5612964"/>
            <a:ext cx="317810" cy="317810"/>
          </a:xfrm>
          <a:prstGeom prst="ellipse">
            <a:avLst/>
          </a:prstGeom>
          <a:solidFill>
            <a:srgbClr val="EE58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F617E8D1-11CF-4CEB-97DB-1A71B8A396A0}"/>
              </a:ext>
            </a:extLst>
          </p:cNvPr>
          <p:cNvCxnSpPr>
            <a:cxnSpLocks/>
          </p:cNvCxnSpPr>
          <p:nvPr/>
        </p:nvCxnSpPr>
        <p:spPr>
          <a:xfrm flipH="1" flipV="1">
            <a:off x="4905956" y="3345070"/>
            <a:ext cx="414890" cy="2605022"/>
          </a:xfrm>
          <a:prstGeom prst="line">
            <a:avLst/>
          </a:prstGeom>
          <a:ln w="19050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87FDDCB8-B220-4C44-B5C0-8243783448EE}"/>
              </a:ext>
            </a:extLst>
          </p:cNvPr>
          <p:cNvCxnSpPr>
            <a:cxnSpLocks/>
          </p:cNvCxnSpPr>
          <p:nvPr/>
        </p:nvCxnSpPr>
        <p:spPr>
          <a:xfrm flipV="1">
            <a:off x="6251171" y="5026047"/>
            <a:ext cx="2923600" cy="967430"/>
          </a:xfrm>
          <a:prstGeom prst="line">
            <a:avLst/>
          </a:prstGeom>
          <a:ln w="19050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2DE8E27E-2C43-46AC-B5CC-9E6F1D72352D}"/>
              </a:ext>
            </a:extLst>
          </p:cNvPr>
          <p:cNvSpPr/>
          <p:nvPr/>
        </p:nvSpPr>
        <p:spPr>
          <a:xfrm>
            <a:off x="6079358" y="4457223"/>
            <a:ext cx="317810" cy="317810"/>
          </a:xfrm>
          <a:prstGeom prst="ellipse">
            <a:avLst/>
          </a:prstGeom>
          <a:solidFill>
            <a:srgbClr val="EE58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F44A0152-9096-4767-94E7-1F306B6B0B11}"/>
              </a:ext>
            </a:extLst>
          </p:cNvPr>
          <p:cNvCxnSpPr>
            <a:cxnSpLocks/>
          </p:cNvCxnSpPr>
          <p:nvPr/>
        </p:nvCxnSpPr>
        <p:spPr>
          <a:xfrm flipV="1">
            <a:off x="6272080" y="3166187"/>
            <a:ext cx="1876702" cy="1450148"/>
          </a:xfrm>
          <a:prstGeom prst="line">
            <a:avLst/>
          </a:prstGeom>
          <a:ln w="19050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8B329BC3-D73C-42C5-822B-93806191F68F}"/>
              </a:ext>
            </a:extLst>
          </p:cNvPr>
          <p:cNvSpPr/>
          <p:nvPr/>
        </p:nvSpPr>
        <p:spPr>
          <a:xfrm>
            <a:off x="5212289" y="6236516"/>
            <a:ext cx="317810" cy="317810"/>
          </a:xfrm>
          <a:prstGeom prst="ellipse">
            <a:avLst/>
          </a:prstGeom>
          <a:solidFill>
            <a:srgbClr val="EE58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3" name="Rett linje 42">
            <a:extLst>
              <a:ext uri="{FF2B5EF4-FFF2-40B4-BE49-F238E27FC236}">
                <a16:creationId xmlns:a16="http://schemas.microsoft.com/office/drawing/2014/main" id="{AAA6AE02-F66D-4FA6-AD70-681A1D8B69A8}"/>
              </a:ext>
            </a:extLst>
          </p:cNvPr>
          <p:cNvCxnSpPr>
            <a:cxnSpLocks/>
            <a:stCxn id="42" idx="1"/>
            <a:endCxn id="35" idx="3"/>
          </p:cNvCxnSpPr>
          <p:nvPr/>
        </p:nvCxnSpPr>
        <p:spPr>
          <a:xfrm flipH="1" flipV="1">
            <a:off x="3098278" y="3285028"/>
            <a:ext cx="2160553" cy="2998030"/>
          </a:xfrm>
          <a:prstGeom prst="line">
            <a:avLst/>
          </a:prstGeom>
          <a:ln w="19050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e 1">
            <a:extLst>
              <a:ext uri="{FF2B5EF4-FFF2-40B4-BE49-F238E27FC236}">
                <a16:creationId xmlns:a16="http://schemas.microsoft.com/office/drawing/2014/main" id="{656C7532-517E-46BE-8219-2D16BB7D17CE}"/>
              </a:ext>
            </a:extLst>
          </p:cNvPr>
          <p:cNvGrpSpPr/>
          <p:nvPr/>
        </p:nvGrpSpPr>
        <p:grpSpPr>
          <a:xfrm>
            <a:off x="393857" y="2273801"/>
            <a:ext cx="2711070" cy="1741035"/>
            <a:chOff x="393857" y="2273801"/>
            <a:chExt cx="2711070" cy="1741035"/>
          </a:xfrm>
        </p:grpSpPr>
        <p:sp>
          <p:nvSpPr>
            <p:cNvPr id="58" name="Rektangel: avrundede hjørner 57">
              <a:extLst>
                <a:ext uri="{FF2B5EF4-FFF2-40B4-BE49-F238E27FC236}">
                  <a16:creationId xmlns:a16="http://schemas.microsoft.com/office/drawing/2014/main" id="{D6563A12-83C8-4142-90D6-C45B28543DDF}"/>
                </a:ext>
              </a:extLst>
            </p:cNvPr>
            <p:cNvSpPr/>
            <p:nvPr/>
          </p:nvSpPr>
          <p:spPr>
            <a:xfrm>
              <a:off x="393857" y="2293216"/>
              <a:ext cx="2711070" cy="1721620"/>
            </a:xfrm>
            <a:prstGeom prst="roundRect">
              <a:avLst>
                <a:gd name="adj" fmla="val 10795"/>
              </a:avLst>
            </a:prstGeom>
            <a:solidFill>
              <a:srgbClr val="EE580C"/>
            </a:solidFill>
            <a:ln>
              <a:solidFill>
                <a:srgbClr val="EE58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9DC1D3F6-5E4B-467D-BB09-11FAE615919E}"/>
                </a:ext>
              </a:extLst>
            </p:cNvPr>
            <p:cNvSpPr txBox="1"/>
            <p:nvPr/>
          </p:nvSpPr>
          <p:spPr>
            <a:xfrm>
              <a:off x="648110" y="2273801"/>
              <a:ext cx="2199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bg1"/>
                  </a:solidFill>
                </a:rPr>
                <a:t>STAVANGER</a:t>
              </a:r>
            </a:p>
          </p:txBody>
        </p:sp>
        <p:pic>
          <p:nvPicPr>
            <p:cNvPr id="35" name="Bilde 34" descr="Et bilde som inneholder utendørs, himmel, tre, bilvei&#10;&#10;Beskrivelse som er generert med svært høy visshet">
              <a:extLst>
                <a:ext uri="{FF2B5EF4-FFF2-40B4-BE49-F238E27FC236}">
                  <a16:creationId xmlns:a16="http://schemas.microsoft.com/office/drawing/2014/main" id="{FB3348FB-146D-473A-9732-0725BB2E5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1056"/>
            <a:stretch/>
          </p:blipFill>
          <p:spPr>
            <a:xfrm>
              <a:off x="398558" y="2559202"/>
              <a:ext cx="2699720" cy="1451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rgbClr val="EE580C"/>
              </a:solidFill>
            </a:ln>
            <a:effectLst/>
          </p:spPr>
        </p:pic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FE701F9C-84BD-4E99-A8A8-FE2F9C8F2685}"/>
              </a:ext>
            </a:extLst>
          </p:cNvPr>
          <p:cNvGrpSpPr/>
          <p:nvPr/>
        </p:nvGrpSpPr>
        <p:grpSpPr>
          <a:xfrm>
            <a:off x="9174771" y="4161981"/>
            <a:ext cx="2744475" cy="1729677"/>
            <a:chOff x="9174771" y="4161981"/>
            <a:chExt cx="2744475" cy="1729677"/>
          </a:xfrm>
        </p:grpSpPr>
        <p:sp>
          <p:nvSpPr>
            <p:cNvPr id="54" name="Rektangel: avrundede hjørner 53">
              <a:extLst>
                <a:ext uri="{FF2B5EF4-FFF2-40B4-BE49-F238E27FC236}">
                  <a16:creationId xmlns:a16="http://schemas.microsoft.com/office/drawing/2014/main" id="{C7A4380D-A721-4FDB-B56C-70F48CC24ACA}"/>
                </a:ext>
              </a:extLst>
            </p:cNvPr>
            <p:cNvSpPr/>
            <p:nvPr/>
          </p:nvSpPr>
          <p:spPr>
            <a:xfrm>
              <a:off x="9174771" y="4170038"/>
              <a:ext cx="2744475" cy="1721620"/>
            </a:xfrm>
            <a:prstGeom prst="roundRect">
              <a:avLst>
                <a:gd name="adj" fmla="val 10795"/>
              </a:avLst>
            </a:prstGeom>
            <a:solidFill>
              <a:srgbClr val="EE58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5" name="TekstSylinder 54">
              <a:extLst>
                <a:ext uri="{FF2B5EF4-FFF2-40B4-BE49-F238E27FC236}">
                  <a16:creationId xmlns:a16="http://schemas.microsoft.com/office/drawing/2014/main" id="{50FB0C91-7C54-472C-987D-6B65425FFB5F}"/>
                </a:ext>
              </a:extLst>
            </p:cNvPr>
            <p:cNvSpPr txBox="1"/>
            <p:nvPr/>
          </p:nvSpPr>
          <p:spPr>
            <a:xfrm>
              <a:off x="9445775" y="4161981"/>
              <a:ext cx="2185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>
                  <a:solidFill>
                    <a:schemeClr val="bg1"/>
                  </a:solidFill>
                </a:rPr>
                <a:t>OSLO</a:t>
              </a:r>
            </a:p>
          </p:txBody>
        </p:sp>
        <p:pic>
          <p:nvPicPr>
            <p:cNvPr id="49" name="Bilde 48">
              <a:extLst>
                <a:ext uri="{FF2B5EF4-FFF2-40B4-BE49-F238E27FC236}">
                  <a16:creationId xmlns:a16="http://schemas.microsoft.com/office/drawing/2014/main" id="{440AC682-0B4D-416C-B19F-9AA2AB487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404" b="8366"/>
            <a:stretch/>
          </p:blipFill>
          <p:spPr>
            <a:xfrm>
              <a:off x="9196223" y="4416251"/>
              <a:ext cx="2699720" cy="1451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EE580C"/>
              </a:solidFill>
            </a:ln>
            <a:effectLst/>
          </p:spPr>
        </p:pic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BC4140C2-C5DF-450B-AF20-85363C688BED}"/>
              </a:ext>
            </a:extLst>
          </p:cNvPr>
          <p:cNvGrpSpPr/>
          <p:nvPr/>
        </p:nvGrpSpPr>
        <p:grpSpPr>
          <a:xfrm>
            <a:off x="3532212" y="1597293"/>
            <a:ext cx="2711070" cy="1751631"/>
            <a:chOff x="3444565" y="1391298"/>
            <a:chExt cx="2711070" cy="1751631"/>
          </a:xfrm>
        </p:grpSpPr>
        <p:sp>
          <p:nvSpPr>
            <p:cNvPr id="60" name="Rektangel: avrundede hjørner 59">
              <a:extLst>
                <a:ext uri="{FF2B5EF4-FFF2-40B4-BE49-F238E27FC236}">
                  <a16:creationId xmlns:a16="http://schemas.microsoft.com/office/drawing/2014/main" id="{2B29AEC2-CB7D-488C-9B99-FB32177FD6E8}"/>
                </a:ext>
              </a:extLst>
            </p:cNvPr>
            <p:cNvSpPr/>
            <p:nvPr/>
          </p:nvSpPr>
          <p:spPr>
            <a:xfrm>
              <a:off x="3444565" y="1421309"/>
              <a:ext cx="2711070" cy="1721620"/>
            </a:xfrm>
            <a:prstGeom prst="roundRect">
              <a:avLst>
                <a:gd name="adj" fmla="val 10795"/>
              </a:avLst>
            </a:prstGeom>
            <a:solidFill>
              <a:srgbClr val="EE580C"/>
            </a:solidFill>
            <a:ln>
              <a:solidFill>
                <a:srgbClr val="EE58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TekstSylinder 60">
              <a:extLst>
                <a:ext uri="{FF2B5EF4-FFF2-40B4-BE49-F238E27FC236}">
                  <a16:creationId xmlns:a16="http://schemas.microsoft.com/office/drawing/2014/main" id="{BD9962F5-F1C2-402D-9A3B-BBC13EDA809E}"/>
                </a:ext>
              </a:extLst>
            </p:cNvPr>
            <p:cNvSpPr txBox="1"/>
            <p:nvPr/>
          </p:nvSpPr>
          <p:spPr>
            <a:xfrm>
              <a:off x="3698819" y="1391298"/>
              <a:ext cx="21992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>
                  <a:solidFill>
                    <a:schemeClr val="bg1"/>
                  </a:solidFill>
                </a:rPr>
                <a:t>BERGEN</a:t>
              </a:r>
            </a:p>
          </p:txBody>
        </p:sp>
        <p:pic>
          <p:nvPicPr>
            <p:cNvPr id="50" name="4D7132F9-D744-4ACA-8AB4-F13D34DA2760">
              <a:extLst>
                <a:ext uri="{FF2B5EF4-FFF2-40B4-BE49-F238E27FC236}">
                  <a16:creationId xmlns:a16="http://schemas.microsoft.com/office/drawing/2014/main" id="{6B12525E-9135-4162-B16F-54B8709A7C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" t="44132" r="248" b="16298"/>
            <a:stretch/>
          </p:blipFill>
          <p:spPr bwMode="auto">
            <a:xfrm>
              <a:off x="3450516" y="1687424"/>
              <a:ext cx="2693768" cy="1451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rgbClr val="EE580C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61A27B5E-5DD5-4CDA-9A1C-5B3B41C396E3}"/>
              </a:ext>
            </a:extLst>
          </p:cNvPr>
          <p:cNvGrpSpPr/>
          <p:nvPr/>
        </p:nvGrpSpPr>
        <p:grpSpPr>
          <a:xfrm>
            <a:off x="1492592" y="4926019"/>
            <a:ext cx="2717113" cy="1748656"/>
            <a:chOff x="1492592" y="4926019"/>
            <a:chExt cx="2717113" cy="1748656"/>
          </a:xfrm>
        </p:grpSpPr>
        <p:sp>
          <p:nvSpPr>
            <p:cNvPr id="56" name="Rektangel: avrundede hjørner 55">
              <a:extLst>
                <a:ext uri="{FF2B5EF4-FFF2-40B4-BE49-F238E27FC236}">
                  <a16:creationId xmlns:a16="http://schemas.microsoft.com/office/drawing/2014/main" id="{C2905AB3-2F9C-4D71-85CD-A4A4CE3A2579}"/>
                </a:ext>
              </a:extLst>
            </p:cNvPr>
            <p:cNvSpPr/>
            <p:nvPr/>
          </p:nvSpPr>
          <p:spPr>
            <a:xfrm>
              <a:off x="1492592" y="4953055"/>
              <a:ext cx="2717113" cy="1721620"/>
            </a:xfrm>
            <a:prstGeom prst="roundRect">
              <a:avLst>
                <a:gd name="adj" fmla="val 10795"/>
              </a:avLst>
            </a:prstGeom>
            <a:solidFill>
              <a:srgbClr val="EE580C"/>
            </a:solidFill>
            <a:ln>
              <a:solidFill>
                <a:srgbClr val="EE58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7" name="TekstSylinder 56">
              <a:extLst>
                <a:ext uri="{FF2B5EF4-FFF2-40B4-BE49-F238E27FC236}">
                  <a16:creationId xmlns:a16="http://schemas.microsoft.com/office/drawing/2014/main" id="{95F2007D-B5FD-4D43-91E3-F15C7B0EAE60}"/>
                </a:ext>
              </a:extLst>
            </p:cNvPr>
            <p:cNvSpPr txBox="1"/>
            <p:nvPr/>
          </p:nvSpPr>
          <p:spPr>
            <a:xfrm>
              <a:off x="1603358" y="4926019"/>
              <a:ext cx="2488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>
                  <a:solidFill>
                    <a:schemeClr val="bg1"/>
                  </a:solidFill>
                </a:rPr>
                <a:t>MOSTERØY (produksjonslokale)</a:t>
              </a:r>
            </a:p>
          </p:txBody>
        </p:sp>
        <p:pic>
          <p:nvPicPr>
            <p:cNvPr id="51" name="Bilde 50">
              <a:extLst>
                <a:ext uri="{FF2B5EF4-FFF2-40B4-BE49-F238E27FC236}">
                  <a16:creationId xmlns:a16="http://schemas.microsoft.com/office/drawing/2014/main" id="{B9C8B415-37C5-47D5-ABBB-D229F6973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49" b="9645"/>
            <a:stretch/>
          </p:blipFill>
          <p:spPr>
            <a:xfrm>
              <a:off x="1501112" y="5204948"/>
              <a:ext cx="2699720" cy="1451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rgbClr val="EE580C"/>
              </a:solidFill>
            </a:ln>
            <a:effectLst/>
          </p:spPr>
        </p:pic>
      </p:grpSp>
      <p:cxnSp>
        <p:nvCxnSpPr>
          <p:cNvPr id="52" name="Rett linje 51">
            <a:extLst>
              <a:ext uri="{FF2B5EF4-FFF2-40B4-BE49-F238E27FC236}">
                <a16:creationId xmlns:a16="http://schemas.microsoft.com/office/drawing/2014/main" id="{A4DFA420-A8E0-487E-8399-143345B64BEC}"/>
              </a:ext>
            </a:extLst>
          </p:cNvPr>
          <p:cNvCxnSpPr>
            <a:cxnSpLocks/>
            <a:endCxn id="51" idx="3"/>
          </p:cNvCxnSpPr>
          <p:nvPr/>
        </p:nvCxnSpPr>
        <p:spPr>
          <a:xfrm flipH="1" flipV="1">
            <a:off x="4200832" y="5930774"/>
            <a:ext cx="1196575" cy="494964"/>
          </a:xfrm>
          <a:prstGeom prst="line">
            <a:avLst/>
          </a:prstGeom>
          <a:ln w="19050">
            <a:solidFill>
              <a:srgbClr val="EE5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DFFA8C27-8703-45D7-9039-5F251E5E8BD7}"/>
              </a:ext>
            </a:extLst>
          </p:cNvPr>
          <p:cNvGrpSpPr/>
          <p:nvPr/>
        </p:nvGrpSpPr>
        <p:grpSpPr>
          <a:xfrm>
            <a:off x="8112095" y="2139800"/>
            <a:ext cx="2726848" cy="1752212"/>
            <a:chOff x="8112095" y="2139800"/>
            <a:chExt cx="2726848" cy="1752212"/>
          </a:xfrm>
        </p:grpSpPr>
        <p:sp>
          <p:nvSpPr>
            <p:cNvPr id="31" name="Rektangel: avrundede hjørner 30">
              <a:extLst>
                <a:ext uri="{FF2B5EF4-FFF2-40B4-BE49-F238E27FC236}">
                  <a16:creationId xmlns:a16="http://schemas.microsoft.com/office/drawing/2014/main" id="{EDBEA4DB-336A-4D3F-A64D-C9D41950DE49}"/>
                </a:ext>
              </a:extLst>
            </p:cNvPr>
            <p:cNvSpPr/>
            <p:nvPr/>
          </p:nvSpPr>
          <p:spPr>
            <a:xfrm>
              <a:off x="8112095" y="2169093"/>
              <a:ext cx="2726848" cy="1721620"/>
            </a:xfrm>
            <a:prstGeom prst="roundRect">
              <a:avLst>
                <a:gd name="adj" fmla="val 10795"/>
              </a:avLst>
            </a:prstGeom>
            <a:solidFill>
              <a:srgbClr val="EE580C"/>
            </a:solidFill>
            <a:ln>
              <a:solidFill>
                <a:srgbClr val="EE58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38" name="Bilde 37">
              <a:extLst>
                <a:ext uri="{FF2B5EF4-FFF2-40B4-BE49-F238E27FC236}">
                  <a16:creationId xmlns:a16="http://schemas.microsoft.com/office/drawing/2014/main" id="{3471F3E5-4A74-44D3-AC4C-1D2C7B420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08" b="10348"/>
            <a:stretch/>
          </p:blipFill>
          <p:spPr>
            <a:xfrm>
              <a:off x="8127873" y="2440361"/>
              <a:ext cx="2699720" cy="14516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rgbClr val="EE580C"/>
              </a:solidFill>
            </a:ln>
            <a:effectLst/>
          </p:spPr>
        </p:pic>
        <p:sp>
          <p:nvSpPr>
            <p:cNvPr id="53" name="TekstSylinder 52">
              <a:extLst>
                <a:ext uri="{FF2B5EF4-FFF2-40B4-BE49-F238E27FC236}">
                  <a16:creationId xmlns:a16="http://schemas.microsoft.com/office/drawing/2014/main" id="{1CFB7D21-10BF-4275-8420-D9E952F1E5A4}"/>
                </a:ext>
              </a:extLst>
            </p:cNvPr>
            <p:cNvSpPr txBox="1"/>
            <p:nvPr/>
          </p:nvSpPr>
          <p:spPr>
            <a:xfrm>
              <a:off x="8390487" y="2139800"/>
              <a:ext cx="2185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>
                  <a:solidFill>
                    <a:schemeClr val="bg1"/>
                  </a:solidFill>
                </a:rPr>
                <a:t>TRONDHEIM</a:t>
              </a:r>
            </a:p>
          </p:txBody>
        </p:sp>
      </p:grpSp>
      <p:pic>
        <p:nvPicPr>
          <p:cNvPr id="45" name="Bilde 44">
            <a:extLst>
              <a:ext uri="{FF2B5EF4-FFF2-40B4-BE49-F238E27FC236}">
                <a16:creationId xmlns:a16="http://schemas.microsoft.com/office/drawing/2014/main" id="{38F15A5B-39AD-43FA-BC34-849EF134F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5" y="6292966"/>
            <a:ext cx="1778919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40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0FD441E9-86D0-4AE4-BFC8-D8039CE6C51D}"/>
              </a:ext>
            </a:extLst>
          </p:cNvPr>
          <p:cNvSpPr txBox="1"/>
          <p:nvPr/>
        </p:nvSpPr>
        <p:spPr>
          <a:xfrm>
            <a:off x="340524" y="1619788"/>
            <a:ext cx="336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Stikk innom!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8770524-0CE0-4E25-9A1D-87798DF95529}"/>
              </a:ext>
            </a:extLst>
          </p:cNvPr>
          <p:cNvSpPr txBox="1"/>
          <p:nvPr/>
        </p:nvSpPr>
        <p:spPr>
          <a:xfrm>
            <a:off x="419046" y="2602010"/>
            <a:ext cx="3360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Både i Oslo, Bergen, Stavanger og Trondheim utvider og utvikler vi våre utstillingslokaler kontinuerlig. Her kan vi også gi kurs og opplæring i hvordan dere kan få de beste løsningene og hvilke produkt som passer. Spør oss!</a:t>
            </a:r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CBBD6004-4817-441D-9A9B-53B3404A9B50}"/>
              </a:ext>
            </a:extLst>
          </p:cNvPr>
          <p:cNvCxnSpPr>
            <a:cxnSpLocks/>
          </p:cNvCxnSpPr>
          <p:nvPr/>
        </p:nvCxnSpPr>
        <p:spPr>
          <a:xfrm>
            <a:off x="495246" y="2389229"/>
            <a:ext cx="2988183" cy="0"/>
          </a:xfrm>
          <a:prstGeom prst="line">
            <a:avLst/>
          </a:prstGeom>
          <a:ln w="28575" cap="rnd">
            <a:solidFill>
              <a:srgbClr val="E754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CA65BDF7-3A02-4D7D-8722-25DBE27E125C}"/>
              </a:ext>
            </a:extLst>
          </p:cNvPr>
          <p:cNvCxnSpPr>
            <a:cxnSpLocks/>
          </p:cNvCxnSpPr>
          <p:nvPr/>
        </p:nvCxnSpPr>
        <p:spPr>
          <a:xfrm>
            <a:off x="495246" y="4152714"/>
            <a:ext cx="2988183" cy="0"/>
          </a:xfrm>
          <a:prstGeom prst="line">
            <a:avLst/>
          </a:prstGeom>
          <a:ln w="28575" cap="rnd">
            <a:solidFill>
              <a:srgbClr val="E754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1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tel 19">
            <a:extLst>
              <a:ext uri="{FF2B5EF4-FFF2-40B4-BE49-F238E27FC236}">
                <a16:creationId xmlns:a16="http://schemas.microsoft.com/office/drawing/2014/main" id="{270F670D-D64F-441B-98B0-3F65628D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59" y="1343715"/>
            <a:ext cx="3309050" cy="1131926"/>
          </a:xfrm>
        </p:spPr>
        <p:txBody>
          <a:bodyPr>
            <a:normAutofit fontScale="90000"/>
          </a:bodyPr>
          <a:lstStyle/>
          <a:p>
            <a:r>
              <a:rPr lang="nb-NO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Innkjøp og sortiment</a:t>
            </a:r>
          </a:p>
        </p:txBody>
      </p:sp>
      <p:pic>
        <p:nvPicPr>
          <p:cNvPr id="15" name="Grafikk 14">
            <a:extLst>
              <a:ext uri="{FF2B5EF4-FFF2-40B4-BE49-F238E27FC236}">
                <a16:creationId xmlns:a16="http://schemas.microsoft.com/office/drawing/2014/main" id="{0995F27C-D6C5-4729-A026-76AA25FCA2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096" y="2907583"/>
            <a:ext cx="470933" cy="557931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E748B390-11D0-4123-9A49-4BB8E1A9FD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5876" y="4096005"/>
            <a:ext cx="617494" cy="617494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D2C9DB46-4091-49F7-9E6E-ED20306A7F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7873" y="1591920"/>
            <a:ext cx="672027" cy="672027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56CD0CF0-0517-42EB-AE7A-D78D6137FA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7130" y="5458377"/>
            <a:ext cx="588648" cy="588648"/>
          </a:xfrm>
          <a:prstGeom prst="rect">
            <a:avLst/>
          </a:prstGeom>
        </p:spPr>
      </p:pic>
      <p:sp>
        <p:nvSpPr>
          <p:cNvPr id="21" name="Plassholder for innhold 20">
            <a:extLst>
              <a:ext uri="{FF2B5EF4-FFF2-40B4-BE49-F238E27FC236}">
                <a16:creationId xmlns:a16="http://schemas.microsoft.com/office/drawing/2014/main" id="{F9CC9A45-7057-4DFF-A9BD-A6A5BF0D1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859" y="2589550"/>
            <a:ext cx="3438107" cy="189481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14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Vårt innkjøpsteam er lokalisert i Trondheim og sørger for effektivt innkjøp til vårt hovedlager og våre HUB-lokasjoner.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Vi tilbyr et felles sortiment på tvers av våre salgsavdelinger med egne merkeprodukter og andre sterke merkevarer. Våre kategoriansvarlige har en sterk faglig kompetanse, vi er innovative og  i stadig utvikling for å forbedre vårt produktspekter.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41C45358-27B0-4A5E-812D-67C9712B5C52}"/>
              </a:ext>
            </a:extLst>
          </p:cNvPr>
          <p:cNvSpPr txBox="1"/>
          <p:nvPr/>
        </p:nvSpPr>
        <p:spPr>
          <a:xfrm>
            <a:off x="8298396" y="268843"/>
            <a:ext cx="208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>
                <a:solidFill>
                  <a:schemeClr val="bg1"/>
                </a:solidFill>
              </a:rPr>
              <a:t>TETTEPRODUKTER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C0332193-C711-44F7-A694-D869AAB3E358}"/>
              </a:ext>
            </a:extLst>
          </p:cNvPr>
          <p:cNvSpPr txBox="1"/>
          <p:nvPr/>
        </p:nvSpPr>
        <p:spPr>
          <a:xfrm>
            <a:off x="8398273" y="1370855"/>
            <a:ext cx="31816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FESTEMIDLER/JERNVARE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B7220DA3-F3EF-4DC6-9C0D-879F7BE76845}"/>
              </a:ext>
            </a:extLst>
          </p:cNvPr>
          <p:cNvSpPr txBox="1"/>
          <p:nvPr/>
        </p:nvSpPr>
        <p:spPr>
          <a:xfrm>
            <a:off x="8456603" y="2663321"/>
            <a:ext cx="279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LÅS OG BESLAG</a:t>
            </a: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E4B9E224-3EB9-45C7-A87F-09D944250090}"/>
              </a:ext>
            </a:extLst>
          </p:cNvPr>
          <p:cNvSpPr txBox="1"/>
          <p:nvPr/>
        </p:nvSpPr>
        <p:spPr>
          <a:xfrm>
            <a:off x="8456604" y="3891830"/>
            <a:ext cx="243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GLASSPRODUKTER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DB7B451C-8C9B-4257-8A39-6BC7B5F3E850}"/>
              </a:ext>
            </a:extLst>
          </p:cNvPr>
          <p:cNvSpPr txBox="1"/>
          <p:nvPr/>
        </p:nvSpPr>
        <p:spPr>
          <a:xfrm>
            <a:off x="8492864" y="5194800"/>
            <a:ext cx="215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ALUMINIUM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0DFE674E-4427-4116-A656-0A0552768D3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456563">
            <a:off x="7778600" y="661328"/>
            <a:ext cx="698489" cy="366707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D7B46785-71A3-416E-8732-5EEB34A6AE72}"/>
              </a:ext>
            </a:extLst>
          </p:cNvPr>
          <p:cNvCxnSpPr>
            <a:cxnSpLocks/>
          </p:cNvCxnSpPr>
          <p:nvPr/>
        </p:nvCxnSpPr>
        <p:spPr>
          <a:xfrm>
            <a:off x="8004781" y="1218897"/>
            <a:ext cx="4784459" cy="0"/>
          </a:xfrm>
          <a:prstGeom prst="line">
            <a:avLst/>
          </a:prstGeom>
          <a:ln>
            <a:solidFill>
              <a:srgbClr val="EE580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56938FA0-2232-468A-BF65-DDC38CABE8AF}"/>
              </a:ext>
            </a:extLst>
          </p:cNvPr>
          <p:cNvCxnSpPr>
            <a:cxnSpLocks/>
          </p:cNvCxnSpPr>
          <p:nvPr/>
        </p:nvCxnSpPr>
        <p:spPr>
          <a:xfrm>
            <a:off x="8004781" y="2436304"/>
            <a:ext cx="4779082" cy="0"/>
          </a:xfrm>
          <a:prstGeom prst="line">
            <a:avLst/>
          </a:prstGeom>
          <a:ln>
            <a:solidFill>
              <a:srgbClr val="EE580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09B02304-F975-453F-9B3A-F7405193A471}"/>
              </a:ext>
            </a:extLst>
          </p:cNvPr>
          <p:cNvCxnSpPr>
            <a:cxnSpLocks/>
          </p:cNvCxnSpPr>
          <p:nvPr/>
        </p:nvCxnSpPr>
        <p:spPr>
          <a:xfrm>
            <a:off x="8004781" y="3671431"/>
            <a:ext cx="4779082" cy="0"/>
          </a:xfrm>
          <a:prstGeom prst="line">
            <a:avLst/>
          </a:prstGeom>
          <a:ln>
            <a:solidFill>
              <a:srgbClr val="EE580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95EF3E09-1D73-40C5-9B58-B2D9F6442A6D}"/>
              </a:ext>
            </a:extLst>
          </p:cNvPr>
          <p:cNvCxnSpPr>
            <a:cxnSpLocks/>
          </p:cNvCxnSpPr>
          <p:nvPr/>
        </p:nvCxnSpPr>
        <p:spPr>
          <a:xfrm>
            <a:off x="8004781" y="4975109"/>
            <a:ext cx="4779082" cy="0"/>
          </a:xfrm>
          <a:prstGeom prst="line">
            <a:avLst/>
          </a:prstGeom>
          <a:ln>
            <a:solidFill>
              <a:srgbClr val="EE580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7A57885-44D1-44D6-B007-C40334388761}"/>
              </a:ext>
            </a:extLst>
          </p:cNvPr>
          <p:cNvSpPr txBox="1"/>
          <p:nvPr/>
        </p:nvSpPr>
        <p:spPr>
          <a:xfrm>
            <a:off x="8398273" y="574991"/>
            <a:ext cx="318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Lim- og fugemasse, gummi, butyl, tape, vindtetting, pakninger </a:t>
            </a:r>
            <a:r>
              <a:rPr lang="nb-NO" sz="1400" err="1">
                <a:solidFill>
                  <a:schemeClr val="bg1"/>
                </a:solidFill>
              </a:rPr>
              <a:t>m.m</a:t>
            </a:r>
            <a:endParaRPr lang="nb-NO" sz="1400">
              <a:solidFill>
                <a:schemeClr val="bg1"/>
              </a:solidFill>
            </a:endParaRP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00765EF2-3416-426D-8407-8F63D2167311}"/>
              </a:ext>
            </a:extLst>
          </p:cNvPr>
          <p:cNvSpPr txBox="1"/>
          <p:nvPr/>
        </p:nvSpPr>
        <p:spPr>
          <a:xfrm>
            <a:off x="8398272" y="1692838"/>
            <a:ext cx="308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Verktøy, skruer, spiker, </a:t>
            </a:r>
            <a:r>
              <a:rPr lang="nb-NO" sz="1400" err="1">
                <a:solidFill>
                  <a:schemeClr val="bg1"/>
                </a:solidFill>
              </a:rPr>
              <a:t>byggbeslag</a:t>
            </a:r>
            <a:r>
              <a:rPr lang="nb-NO" sz="1400">
                <a:solidFill>
                  <a:schemeClr val="bg1"/>
                </a:solidFill>
              </a:rPr>
              <a:t>, hjelpemidler, verneutstyr </a:t>
            </a:r>
            <a:r>
              <a:rPr lang="nb-NO" sz="1400" err="1">
                <a:solidFill>
                  <a:schemeClr val="bg1"/>
                </a:solidFill>
              </a:rPr>
              <a:t>m.m</a:t>
            </a:r>
            <a:r>
              <a:rPr lang="nb-NO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A4B14AD1-AFE1-45C8-914D-09C8ADADDF19}"/>
              </a:ext>
            </a:extLst>
          </p:cNvPr>
          <p:cNvSpPr txBox="1"/>
          <p:nvPr/>
        </p:nvSpPr>
        <p:spPr>
          <a:xfrm>
            <a:off x="8456603" y="3002193"/>
            <a:ext cx="2084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Vridere, beslag og innfesting til dør og vindu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F81AF607-F1DF-4591-BE2E-685ED620220E}"/>
              </a:ext>
            </a:extLst>
          </p:cNvPr>
          <p:cNvSpPr txBox="1"/>
          <p:nvPr/>
        </p:nvSpPr>
        <p:spPr>
          <a:xfrm>
            <a:off x="8456603" y="4251568"/>
            <a:ext cx="2959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Glassrekkverk, baldakiner, glassbeslag, innfesting, verktøy </a:t>
            </a:r>
            <a:r>
              <a:rPr lang="nb-NO" sz="1400" dirty="0" err="1">
                <a:solidFill>
                  <a:schemeClr val="bg1"/>
                </a:solidFill>
              </a:rPr>
              <a:t>m.m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0474B335-68F4-4B49-902D-8B9F0DB9FDC6}"/>
              </a:ext>
            </a:extLst>
          </p:cNvPr>
          <p:cNvSpPr txBox="1"/>
          <p:nvPr/>
        </p:nvSpPr>
        <p:spPr>
          <a:xfrm>
            <a:off x="8492864" y="5562435"/>
            <a:ext cx="326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Aluminiumsprofiler, bekledningsprofiler, terskler og skinner, vannbordbeslag </a:t>
            </a:r>
            <a:r>
              <a:rPr lang="nb-NO" sz="1400" err="1">
                <a:solidFill>
                  <a:schemeClr val="bg1"/>
                </a:solidFill>
              </a:rPr>
              <a:t>m.m</a:t>
            </a:r>
            <a:r>
              <a:rPr lang="nb-NO" sz="1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Plassholder for innhold 20">
            <a:extLst>
              <a:ext uri="{FF2B5EF4-FFF2-40B4-BE49-F238E27FC236}">
                <a16:creationId xmlns:a16="http://schemas.microsoft.com/office/drawing/2014/main" id="{8EA7E63A-CA49-4575-AB62-7BD6579D829F}"/>
              </a:ext>
            </a:extLst>
          </p:cNvPr>
          <p:cNvSpPr txBox="1">
            <a:spLocks/>
          </p:cNvSpPr>
          <p:nvPr/>
        </p:nvSpPr>
        <p:spPr>
          <a:xfrm>
            <a:off x="328859" y="4750296"/>
            <a:ext cx="3228072" cy="782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4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Lager i Oslo, Stavanger, Bergen og Trondheim gir oss nærhet til kunden og sikrer raskest mulig leveranse.</a:t>
            </a:r>
          </a:p>
        </p:txBody>
      </p:sp>
      <p:cxnSp>
        <p:nvCxnSpPr>
          <p:cNvPr id="43" name="Rett linje 42">
            <a:extLst>
              <a:ext uri="{FF2B5EF4-FFF2-40B4-BE49-F238E27FC236}">
                <a16:creationId xmlns:a16="http://schemas.microsoft.com/office/drawing/2014/main" id="{0012FB55-A86F-47D0-9606-9358C7088664}"/>
              </a:ext>
            </a:extLst>
          </p:cNvPr>
          <p:cNvCxnSpPr>
            <a:cxnSpLocks/>
          </p:cNvCxnSpPr>
          <p:nvPr/>
        </p:nvCxnSpPr>
        <p:spPr>
          <a:xfrm>
            <a:off x="431553" y="2477701"/>
            <a:ext cx="2136549" cy="0"/>
          </a:xfrm>
          <a:prstGeom prst="line">
            <a:avLst/>
          </a:prstGeom>
          <a:ln w="28575" cap="rnd">
            <a:solidFill>
              <a:srgbClr val="E754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ilde 25">
            <a:extLst>
              <a:ext uri="{FF2B5EF4-FFF2-40B4-BE49-F238E27FC236}">
                <a16:creationId xmlns:a16="http://schemas.microsoft.com/office/drawing/2014/main" id="{3F0983FA-54FF-4807-AFE3-985B92010C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395" y="6292966"/>
            <a:ext cx="1778919" cy="3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6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bygning, utendørs, stein, gammel&#10;&#10;Automatisk generert beskrivelse">
            <a:extLst>
              <a:ext uri="{FF2B5EF4-FFF2-40B4-BE49-F238E27FC236}">
                <a16:creationId xmlns:a16="http://schemas.microsoft.com/office/drawing/2014/main" id="{AC071EDA-221B-47A5-8565-F528A19C2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542109"/>
            <a:ext cx="11539388" cy="769292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5C82267-6B53-475E-966C-C000FD5B9861}"/>
              </a:ext>
            </a:extLst>
          </p:cNvPr>
          <p:cNvSpPr/>
          <p:nvPr/>
        </p:nvSpPr>
        <p:spPr>
          <a:xfrm>
            <a:off x="11173326" y="0"/>
            <a:ext cx="1018674" cy="6858000"/>
          </a:xfrm>
          <a:prstGeom prst="rect">
            <a:avLst/>
          </a:prstGeom>
          <a:solidFill>
            <a:srgbClr val="1B232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E037A8A-4160-4A16-A4AB-AD8FBB515F42}"/>
              </a:ext>
            </a:extLst>
          </p:cNvPr>
          <p:cNvSpPr/>
          <p:nvPr/>
        </p:nvSpPr>
        <p:spPr>
          <a:xfrm>
            <a:off x="0" y="6120063"/>
            <a:ext cx="10908632" cy="280737"/>
          </a:xfrm>
          <a:prstGeom prst="rect">
            <a:avLst/>
          </a:prstGeom>
          <a:solidFill>
            <a:srgbClr val="F04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FF7BACF-0FF5-42A0-B9E2-20F9EB883A5F}"/>
              </a:ext>
            </a:extLst>
          </p:cNvPr>
          <p:cNvSpPr txBox="1"/>
          <p:nvPr/>
        </p:nvSpPr>
        <p:spPr>
          <a:xfrm>
            <a:off x="834190" y="6104021"/>
            <a:ext cx="3264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www.sorboas.no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921E8CE-8162-4945-AB5B-910358417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663488" y="1182604"/>
            <a:ext cx="2038350" cy="514350"/>
          </a:xfrm>
          <a:prstGeom prst="rect">
            <a:avLst/>
          </a:prstGeom>
        </p:spPr>
      </p:pic>
      <p:pic>
        <p:nvPicPr>
          <p:cNvPr id="11" name="Bilde 10" descr="Et bilde som inneholder kopp, innendørs&#10;&#10;Automatisk generert beskrivelse">
            <a:extLst>
              <a:ext uri="{FF2B5EF4-FFF2-40B4-BE49-F238E27FC236}">
                <a16:creationId xmlns:a16="http://schemas.microsoft.com/office/drawing/2014/main" id="{BC78FCFD-4699-40CB-9459-F92CA5BFC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992" y="4819173"/>
            <a:ext cx="514351" cy="119500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E7030A-D76F-4BC8-818D-58AC291E2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/>
          <a:stretch/>
        </p:blipFill>
        <p:spPr>
          <a:xfrm>
            <a:off x="11173324" y="5857562"/>
            <a:ext cx="956039" cy="856851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A9E7053-2F33-4F69-8DAF-1206889D4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782" y="5352506"/>
            <a:ext cx="495329" cy="416825"/>
          </a:xfrm>
          <a:prstGeom prst="rect">
            <a:avLst/>
          </a:prstGeom>
        </p:spPr>
      </p:pic>
      <p:sp>
        <p:nvSpPr>
          <p:cNvPr id="34" name="Rectangle 5">
            <a:extLst>
              <a:ext uri="{FF2B5EF4-FFF2-40B4-BE49-F238E27FC236}">
                <a16:creationId xmlns:a16="http://schemas.microsoft.com/office/drawing/2014/main" id="{FC8CAAAD-85D9-4891-A8A0-0A38BCDD4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189" y="3914328"/>
            <a:ext cx="4515594" cy="1502346"/>
          </a:xfrm>
          <a:prstGeom prst="rect">
            <a:avLst/>
          </a:prstGeom>
          <a:solidFill>
            <a:srgbClr val="F04F1B"/>
          </a:solidFill>
          <a:ln>
            <a:solidFill>
              <a:schemeClr val="tx1"/>
            </a:solidFill>
          </a:ln>
          <a:effectLst/>
        </p:spPr>
        <p:txBody>
          <a:bodyPr anchor="ctr"/>
          <a:lstStyle>
            <a:defPPr>
              <a:defRPr lang="sv-SE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82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sv-SE" sz="2000" b="1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 Unicode MS" pitchFamily="34" charset="-128"/>
                <a:sym typeface="Helvetica Neue"/>
              </a:rPr>
              <a:t>PRODUKTER TIL GLASS</a:t>
            </a:r>
            <a:endParaRPr kumimoji="0" lang="nb-NO" altLang="sv-SE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 Unicode MS" pitchFamily="34" charset="-128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24478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07A5F7037CFA4D989632A11BCD9272" ma:contentTypeVersion="10" ma:contentTypeDescription="Skapa ett nytt dokument." ma:contentTypeScope="" ma:versionID="1ffa652a0b85db0b3840441b5b08cc6b">
  <xsd:schema xmlns:xsd="http://www.w3.org/2001/XMLSchema" xmlns:xs="http://www.w3.org/2001/XMLSchema" xmlns:p="http://schemas.microsoft.com/office/2006/metadata/properties" xmlns:ns2="e7f7cad8-d74b-4f75-8baa-6cb25f06b816" xmlns:ns3="5ed21924-fe62-4267-9eac-29b6a04249e6" targetNamespace="http://schemas.microsoft.com/office/2006/metadata/properties" ma:root="true" ma:fieldsID="53c9a2553421a473499b5a1d29abc2be" ns2:_="" ns3:_="">
    <xsd:import namespace="e7f7cad8-d74b-4f75-8baa-6cb25f06b816"/>
    <xsd:import namespace="5ed21924-fe62-4267-9eac-29b6a04249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7cad8-d74b-4f75-8baa-6cb25f06b8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21924-fe62-4267-9eac-29b6a04249e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ECAB1-52EE-4580-878F-FB8355D60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D2D370-8983-468A-8CCA-178778496382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e7f7cad8-d74b-4f75-8baa-6cb25f06b816"/>
    <ds:schemaRef ds:uri="http://purl.org/dc/dcmitype/"/>
    <ds:schemaRef ds:uri="http://schemas.openxmlformats.org/package/2006/metadata/core-properties"/>
    <ds:schemaRef ds:uri="5ed21924-fe62-4267-9eac-29b6a04249e6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3903BE4-B8A4-4F81-887C-FBA41BB69B22}">
  <ds:schemaRefs>
    <ds:schemaRef ds:uri="5ed21924-fe62-4267-9eac-29b6a04249e6"/>
    <ds:schemaRef ds:uri="e7f7cad8-d74b-4f75-8baa-6cb25f06b8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2617</TotalTime>
  <Words>947</Words>
  <Application>Microsoft Office PowerPoint</Application>
  <PresentationFormat>Widescreen</PresentationFormat>
  <Paragraphs>224</Paragraphs>
  <Slides>25</Slides>
  <Notes>11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Open Sans Light</vt:lpstr>
      <vt:lpstr>Office-tema</vt:lpstr>
      <vt:lpstr>1_Office-tema</vt:lpstr>
      <vt:lpstr>Glassfagkjeden +  Sørbø</vt:lpstr>
      <vt:lpstr>PowerPoint-presentasjon</vt:lpstr>
      <vt:lpstr>PowerPoint-presentasjon</vt:lpstr>
      <vt:lpstr>PowerPoint-presentasjon</vt:lpstr>
      <vt:lpstr>Sørbø Proff</vt:lpstr>
      <vt:lpstr>Strategisk lokalisert i Norges  4 største byer</vt:lpstr>
      <vt:lpstr>PowerPoint-presentasjon</vt:lpstr>
      <vt:lpstr>Innkjøp og sortiment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Toril Hegstad</dc:creator>
  <cp:lastModifiedBy>Braastad, Anne-Charlotte</cp:lastModifiedBy>
  <cp:revision>19</cp:revision>
  <cp:lastPrinted>2022-01-05T09:00:13Z</cp:lastPrinted>
  <dcterms:created xsi:type="dcterms:W3CDTF">2021-08-02T13:20:05Z</dcterms:created>
  <dcterms:modified xsi:type="dcterms:W3CDTF">2022-01-31T06:52:11Z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0x0101005207A5F7037CFA4D989632A11BCD9272</vt:lpwstr>
  </property>
</Properties>
</file>