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702" r:id="rId3"/>
    <p:sldMasterId id="2147483716" r:id="rId4"/>
  </p:sldMasterIdLst>
  <p:notesMasterIdLst>
    <p:notesMasterId r:id="rId32"/>
  </p:notesMasterIdLst>
  <p:sldIdLst>
    <p:sldId id="2076136988" r:id="rId5"/>
    <p:sldId id="2076136997" r:id="rId6"/>
    <p:sldId id="2076136989" r:id="rId7"/>
    <p:sldId id="2076136990" r:id="rId8"/>
    <p:sldId id="2076136991" r:id="rId9"/>
    <p:sldId id="2076136992" r:id="rId10"/>
    <p:sldId id="2076137012" r:id="rId11"/>
    <p:sldId id="2076137016" r:id="rId12"/>
    <p:sldId id="2076137018" r:id="rId13"/>
    <p:sldId id="2076137019" r:id="rId14"/>
    <p:sldId id="2076137020" r:id="rId15"/>
    <p:sldId id="2076137021" r:id="rId16"/>
    <p:sldId id="2076137025" r:id="rId17"/>
    <p:sldId id="2076137024" r:id="rId18"/>
    <p:sldId id="2076137023" r:id="rId19"/>
    <p:sldId id="2076137022" r:id="rId20"/>
    <p:sldId id="2076137017" r:id="rId21"/>
    <p:sldId id="2076137029" r:id="rId22"/>
    <p:sldId id="826" r:id="rId23"/>
    <p:sldId id="2076136996" r:id="rId24"/>
    <p:sldId id="2076137009" r:id="rId25"/>
    <p:sldId id="2076137007" r:id="rId26"/>
    <p:sldId id="2076137005" r:id="rId27"/>
    <p:sldId id="2076137026" r:id="rId28"/>
    <p:sldId id="2076137006" r:id="rId29"/>
    <p:sldId id="2076137031" r:id="rId30"/>
    <p:sldId id="207613703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E765E25-69AB-431D-8375-FFC86839E264}">
          <p14:sldIdLst>
            <p14:sldId id="2076136988"/>
            <p14:sldId id="2076136997"/>
            <p14:sldId id="2076136989"/>
            <p14:sldId id="2076136990"/>
            <p14:sldId id="2076136991"/>
            <p14:sldId id="2076136992"/>
            <p14:sldId id="2076137012"/>
            <p14:sldId id="2076137016"/>
            <p14:sldId id="2076137018"/>
            <p14:sldId id="2076137019"/>
            <p14:sldId id="2076137020"/>
            <p14:sldId id="2076137021"/>
            <p14:sldId id="2076137025"/>
            <p14:sldId id="2076137024"/>
            <p14:sldId id="2076137023"/>
            <p14:sldId id="2076137022"/>
            <p14:sldId id="2076137017"/>
            <p14:sldId id="2076137029"/>
            <p14:sldId id="826"/>
            <p14:sldId id="2076136996"/>
            <p14:sldId id="2076137009"/>
            <p14:sldId id="2076137007"/>
            <p14:sldId id="2076137005"/>
            <p14:sldId id="2076137026"/>
            <p14:sldId id="2076137006"/>
            <p14:sldId id="2076137031"/>
            <p14:sldId id="207613703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8DCB"/>
    <a:srgbClr val="3366CC"/>
    <a:srgbClr val="006699"/>
    <a:srgbClr val="3366FF"/>
    <a:srgbClr val="0066FF"/>
    <a:srgbClr val="3333FF"/>
    <a:srgbClr val="1E015F"/>
    <a:srgbClr val="5C21C5"/>
    <a:srgbClr val="4B1BA1"/>
    <a:srgbClr val="E042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550007-0368-454A-8FE8-689C6D972E6A}" v="5" dt="2021-09-22T16:00:27.0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4" autoAdjust="0"/>
    <p:restoredTop sz="96327" autoAdjust="0"/>
  </p:normalViewPr>
  <p:slideViewPr>
    <p:cSldViewPr snapToGrid="0">
      <p:cViewPr varScale="1">
        <p:scale>
          <a:sx n="128" d="100"/>
          <a:sy n="128" d="100"/>
        </p:scale>
        <p:origin x="32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ung Kim" userId="ed35a6a7-9e99-47ae-9dcd-69cec9e54355" providerId="ADAL" clId="{7A550007-0368-454A-8FE8-689C6D972E6A}"/>
    <pc:docChg chg="custSel addSld delSld modSld modSection">
      <pc:chgData name="Young Kim" userId="ed35a6a7-9e99-47ae-9dcd-69cec9e54355" providerId="ADAL" clId="{7A550007-0368-454A-8FE8-689C6D972E6A}" dt="2021-09-22T16:00:58.271" v="343" actId="20577"/>
      <pc:docMkLst>
        <pc:docMk/>
      </pc:docMkLst>
      <pc:sldChg chg="modSp add del mod">
        <pc:chgData name="Young Kim" userId="ed35a6a7-9e99-47ae-9dcd-69cec9e54355" providerId="ADAL" clId="{7A550007-0368-454A-8FE8-689C6D972E6A}" dt="2021-09-22T15:37:06.298" v="2" actId="47"/>
        <pc:sldMkLst>
          <pc:docMk/>
          <pc:sldMk cId="3342088512" sldId="463"/>
        </pc:sldMkLst>
        <pc:spChg chg="mod">
          <ac:chgData name="Young Kim" userId="ed35a6a7-9e99-47ae-9dcd-69cec9e54355" providerId="ADAL" clId="{7A550007-0368-454A-8FE8-689C6D972E6A}" dt="2021-09-22T15:36:53.421" v="1" actId="27636"/>
          <ac:spMkLst>
            <pc:docMk/>
            <pc:sldMk cId="3342088512" sldId="463"/>
            <ac:spMk id="2" creationId="{EDC4496E-25CB-406A-A128-A313711613F2}"/>
          </ac:spMkLst>
        </pc:spChg>
      </pc:sldChg>
      <pc:sldChg chg="addSp delSp modSp mod">
        <pc:chgData name="Young Kim" userId="ed35a6a7-9e99-47ae-9dcd-69cec9e54355" providerId="ADAL" clId="{7A550007-0368-454A-8FE8-689C6D972E6A}" dt="2021-09-22T16:00:58.271" v="343" actId="20577"/>
        <pc:sldMkLst>
          <pc:docMk/>
          <pc:sldMk cId="2852697606" sldId="2076136997"/>
        </pc:sldMkLst>
        <pc:spChg chg="mod">
          <ac:chgData name="Young Kim" userId="ed35a6a7-9e99-47ae-9dcd-69cec9e54355" providerId="ADAL" clId="{7A550007-0368-454A-8FE8-689C6D972E6A}" dt="2021-09-22T16:00:58.271" v="343" actId="20577"/>
          <ac:spMkLst>
            <pc:docMk/>
            <pc:sldMk cId="2852697606" sldId="2076136997"/>
            <ac:spMk id="11" creationId="{42470539-7898-4589-B6F1-F25A90F8F55E}"/>
          </ac:spMkLst>
        </pc:spChg>
        <pc:picChg chg="add del mod">
          <ac:chgData name="Young Kim" userId="ed35a6a7-9e99-47ae-9dcd-69cec9e54355" providerId="ADAL" clId="{7A550007-0368-454A-8FE8-689C6D972E6A}" dt="2021-09-22T16:00:08.342" v="283" actId="478"/>
          <ac:picMkLst>
            <pc:docMk/>
            <pc:sldMk cId="2852697606" sldId="2076136997"/>
            <ac:picMk id="5" creationId="{3906FB7C-43B0-42FB-A043-9E60B720CB4E}"/>
          </ac:picMkLst>
        </pc:picChg>
        <pc:picChg chg="del">
          <ac:chgData name="Young Kim" userId="ed35a6a7-9e99-47ae-9dcd-69cec9e54355" providerId="ADAL" clId="{7A550007-0368-454A-8FE8-689C6D972E6A}" dt="2021-09-22T16:00:32.703" v="289" actId="478"/>
          <ac:picMkLst>
            <pc:docMk/>
            <pc:sldMk cId="2852697606" sldId="2076136997"/>
            <ac:picMk id="8" creationId="{E59D41DC-0DF7-4431-ADC4-370BBB86F6E9}"/>
          </ac:picMkLst>
        </pc:picChg>
        <pc:picChg chg="add mod">
          <ac:chgData name="Young Kim" userId="ed35a6a7-9e99-47ae-9dcd-69cec9e54355" providerId="ADAL" clId="{7A550007-0368-454A-8FE8-689C6D972E6A}" dt="2021-09-22T16:00:41.103" v="291" actId="1076"/>
          <ac:picMkLst>
            <pc:docMk/>
            <pc:sldMk cId="2852697606" sldId="2076136997"/>
            <ac:picMk id="9" creationId="{EB893871-5095-4F24-B7D4-EE11F3938559}"/>
          </ac:picMkLst>
        </pc:picChg>
      </pc:sldChg>
      <pc:sldChg chg="addSp delSp modSp mod">
        <pc:chgData name="Young Kim" userId="ed35a6a7-9e99-47ae-9dcd-69cec9e54355" providerId="ADAL" clId="{7A550007-0368-454A-8FE8-689C6D972E6A}" dt="2021-09-22T15:42:28.233" v="279" actId="1076"/>
        <pc:sldMkLst>
          <pc:docMk/>
          <pc:sldMk cId="1850806020" sldId="2076137031"/>
        </pc:sldMkLst>
        <pc:spChg chg="del mod">
          <ac:chgData name="Young Kim" userId="ed35a6a7-9e99-47ae-9dcd-69cec9e54355" providerId="ADAL" clId="{7A550007-0368-454A-8FE8-689C6D972E6A}" dt="2021-09-22T15:42:19.178" v="276" actId="478"/>
          <ac:spMkLst>
            <pc:docMk/>
            <pc:sldMk cId="1850806020" sldId="2076137031"/>
            <ac:spMk id="3" creationId="{5046AA76-63F1-4313-B1F9-632B7ACE7DF8}"/>
          </ac:spMkLst>
        </pc:spChg>
        <pc:spChg chg="add del mod">
          <ac:chgData name="Young Kim" userId="ed35a6a7-9e99-47ae-9dcd-69cec9e54355" providerId="ADAL" clId="{7A550007-0368-454A-8FE8-689C6D972E6A}" dt="2021-09-22T15:42:22.800" v="277" actId="478"/>
          <ac:spMkLst>
            <pc:docMk/>
            <pc:sldMk cId="1850806020" sldId="2076137031"/>
            <ac:spMk id="4" creationId="{9F2DD8B1-2888-47DC-BA0E-E7F4C50BB90A}"/>
          </ac:spMkLst>
        </pc:spChg>
        <pc:spChg chg="add mod">
          <ac:chgData name="Young Kim" userId="ed35a6a7-9e99-47ae-9dcd-69cec9e54355" providerId="ADAL" clId="{7A550007-0368-454A-8FE8-689C6D972E6A}" dt="2021-09-22T15:42:28.233" v="279" actId="1076"/>
          <ac:spMkLst>
            <pc:docMk/>
            <pc:sldMk cId="1850806020" sldId="2076137031"/>
            <ac:spMk id="7" creationId="{8D89BA03-2F11-4E04-AE0C-107EBAA2E40C}"/>
          </ac:spMkLst>
        </pc:spChg>
        <pc:spChg chg="add mod">
          <ac:chgData name="Young Kim" userId="ed35a6a7-9e99-47ae-9dcd-69cec9e54355" providerId="ADAL" clId="{7A550007-0368-454A-8FE8-689C6D972E6A}" dt="2021-09-22T15:42:28.233" v="279" actId="1076"/>
          <ac:spMkLst>
            <pc:docMk/>
            <pc:sldMk cId="1850806020" sldId="2076137031"/>
            <ac:spMk id="8" creationId="{5BA5093B-667F-40DF-B423-9A8CF8A23656}"/>
          </ac:spMkLst>
        </pc:spChg>
      </pc:sldChg>
      <pc:sldChg chg="addSp delSp modSp new mod">
        <pc:chgData name="Young Kim" userId="ed35a6a7-9e99-47ae-9dcd-69cec9e54355" providerId="ADAL" clId="{7A550007-0368-454A-8FE8-689C6D972E6A}" dt="2021-09-22T15:40:39.327" v="201" actId="403"/>
        <pc:sldMkLst>
          <pc:docMk/>
          <pc:sldMk cId="1243458492" sldId="2076137033"/>
        </pc:sldMkLst>
        <pc:spChg chg="del">
          <ac:chgData name="Young Kim" userId="ed35a6a7-9e99-47ae-9dcd-69cec9e54355" providerId="ADAL" clId="{7A550007-0368-454A-8FE8-689C6D972E6A}" dt="2021-09-22T15:37:17.901" v="7" actId="478"/>
          <ac:spMkLst>
            <pc:docMk/>
            <pc:sldMk cId="1243458492" sldId="2076137033"/>
            <ac:spMk id="2" creationId="{B4BCD85C-9C7C-42A2-80CC-936B067308E4}"/>
          </ac:spMkLst>
        </pc:spChg>
        <pc:spChg chg="del">
          <ac:chgData name="Young Kim" userId="ed35a6a7-9e99-47ae-9dcd-69cec9e54355" providerId="ADAL" clId="{7A550007-0368-454A-8FE8-689C6D972E6A}" dt="2021-09-22T15:37:16.181" v="6" actId="478"/>
          <ac:spMkLst>
            <pc:docMk/>
            <pc:sldMk cId="1243458492" sldId="2076137033"/>
            <ac:spMk id="3" creationId="{A3BDCB2F-EF01-433A-8BB1-813FFE474B36}"/>
          </ac:spMkLst>
        </pc:spChg>
        <pc:spChg chg="add mod">
          <ac:chgData name="Young Kim" userId="ed35a6a7-9e99-47ae-9dcd-69cec9e54355" providerId="ADAL" clId="{7A550007-0368-454A-8FE8-689C6D972E6A}" dt="2021-09-22T15:39:04.238" v="129" actId="20577"/>
          <ac:spMkLst>
            <pc:docMk/>
            <pc:sldMk cId="1243458492" sldId="2076137033"/>
            <ac:spMk id="4" creationId="{06BFA380-0B3F-4385-8FC5-0C89AB56C850}"/>
          </ac:spMkLst>
        </pc:spChg>
        <pc:spChg chg="add mod">
          <ac:chgData name="Young Kim" userId="ed35a6a7-9e99-47ae-9dcd-69cec9e54355" providerId="ADAL" clId="{7A550007-0368-454A-8FE8-689C6D972E6A}" dt="2021-09-22T15:40:39.327" v="201" actId="403"/>
          <ac:spMkLst>
            <pc:docMk/>
            <pc:sldMk cId="1243458492" sldId="2076137033"/>
            <ac:spMk id="5" creationId="{0C0D77B5-C0A2-41B3-AD75-91E68EF33076}"/>
          </ac:spMkLst>
        </pc:spChg>
        <pc:spChg chg="add mod">
          <ac:chgData name="Young Kim" userId="ed35a6a7-9e99-47ae-9dcd-69cec9e54355" providerId="ADAL" clId="{7A550007-0368-454A-8FE8-689C6D972E6A}" dt="2021-09-22T15:40:15.058" v="195" actId="1076"/>
          <ac:spMkLst>
            <pc:docMk/>
            <pc:sldMk cId="1243458492" sldId="2076137033"/>
            <ac:spMk id="6" creationId="{517AF0D7-CB9F-477C-96C6-EA72C32F10EA}"/>
          </ac:spMkLst>
        </pc:spChg>
        <pc:spChg chg="add mod">
          <ac:chgData name="Young Kim" userId="ed35a6a7-9e99-47ae-9dcd-69cec9e54355" providerId="ADAL" clId="{7A550007-0368-454A-8FE8-689C6D972E6A}" dt="2021-09-22T15:40:09.632" v="194" actId="1076"/>
          <ac:spMkLst>
            <pc:docMk/>
            <pc:sldMk cId="1243458492" sldId="2076137033"/>
            <ac:spMk id="7" creationId="{1B1A01EE-E394-4567-8549-216C25E60BE5}"/>
          </ac:spMkLst>
        </pc:spChg>
      </pc:sldChg>
    </pc:docChg>
  </pc:docChgLst>
  <pc:docChgLst>
    <pc:chgData name="Mark Sexauer" userId="f4c22656a2e520c4" providerId="LiveId" clId="{02BCDD07-C4F9-46A2-ABB0-4FE2290BE325}"/>
    <pc:docChg chg="delSld modSection">
      <pc:chgData name="Mark Sexauer" userId="f4c22656a2e520c4" providerId="LiveId" clId="{02BCDD07-C4F9-46A2-ABB0-4FE2290BE325}" dt="2021-09-22T16:35:46.230" v="5" actId="47"/>
      <pc:docMkLst>
        <pc:docMk/>
      </pc:docMkLst>
      <pc:sldChg chg="del">
        <pc:chgData name="Mark Sexauer" userId="f4c22656a2e520c4" providerId="LiveId" clId="{02BCDD07-C4F9-46A2-ABB0-4FE2290BE325}" dt="2021-09-22T16:35:44.023" v="3" actId="47"/>
        <pc:sldMkLst>
          <pc:docMk/>
          <pc:sldMk cId="350233912" sldId="2076137014"/>
        </pc:sldMkLst>
      </pc:sldChg>
      <pc:sldChg chg="del">
        <pc:chgData name="Mark Sexauer" userId="f4c22656a2e520c4" providerId="LiveId" clId="{02BCDD07-C4F9-46A2-ABB0-4FE2290BE325}" dt="2021-09-22T16:35:43.124" v="2" actId="47"/>
        <pc:sldMkLst>
          <pc:docMk/>
          <pc:sldMk cId="3630830597" sldId="2076137015"/>
        </pc:sldMkLst>
      </pc:sldChg>
      <pc:sldChg chg="del">
        <pc:chgData name="Mark Sexauer" userId="f4c22656a2e520c4" providerId="LiveId" clId="{02BCDD07-C4F9-46A2-ABB0-4FE2290BE325}" dt="2021-09-22T16:35:42.276" v="1" actId="47"/>
        <pc:sldMkLst>
          <pc:docMk/>
          <pc:sldMk cId="1880022438" sldId="2076137027"/>
        </pc:sldMkLst>
      </pc:sldChg>
      <pc:sldChg chg="del">
        <pc:chgData name="Mark Sexauer" userId="f4c22656a2e520c4" providerId="LiveId" clId="{02BCDD07-C4F9-46A2-ABB0-4FE2290BE325}" dt="2021-09-22T16:35:40.850" v="0" actId="47"/>
        <pc:sldMkLst>
          <pc:docMk/>
          <pc:sldMk cId="3287554435" sldId="2076137028"/>
        </pc:sldMkLst>
      </pc:sldChg>
      <pc:sldChg chg="del">
        <pc:chgData name="Mark Sexauer" userId="f4c22656a2e520c4" providerId="LiveId" clId="{02BCDD07-C4F9-46A2-ABB0-4FE2290BE325}" dt="2021-09-22T16:35:45.285" v="4" actId="47"/>
        <pc:sldMkLst>
          <pc:docMk/>
          <pc:sldMk cId="4103517802" sldId="2076137030"/>
        </pc:sldMkLst>
      </pc:sldChg>
      <pc:sldChg chg="del">
        <pc:chgData name="Mark Sexauer" userId="f4c22656a2e520c4" providerId="LiveId" clId="{02BCDD07-C4F9-46A2-ABB0-4FE2290BE325}" dt="2021-09-22T16:35:46.230" v="5" actId="47"/>
        <pc:sldMkLst>
          <pc:docMk/>
          <pc:sldMk cId="652357965" sldId="207613703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3E63F1-0A39-41D9-B842-471B4B301512}" type="datetimeFigureOut">
              <a:rPr lang="en-US" smtClean="0"/>
              <a:t>9/22/21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7D9A3-A9D7-46ED-904B-AD0002E7B0A7}" type="slidenum">
              <a:rPr lang="en-US" smtClean="0"/>
              <a:t>‹#›</a:t>
            </a:fld>
            <a:endParaRPr lang="en-US"/>
          </a:p>
        </p:txBody>
      </p:sp>
    </p:spTree>
    <p:extLst>
      <p:ext uri="{BB962C8B-B14F-4D97-AF65-F5344CB8AC3E}">
        <p14:creationId xmlns:p14="http://schemas.microsoft.com/office/powerpoint/2010/main" val="1295387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800" dirty="0">
                <a:effectLst/>
                <a:latin typeface="Calibri" panose="020F0502020204030204" pitchFamily="34" charset="0"/>
                <a:ea typeface="Times New Roman" panose="02020603050405020304" pitchFamily="18" charset="0"/>
              </a:rPr>
              <a:t>Hello everyone, my name’s Mukta Kori and I will be presenting and moderating today’s Webinar along with Mark Sexauer. ATS is an IT consulting firm focused on delivering managed IT and security services, along with secure cloud services to small and mid-sized organizations.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effectLst/>
                <a:latin typeface="Calibri" panose="020F0502020204030204" pitchFamily="34" charset="0"/>
                <a:ea typeface="Times New Roman" panose="02020603050405020304" pitchFamily="18" charset="0"/>
              </a:rPr>
              <a:t>American Technology Services and Altigen, our trusted Teams Communications partner, want to welcome you all to our Webinar “</a:t>
            </a:r>
            <a:r>
              <a:rPr lang="en-US" sz="1800" dirty="0">
                <a:effectLst/>
                <a:latin typeface="Calibri" panose="020F0502020204030204" pitchFamily="34" charset="0"/>
                <a:ea typeface="Calibri" panose="020F0502020204030204" pitchFamily="34" charset="0"/>
              </a:rPr>
              <a:t>The Power of </a:t>
            </a:r>
            <a:r>
              <a:rPr lang="en-US" sz="1800" dirty="0">
                <a:effectLst/>
                <a:latin typeface="Calibri" panose="020F0502020204030204" pitchFamily="34" charset="0"/>
                <a:ea typeface="Times New Roman" panose="02020603050405020304" pitchFamily="18" charset="0"/>
              </a:rPr>
              <a:t>Microsoft Teams Phone System.”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effectLst/>
                <a:latin typeface="Segoe UI" panose="020B0502040204020203"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effectLst/>
                <a:latin typeface="Calibri" panose="020F0502020204030204" pitchFamily="34" charset="0"/>
                <a:ea typeface="Times New Roman" panose="02020603050405020304" pitchFamily="18" charset="0"/>
              </a:rPr>
              <a:t>This is our first webinar on Teams Phone system, and we would like to introduce you to the Microsoft’s VoIP world and empower you with all the information needed to make the right decision. </a:t>
            </a:r>
            <a:endParaRPr lang="en-US" sz="1800" dirty="0">
              <a:effectLst/>
              <a:latin typeface="Times New Roman" panose="02020603050405020304" pitchFamily="18" charset="0"/>
              <a:ea typeface="Times New Roman" panose="02020603050405020304" pitchFamily="18" charset="0"/>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25A049-B4F6-4955-A067-9BDC08022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24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25A049-B4F6-4955-A067-9BDC08022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257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25A049-B4F6-4955-A067-9BDC08022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237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25A049-B4F6-4955-A067-9BDC08022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782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25A049-B4F6-4955-A067-9BDC08022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055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25A049-B4F6-4955-A067-9BDC08022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494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25A049-B4F6-4955-A067-9BDC08022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986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25A049-B4F6-4955-A067-9BDC08022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543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25A049-B4F6-4955-A067-9BDC08022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071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Segoe UI" panose="020B0502040204020203" pitchFamily="34" charset="0"/>
                <a:ea typeface="Calibri" panose="020F0502020204030204" pitchFamily="34" charset="0"/>
              </a:rPr>
              <a:t># How much bandwidth will I need?</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Will my current office phones be compatible?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Can I keep the same number?</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When should I opt for MS calling plan?</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Segoe UI" panose="020B0502040204020203" pitchFamily="34" charset="0"/>
                <a:ea typeface="Calibri" panose="020F0502020204030204" pitchFamily="34" charset="0"/>
              </a:rPr>
              <a:t># Are audio conference minutes same as calling minutes?</a:t>
            </a:r>
            <a:endParaRPr lang="en-US" sz="1800">
              <a:effectLst/>
              <a:latin typeface="Calibri" panose="020F0502020204030204" pitchFamily="34" charset="0"/>
              <a:ea typeface="Calibri" panose="020F050202020403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25A049-B4F6-4955-A067-9BDC08022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574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1A8628-E7A3-48ED-BAE4-C305C5A1B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953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800" b="1" dirty="0">
                <a:effectLst/>
                <a:latin typeface="Calibri" panose="020F0502020204030204" pitchFamily="34" charset="0"/>
                <a:ea typeface="Times New Roman" panose="02020603050405020304" pitchFamily="18" charset="0"/>
              </a:rPr>
              <a:t>Mukta </a:t>
            </a:r>
            <a:r>
              <a:rPr lang="en-US" sz="1800" dirty="0">
                <a:effectLst/>
                <a:latin typeface="Calibri" panose="020F0502020204030204" pitchFamily="34" charset="0"/>
                <a:ea typeface="Times New Roman" panose="02020603050405020304" pitchFamily="18" charset="0"/>
              </a:rPr>
              <a:t>- I am a client Manager at ATS and have been with the team for over 7 years with 10 years of experience working with MSP’s.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Introduce Mark</a:t>
            </a:r>
            <a:r>
              <a:rPr lang="en-US" sz="1800" dirty="0">
                <a:effectLst/>
                <a:latin typeface="Calibri" panose="020F0502020204030204" pitchFamily="34" charset="0"/>
                <a:ea typeface="Calibri" panose="020F0502020204030204" pitchFamily="34" charset="0"/>
                <a:cs typeface="Calibri" panose="020F0502020204030204" pitchFamily="34" charset="0"/>
              </a:rPr>
              <a:t> - Mark Sexauer is the Director of Intelligent Communications with Altigen Communications with over 20 years of experience working within the Unified Communications space with a number of Fortune 500 companies. Mark specializes in Microsoft Teams </a:t>
            </a:r>
            <a:r>
              <a:rPr lang="en-US" sz="1800" dirty="0" err="1">
                <a:effectLst/>
                <a:latin typeface="Calibri" panose="020F0502020204030204" pitchFamily="34" charset="0"/>
                <a:ea typeface="Calibri" panose="020F0502020204030204" pitchFamily="34" charset="0"/>
                <a:cs typeface="Calibri" panose="020F0502020204030204" pitchFamily="34" charset="0"/>
              </a:rPr>
              <a:t>UCaaS</a:t>
            </a:r>
            <a:r>
              <a:rPr lang="en-US" sz="1800" dirty="0">
                <a:effectLst/>
                <a:latin typeface="Calibri" panose="020F0502020204030204" pitchFamily="34" charset="0"/>
                <a:ea typeface="Calibri" panose="020F0502020204030204" pitchFamily="34" charset="0"/>
                <a:cs typeface="Calibri" panose="020F0502020204030204" pitchFamily="34" charset="0"/>
              </a:rPr>
              <a:t> with Teams technology with an emphasis on voice and value add applications such as Contact Center for the modern workplace as well as, line of business applications such as CRM.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n-US" sz="1800" dirty="0">
                <a:effectLst/>
                <a:latin typeface="Calibri" panose="020F0502020204030204" pitchFamily="34" charset="0"/>
                <a:ea typeface="Times New Roman" panose="02020603050405020304" pitchFamily="18" charset="0"/>
              </a:rPr>
              <a:t>Before we start our presentation, I would like to encourage you to enter any questions you might have in the Q&amp;A window either on top or bottom of the screen and we will do our best to answer all the questions at the end of the presentation. We are recording today’s session and we’ll send it to you in an email tomorrow including the slide deck. </a:t>
            </a:r>
            <a:endParaRPr lang="en-US" sz="1800" dirty="0">
              <a:effectLst/>
              <a:latin typeface="Times New Roman" panose="02020603050405020304" pitchFamily="18" charset="0"/>
              <a:ea typeface="Times New Roman" panose="02020603050405020304" pitchFamily="18" charset="0"/>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25A049-B4F6-4955-A067-9BDC08022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343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native S4B architecture + application suite enable MaxACD to address of your enterprise routing and queuing requirements</a:t>
            </a:r>
          </a:p>
          <a:p>
            <a:pPr marL="171450" indent="-171450">
              <a:buFontTx/>
              <a:buChar char="-"/>
            </a:pPr>
            <a:r>
              <a:rPr lang="en-US" baseline="0" dirty="0"/>
              <a:t>Not just the </a:t>
            </a:r>
            <a:r>
              <a:rPr lang="en-US" baseline="0" dirty="0" err="1"/>
              <a:t>corp</a:t>
            </a:r>
            <a:r>
              <a:rPr lang="en-US" baseline="0" dirty="0"/>
              <a:t> contact center</a:t>
            </a:r>
          </a:p>
          <a:p>
            <a:pPr marL="171450" indent="-171450">
              <a:buFontTx/>
              <a:buChar char="-"/>
            </a:pPr>
            <a:r>
              <a:rPr lang="en-US" baseline="0" dirty="0"/>
              <a:t>How often do you get user requests to automate…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F5427-849D-8C4A-BCAE-961228BD8216}"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129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native S4B architecture + application suite enable MaxACD to address of your enterprise routing and queuing requirements</a:t>
            </a:r>
          </a:p>
          <a:p>
            <a:pPr marL="171450" indent="-171450">
              <a:buFontTx/>
              <a:buChar char="-"/>
            </a:pPr>
            <a:r>
              <a:rPr lang="en-US" baseline="0" dirty="0"/>
              <a:t>Not just the </a:t>
            </a:r>
            <a:r>
              <a:rPr lang="en-US" baseline="0" dirty="0" err="1"/>
              <a:t>corp</a:t>
            </a:r>
            <a:r>
              <a:rPr lang="en-US" baseline="0" dirty="0"/>
              <a:t> contact center</a:t>
            </a:r>
          </a:p>
          <a:p>
            <a:pPr marL="171450" indent="-171450">
              <a:buFontTx/>
              <a:buChar char="-"/>
            </a:pPr>
            <a:r>
              <a:rPr lang="en-US" baseline="0" dirty="0"/>
              <a:t>How often do you get user requests to automate…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F5427-849D-8C4A-BCAE-961228BD8216}"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133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native S4B architecture + application suite enable MaxACD to address of your enterprise routing and queuing requirements</a:t>
            </a:r>
          </a:p>
          <a:p>
            <a:pPr marL="171450" indent="-171450">
              <a:buFontTx/>
              <a:buChar char="-"/>
            </a:pPr>
            <a:r>
              <a:rPr lang="en-US" baseline="0" dirty="0"/>
              <a:t>Not just the </a:t>
            </a:r>
            <a:r>
              <a:rPr lang="en-US" baseline="0" dirty="0" err="1"/>
              <a:t>corp</a:t>
            </a:r>
            <a:r>
              <a:rPr lang="en-US" baseline="0" dirty="0"/>
              <a:t> contact center</a:t>
            </a:r>
          </a:p>
          <a:p>
            <a:pPr marL="171450" indent="-171450">
              <a:buFontTx/>
              <a:buChar char="-"/>
            </a:pPr>
            <a:r>
              <a:rPr lang="en-US" baseline="0" dirty="0"/>
              <a:t>How often do you get user requests to automate…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F5427-849D-8C4A-BCAE-961228BD8216}"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782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Segoe UI" panose="020B0502040204020203" pitchFamily="34" charset="0"/>
                <a:ea typeface="Calibri" panose="020F0502020204030204" pitchFamily="34" charset="0"/>
              </a:rPr>
              <a:t># How much bandwidth will I need?</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Will my current office phones be compatible?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Can I keep the same number?</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When should I opt for MS calling plan?</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Are audio conference minutes same as calling minutes?</a:t>
            </a:r>
            <a:endParaRPr lang="en-US" sz="1800" dirty="0">
              <a:effectLst/>
              <a:latin typeface="Calibri" panose="020F0502020204030204" pitchFamily="34" charset="0"/>
              <a:ea typeface="Calibri" panose="020F050202020403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25A049-B4F6-4955-A067-9BDC08022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055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25A049-B4F6-4955-A067-9BDC08022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330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Segoe UI" panose="020B0502040204020203" pitchFamily="34" charset="0"/>
                <a:ea typeface="Calibri" panose="020F0502020204030204" pitchFamily="34" charset="0"/>
              </a:rPr>
              <a:t># How much bandwidth will I need?</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Will my current office phones be compatible?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Can I keep the same number?</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When should I opt for MS calling plan?</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Segoe UI" panose="020B0502040204020203" pitchFamily="34" charset="0"/>
                <a:ea typeface="Calibri" panose="020F0502020204030204" pitchFamily="34" charset="0"/>
              </a:rPr>
              <a:t># Are audio conference minutes same as calling minutes?</a:t>
            </a:r>
            <a:endParaRPr lang="en-US" sz="1800">
              <a:effectLst/>
              <a:latin typeface="Calibri" panose="020F0502020204030204" pitchFamily="34" charset="0"/>
              <a:ea typeface="Calibri" panose="020F050202020403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25A049-B4F6-4955-A067-9BDC08022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988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Source Sans Pro" panose="020B0503030403020204" pitchFamily="34" charset="0"/>
              </a:rPr>
              <a:t>Why Teams? When companies made the decision of working from home last year, thanks to Covid, most of our clients had 1 question – Do we need to come into the office for our phones? In today's day and age our answer should be NO; however, for those with in-house phone system had no choice or had to connect to VPN but if they didn’t have soft phones, then they did need to bring their device home.  </a:t>
            </a:r>
          </a:p>
          <a:p>
            <a:endParaRPr lang="en-US" b="0" i="0" dirty="0">
              <a:solidFill>
                <a:srgbClr val="000000"/>
              </a:solidFill>
              <a:effectLst/>
              <a:latin typeface="Source Sans Pro" panose="020B0503030403020204" pitchFamily="34" charset="0"/>
            </a:endParaRPr>
          </a:p>
          <a:p>
            <a:r>
              <a:rPr lang="en-US" b="0" i="0" dirty="0">
                <a:solidFill>
                  <a:srgbClr val="000000"/>
                </a:solidFill>
                <a:effectLst/>
                <a:latin typeface="Source Sans Pro" panose="020B0503030403020204" pitchFamily="34" charset="0"/>
              </a:rPr>
              <a:t>So, Teams! In addition to all the cloud apps including emails, and productivity apps, MS offers </a:t>
            </a:r>
            <a:r>
              <a:rPr lang="en-US" b="0" i="0" dirty="0" err="1">
                <a:solidFill>
                  <a:srgbClr val="000000"/>
                </a:solidFill>
                <a:effectLst/>
                <a:latin typeface="Source Sans Pro" panose="020B0503030403020204" pitchFamily="34" charset="0"/>
              </a:rPr>
              <a:t>PBx</a:t>
            </a:r>
            <a:r>
              <a:rPr lang="en-US" b="0" i="0" dirty="0">
                <a:solidFill>
                  <a:srgbClr val="000000"/>
                </a:solidFill>
                <a:effectLst/>
                <a:latin typeface="Source Sans Pro" panose="020B0503030403020204" pitchFamily="34" charset="0"/>
              </a:rPr>
              <a:t> (public branch exchange) as a cloud service</a:t>
            </a:r>
          </a:p>
          <a:p>
            <a:endParaRPr lang="en-US" b="0" i="0" dirty="0">
              <a:solidFill>
                <a:srgbClr val="000000"/>
              </a:solidFill>
              <a:effectLst/>
              <a:latin typeface="Source Sans Pro" panose="020B0503030403020204" pitchFamily="34" charset="0"/>
            </a:endParaRPr>
          </a:p>
          <a:p>
            <a:r>
              <a:rPr lang="en-US" b="0" i="0" dirty="0">
                <a:solidFill>
                  <a:srgbClr val="000000"/>
                </a:solidFill>
                <a:effectLst/>
                <a:latin typeface="Source Sans Pro" panose="020B0503030403020204" pitchFamily="34" charset="0"/>
              </a:rPr>
              <a:t>The first and biggest benefit of using Teams for your phone needs is that it helps you </a:t>
            </a:r>
            <a:r>
              <a:rPr lang="en-US" b="1" i="0" dirty="0">
                <a:solidFill>
                  <a:srgbClr val="000000"/>
                </a:solidFill>
                <a:effectLst/>
                <a:latin typeface="Helvetica" panose="020B0604020202020204" pitchFamily="34" charset="0"/>
              </a:rPr>
              <a:t>unify your communications</a:t>
            </a:r>
            <a:r>
              <a:rPr lang="en-US" b="0" i="0" dirty="0">
                <a:solidFill>
                  <a:srgbClr val="000000"/>
                </a:solidFill>
                <a:effectLst/>
                <a:latin typeface="Source Sans Pro" panose="020B0503030403020204" pitchFamily="34" charset="0"/>
              </a:rPr>
              <a:t> and productivity channels under one roof. It also unifies your contacts and calendars across teams and outlook.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25A049-B4F6-4955-A067-9BDC08022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360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that was a quick overview of why teams and what teams voice is. I’d like to hand this over to Mark so he can do a deep dive on this topic and show you how Altigen’s services will enhance your Teams Voice experience. I would like to add that Altigen  has worked closely with MS to build their tools for Teams Voice application to support different business needs. </a:t>
            </a:r>
          </a:p>
          <a:p>
            <a:endParaRPr lang="en-US" dirty="0">
              <a:cs typeface="Calibri"/>
            </a:endParaRPr>
          </a:p>
          <a:p>
            <a:r>
              <a:rPr lang="en-US" dirty="0">
                <a:cs typeface="Calibri"/>
              </a:rPr>
              <a:t>Over to you Mark.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25A049-B4F6-4955-A067-9BDC08022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925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25A049-B4F6-4955-A067-9BDC08022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306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25A049-B4F6-4955-A067-9BDC08022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675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Segoe UI" panose="020B0502040204020203" pitchFamily="34" charset="0"/>
                <a:ea typeface="Calibri" panose="020F0502020204030204" pitchFamily="34" charset="0"/>
              </a:rPr>
              <a:t># How much bandwidth will I need?</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Will my current office phones be compatible?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Can I keep the same number?</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When should I opt for MS calling plan?</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Are audio conference minutes same as calling minutes?</a:t>
            </a:r>
            <a:endParaRPr lang="en-US" sz="1800" dirty="0">
              <a:effectLst/>
              <a:latin typeface="Calibri" panose="020F0502020204030204" pitchFamily="34" charset="0"/>
              <a:ea typeface="Calibri" panose="020F050202020403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25A049-B4F6-4955-A067-9BDC08022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060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Segoe UI" panose="020B0502040204020203" pitchFamily="34" charset="0"/>
                <a:ea typeface="Calibri" panose="020F0502020204030204" pitchFamily="34" charset="0"/>
              </a:rPr>
              <a:t># How much bandwidth will I need?</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Will my current office phones be compatible?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Can I keep the same number?</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When should I opt for MS calling plan?</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egoe UI" panose="020B0502040204020203"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Segoe UI" panose="020B0502040204020203" pitchFamily="34" charset="0"/>
                <a:ea typeface="Calibri" panose="020F0502020204030204" pitchFamily="34" charset="0"/>
              </a:rPr>
              <a:t># Are audio conference minutes same as calling minutes?</a:t>
            </a:r>
            <a:endParaRPr lang="en-US" sz="1800">
              <a:effectLst/>
              <a:latin typeface="Calibri" panose="020F0502020204030204" pitchFamily="34" charset="0"/>
              <a:ea typeface="Calibri" panose="020F050202020403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25A049-B4F6-4955-A067-9BDC08022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914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With CI + Teams, all enterprise employees now have the tools/apps to fully manage customer communications.</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25A049-B4F6-4955-A067-9BDC08022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196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2453930" y="188640"/>
            <a:ext cx="728414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688524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93F6FD-B33D-4EAC-9C58-7FFC06DAAE98}" type="datetime1">
              <a:rPr lang="en-US" smtClean="0"/>
              <a:t>9/22/21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96DCF-303E-48E8-AB6B-264417F704E9}" type="slidenum">
              <a:rPr lang="en-US" smtClean="0"/>
              <a:t>‹#›</a:t>
            </a:fld>
            <a:endParaRPr lang="en-US"/>
          </a:p>
        </p:txBody>
      </p:sp>
      <p:sp>
        <p:nvSpPr>
          <p:cNvPr id="11" name="Rectangle 10">
            <a:extLst>
              <a:ext uri="{FF2B5EF4-FFF2-40B4-BE49-F238E27FC236}">
                <a16:creationId xmlns:a16="http://schemas.microsoft.com/office/drawing/2014/main" id="{DEFC4470-B8D2-421D-9864-11A2EDCC64A3}"/>
              </a:ext>
            </a:extLst>
          </p:cNvPr>
          <p:cNvSpPr/>
          <p:nvPr/>
        </p:nvSpPr>
        <p:spPr>
          <a:xfrm>
            <a:off x="1" y="6264068"/>
            <a:ext cx="12191999" cy="592998"/>
          </a:xfrm>
          <a:prstGeom prst="rect">
            <a:avLst/>
          </a:prstGeom>
          <a:solidFill>
            <a:srgbClr val="004C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8" name="Picture 7">
            <a:extLst>
              <a:ext uri="{FF2B5EF4-FFF2-40B4-BE49-F238E27FC236}">
                <a16:creationId xmlns:a16="http://schemas.microsoft.com/office/drawing/2014/main" id="{1AAE3442-2E34-4E33-9718-37E66064A3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8669" y="6312107"/>
            <a:ext cx="1463047" cy="477220"/>
          </a:xfrm>
          <a:prstGeom prst="rect">
            <a:avLst/>
          </a:prstGeom>
        </p:spPr>
      </p:pic>
    </p:spTree>
    <p:extLst>
      <p:ext uri="{BB962C8B-B14F-4D97-AF65-F5344CB8AC3E}">
        <p14:creationId xmlns:p14="http://schemas.microsoft.com/office/powerpoint/2010/main" val="4115933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73EE8B-43EB-467E-85DA-8DF4EE52AC27}" type="datetime1">
              <a:rPr lang="en-US" smtClean="0"/>
              <a:t>9/22/21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96DCF-303E-48E8-AB6B-264417F704E9}"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25632C99-74B8-41B1-90B7-87B6CA273614}"/>
              </a:ext>
            </a:extLst>
          </p:cNvPr>
          <p:cNvGrpSpPr/>
          <p:nvPr userDrawn="1"/>
        </p:nvGrpSpPr>
        <p:grpSpPr>
          <a:xfrm>
            <a:off x="1" y="6264068"/>
            <a:ext cx="12191999" cy="592998"/>
            <a:chOff x="8626" y="6246810"/>
            <a:chExt cx="9135374" cy="654326"/>
          </a:xfrm>
        </p:grpSpPr>
        <p:sp>
          <p:nvSpPr>
            <p:cNvPr id="11" name="Rectangle 10">
              <a:extLst>
                <a:ext uri="{FF2B5EF4-FFF2-40B4-BE49-F238E27FC236}">
                  <a16:creationId xmlns:a16="http://schemas.microsoft.com/office/drawing/2014/main" id="{9F20CCA4-AC9B-4D54-8F21-DCF3CB180502}"/>
                </a:ext>
              </a:extLst>
            </p:cNvPr>
            <p:cNvSpPr/>
            <p:nvPr/>
          </p:nvSpPr>
          <p:spPr>
            <a:xfrm>
              <a:off x="8626" y="6246810"/>
              <a:ext cx="9135374" cy="654326"/>
            </a:xfrm>
            <a:prstGeom prst="rect">
              <a:avLst/>
            </a:prstGeom>
            <a:solidFill>
              <a:srgbClr val="004C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12" name="Picture 11">
              <a:extLst>
                <a:ext uri="{FF2B5EF4-FFF2-40B4-BE49-F238E27FC236}">
                  <a16:creationId xmlns:a16="http://schemas.microsoft.com/office/drawing/2014/main" id="{60BDC4FC-A52D-49B5-BE93-942BA0D25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8080" y="6288222"/>
              <a:ext cx="1371600" cy="571500"/>
            </a:xfrm>
            <a:prstGeom prst="rect">
              <a:avLst/>
            </a:prstGeom>
          </p:spPr>
        </p:pic>
      </p:grpSp>
    </p:spTree>
    <p:extLst>
      <p:ext uri="{BB962C8B-B14F-4D97-AF65-F5344CB8AC3E}">
        <p14:creationId xmlns:p14="http://schemas.microsoft.com/office/powerpoint/2010/main" val="676022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845510"/>
          </a:xfrm>
        </p:spPr>
        <p:txBody>
          <a:bodyPr/>
          <a:lstStyle/>
          <a:p>
            <a:r>
              <a:rPr lang="en-US" dirty="0"/>
              <a:t>Click to edit Master title style</a:t>
            </a:r>
          </a:p>
        </p:txBody>
      </p:sp>
      <p:sp>
        <p:nvSpPr>
          <p:cNvPr id="3" name="Content Placeholder 2"/>
          <p:cNvSpPr>
            <a:spLocks noGrp="1"/>
          </p:cNvSpPr>
          <p:nvPr>
            <p:ph sz="half" idx="1"/>
          </p:nvPr>
        </p:nvSpPr>
        <p:spPr>
          <a:xfrm>
            <a:off x="1097279" y="1236618"/>
            <a:ext cx="4937760" cy="46324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236617"/>
            <a:ext cx="4937760" cy="46324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1A5F64-3B90-48ED-9652-00B139834297}" type="datetime1">
              <a:rPr lang="en-US" smtClean="0"/>
              <a:t>9/22/21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D96DCF-303E-48E8-AB6B-264417F704E9}" type="slidenum">
              <a:rPr lang="en-US" smtClean="0"/>
              <a:t>‹#›</a:t>
            </a:fld>
            <a:endParaRPr lang="en-US"/>
          </a:p>
        </p:txBody>
      </p:sp>
      <p:sp>
        <p:nvSpPr>
          <p:cNvPr id="10" name="Rectangle 9">
            <a:extLst>
              <a:ext uri="{FF2B5EF4-FFF2-40B4-BE49-F238E27FC236}">
                <a16:creationId xmlns:a16="http://schemas.microsoft.com/office/drawing/2014/main" id="{6F89B399-A849-4522-AD41-92CC7CE4881A}"/>
              </a:ext>
            </a:extLst>
          </p:cNvPr>
          <p:cNvSpPr/>
          <p:nvPr/>
        </p:nvSpPr>
        <p:spPr>
          <a:xfrm>
            <a:off x="1" y="6264068"/>
            <a:ext cx="12191999" cy="592998"/>
          </a:xfrm>
          <a:prstGeom prst="rect">
            <a:avLst/>
          </a:prstGeom>
          <a:solidFill>
            <a:srgbClr val="004C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12" name="Picture 11">
            <a:extLst>
              <a:ext uri="{FF2B5EF4-FFF2-40B4-BE49-F238E27FC236}">
                <a16:creationId xmlns:a16="http://schemas.microsoft.com/office/drawing/2014/main" id="{D275BB34-EC8A-458E-9F30-85A7382FB4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12926" y="6331131"/>
            <a:ext cx="1468428" cy="478975"/>
          </a:xfrm>
          <a:prstGeom prst="rect">
            <a:avLst/>
          </a:prstGeom>
        </p:spPr>
      </p:pic>
    </p:spTree>
    <p:extLst>
      <p:ext uri="{BB962C8B-B14F-4D97-AF65-F5344CB8AC3E}">
        <p14:creationId xmlns:p14="http://schemas.microsoft.com/office/powerpoint/2010/main" val="390881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871636"/>
          </a:xfrm>
        </p:spPr>
        <p:txBody>
          <a:bodyPr/>
          <a:lstStyle/>
          <a:p>
            <a:r>
              <a:rPr lang="en-US" dirty="0"/>
              <a:t>Click to edit Master title style</a:t>
            </a:r>
          </a:p>
        </p:txBody>
      </p:sp>
      <p:sp>
        <p:nvSpPr>
          <p:cNvPr id="3" name="Text Placeholder 2"/>
          <p:cNvSpPr>
            <a:spLocks noGrp="1"/>
          </p:cNvSpPr>
          <p:nvPr>
            <p:ph type="body" idx="1"/>
          </p:nvPr>
        </p:nvSpPr>
        <p:spPr>
          <a:xfrm>
            <a:off x="1097280" y="1184204"/>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1097280" y="1920487"/>
            <a:ext cx="4937760" cy="40400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158074"/>
            <a:ext cx="4937760" cy="76241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217920" y="1920486"/>
            <a:ext cx="4937760" cy="40400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0F34398-9E68-4E27-94CA-4A630E01D906}" type="datetime1">
              <a:rPr lang="en-US" smtClean="0"/>
              <a:t>9/22/21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D96DCF-303E-48E8-AB6B-264417F704E9}" type="slidenum">
              <a:rPr lang="en-US" smtClean="0"/>
              <a:t>‹#›</a:t>
            </a:fld>
            <a:endParaRPr lang="en-US"/>
          </a:p>
        </p:txBody>
      </p:sp>
      <p:sp>
        <p:nvSpPr>
          <p:cNvPr id="12" name="Rectangle 11">
            <a:extLst>
              <a:ext uri="{FF2B5EF4-FFF2-40B4-BE49-F238E27FC236}">
                <a16:creationId xmlns:a16="http://schemas.microsoft.com/office/drawing/2014/main" id="{54A20B81-46ED-4221-914B-CBB86F88AD96}"/>
              </a:ext>
            </a:extLst>
          </p:cNvPr>
          <p:cNvSpPr/>
          <p:nvPr/>
        </p:nvSpPr>
        <p:spPr>
          <a:xfrm>
            <a:off x="1" y="6264068"/>
            <a:ext cx="12191999" cy="592998"/>
          </a:xfrm>
          <a:prstGeom prst="rect">
            <a:avLst/>
          </a:prstGeom>
          <a:solidFill>
            <a:srgbClr val="004C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15" name="Picture 14">
            <a:extLst>
              <a:ext uri="{FF2B5EF4-FFF2-40B4-BE49-F238E27FC236}">
                <a16:creationId xmlns:a16="http://schemas.microsoft.com/office/drawing/2014/main" id="{984673BE-8B5A-4E75-8B17-B259C6B545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43177" y="6307325"/>
            <a:ext cx="1446635" cy="471866"/>
          </a:xfrm>
          <a:prstGeom prst="rect">
            <a:avLst/>
          </a:prstGeom>
        </p:spPr>
      </p:pic>
    </p:spTree>
    <p:extLst>
      <p:ext uri="{BB962C8B-B14F-4D97-AF65-F5344CB8AC3E}">
        <p14:creationId xmlns:p14="http://schemas.microsoft.com/office/powerpoint/2010/main" val="1032700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8F0B63-AD13-4098-BF1D-E17B707E642C}" type="datetime1">
              <a:rPr lang="en-US" smtClean="0"/>
              <a:t>9/22/21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D96DCF-303E-48E8-AB6B-264417F704E9}" type="slidenum">
              <a:rPr lang="en-US" smtClean="0"/>
              <a:t>‹#›</a:t>
            </a:fld>
            <a:endParaRPr lang="en-US"/>
          </a:p>
        </p:txBody>
      </p:sp>
      <p:sp>
        <p:nvSpPr>
          <p:cNvPr id="7" name="Rectangle 6">
            <a:extLst>
              <a:ext uri="{FF2B5EF4-FFF2-40B4-BE49-F238E27FC236}">
                <a16:creationId xmlns:a16="http://schemas.microsoft.com/office/drawing/2014/main" id="{64169890-E43E-443C-A5BC-B8F71054B77F}"/>
              </a:ext>
            </a:extLst>
          </p:cNvPr>
          <p:cNvSpPr/>
          <p:nvPr/>
        </p:nvSpPr>
        <p:spPr>
          <a:xfrm>
            <a:off x="1" y="6264068"/>
            <a:ext cx="12191999" cy="592998"/>
          </a:xfrm>
          <a:prstGeom prst="rect">
            <a:avLst/>
          </a:prstGeom>
          <a:solidFill>
            <a:srgbClr val="004C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10" name="Picture 9">
            <a:extLst>
              <a:ext uri="{FF2B5EF4-FFF2-40B4-BE49-F238E27FC236}">
                <a16:creationId xmlns:a16="http://schemas.microsoft.com/office/drawing/2014/main" id="{3623CA7B-9094-4C58-A4C2-4C5E89FC15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19955" y="6317167"/>
            <a:ext cx="1469856" cy="479441"/>
          </a:xfrm>
          <a:prstGeom prst="rect">
            <a:avLst/>
          </a:prstGeom>
        </p:spPr>
      </p:pic>
    </p:spTree>
    <p:extLst>
      <p:ext uri="{BB962C8B-B14F-4D97-AF65-F5344CB8AC3E}">
        <p14:creationId xmlns:p14="http://schemas.microsoft.com/office/powerpoint/2010/main" val="2662116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27ABFDF-7223-498C-93E1-0882C88D66B2}" type="datetime1">
              <a:rPr lang="en-US" smtClean="0"/>
              <a:t>9/22/21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a:xfrm>
            <a:off x="5438416" y="6451501"/>
            <a:ext cx="1312025" cy="365125"/>
          </a:xfrm>
        </p:spPr>
        <p:txBody>
          <a:bodyPr/>
          <a:lstStyle>
            <a:lvl1pPr algn="ctr">
              <a:defRPr/>
            </a:lvl1pPr>
          </a:lstStyle>
          <a:p>
            <a:fld id="{07D96DCF-303E-48E8-AB6B-264417F704E9}" type="slidenum">
              <a:rPr lang="en-US" smtClean="0"/>
              <a:pPr/>
              <a:t>‹#›</a:t>
            </a:fld>
            <a:endParaRPr lang="en-US"/>
          </a:p>
        </p:txBody>
      </p:sp>
    </p:spTree>
    <p:extLst>
      <p:ext uri="{BB962C8B-B14F-4D97-AF65-F5344CB8AC3E}">
        <p14:creationId xmlns:p14="http://schemas.microsoft.com/office/powerpoint/2010/main" val="1975783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FDC12A34-A139-4EA9-8176-45071D3617DF}" type="datetime1">
              <a:rPr lang="en-US" smtClean="0"/>
              <a:t>9/22/21</a:t>
            </a:fld>
            <a:endParaRPr lang="en-US"/>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5673140" y="6458952"/>
            <a:ext cx="1312025" cy="365125"/>
          </a:xfrm>
        </p:spPr>
        <p:txBody>
          <a:bodyPr/>
          <a:lstStyle>
            <a:lvl1pPr algn="ctr">
              <a:defRPr>
                <a:solidFill>
                  <a:schemeClr val="tx2"/>
                </a:solidFill>
              </a:defRPr>
            </a:lvl1pPr>
          </a:lstStyle>
          <a:p>
            <a:fld id="{07D96DCF-303E-48E8-AB6B-264417F704E9}" type="slidenum">
              <a:rPr lang="en-US" smtClean="0"/>
              <a:pPr/>
              <a:t>‹#›</a:t>
            </a:fld>
            <a:endParaRPr lang="en-US"/>
          </a:p>
        </p:txBody>
      </p:sp>
    </p:spTree>
    <p:extLst>
      <p:ext uri="{BB962C8B-B14F-4D97-AF65-F5344CB8AC3E}">
        <p14:creationId xmlns:p14="http://schemas.microsoft.com/office/powerpoint/2010/main" val="2313117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D261472-6105-4AD3-9DCC-9B08618D7DBD}" type="datetime1">
              <a:rPr lang="en-US" smtClean="0"/>
              <a:t>9/22/21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5438400" y="6450643"/>
            <a:ext cx="1312025" cy="365125"/>
          </a:xfrm>
        </p:spPr>
        <p:txBody>
          <a:bodyPr/>
          <a:lstStyle>
            <a:lvl1pPr algn="ctr">
              <a:defRPr/>
            </a:lvl1pPr>
          </a:lstStyle>
          <a:p>
            <a:fld id="{07D96DCF-303E-48E8-AB6B-264417F704E9}" type="slidenum">
              <a:rPr lang="en-US" smtClean="0"/>
              <a:pPr/>
              <a:t>‹#›</a:t>
            </a:fld>
            <a:endParaRPr lang="en-US"/>
          </a:p>
        </p:txBody>
      </p:sp>
    </p:spTree>
    <p:extLst>
      <p:ext uri="{BB962C8B-B14F-4D97-AF65-F5344CB8AC3E}">
        <p14:creationId xmlns:p14="http://schemas.microsoft.com/office/powerpoint/2010/main" val="858589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3E4629-93BB-4B65-8ECB-7C3A0ACC8D32}" type="datetime1">
              <a:rPr lang="en-US" smtClean="0"/>
              <a:t>9/22/21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439988" y="6458952"/>
            <a:ext cx="1312025" cy="365125"/>
          </a:xfrm>
        </p:spPr>
        <p:txBody>
          <a:bodyPr/>
          <a:lstStyle>
            <a:lvl1pPr algn="ctr">
              <a:defRPr/>
            </a:lvl1pPr>
          </a:lstStyle>
          <a:p>
            <a:fld id="{07D96DCF-303E-48E8-AB6B-264417F704E9}" type="slidenum">
              <a:rPr lang="en-US" smtClean="0"/>
              <a:pPr/>
              <a:t>‹#›</a:t>
            </a:fld>
            <a:endParaRPr lang="en-US"/>
          </a:p>
        </p:txBody>
      </p:sp>
    </p:spTree>
    <p:extLst>
      <p:ext uri="{BB962C8B-B14F-4D97-AF65-F5344CB8AC3E}">
        <p14:creationId xmlns:p14="http://schemas.microsoft.com/office/powerpoint/2010/main" val="1410454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F682B3-E364-4CC2-B292-D89ABD80EA37}" type="datetime1">
              <a:rPr lang="en-US" smtClean="0"/>
              <a:t>9/22/21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438416" y="6476331"/>
            <a:ext cx="1312025" cy="365125"/>
          </a:xfrm>
        </p:spPr>
        <p:txBody>
          <a:bodyPr/>
          <a:lstStyle>
            <a:lvl1pPr algn="ctr">
              <a:defRPr/>
            </a:lvl1pPr>
          </a:lstStyle>
          <a:p>
            <a:fld id="{07D96DCF-303E-48E8-AB6B-264417F704E9}" type="slidenum">
              <a:rPr lang="en-US" smtClean="0"/>
              <a:pPr/>
              <a:t>‹#›</a:t>
            </a:fld>
            <a:endParaRPr lang="en-US"/>
          </a:p>
        </p:txBody>
      </p:sp>
    </p:spTree>
    <p:extLst>
      <p:ext uri="{BB962C8B-B14F-4D97-AF65-F5344CB8AC3E}">
        <p14:creationId xmlns:p14="http://schemas.microsoft.com/office/powerpoint/2010/main" val="1421953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ntent block">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2453930" y="-158972"/>
            <a:ext cx="7284140" cy="1325563"/>
          </a:xfrm>
          <a:prstGeom prst="rect">
            <a:avLst/>
          </a:prstGeom>
        </p:spPr>
        <p:txBody>
          <a:bodyPr vert="horz" lIns="91440" tIns="45720" rIns="91440" bIns="45720" rtlCol="0" anchor="ctr">
            <a:normAutofit/>
          </a:bodyPr>
          <a:lstStyle/>
          <a:p>
            <a:r>
              <a:rPr lang="en-US" dirty="0"/>
              <a:t>Click to edit Master title style</a:t>
            </a:r>
          </a:p>
        </p:txBody>
      </p:sp>
      <p:sp>
        <p:nvSpPr>
          <p:cNvPr id="17" name="Content Placeholder 2"/>
          <p:cNvSpPr>
            <a:spLocks noGrp="1"/>
          </p:cNvSpPr>
          <p:nvPr>
            <p:ph sz="quarter" idx="10"/>
          </p:nvPr>
        </p:nvSpPr>
        <p:spPr>
          <a:xfrm>
            <a:off x="1127448" y="1772816"/>
            <a:ext cx="10297144" cy="403244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4748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2453930" y="188640"/>
            <a:ext cx="728414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098442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ntent block">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2453930" y="-158972"/>
            <a:ext cx="7284140" cy="1325563"/>
          </a:xfrm>
          <a:prstGeom prst="rect">
            <a:avLst/>
          </a:prstGeom>
        </p:spPr>
        <p:txBody>
          <a:bodyPr vert="horz" lIns="91440" tIns="45720" rIns="91440" bIns="45720" rtlCol="0" anchor="ctr">
            <a:normAutofit/>
          </a:bodyPr>
          <a:lstStyle/>
          <a:p>
            <a:r>
              <a:rPr lang="en-US"/>
              <a:t>Click to edit Master title style</a:t>
            </a:r>
          </a:p>
        </p:txBody>
      </p:sp>
      <p:sp>
        <p:nvSpPr>
          <p:cNvPr id="17" name="Content Placeholder 2"/>
          <p:cNvSpPr>
            <a:spLocks noGrp="1"/>
          </p:cNvSpPr>
          <p:nvPr>
            <p:ph sz="quarter" idx="10"/>
          </p:nvPr>
        </p:nvSpPr>
        <p:spPr>
          <a:xfrm>
            <a:off x="1127448" y="1772816"/>
            <a:ext cx="10297144" cy="403244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1719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ntent blocks">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2453930" y="-158972"/>
            <a:ext cx="7284140" cy="1325563"/>
          </a:xfrm>
          <a:prstGeom prst="rect">
            <a:avLst/>
          </a:prstGeom>
        </p:spPr>
        <p:txBody>
          <a:bodyPr vert="horz" lIns="91440" tIns="45720" rIns="91440" bIns="45720" rtlCol="0" anchor="ctr">
            <a:normAutofit/>
          </a:bodyPr>
          <a:lstStyle/>
          <a:p>
            <a:r>
              <a:rPr lang="en-US"/>
              <a:t>Click to edit Master title style</a:t>
            </a:r>
          </a:p>
        </p:txBody>
      </p:sp>
      <p:sp>
        <p:nvSpPr>
          <p:cNvPr id="24" name="Content Placeholder 3"/>
          <p:cNvSpPr>
            <a:spLocks noGrp="1"/>
          </p:cNvSpPr>
          <p:nvPr>
            <p:ph sz="quarter" idx="10"/>
          </p:nvPr>
        </p:nvSpPr>
        <p:spPr>
          <a:xfrm>
            <a:off x="839788" y="2205038"/>
            <a:ext cx="4895850" cy="36718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5"/>
          <p:cNvSpPr>
            <a:spLocks noGrp="1"/>
          </p:cNvSpPr>
          <p:nvPr>
            <p:ph sz="quarter" idx="11"/>
          </p:nvPr>
        </p:nvSpPr>
        <p:spPr>
          <a:xfrm>
            <a:off x="6383338" y="2205038"/>
            <a:ext cx="5473700" cy="36718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380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o we are ">
    <p:spTree>
      <p:nvGrpSpPr>
        <p:cNvPr id="1" name=""/>
        <p:cNvGrpSpPr/>
        <p:nvPr/>
      </p:nvGrpSpPr>
      <p:grpSpPr>
        <a:xfrm>
          <a:off x="0" y="0"/>
          <a:ext cx="0" cy="0"/>
          <a:chOff x="0" y="0"/>
          <a:chExt cx="0" cy="0"/>
        </a:xfrm>
      </p:grpSpPr>
      <p:sp>
        <p:nvSpPr>
          <p:cNvPr id="13" name="Bild"/>
          <p:cNvSpPr>
            <a:spLocks noGrp="1"/>
          </p:cNvSpPr>
          <p:nvPr>
            <p:ph type="pic" sz="quarter" idx="17"/>
          </p:nvPr>
        </p:nvSpPr>
        <p:spPr>
          <a:xfrm>
            <a:off x="1175279" y="2664935"/>
            <a:ext cx="1773036" cy="1779902"/>
          </a:xfrm>
          <a:prstGeom prst="ellipse">
            <a:avLst/>
          </a:prstGeom>
          <a:pattFill prst="pct5">
            <a:fgClr>
              <a:schemeClr val="accent1"/>
            </a:fgClr>
            <a:bgClr>
              <a:schemeClr val="bg1"/>
            </a:bgClr>
          </a:pattFill>
        </p:spPr>
        <p:txBody>
          <a:bodyPr lIns="91439" tIns="45719" rIns="91439" bIns="45719" anchor="t">
            <a:noAutofit/>
          </a:bodyPr>
          <a:lstStyle/>
          <a:p>
            <a:endParaRPr/>
          </a:p>
        </p:txBody>
      </p:sp>
      <p:sp>
        <p:nvSpPr>
          <p:cNvPr id="14" name="Bild"/>
          <p:cNvSpPr>
            <a:spLocks noGrp="1"/>
          </p:cNvSpPr>
          <p:nvPr>
            <p:ph type="pic" sz="quarter" idx="18"/>
          </p:nvPr>
        </p:nvSpPr>
        <p:spPr>
          <a:xfrm>
            <a:off x="3870610" y="2664934"/>
            <a:ext cx="1773036" cy="1779902"/>
          </a:xfrm>
          <a:prstGeom prst="ellipse">
            <a:avLst/>
          </a:prstGeom>
          <a:pattFill prst="pct5">
            <a:fgClr>
              <a:schemeClr val="accent1"/>
            </a:fgClr>
            <a:bgClr>
              <a:schemeClr val="bg1"/>
            </a:bgClr>
          </a:pattFill>
        </p:spPr>
        <p:txBody>
          <a:bodyPr lIns="91439" tIns="45719" rIns="91439" bIns="45719" anchor="t">
            <a:noAutofit/>
          </a:bodyPr>
          <a:lstStyle/>
          <a:p>
            <a:endParaRPr/>
          </a:p>
        </p:txBody>
      </p:sp>
      <p:sp>
        <p:nvSpPr>
          <p:cNvPr id="15" name="Bild"/>
          <p:cNvSpPr>
            <a:spLocks noGrp="1"/>
          </p:cNvSpPr>
          <p:nvPr>
            <p:ph type="pic" sz="quarter" idx="19"/>
          </p:nvPr>
        </p:nvSpPr>
        <p:spPr>
          <a:xfrm>
            <a:off x="6551248" y="2664934"/>
            <a:ext cx="1773036" cy="1779902"/>
          </a:xfrm>
          <a:prstGeom prst="ellipse">
            <a:avLst/>
          </a:prstGeom>
          <a:pattFill prst="pct5">
            <a:fgClr>
              <a:schemeClr val="accent1"/>
            </a:fgClr>
            <a:bgClr>
              <a:schemeClr val="bg1"/>
            </a:bgClr>
          </a:pattFill>
        </p:spPr>
        <p:txBody>
          <a:bodyPr lIns="91439" tIns="45719" rIns="91439" bIns="45719" anchor="t">
            <a:noAutofit/>
          </a:bodyPr>
          <a:lstStyle/>
          <a:p>
            <a:endParaRPr/>
          </a:p>
        </p:txBody>
      </p:sp>
      <p:sp>
        <p:nvSpPr>
          <p:cNvPr id="16" name="Bild"/>
          <p:cNvSpPr>
            <a:spLocks noGrp="1"/>
          </p:cNvSpPr>
          <p:nvPr>
            <p:ph type="pic" sz="quarter" idx="20"/>
          </p:nvPr>
        </p:nvSpPr>
        <p:spPr>
          <a:xfrm>
            <a:off x="9253924" y="2664934"/>
            <a:ext cx="1773036" cy="1779902"/>
          </a:xfrm>
          <a:prstGeom prst="ellipse">
            <a:avLst/>
          </a:prstGeom>
          <a:pattFill prst="pct5">
            <a:fgClr>
              <a:schemeClr val="accent1"/>
            </a:fgClr>
            <a:bgClr>
              <a:schemeClr val="bg1"/>
            </a:bgClr>
          </a:pattFill>
        </p:spPr>
        <p:txBody>
          <a:bodyPr lIns="91439" tIns="45719" rIns="91439" bIns="45719" anchor="t">
            <a:noAutofit/>
          </a:bodyPr>
          <a:lstStyle/>
          <a:p>
            <a:endParaRPr/>
          </a:p>
        </p:txBody>
      </p:sp>
      <p:sp>
        <p:nvSpPr>
          <p:cNvPr id="19" name="TextBox 18"/>
          <p:cNvSpPr txBox="1"/>
          <p:nvPr userDrawn="1"/>
        </p:nvSpPr>
        <p:spPr>
          <a:xfrm>
            <a:off x="11371157" y="125712"/>
            <a:ext cx="504056" cy="369332"/>
          </a:xfrm>
          <a:prstGeom prst="rect">
            <a:avLst/>
          </a:prstGeom>
          <a:noFill/>
        </p:spPr>
        <p:txBody>
          <a:bodyPr wrap="square" rtlCol="0">
            <a:spAutoFit/>
          </a:bodyPr>
          <a:lstStyle/>
          <a:p>
            <a:pPr algn="ctr"/>
            <a:fld id="{691821C7-6767-DF43-8F05-FE9A8109C86E}" type="slidenum">
              <a:rPr lang="en-US" smtClean="0">
                <a:solidFill>
                  <a:schemeClr val="bg1"/>
                </a:solidFill>
              </a:rPr>
              <a:t>‹#›</a:t>
            </a:fld>
            <a:endParaRPr lang="en-US">
              <a:solidFill>
                <a:schemeClr val="bg1"/>
              </a:solidFill>
            </a:endParaRPr>
          </a:p>
        </p:txBody>
      </p:sp>
      <p:sp>
        <p:nvSpPr>
          <p:cNvPr id="27" name="TextBox 26"/>
          <p:cNvSpPr txBox="1"/>
          <p:nvPr userDrawn="1"/>
        </p:nvSpPr>
        <p:spPr>
          <a:xfrm>
            <a:off x="11335153" y="125712"/>
            <a:ext cx="576064" cy="369332"/>
          </a:xfrm>
          <a:prstGeom prst="rect">
            <a:avLst/>
          </a:prstGeom>
          <a:noFill/>
        </p:spPr>
        <p:txBody>
          <a:bodyPr wrap="square" rtlCol="0">
            <a:spAutoFit/>
          </a:bodyPr>
          <a:lstStyle/>
          <a:p>
            <a:pPr algn="ctr"/>
            <a:fld id="{64F0EAAA-C0FE-B744-84CE-E2CEE6DD91F6}" type="slidenum">
              <a:rPr lang="en-US" smtClean="0">
                <a:solidFill>
                  <a:schemeClr val="bg1"/>
                </a:solidFill>
                <a:latin typeface="+mj-lt"/>
              </a:rPr>
              <a:pPr algn="ctr"/>
              <a:t>‹#›</a:t>
            </a:fld>
            <a:endParaRPr lang="en-US">
              <a:solidFill>
                <a:schemeClr val="bg1"/>
              </a:solidFill>
              <a:latin typeface="+mj-lt"/>
            </a:endParaRPr>
          </a:p>
        </p:txBody>
      </p:sp>
      <p:sp>
        <p:nvSpPr>
          <p:cNvPr id="17" name="Title Placeholder 1"/>
          <p:cNvSpPr>
            <a:spLocks noGrp="1"/>
          </p:cNvSpPr>
          <p:nvPr>
            <p:ph type="title"/>
          </p:nvPr>
        </p:nvSpPr>
        <p:spPr>
          <a:xfrm>
            <a:off x="2453930" y="-158972"/>
            <a:ext cx="728414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54429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sp>
        <p:nvSpPr>
          <p:cNvPr id="10" name="Bild"/>
          <p:cNvSpPr>
            <a:spLocks noGrp="1"/>
          </p:cNvSpPr>
          <p:nvPr>
            <p:ph type="pic" sz="quarter" idx="14"/>
          </p:nvPr>
        </p:nvSpPr>
        <p:spPr>
          <a:xfrm>
            <a:off x="47328" y="1886029"/>
            <a:ext cx="12088704" cy="3559195"/>
          </a:xfrm>
          <a:prstGeom prst="rect">
            <a:avLst/>
          </a:prstGeom>
          <a:pattFill prst="pct5">
            <a:fgClr>
              <a:schemeClr val="accent1"/>
            </a:fgClr>
            <a:bgClr>
              <a:schemeClr val="bg1"/>
            </a:bgClr>
          </a:pattFill>
        </p:spPr>
        <p:txBody>
          <a:bodyPr lIns="91439" tIns="45719" rIns="91439" bIns="45719" anchor="t">
            <a:noAutofit/>
          </a:bodyPr>
          <a:lstStyle/>
          <a:p>
            <a:endParaRPr/>
          </a:p>
        </p:txBody>
      </p:sp>
      <p:sp>
        <p:nvSpPr>
          <p:cNvPr id="11" name="TextBox 10"/>
          <p:cNvSpPr txBox="1"/>
          <p:nvPr userDrawn="1"/>
        </p:nvSpPr>
        <p:spPr>
          <a:xfrm>
            <a:off x="11371157" y="125712"/>
            <a:ext cx="504056" cy="369332"/>
          </a:xfrm>
          <a:prstGeom prst="rect">
            <a:avLst/>
          </a:prstGeom>
          <a:noFill/>
        </p:spPr>
        <p:txBody>
          <a:bodyPr wrap="square" rtlCol="0">
            <a:spAutoFit/>
          </a:bodyPr>
          <a:lstStyle/>
          <a:p>
            <a:pPr algn="ctr"/>
            <a:fld id="{691821C7-6767-DF43-8F05-FE9A8109C86E}" type="slidenum">
              <a:rPr lang="en-US" smtClean="0">
                <a:solidFill>
                  <a:schemeClr val="bg1"/>
                </a:solidFill>
              </a:rPr>
              <a:t>‹#›</a:t>
            </a:fld>
            <a:endParaRPr lang="en-US">
              <a:solidFill>
                <a:schemeClr val="bg1"/>
              </a:solidFill>
            </a:endParaRPr>
          </a:p>
        </p:txBody>
      </p:sp>
      <p:sp>
        <p:nvSpPr>
          <p:cNvPr id="14" name="Title Placeholder 1"/>
          <p:cNvSpPr>
            <a:spLocks noGrp="1"/>
          </p:cNvSpPr>
          <p:nvPr>
            <p:ph type="title"/>
          </p:nvPr>
        </p:nvSpPr>
        <p:spPr>
          <a:xfrm>
            <a:off x="2453930" y="-158972"/>
            <a:ext cx="728414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251895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ntent blocks">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79425" y="1700213"/>
            <a:ext cx="3600450" cy="41767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1"/>
          </p:nvPr>
        </p:nvSpPr>
        <p:spPr>
          <a:xfrm>
            <a:off x="4215785" y="1700213"/>
            <a:ext cx="3600450" cy="41767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p:cNvSpPr>
            <a:spLocks noGrp="1"/>
          </p:cNvSpPr>
          <p:nvPr>
            <p:ph sz="quarter" idx="12"/>
          </p:nvPr>
        </p:nvSpPr>
        <p:spPr>
          <a:xfrm>
            <a:off x="7968208" y="1715061"/>
            <a:ext cx="3600450" cy="41767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Placeholder 1"/>
          <p:cNvSpPr>
            <a:spLocks noGrp="1"/>
          </p:cNvSpPr>
          <p:nvPr>
            <p:ph type="title"/>
          </p:nvPr>
        </p:nvSpPr>
        <p:spPr>
          <a:xfrm>
            <a:off x="2453930" y="-158972"/>
            <a:ext cx="728414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531551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Alternate Final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22209"/>
          <a:stretch/>
        </p:blipFill>
        <p:spPr>
          <a:xfrm>
            <a:off x="435915" y="-44906"/>
            <a:ext cx="2604291" cy="1187171"/>
          </a:xfrm>
          <a:prstGeom prst="rect">
            <a:avLst/>
          </a:prstGeom>
        </p:spPr>
      </p:pic>
      <p:sp>
        <p:nvSpPr>
          <p:cNvPr id="2" name="TextBox 1"/>
          <p:cNvSpPr txBox="1"/>
          <p:nvPr userDrawn="1"/>
        </p:nvSpPr>
        <p:spPr>
          <a:xfrm>
            <a:off x="7709062" y="440118"/>
            <a:ext cx="3431800" cy="584775"/>
          </a:xfrm>
          <a:prstGeom prst="rect">
            <a:avLst/>
          </a:prstGeom>
          <a:noFill/>
        </p:spPr>
        <p:txBody>
          <a:bodyPr wrap="square" rtlCol="0">
            <a:spAutoFit/>
          </a:bodyPr>
          <a:lstStyle/>
          <a:p>
            <a:pPr algn="ctr"/>
            <a:r>
              <a:rPr lang="en-US" sz="3200">
                <a:solidFill>
                  <a:schemeClr val="bg1"/>
                </a:solidFill>
              </a:rPr>
              <a:t>Contact Us</a:t>
            </a:r>
          </a:p>
        </p:txBody>
      </p:sp>
      <p:sp>
        <p:nvSpPr>
          <p:cNvPr id="16" name="www.altigen.com">
            <a:extLst>
              <a:ext uri="{FF2B5EF4-FFF2-40B4-BE49-F238E27FC236}">
                <a16:creationId xmlns:a16="http://schemas.microsoft.com/office/drawing/2014/main" id="{6B7136A4-41CB-45CC-91B8-38A6D381F501}"/>
              </a:ext>
            </a:extLst>
          </p:cNvPr>
          <p:cNvSpPr/>
          <p:nvPr userDrawn="1"/>
        </p:nvSpPr>
        <p:spPr>
          <a:xfrm>
            <a:off x="9063887" y="2693735"/>
            <a:ext cx="1352593" cy="225362"/>
          </a:xfrm>
          <a:prstGeom prst="rect">
            <a:avLst/>
          </a:prstGeom>
          <a:ln w="3175">
            <a:miter lim="400000"/>
          </a:ln>
          <a:extLst>
            <a:ext uri="{C572A759-6A51-4108-AA02-DFA0A04FC94B}">
              <ma14:wrappingTextBoxFlag xmlns:ma14="http://schemas.microsoft.com/office/mac/drawingml/2011/main" xmlns="" val="1"/>
            </a:ext>
          </a:extLst>
        </p:spPr>
        <p:txBody>
          <a:bodyPr wrap="none" lIns="12531" tIns="12531" rIns="12531" bIns="12531" anchor="ctr">
            <a:spAutoFit/>
          </a:bodyPr>
          <a:lstStyle>
            <a:lvl1pPr algn="l">
              <a:defRPr sz="900">
                <a:solidFill>
                  <a:srgbClr val="FFFFFF"/>
                </a:solidFill>
                <a:latin typeface="Montserrat ExtraLight"/>
                <a:ea typeface="Montserrat ExtraLight"/>
                <a:cs typeface="Montserrat ExtraLight"/>
                <a:sym typeface="Montserrat ExtraLight"/>
              </a:defRPr>
            </a:lvl1pPr>
          </a:lstStyle>
          <a:p>
            <a:r>
              <a:rPr sz="1300" b="0" i="0">
                <a:latin typeface="Helvetica Light" charset="0"/>
                <a:ea typeface="Helvetica Light" charset="0"/>
                <a:cs typeface="Helvetica Light" charset="0"/>
              </a:rPr>
              <a:t>www.altigen.com </a:t>
            </a:r>
          </a:p>
        </p:txBody>
      </p:sp>
      <p:sp>
        <p:nvSpPr>
          <p:cNvPr id="17" name="Shape">
            <a:extLst>
              <a:ext uri="{FF2B5EF4-FFF2-40B4-BE49-F238E27FC236}">
                <a16:creationId xmlns:a16="http://schemas.microsoft.com/office/drawing/2014/main" id="{AF2DB5EE-B10A-4F2B-AA79-3210C4EB40DD}"/>
              </a:ext>
            </a:extLst>
          </p:cNvPr>
          <p:cNvSpPr/>
          <p:nvPr userDrawn="1"/>
        </p:nvSpPr>
        <p:spPr>
          <a:xfrm>
            <a:off x="8669053" y="2684880"/>
            <a:ext cx="237587" cy="240064"/>
          </a:xfrm>
          <a:custGeom>
            <a:avLst/>
            <a:gdLst/>
            <a:ahLst/>
            <a:cxnLst>
              <a:cxn ang="0">
                <a:pos x="wd2" y="hd2"/>
              </a:cxn>
              <a:cxn ang="5400000">
                <a:pos x="wd2" y="hd2"/>
              </a:cxn>
              <a:cxn ang="10800000">
                <a:pos x="wd2" y="hd2"/>
              </a:cxn>
              <a:cxn ang="16200000">
                <a:pos x="wd2" y="hd2"/>
              </a:cxn>
            </a:cxnLst>
            <a:rect l="0" t="0" r="r" b="b"/>
            <a:pathLst>
              <a:path w="21600" h="21600" extrusionOk="0">
                <a:moveTo>
                  <a:pt x="5474" y="1479"/>
                </a:moveTo>
                <a:cubicBezTo>
                  <a:pt x="7101" y="592"/>
                  <a:pt x="8877" y="0"/>
                  <a:pt x="10800" y="0"/>
                </a:cubicBezTo>
                <a:cubicBezTo>
                  <a:pt x="12723" y="0"/>
                  <a:pt x="14499" y="592"/>
                  <a:pt x="16274" y="1479"/>
                </a:cubicBezTo>
                <a:cubicBezTo>
                  <a:pt x="17901" y="2515"/>
                  <a:pt x="19085" y="3699"/>
                  <a:pt x="20121" y="5326"/>
                </a:cubicBezTo>
                <a:cubicBezTo>
                  <a:pt x="21008" y="7101"/>
                  <a:pt x="21600" y="8877"/>
                  <a:pt x="21600" y="10800"/>
                </a:cubicBezTo>
                <a:cubicBezTo>
                  <a:pt x="21600" y="12723"/>
                  <a:pt x="21008" y="14499"/>
                  <a:pt x="20121" y="16126"/>
                </a:cubicBezTo>
                <a:cubicBezTo>
                  <a:pt x="19085" y="17901"/>
                  <a:pt x="17901" y="19085"/>
                  <a:pt x="16274" y="20121"/>
                </a:cubicBezTo>
                <a:cubicBezTo>
                  <a:pt x="14499" y="21008"/>
                  <a:pt x="12723" y="21600"/>
                  <a:pt x="10800" y="21600"/>
                </a:cubicBezTo>
                <a:cubicBezTo>
                  <a:pt x="8877" y="21600"/>
                  <a:pt x="7101" y="21008"/>
                  <a:pt x="5474" y="20121"/>
                </a:cubicBezTo>
                <a:cubicBezTo>
                  <a:pt x="3847" y="19085"/>
                  <a:pt x="2515" y="17901"/>
                  <a:pt x="1479" y="16126"/>
                </a:cubicBezTo>
                <a:cubicBezTo>
                  <a:pt x="592" y="14499"/>
                  <a:pt x="0" y="12723"/>
                  <a:pt x="0" y="10800"/>
                </a:cubicBezTo>
                <a:cubicBezTo>
                  <a:pt x="0" y="8877"/>
                  <a:pt x="592" y="7101"/>
                  <a:pt x="1479" y="5326"/>
                </a:cubicBezTo>
                <a:cubicBezTo>
                  <a:pt x="2515" y="3699"/>
                  <a:pt x="3847" y="2515"/>
                  <a:pt x="5474" y="1479"/>
                </a:cubicBezTo>
                <a:close/>
                <a:moveTo>
                  <a:pt x="14647" y="7397"/>
                </a:moveTo>
                <a:cubicBezTo>
                  <a:pt x="14647" y="7397"/>
                  <a:pt x="14647" y="7397"/>
                  <a:pt x="14499" y="7397"/>
                </a:cubicBezTo>
                <a:cubicBezTo>
                  <a:pt x="14499" y="7545"/>
                  <a:pt x="14351" y="7545"/>
                  <a:pt x="14351" y="7545"/>
                </a:cubicBezTo>
                <a:cubicBezTo>
                  <a:pt x="14351" y="7545"/>
                  <a:pt x="14351" y="7545"/>
                  <a:pt x="14351" y="7545"/>
                </a:cubicBezTo>
                <a:cubicBezTo>
                  <a:pt x="14351" y="7545"/>
                  <a:pt x="14499" y="7397"/>
                  <a:pt x="14499" y="7397"/>
                </a:cubicBezTo>
                <a:cubicBezTo>
                  <a:pt x="14499" y="7249"/>
                  <a:pt x="14499" y="7249"/>
                  <a:pt x="14499" y="7249"/>
                </a:cubicBezTo>
                <a:cubicBezTo>
                  <a:pt x="14499" y="7249"/>
                  <a:pt x="14647" y="7101"/>
                  <a:pt x="14795" y="7101"/>
                </a:cubicBezTo>
                <a:cubicBezTo>
                  <a:pt x="14942" y="6953"/>
                  <a:pt x="15238" y="6953"/>
                  <a:pt x="15534" y="6953"/>
                </a:cubicBezTo>
                <a:cubicBezTo>
                  <a:pt x="15830" y="6805"/>
                  <a:pt x="16126" y="6805"/>
                  <a:pt x="16274" y="7101"/>
                </a:cubicBezTo>
                <a:cubicBezTo>
                  <a:pt x="16274" y="7101"/>
                  <a:pt x="16274" y="6953"/>
                  <a:pt x="16422" y="6805"/>
                </a:cubicBezTo>
                <a:cubicBezTo>
                  <a:pt x="16570" y="6805"/>
                  <a:pt x="16570" y="6658"/>
                  <a:pt x="16570" y="6658"/>
                </a:cubicBezTo>
                <a:cubicBezTo>
                  <a:pt x="16570" y="6658"/>
                  <a:pt x="16718" y="6658"/>
                  <a:pt x="16866" y="6658"/>
                </a:cubicBezTo>
                <a:cubicBezTo>
                  <a:pt x="16866" y="6658"/>
                  <a:pt x="17014" y="6658"/>
                  <a:pt x="17014" y="6510"/>
                </a:cubicBezTo>
                <a:cubicBezTo>
                  <a:pt x="17014" y="6214"/>
                  <a:pt x="17014" y="6214"/>
                  <a:pt x="17014" y="6214"/>
                </a:cubicBezTo>
                <a:cubicBezTo>
                  <a:pt x="16866" y="6214"/>
                  <a:pt x="16866" y="6214"/>
                  <a:pt x="16866" y="6066"/>
                </a:cubicBezTo>
                <a:cubicBezTo>
                  <a:pt x="16718" y="6066"/>
                  <a:pt x="16718" y="5918"/>
                  <a:pt x="16718" y="5770"/>
                </a:cubicBezTo>
                <a:cubicBezTo>
                  <a:pt x="16718" y="5918"/>
                  <a:pt x="16718" y="5918"/>
                  <a:pt x="16570" y="5918"/>
                </a:cubicBezTo>
                <a:cubicBezTo>
                  <a:pt x="16570" y="5918"/>
                  <a:pt x="16570" y="5918"/>
                  <a:pt x="16570" y="5770"/>
                </a:cubicBezTo>
                <a:cubicBezTo>
                  <a:pt x="16570" y="5770"/>
                  <a:pt x="16422" y="5770"/>
                  <a:pt x="16422" y="5918"/>
                </a:cubicBezTo>
                <a:cubicBezTo>
                  <a:pt x="16274" y="5918"/>
                  <a:pt x="16274" y="5918"/>
                  <a:pt x="16274" y="5918"/>
                </a:cubicBezTo>
                <a:cubicBezTo>
                  <a:pt x="16126" y="5770"/>
                  <a:pt x="16126" y="5770"/>
                  <a:pt x="16126" y="5770"/>
                </a:cubicBezTo>
                <a:cubicBezTo>
                  <a:pt x="15978" y="5770"/>
                  <a:pt x="15978" y="5622"/>
                  <a:pt x="15978" y="5474"/>
                </a:cubicBezTo>
                <a:cubicBezTo>
                  <a:pt x="15978" y="5474"/>
                  <a:pt x="15830" y="5326"/>
                  <a:pt x="15830" y="5326"/>
                </a:cubicBezTo>
                <a:cubicBezTo>
                  <a:pt x="15830" y="5326"/>
                  <a:pt x="15830" y="5178"/>
                  <a:pt x="15830" y="5178"/>
                </a:cubicBezTo>
                <a:cubicBezTo>
                  <a:pt x="15682" y="5178"/>
                  <a:pt x="15682" y="5030"/>
                  <a:pt x="15682" y="5030"/>
                </a:cubicBezTo>
                <a:cubicBezTo>
                  <a:pt x="15682" y="5030"/>
                  <a:pt x="15534" y="5030"/>
                  <a:pt x="15534" y="4882"/>
                </a:cubicBezTo>
                <a:cubicBezTo>
                  <a:pt x="15534" y="4882"/>
                  <a:pt x="15534" y="4882"/>
                  <a:pt x="15534" y="4882"/>
                </a:cubicBezTo>
                <a:cubicBezTo>
                  <a:pt x="15534" y="4882"/>
                  <a:pt x="15534" y="4734"/>
                  <a:pt x="15534" y="4734"/>
                </a:cubicBezTo>
                <a:cubicBezTo>
                  <a:pt x="15534" y="4734"/>
                  <a:pt x="15386" y="4734"/>
                  <a:pt x="15386" y="4734"/>
                </a:cubicBezTo>
                <a:cubicBezTo>
                  <a:pt x="15386" y="4734"/>
                  <a:pt x="15386" y="4734"/>
                  <a:pt x="15386" y="4882"/>
                </a:cubicBezTo>
                <a:cubicBezTo>
                  <a:pt x="15238" y="4882"/>
                  <a:pt x="15238" y="4882"/>
                  <a:pt x="15238" y="5030"/>
                </a:cubicBezTo>
                <a:cubicBezTo>
                  <a:pt x="15238" y="5030"/>
                  <a:pt x="15090" y="5030"/>
                  <a:pt x="15090" y="5030"/>
                </a:cubicBezTo>
                <a:cubicBezTo>
                  <a:pt x="15090" y="5030"/>
                  <a:pt x="15090" y="5030"/>
                  <a:pt x="15090" y="5030"/>
                </a:cubicBezTo>
                <a:cubicBezTo>
                  <a:pt x="15090" y="5030"/>
                  <a:pt x="15090" y="5030"/>
                  <a:pt x="14942" y="5030"/>
                </a:cubicBezTo>
                <a:cubicBezTo>
                  <a:pt x="14942" y="5030"/>
                  <a:pt x="14942" y="5030"/>
                  <a:pt x="14942" y="5030"/>
                </a:cubicBezTo>
                <a:cubicBezTo>
                  <a:pt x="14942" y="5030"/>
                  <a:pt x="14942" y="5030"/>
                  <a:pt x="14942" y="5178"/>
                </a:cubicBezTo>
                <a:cubicBezTo>
                  <a:pt x="14795" y="5178"/>
                  <a:pt x="14795" y="5178"/>
                  <a:pt x="14795" y="5178"/>
                </a:cubicBezTo>
                <a:cubicBezTo>
                  <a:pt x="14647" y="5178"/>
                  <a:pt x="14647" y="5178"/>
                  <a:pt x="14647" y="5178"/>
                </a:cubicBezTo>
                <a:cubicBezTo>
                  <a:pt x="14795" y="5178"/>
                  <a:pt x="14795" y="5030"/>
                  <a:pt x="14647" y="5030"/>
                </a:cubicBezTo>
                <a:cubicBezTo>
                  <a:pt x="14499" y="5030"/>
                  <a:pt x="14499" y="5030"/>
                  <a:pt x="14351" y="5030"/>
                </a:cubicBezTo>
                <a:cubicBezTo>
                  <a:pt x="14499" y="4882"/>
                  <a:pt x="14499" y="4882"/>
                  <a:pt x="14499" y="4882"/>
                </a:cubicBezTo>
                <a:cubicBezTo>
                  <a:pt x="14499" y="4734"/>
                  <a:pt x="14499" y="4734"/>
                  <a:pt x="14351" y="4586"/>
                </a:cubicBezTo>
                <a:cubicBezTo>
                  <a:pt x="14499" y="4586"/>
                  <a:pt x="14499" y="4586"/>
                  <a:pt x="14499" y="4586"/>
                </a:cubicBezTo>
                <a:cubicBezTo>
                  <a:pt x="14499" y="4586"/>
                  <a:pt x="14351" y="4586"/>
                  <a:pt x="14351" y="4438"/>
                </a:cubicBezTo>
                <a:cubicBezTo>
                  <a:pt x="14203" y="4438"/>
                  <a:pt x="14203" y="4438"/>
                  <a:pt x="14055" y="4438"/>
                </a:cubicBezTo>
                <a:cubicBezTo>
                  <a:pt x="14055" y="4290"/>
                  <a:pt x="13907" y="4290"/>
                  <a:pt x="13907" y="4290"/>
                </a:cubicBezTo>
                <a:cubicBezTo>
                  <a:pt x="13759" y="4290"/>
                  <a:pt x="13611" y="4142"/>
                  <a:pt x="13463" y="4142"/>
                </a:cubicBezTo>
                <a:cubicBezTo>
                  <a:pt x="13167" y="4142"/>
                  <a:pt x="13019" y="4142"/>
                  <a:pt x="13019" y="4142"/>
                </a:cubicBezTo>
                <a:cubicBezTo>
                  <a:pt x="12871" y="4290"/>
                  <a:pt x="12871" y="4290"/>
                  <a:pt x="12871" y="4290"/>
                </a:cubicBezTo>
                <a:cubicBezTo>
                  <a:pt x="12871" y="4290"/>
                  <a:pt x="12871" y="4438"/>
                  <a:pt x="13019" y="4438"/>
                </a:cubicBezTo>
                <a:cubicBezTo>
                  <a:pt x="13019" y="4586"/>
                  <a:pt x="13019" y="4586"/>
                  <a:pt x="13019" y="4734"/>
                </a:cubicBezTo>
                <a:cubicBezTo>
                  <a:pt x="13019" y="4734"/>
                  <a:pt x="13019" y="4734"/>
                  <a:pt x="12871" y="4882"/>
                </a:cubicBezTo>
                <a:cubicBezTo>
                  <a:pt x="12871" y="4882"/>
                  <a:pt x="12871" y="5030"/>
                  <a:pt x="12871" y="5030"/>
                </a:cubicBezTo>
                <a:cubicBezTo>
                  <a:pt x="12871" y="5030"/>
                  <a:pt x="12871" y="5178"/>
                  <a:pt x="13019" y="5178"/>
                </a:cubicBezTo>
                <a:cubicBezTo>
                  <a:pt x="13167" y="5326"/>
                  <a:pt x="13167" y="5474"/>
                  <a:pt x="13167" y="5474"/>
                </a:cubicBezTo>
                <a:cubicBezTo>
                  <a:pt x="13167" y="5622"/>
                  <a:pt x="13019" y="5622"/>
                  <a:pt x="13019" y="5770"/>
                </a:cubicBezTo>
                <a:cubicBezTo>
                  <a:pt x="12871" y="5918"/>
                  <a:pt x="12723" y="5918"/>
                  <a:pt x="12723" y="5918"/>
                </a:cubicBezTo>
                <a:cubicBezTo>
                  <a:pt x="12723" y="6066"/>
                  <a:pt x="12723" y="6066"/>
                  <a:pt x="12723" y="6214"/>
                </a:cubicBezTo>
                <a:cubicBezTo>
                  <a:pt x="12723" y="6362"/>
                  <a:pt x="12723" y="6362"/>
                  <a:pt x="12871" y="6362"/>
                </a:cubicBezTo>
                <a:cubicBezTo>
                  <a:pt x="12871" y="6510"/>
                  <a:pt x="12871" y="6510"/>
                  <a:pt x="12871" y="6510"/>
                </a:cubicBezTo>
                <a:cubicBezTo>
                  <a:pt x="12871" y="6510"/>
                  <a:pt x="12871" y="6510"/>
                  <a:pt x="12871" y="6510"/>
                </a:cubicBezTo>
                <a:cubicBezTo>
                  <a:pt x="12871" y="6510"/>
                  <a:pt x="12723" y="6658"/>
                  <a:pt x="12723" y="6658"/>
                </a:cubicBezTo>
                <a:cubicBezTo>
                  <a:pt x="12723" y="6658"/>
                  <a:pt x="12723" y="6658"/>
                  <a:pt x="12723" y="6658"/>
                </a:cubicBezTo>
                <a:cubicBezTo>
                  <a:pt x="12575" y="6658"/>
                  <a:pt x="12575" y="6658"/>
                  <a:pt x="12575" y="6658"/>
                </a:cubicBezTo>
                <a:cubicBezTo>
                  <a:pt x="12575" y="6658"/>
                  <a:pt x="12427" y="6658"/>
                  <a:pt x="12279" y="6658"/>
                </a:cubicBezTo>
                <a:cubicBezTo>
                  <a:pt x="12279" y="6510"/>
                  <a:pt x="12132" y="6362"/>
                  <a:pt x="12132" y="6214"/>
                </a:cubicBezTo>
                <a:cubicBezTo>
                  <a:pt x="12132" y="6066"/>
                  <a:pt x="11984" y="5918"/>
                  <a:pt x="11984" y="5770"/>
                </a:cubicBezTo>
                <a:cubicBezTo>
                  <a:pt x="11688" y="5770"/>
                  <a:pt x="11540" y="5770"/>
                  <a:pt x="11540" y="5770"/>
                </a:cubicBezTo>
                <a:cubicBezTo>
                  <a:pt x="11540" y="5770"/>
                  <a:pt x="11244" y="5622"/>
                  <a:pt x="10948" y="5474"/>
                </a:cubicBezTo>
                <a:cubicBezTo>
                  <a:pt x="10652" y="5326"/>
                  <a:pt x="10504" y="5326"/>
                  <a:pt x="10060" y="5474"/>
                </a:cubicBezTo>
                <a:cubicBezTo>
                  <a:pt x="10208" y="5326"/>
                  <a:pt x="10208" y="5326"/>
                  <a:pt x="10060" y="5178"/>
                </a:cubicBezTo>
                <a:cubicBezTo>
                  <a:pt x="10060" y="5030"/>
                  <a:pt x="9912" y="5030"/>
                  <a:pt x="9912" y="5030"/>
                </a:cubicBezTo>
                <a:cubicBezTo>
                  <a:pt x="9912" y="5030"/>
                  <a:pt x="9912" y="4882"/>
                  <a:pt x="9912" y="4734"/>
                </a:cubicBezTo>
                <a:cubicBezTo>
                  <a:pt x="9912" y="4734"/>
                  <a:pt x="9912" y="4586"/>
                  <a:pt x="9912" y="4586"/>
                </a:cubicBezTo>
                <a:cubicBezTo>
                  <a:pt x="9912" y="4438"/>
                  <a:pt x="10060" y="4438"/>
                  <a:pt x="10060" y="4290"/>
                </a:cubicBezTo>
                <a:cubicBezTo>
                  <a:pt x="10060" y="4290"/>
                  <a:pt x="10208" y="4290"/>
                  <a:pt x="10208" y="4142"/>
                </a:cubicBezTo>
                <a:cubicBezTo>
                  <a:pt x="10208" y="4142"/>
                  <a:pt x="10356" y="3995"/>
                  <a:pt x="10356" y="3995"/>
                </a:cubicBezTo>
                <a:cubicBezTo>
                  <a:pt x="10356" y="3847"/>
                  <a:pt x="10356" y="3847"/>
                  <a:pt x="10356" y="3847"/>
                </a:cubicBezTo>
                <a:cubicBezTo>
                  <a:pt x="10652" y="3847"/>
                  <a:pt x="10948" y="3847"/>
                  <a:pt x="11096" y="3699"/>
                </a:cubicBezTo>
                <a:cubicBezTo>
                  <a:pt x="11096" y="3699"/>
                  <a:pt x="11096" y="3551"/>
                  <a:pt x="11244" y="3551"/>
                </a:cubicBezTo>
                <a:cubicBezTo>
                  <a:pt x="11244" y="3403"/>
                  <a:pt x="11244" y="3255"/>
                  <a:pt x="11392" y="3255"/>
                </a:cubicBezTo>
                <a:cubicBezTo>
                  <a:pt x="11392" y="3255"/>
                  <a:pt x="11540" y="3107"/>
                  <a:pt x="11540" y="3107"/>
                </a:cubicBezTo>
                <a:cubicBezTo>
                  <a:pt x="11540" y="3107"/>
                  <a:pt x="11688" y="3255"/>
                  <a:pt x="11688" y="3255"/>
                </a:cubicBezTo>
                <a:cubicBezTo>
                  <a:pt x="11836" y="3255"/>
                  <a:pt x="11836" y="3255"/>
                  <a:pt x="11984" y="3255"/>
                </a:cubicBezTo>
                <a:cubicBezTo>
                  <a:pt x="12132" y="3403"/>
                  <a:pt x="12132" y="3255"/>
                  <a:pt x="12132" y="3107"/>
                </a:cubicBezTo>
                <a:cubicBezTo>
                  <a:pt x="12132" y="3107"/>
                  <a:pt x="12132" y="2959"/>
                  <a:pt x="12132" y="2959"/>
                </a:cubicBezTo>
                <a:cubicBezTo>
                  <a:pt x="12132" y="2959"/>
                  <a:pt x="12132" y="2811"/>
                  <a:pt x="12132" y="2663"/>
                </a:cubicBezTo>
                <a:cubicBezTo>
                  <a:pt x="11984" y="2515"/>
                  <a:pt x="11984" y="2515"/>
                  <a:pt x="11984" y="2515"/>
                </a:cubicBezTo>
                <a:cubicBezTo>
                  <a:pt x="11836" y="2515"/>
                  <a:pt x="11688" y="2515"/>
                  <a:pt x="11540" y="2663"/>
                </a:cubicBezTo>
                <a:cubicBezTo>
                  <a:pt x="11540" y="2663"/>
                  <a:pt x="11540" y="2663"/>
                  <a:pt x="11688" y="2663"/>
                </a:cubicBezTo>
                <a:cubicBezTo>
                  <a:pt x="11688" y="2663"/>
                  <a:pt x="11540" y="2811"/>
                  <a:pt x="11540" y="2811"/>
                </a:cubicBezTo>
                <a:cubicBezTo>
                  <a:pt x="11392" y="2959"/>
                  <a:pt x="11392" y="3107"/>
                  <a:pt x="11244" y="3107"/>
                </a:cubicBezTo>
                <a:cubicBezTo>
                  <a:pt x="11244" y="3107"/>
                  <a:pt x="11096" y="3107"/>
                  <a:pt x="11096" y="2959"/>
                </a:cubicBezTo>
                <a:cubicBezTo>
                  <a:pt x="11096" y="2959"/>
                  <a:pt x="10948" y="2959"/>
                  <a:pt x="10948" y="2811"/>
                </a:cubicBezTo>
                <a:cubicBezTo>
                  <a:pt x="10948" y="2663"/>
                  <a:pt x="10948" y="2663"/>
                  <a:pt x="10800" y="2663"/>
                </a:cubicBezTo>
                <a:cubicBezTo>
                  <a:pt x="10800" y="2663"/>
                  <a:pt x="10652" y="2663"/>
                  <a:pt x="10652" y="2811"/>
                </a:cubicBezTo>
                <a:cubicBezTo>
                  <a:pt x="10652" y="2811"/>
                  <a:pt x="10652" y="2663"/>
                  <a:pt x="10504" y="2663"/>
                </a:cubicBezTo>
                <a:cubicBezTo>
                  <a:pt x="10356" y="2515"/>
                  <a:pt x="10208" y="2515"/>
                  <a:pt x="10060" y="2515"/>
                </a:cubicBezTo>
                <a:cubicBezTo>
                  <a:pt x="10356" y="2367"/>
                  <a:pt x="10208" y="2367"/>
                  <a:pt x="10060" y="2219"/>
                </a:cubicBezTo>
                <a:cubicBezTo>
                  <a:pt x="9912" y="2071"/>
                  <a:pt x="9912" y="2071"/>
                  <a:pt x="9764" y="2071"/>
                </a:cubicBezTo>
                <a:cubicBezTo>
                  <a:pt x="9616" y="2071"/>
                  <a:pt x="9468" y="2071"/>
                  <a:pt x="9468" y="2219"/>
                </a:cubicBezTo>
                <a:cubicBezTo>
                  <a:pt x="9468" y="2219"/>
                  <a:pt x="9321" y="2219"/>
                  <a:pt x="9321" y="2367"/>
                </a:cubicBezTo>
                <a:cubicBezTo>
                  <a:pt x="9321" y="2367"/>
                  <a:pt x="9468" y="2367"/>
                  <a:pt x="9468" y="2367"/>
                </a:cubicBezTo>
                <a:cubicBezTo>
                  <a:pt x="9468" y="2515"/>
                  <a:pt x="9616" y="2515"/>
                  <a:pt x="9616" y="2515"/>
                </a:cubicBezTo>
                <a:cubicBezTo>
                  <a:pt x="9616" y="2515"/>
                  <a:pt x="9764" y="2515"/>
                  <a:pt x="9764" y="2515"/>
                </a:cubicBezTo>
                <a:cubicBezTo>
                  <a:pt x="9764" y="2515"/>
                  <a:pt x="9912" y="2515"/>
                  <a:pt x="9912" y="2663"/>
                </a:cubicBezTo>
                <a:cubicBezTo>
                  <a:pt x="10060" y="2663"/>
                  <a:pt x="10060" y="2811"/>
                  <a:pt x="10060" y="2811"/>
                </a:cubicBezTo>
                <a:cubicBezTo>
                  <a:pt x="9912" y="2811"/>
                  <a:pt x="9912" y="2811"/>
                  <a:pt x="9912" y="2811"/>
                </a:cubicBezTo>
                <a:cubicBezTo>
                  <a:pt x="9764" y="2811"/>
                  <a:pt x="9764" y="2811"/>
                  <a:pt x="9764" y="2959"/>
                </a:cubicBezTo>
                <a:cubicBezTo>
                  <a:pt x="9616" y="2959"/>
                  <a:pt x="9616" y="2959"/>
                  <a:pt x="9616" y="2959"/>
                </a:cubicBezTo>
                <a:cubicBezTo>
                  <a:pt x="9616" y="2959"/>
                  <a:pt x="9616" y="3107"/>
                  <a:pt x="9616" y="3107"/>
                </a:cubicBezTo>
                <a:cubicBezTo>
                  <a:pt x="9616" y="3255"/>
                  <a:pt x="9616" y="3255"/>
                  <a:pt x="9616" y="3403"/>
                </a:cubicBezTo>
                <a:cubicBezTo>
                  <a:pt x="9616" y="3255"/>
                  <a:pt x="9468" y="3255"/>
                  <a:pt x="9468" y="3107"/>
                </a:cubicBezTo>
                <a:cubicBezTo>
                  <a:pt x="9468" y="2959"/>
                  <a:pt x="9468" y="2959"/>
                  <a:pt x="9321" y="2811"/>
                </a:cubicBezTo>
                <a:cubicBezTo>
                  <a:pt x="9468" y="2959"/>
                  <a:pt x="9321" y="2959"/>
                  <a:pt x="9025" y="2959"/>
                </a:cubicBezTo>
                <a:cubicBezTo>
                  <a:pt x="8877" y="2959"/>
                  <a:pt x="8877" y="2959"/>
                  <a:pt x="8877" y="2959"/>
                </a:cubicBezTo>
                <a:cubicBezTo>
                  <a:pt x="8877" y="2959"/>
                  <a:pt x="8729" y="2959"/>
                  <a:pt x="8729" y="2959"/>
                </a:cubicBezTo>
                <a:cubicBezTo>
                  <a:pt x="8581" y="2959"/>
                  <a:pt x="8433" y="2959"/>
                  <a:pt x="8433" y="2959"/>
                </a:cubicBezTo>
                <a:cubicBezTo>
                  <a:pt x="8285" y="2959"/>
                  <a:pt x="8285" y="2959"/>
                  <a:pt x="8137" y="2811"/>
                </a:cubicBezTo>
                <a:cubicBezTo>
                  <a:pt x="8137" y="2811"/>
                  <a:pt x="8137" y="2663"/>
                  <a:pt x="8137" y="2663"/>
                </a:cubicBezTo>
                <a:cubicBezTo>
                  <a:pt x="8137" y="2515"/>
                  <a:pt x="8285" y="2515"/>
                  <a:pt x="8285" y="2515"/>
                </a:cubicBezTo>
                <a:cubicBezTo>
                  <a:pt x="8137" y="2515"/>
                  <a:pt x="8137" y="2515"/>
                  <a:pt x="8137" y="2367"/>
                </a:cubicBezTo>
                <a:cubicBezTo>
                  <a:pt x="7989" y="2367"/>
                  <a:pt x="7989" y="2367"/>
                  <a:pt x="7989" y="2367"/>
                </a:cubicBezTo>
                <a:cubicBezTo>
                  <a:pt x="7545" y="2515"/>
                  <a:pt x="7101" y="2663"/>
                  <a:pt x="6658" y="2959"/>
                </a:cubicBezTo>
                <a:cubicBezTo>
                  <a:pt x="6658" y="2959"/>
                  <a:pt x="6805" y="2959"/>
                  <a:pt x="6805" y="2811"/>
                </a:cubicBezTo>
                <a:cubicBezTo>
                  <a:pt x="6805" y="2811"/>
                  <a:pt x="6953" y="2811"/>
                  <a:pt x="6953" y="2811"/>
                </a:cubicBezTo>
                <a:cubicBezTo>
                  <a:pt x="7101" y="2811"/>
                  <a:pt x="7101" y="2663"/>
                  <a:pt x="7101" y="2663"/>
                </a:cubicBezTo>
                <a:cubicBezTo>
                  <a:pt x="7397" y="2515"/>
                  <a:pt x="7693" y="2515"/>
                  <a:pt x="7693" y="2663"/>
                </a:cubicBezTo>
                <a:cubicBezTo>
                  <a:pt x="7841" y="2515"/>
                  <a:pt x="7841" y="2515"/>
                  <a:pt x="7841" y="2515"/>
                </a:cubicBezTo>
                <a:cubicBezTo>
                  <a:pt x="7841" y="2663"/>
                  <a:pt x="7989" y="2811"/>
                  <a:pt x="7989" y="2959"/>
                </a:cubicBezTo>
                <a:cubicBezTo>
                  <a:pt x="7989" y="2811"/>
                  <a:pt x="7841" y="2811"/>
                  <a:pt x="7693" y="2811"/>
                </a:cubicBezTo>
                <a:cubicBezTo>
                  <a:pt x="7397" y="2959"/>
                  <a:pt x="7397" y="2959"/>
                  <a:pt x="7397" y="3107"/>
                </a:cubicBezTo>
                <a:cubicBezTo>
                  <a:pt x="7397" y="3107"/>
                  <a:pt x="7397" y="3255"/>
                  <a:pt x="7397" y="3255"/>
                </a:cubicBezTo>
                <a:cubicBezTo>
                  <a:pt x="7397" y="3255"/>
                  <a:pt x="7249" y="3255"/>
                  <a:pt x="7249" y="3107"/>
                </a:cubicBezTo>
                <a:cubicBezTo>
                  <a:pt x="7101" y="3107"/>
                  <a:pt x="7101" y="3107"/>
                  <a:pt x="7101" y="2959"/>
                </a:cubicBezTo>
                <a:cubicBezTo>
                  <a:pt x="6953" y="2959"/>
                  <a:pt x="6953" y="2959"/>
                  <a:pt x="6805" y="2959"/>
                </a:cubicBezTo>
                <a:cubicBezTo>
                  <a:pt x="6658" y="2959"/>
                  <a:pt x="6510" y="2959"/>
                  <a:pt x="6510" y="2959"/>
                </a:cubicBezTo>
                <a:cubicBezTo>
                  <a:pt x="5178" y="3699"/>
                  <a:pt x="3995" y="4734"/>
                  <a:pt x="3255" y="6066"/>
                </a:cubicBezTo>
                <a:cubicBezTo>
                  <a:pt x="3255" y="6066"/>
                  <a:pt x="3403" y="6214"/>
                  <a:pt x="3403" y="6214"/>
                </a:cubicBezTo>
                <a:cubicBezTo>
                  <a:pt x="3403" y="6214"/>
                  <a:pt x="3403" y="6214"/>
                  <a:pt x="3403" y="6214"/>
                </a:cubicBezTo>
                <a:cubicBezTo>
                  <a:pt x="3551" y="6362"/>
                  <a:pt x="3551" y="6362"/>
                  <a:pt x="3551" y="6510"/>
                </a:cubicBezTo>
                <a:cubicBezTo>
                  <a:pt x="3551" y="6510"/>
                  <a:pt x="3551" y="6510"/>
                  <a:pt x="3699" y="6362"/>
                </a:cubicBezTo>
                <a:cubicBezTo>
                  <a:pt x="3699" y="6510"/>
                  <a:pt x="3699" y="6510"/>
                  <a:pt x="3699" y="6658"/>
                </a:cubicBezTo>
                <a:cubicBezTo>
                  <a:pt x="3699" y="6658"/>
                  <a:pt x="3995" y="6805"/>
                  <a:pt x="4290" y="7101"/>
                </a:cubicBezTo>
                <a:cubicBezTo>
                  <a:pt x="4438" y="7249"/>
                  <a:pt x="4586" y="7249"/>
                  <a:pt x="4586" y="7397"/>
                </a:cubicBezTo>
                <a:cubicBezTo>
                  <a:pt x="4586" y="7397"/>
                  <a:pt x="4586" y="7545"/>
                  <a:pt x="4438" y="7545"/>
                </a:cubicBezTo>
                <a:cubicBezTo>
                  <a:pt x="4438" y="7545"/>
                  <a:pt x="4438" y="7545"/>
                  <a:pt x="4290" y="7397"/>
                </a:cubicBezTo>
                <a:cubicBezTo>
                  <a:pt x="4290" y="7397"/>
                  <a:pt x="4290" y="7397"/>
                  <a:pt x="4290" y="7397"/>
                </a:cubicBezTo>
                <a:cubicBezTo>
                  <a:pt x="4142" y="7397"/>
                  <a:pt x="4142" y="7545"/>
                  <a:pt x="4290" y="7693"/>
                </a:cubicBezTo>
                <a:cubicBezTo>
                  <a:pt x="4290" y="7841"/>
                  <a:pt x="4290" y="7841"/>
                  <a:pt x="4438" y="7841"/>
                </a:cubicBezTo>
                <a:cubicBezTo>
                  <a:pt x="4290" y="7841"/>
                  <a:pt x="4290" y="7841"/>
                  <a:pt x="4290" y="8137"/>
                </a:cubicBezTo>
                <a:cubicBezTo>
                  <a:pt x="4290" y="8285"/>
                  <a:pt x="4142" y="8433"/>
                  <a:pt x="4142" y="8581"/>
                </a:cubicBezTo>
                <a:cubicBezTo>
                  <a:pt x="4142" y="8729"/>
                  <a:pt x="4142" y="8877"/>
                  <a:pt x="4142" y="8877"/>
                </a:cubicBezTo>
                <a:cubicBezTo>
                  <a:pt x="4290" y="8877"/>
                  <a:pt x="4290" y="8877"/>
                  <a:pt x="4290" y="8877"/>
                </a:cubicBezTo>
                <a:cubicBezTo>
                  <a:pt x="4142" y="9025"/>
                  <a:pt x="4290" y="9173"/>
                  <a:pt x="4290" y="9321"/>
                </a:cubicBezTo>
                <a:cubicBezTo>
                  <a:pt x="4438" y="9616"/>
                  <a:pt x="4438" y="9616"/>
                  <a:pt x="4586" y="9616"/>
                </a:cubicBezTo>
                <a:cubicBezTo>
                  <a:pt x="4438" y="9616"/>
                  <a:pt x="4586" y="9912"/>
                  <a:pt x="4882" y="10208"/>
                </a:cubicBezTo>
                <a:cubicBezTo>
                  <a:pt x="4882" y="10356"/>
                  <a:pt x="5030" y="10356"/>
                  <a:pt x="5030" y="10356"/>
                </a:cubicBezTo>
                <a:cubicBezTo>
                  <a:pt x="5030" y="10356"/>
                  <a:pt x="5030" y="10504"/>
                  <a:pt x="5178" y="10504"/>
                </a:cubicBezTo>
                <a:cubicBezTo>
                  <a:pt x="5178" y="10504"/>
                  <a:pt x="5326" y="10652"/>
                  <a:pt x="5326" y="10652"/>
                </a:cubicBezTo>
                <a:cubicBezTo>
                  <a:pt x="5474" y="10652"/>
                  <a:pt x="5474" y="10652"/>
                  <a:pt x="5474" y="10800"/>
                </a:cubicBezTo>
                <a:cubicBezTo>
                  <a:pt x="5622" y="10800"/>
                  <a:pt x="5622" y="10948"/>
                  <a:pt x="5622" y="11096"/>
                </a:cubicBezTo>
                <a:cubicBezTo>
                  <a:pt x="5770" y="11244"/>
                  <a:pt x="5770" y="11392"/>
                  <a:pt x="5918" y="11392"/>
                </a:cubicBezTo>
                <a:cubicBezTo>
                  <a:pt x="5770" y="11540"/>
                  <a:pt x="5918" y="11540"/>
                  <a:pt x="5918" y="11688"/>
                </a:cubicBezTo>
                <a:cubicBezTo>
                  <a:pt x="6066" y="11836"/>
                  <a:pt x="6066" y="11984"/>
                  <a:pt x="6066" y="11984"/>
                </a:cubicBezTo>
                <a:cubicBezTo>
                  <a:pt x="6066" y="11984"/>
                  <a:pt x="6066" y="11984"/>
                  <a:pt x="6066" y="11984"/>
                </a:cubicBezTo>
                <a:cubicBezTo>
                  <a:pt x="6066" y="11984"/>
                  <a:pt x="6066" y="11984"/>
                  <a:pt x="6066" y="11984"/>
                </a:cubicBezTo>
                <a:cubicBezTo>
                  <a:pt x="6066" y="12132"/>
                  <a:pt x="6214" y="12132"/>
                  <a:pt x="6214" y="12279"/>
                </a:cubicBezTo>
                <a:cubicBezTo>
                  <a:pt x="6362" y="12279"/>
                  <a:pt x="6510" y="12427"/>
                  <a:pt x="6510" y="12427"/>
                </a:cubicBezTo>
                <a:cubicBezTo>
                  <a:pt x="6510" y="12427"/>
                  <a:pt x="6510" y="12575"/>
                  <a:pt x="6510" y="12575"/>
                </a:cubicBezTo>
                <a:cubicBezTo>
                  <a:pt x="6510" y="12575"/>
                  <a:pt x="6510" y="12723"/>
                  <a:pt x="6510" y="12723"/>
                </a:cubicBezTo>
                <a:cubicBezTo>
                  <a:pt x="6510" y="12723"/>
                  <a:pt x="6658" y="12723"/>
                  <a:pt x="6658" y="12723"/>
                </a:cubicBezTo>
                <a:cubicBezTo>
                  <a:pt x="6658" y="12575"/>
                  <a:pt x="6510" y="12279"/>
                  <a:pt x="6362" y="11836"/>
                </a:cubicBezTo>
                <a:cubicBezTo>
                  <a:pt x="6214" y="11688"/>
                  <a:pt x="6066" y="11540"/>
                  <a:pt x="6066" y="11540"/>
                </a:cubicBezTo>
                <a:cubicBezTo>
                  <a:pt x="6066" y="11392"/>
                  <a:pt x="6066" y="11392"/>
                  <a:pt x="6066" y="11244"/>
                </a:cubicBezTo>
                <a:cubicBezTo>
                  <a:pt x="6066" y="11096"/>
                  <a:pt x="5918" y="11096"/>
                  <a:pt x="5918" y="11096"/>
                </a:cubicBezTo>
                <a:cubicBezTo>
                  <a:pt x="5918" y="11096"/>
                  <a:pt x="6066" y="11096"/>
                  <a:pt x="6066" y="11096"/>
                </a:cubicBezTo>
                <a:cubicBezTo>
                  <a:pt x="6066" y="11096"/>
                  <a:pt x="6066" y="11096"/>
                  <a:pt x="6214" y="11096"/>
                </a:cubicBezTo>
                <a:cubicBezTo>
                  <a:pt x="6214" y="11096"/>
                  <a:pt x="6214" y="11096"/>
                  <a:pt x="6214" y="11244"/>
                </a:cubicBezTo>
                <a:cubicBezTo>
                  <a:pt x="6362" y="11244"/>
                  <a:pt x="6362" y="11244"/>
                  <a:pt x="6362" y="11244"/>
                </a:cubicBezTo>
                <a:cubicBezTo>
                  <a:pt x="6214" y="11244"/>
                  <a:pt x="6214" y="11392"/>
                  <a:pt x="6362" y="11540"/>
                </a:cubicBezTo>
                <a:cubicBezTo>
                  <a:pt x="6362" y="11540"/>
                  <a:pt x="6362" y="11688"/>
                  <a:pt x="6510" y="11688"/>
                </a:cubicBezTo>
                <a:cubicBezTo>
                  <a:pt x="6510" y="11836"/>
                  <a:pt x="6658" y="11836"/>
                  <a:pt x="6658" y="11984"/>
                </a:cubicBezTo>
                <a:cubicBezTo>
                  <a:pt x="6805" y="12132"/>
                  <a:pt x="6953" y="12132"/>
                  <a:pt x="6953" y="12132"/>
                </a:cubicBezTo>
                <a:cubicBezTo>
                  <a:pt x="6953" y="12279"/>
                  <a:pt x="6953" y="12279"/>
                  <a:pt x="7101" y="12427"/>
                </a:cubicBezTo>
                <a:cubicBezTo>
                  <a:pt x="7101" y="12575"/>
                  <a:pt x="7101" y="12575"/>
                  <a:pt x="7101" y="12575"/>
                </a:cubicBezTo>
                <a:cubicBezTo>
                  <a:pt x="7249" y="12575"/>
                  <a:pt x="7249" y="12723"/>
                  <a:pt x="7397" y="12723"/>
                </a:cubicBezTo>
                <a:cubicBezTo>
                  <a:pt x="7545" y="12871"/>
                  <a:pt x="7545" y="13019"/>
                  <a:pt x="7545" y="13019"/>
                </a:cubicBezTo>
                <a:cubicBezTo>
                  <a:pt x="7693" y="13167"/>
                  <a:pt x="7693" y="13315"/>
                  <a:pt x="7693" y="13463"/>
                </a:cubicBezTo>
                <a:cubicBezTo>
                  <a:pt x="7693" y="13611"/>
                  <a:pt x="7841" y="13759"/>
                  <a:pt x="7841" y="13759"/>
                </a:cubicBezTo>
                <a:cubicBezTo>
                  <a:pt x="7841" y="13759"/>
                  <a:pt x="7841" y="13907"/>
                  <a:pt x="7841" y="13907"/>
                </a:cubicBezTo>
                <a:cubicBezTo>
                  <a:pt x="7989" y="14055"/>
                  <a:pt x="7989" y="14055"/>
                  <a:pt x="8137" y="14055"/>
                </a:cubicBezTo>
                <a:cubicBezTo>
                  <a:pt x="8137" y="14055"/>
                  <a:pt x="8285" y="14203"/>
                  <a:pt x="8285" y="14203"/>
                </a:cubicBezTo>
                <a:cubicBezTo>
                  <a:pt x="8433" y="14203"/>
                  <a:pt x="8433" y="14203"/>
                  <a:pt x="8433" y="14351"/>
                </a:cubicBezTo>
                <a:cubicBezTo>
                  <a:pt x="8581" y="14351"/>
                  <a:pt x="8581" y="14351"/>
                  <a:pt x="8729" y="14499"/>
                </a:cubicBezTo>
                <a:cubicBezTo>
                  <a:pt x="8877" y="14499"/>
                  <a:pt x="9025" y="14499"/>
                  <a:pt x="9025" y="14647"/>
                </a:cubicBezTo>
                <a:cubicBezTo>
                  <a:pt x="9173" y="14647"/>
                  <a:pt x="9173" y="14647"/>
                  <a:pt x="9321" y="14647"/>
                </a:cubicBezTo>
                <a:cubicBezTo>
                  <a:pt x="9321" y="14647"/>
                  <a:pt x="9468" y="14647"/>
                  <a:pt x="9468" y="14647"/>
                </a:cubicBezTo>
                <a:cubicBezTo>
                  <a:pt x="9616" y="14647"/>
                  <a:pt x="9616" y="14647"/>
                  <a:pt x="9616" y="14499"/>
                </a:cubicBezTo>
                <a:cubicBezTo>
                  <a:pt x="9764" y="14499"/>
                  <a:pt x="9912" y="14647"/>
                  <a:pt x="10060" y="14795"/>
                </a:cubicBezTo>
                <a:cubicBezTo>
                  <a:pt x="10208" y="14942"/>
                  <a:pt x="10356" y="15090"/>
                  <a:pt x="10356" y="15090"/>
                </a:cubicBezTo>
                <a:cubicBezTo>
                  <a:pt x="10652" y="15238"/>
                  <a:pt x="10948" y="15238"/>
                  <a:pt x="11096" y="15238"/>
                </a:cubicBezTo>
                <a:cubicBezTo>
                  <a:pt x="11096" y="15238"/>
                  <a:pt x="11096" y="15238"/>
                  <a:pt x="11096" y="15386"/>
                </a:cubicBezTo>
                <a:cubicBezTo>
                  <a:pt x="11096" y="15386"/>
                  <a:pt x="11244" y="15534"/>
                  <a:pt x="11244" y="15534"/>
                </a:cubicBezTo>
                <a:cubicBezTo>
                  <a:pt x="11244" y="15682"/>
                  <a:pt x="11392" y="15682"/>
                  <a:pt x="11392" y="15682"/>
                </a:cubicBezTo>
                <a:cubicBezTo>
                  <a:pt x="11392" y="15830"/>
                  <a:pt x="11392" y="15830"/>
                  <a:pt x="11392" y="15830"/>
                </a:cubicBezTo>
                <a:cubicBezTo>
                  <a:pt x="11540" y="15978"/>
                  <a:pt x="11540" y="15978"/>
                  <a:pt x="11688" y="16126"/>
                </a:cubicBezTo>
                <a:cubicBezTo>
                  <a:pt x="11836" y="16126"/>
                  <a:pt x="11984" y="16274"/>
                  <a:pt x="11984" y="16274"/>
                </a:cubicBezTo>
                <a:cubicBezTo>
                  <a:pt x="11984" y="16274"/>
                  <a:pt x="11984" y="16274"/>
                  <a:pt x="12132" y="16126"/>
                </a:cubicBezTo>
                <a:cubicBezTo>
                  <a:pt x="11984" y="16274"/>
                  <a:pt x="12132" y="16274"/>
                  <a:pt x="12132" y="16422"/>
                </a:cubicBezTo>
                <a:cubicBezTo>
                  <a:pt x="12279" y="16570"/>
                  <a:pt x="12279" y="16570"/>
                  <a:pt x="12427" y="16570"/>
                </a:cubicBezTo>
                <a:cubicBezTo>
                  <a:pt x="12575" y="16570"/>
                  <a:pt x="12575" y="16422"/>
                  <a:pt x="12575" y="16126"/>
                </a:cubicBezTo>
                <a:cubicBezTo>
                  <a:pt x="12279" y="16274"/>
                  <a:pt x="12132" y="16126"/>
                  <a:pt x="11984" y="15830"/>
                </a:cubicBezTo>
                <a:cubicBezTo>
                  <a:pt x="11984" y="15830"/>
                  <a:pt x="11836" y="15830"/>
                  <a:pt x="11836" y="15830"/>
                </a:cubicBezTo>
                <a:cubicBezTo>
                  <a:pt x="11836" y="15830"/>
                  <a:pt x="11836" y="15682"/>
                  <a:pt x="11836" y="15682"/>
                </a:cubicBezTo>
                <a:cubicBezTo>
                  <a:pt x="11836" y="15682"/>
                  <a:pt x="11836" y="15682"/>
                  <a:pt x="11836" y="15534"/>
                </a:cubicBezTo>
                <a:cubicBezTo>
                  <a:pt x="11836" y="15534"/>
                  <a:pt x="11836" y="15534"/>
                  <a:pt x="11836" y="15534"/>
                </a:cubicBezTo>
                <a:cubicBezTo>
                  <a:pt x="11836" y="15386"/>
                  <a:pt x="11836" y="15386"/>
                  <a:pt x="11836" y="15386"/>
                </a:cubicBezTo>
                <a:cubicBezTo>
                  <a:pt x="11984" y="15386"/>
                  <a:pt x="11984" y="15386"/>
                  <a:pt x="11984" y="15386"/>
                </a:cubicBezTo>
                <a:cubicBezTo>
                  <a:pt x="11984" y="15386"/>
                  <a:pt x="11984" y="15238"/>
                  <a:pt x="11984" y="15238"/>
                </a:cubicBezTo>
                <a:cubicBezTo>
                  <a:pt x="11984" y="15090"/>
                  <a:pt x="11984" y="15090"/>
                  <a:pt x="11984" y="14942"/>
                </a:cubicBezTo>
                <a:cubicBezTo>
                  <a:pt x="11984" y="14942"/>
                  <a:pt x="11836" y="14795"/>
                  <a:pt x="11836" y="14795"/>
                </a:cubicBezTo>
                <a:cubicBezTo>
                  <a:pt x="11688" y="14647"/>
                  <a:pt x="11688" y="14499"/>
                  <a:pt x="11540" y="14499"/>
                </a:cubicBezTo>
                <a:cubicBezTo>
                  <a:pt x="11540" y="14647"/>
                  <a:pt x="11540" y="14647"/>
                  <a:pt x="11392" y="14647"/>
                </a:cubicBezTo>
                <a:cubicBezTo>
                  <a:pt x="11244" y="14647"/>
                  <a:pt x="11244" y="14647"/>
                  <a:pt x="11096" y="14499"/>
                </a:cubicBezTo>
                <a:cubicBezTo>
                  <a:pt x="11096" y="14499"/>
                  <a:pt x="11096" y="14499"/>
                  <a:pt x="11096" y="14647"/>
                </a:cubicBezTo>
                <a:cubicBezTo>
                  <a:pt x="11096" y="14647"/>
                  <a:pt x="11096" y="14647"/>
                  <a:pt x="11096" y="14647"/>
                </a:cubicBezTo>
                <a:cubicBezTo>
                  <a:pt x="10948" y="14647"/>
                  <a:pt x="10948" y="14647"/>
                  <a:pt x="10948" y="14647"/>
                </a:cubicBezTo>
                <a:cubicBezTo>
                  <a:pt x="10948" y="14647"/>
                  <a:pt x="10948" y="14499"/>
                  <a:pt x="10948" y="14351"/>
                </a:cubicBezTo>
                <a:cubicBezTo>
                  <a:pt x="10948" y="14351"/>
                  <a:pt x="10948" y="14203"/>
                  <a:pt x="10948" y="14055"/>
                </a:cubicBezTo>
                <a:cubicBezTo>
                  <a:pt x="10948" y="14055"/>
                  <a:pt x="10948" y="14055"/>
                  <a:pt x="11096" y="13907"/>
                </a:cubicBezTo>
                <a:cubicBezTo>
                  <a:pt x="11096" y="13907"/>
                  <a:pt x="11096" y="13759"/>
                  <a:pt x="11096" y="13759"/>
                </a:cubicBezTo>
                <a:cubicBezTo>
                  <a:pt x="11244" y="13611"/>
                  <a:pt x="11244" y="13611"/>
                  <a:pt x="11244" y="13611"/>
                </a:cubicBezTo>
                <a:cubicBezTo>
                  <a:pt x="11244" y="13463"/>
                  <a:pt x="11244" y="13463"/>
                  <a:pt x="11096" y="13463"/>
                </a:cubicBezTo>
                <a:cubicBezTo>
                  <a:pt x="11096" y="13463"/>
                  <a:pt x="11096" y="13315"/>
                  <a:pt x="10948" y="13463"/>
                </a:cubicBezTo>
                <a:cubicBezTo>
                  <a:pt x="10800" y="13463"/>
                  <a:pt x="10652" y="13463"/>
                  <a:pt x="10504" y="13611"/>
                </a:cubicBezTo>
                <a:cubicBezTo>
                  <a:pt x="10504" y="13759"/>
                  <a:pt x="10504" y="13759"/>
                  <a:pt x="10504" y="13759"/>
                </a:cubicBezTo>
                <a:cubicBezTo>
                  <a:pt x="10504" y="13907"/>
                  <a:pt x="10504" y="13907"/>
                  <a:pt x="10504" y="13907"/>
                </a:cubicBezTo>
                <a:cubicBezTo>
                  <a:pt x="10356" y="14055"/>
                  <a:pt x="10356" y="14055"/>
                  <a:pt x="10356" y="14055"/>
                </a:cubicBezTo>
                <a:cubicBezTo>
                  <a:pt x="10208" y="14055"/>
                  <a:pt x="10208" y="14055"/>
                  <a:pt x="9912" y="14055"/>
                </a:cubicBezTo>
                <a:cubicBezTo>
                  <a:pt x="9764" y="14055"/>
                  <a:pt x="9764" y="14055"/>
                  <a:pt x="9616" y="14055"/>
                </a:cubicBezTo>
                <a:cubicBezTo>
                  <a:pt x="9468" y="13907"/>
                  <a:pt x="9468" y="13759"/>
                  <a:pt x="9321" y="13611"/>
                </a:cubicBezTo>
                <a:cubicBezTo>
                  <a:pt x="9173" y="13463"/>
                  <a:pt x="9173" y="13315"/>
                  <a:pt x="9173" y="13167"/>
                </a:cubicBezTo>
                <a:cubicBezTo>
                  <a:pt x="9173" y="13019"/>
                  <a:pt x="9173" y="12871"/>
                  <a:pt x="9173" y="12723"/>
                </a:cubicBezTo>
                <a:cubicBezTo>
                  <a:pt x="9321" y="12575"/>
                  <a:pt x="9321" y="12427"/>
                  <a:pt x="9321" y="12427"/>
                </a:cubicBezTo>
                <a:cubicBezTo>
                  <a:pt x="9321" y="12279"/>
                  <a:pt x="9321" y="12132"/>
                  <a:pt x="9173" y="11984"/>
                </a:cubicBezTo>
                <a:cubicBezTo>
                  <a:pt x="9173" y="11984"/>
                  <a:pt x="9321" y="11984"/>
                  <a:pt x="9321" y="11984"/>
                </a:cubicBezTo>
                <a:cubicBezTo>
                  <a:pt x="9321" y="11836"/>
                  <a:pt x="9468" y="11836"/>
                  <a:pt x="9468" y="11836"/>
                </a:cubicBezTo>
                <a:cubicBezTo>
                  <a:pt x="9468" y="11688"/>
                  <a:pt x="9468" y="11688"/>
                  <a:pt x="9468" y="11688"/>
                </a:cubicBezTo>
                <a:cubicBezTo>
                  <a:pt x="9616" y="11688"/>
                  <a:pt x="9616" y="11688"/>
                  <a:pt x="9616" y="11688"/>
                </a:cubicBezTo>
                <a:cubicBezTo>
                  <a:pt x="9616" y="11688"/>
                  <a:pt x="9616" y="11688"/>
                  <a:pt x="9616" y="11688"/>
                </a:cubicBezTo>
                <a:cubicBezTo>
                  <a:pt x="9616" y="11688"/>
                  <a:pt x="9616" y="11688"/>
                  <a:pt x="9616" y="11688"/>
                </a:cubicBezTo>
                <a:cubicBezTo>
                  <a:pt x="9616" y="11688"/>
                  <a:pt x="9616" y="11688"/>
                  <a:pt x="9616" y="11540"/>
                </a:cubicBezTo>
                <a:cubicBezTo>
                  <a:pt x="9616" y="11540"/>
                  <a:pt x="9616" y="11540"/>
                  <a:pt x="9616" y="11540"/>
                </a:cubicBezTo>
                <a:cubicBezTo>
                  <a:pt x="9616" y="11540"/>
                  <a:pt x="9764" y="11540"/>
                  <a:pt x="9912" y="11540"/>
                </a:cubicBezTo>
                <a:cubicBezTo>
                  <a:pt x="10208" y="11540"/>
                  <a:pt x="10356" y="11540"/>
                  <a:pt x="10356" y="11540"/>
                </a:cubicBezTo>
                <a:cubicBezTo>
                  <a:pt x="10504" y="11688"/>
                  <a:pt x="10652" y="11688"/>
                  <a:pt x="10652" y="11540"/>
                </a:cubicBezTo>
                <a:cubicBezTo>
                  <a:pt x="10652" y="11540"/>
                  <a:pt x="10652" y="11540"/>
                  <a:pt x="10652" y="11392"/>
                </a:cubicBezTo>
                <a:cubicBezTo>
                  <a:pt x="10652" y="11392"/>
                  <a:pt x="10652" y="11244"/>
                  <a:pt x="10652" y="11244"/>
                </a:cubicBezTo>
                <a:cubicBezTo>
                  <a:pt x="10652" y="11392"/>
                  <a:pt x="10800" y="11540"/>
                  <a:pt x="11096" y="11392"/>
                </a:cubicBezTo>
                <a:cubicBezTo>
                  <a:pt x="11096" y="11392"/>
                  <a:pt x="11096" y="11392"/>
                  <a:pt x="11244" y="11392"/>
                </a:cubicBezTo>
                <a:cubicBezTo>
                  <a:pt x="11392" y="11392"/>
                  <a:pt x="11392" y="11392"/>
                  <a:pt x="11540" y="11540"/>
                </a:cubicBezTo>
                <a:cubicBezTo>
                  <a:pt x="11540" y="11540"/>
                  <a:pt x="11540" y="11540"/>
                  <a:pt x="11540" y="11540"/>
                </a:cubicBezTo>
                <a:cubicBezTo>
                  <a:pt x="11688" y="11540"/>
                  <a:pt x="11688" y="11540"/>
                  <a:pt x="11688" y="11688"/>
                </a:cubicBezTo>
                <a:cubicBezTo>
                  <a:pt x="11688" y="11688"/>
                  <a:pt x="11688" y="11688"/>
                  <a:pt x="11688" y="11540"/>
                </a:cubicBezTo>
                <a:cubicBezTo>
                  <a:pt x="11836" y="11540"/>
                  <a:pt x="11836" y="11540"/>
                  <a:pt x="11836" y="11540"/>
                </a:cubicBezTo>
                <a:cubicBezTo>
                  <a:pt x="11984" y="11688"/>
                  <a:pt x="11984" y="11688"/>
                  <a:pt x="11984" y="11836"/>
                </a:cubicBezTo>
                <a:cubicBezTo>
                  <a:pt x="12132" y="12279"/>
                  <a:pt x="12279" y="12427"/>
                  <a:pt x="12279" y="12427"/>
                </a:cubicBezTo>
                <a:cubicBezTo>
                  <a:pt x="12279" y="12427"/>
                  <a:pt x="12427" y="12575"/>
                  <a:pt x="12427" y="12427"/>
                </a:cubicBezTo>
                <a:cubicBezTo>
                  <a:pt x="12427" y="12427"/>
                  <a:pt x="12427" y="12427"/>
                  <a:pt x="12427" y="12427"/>
                </a:cubicBezTo>
                <a:cubicBezTo>
                  <a:pt x="12575" y="12279"/>
                  <a:pt x="12575" y="12279"/>
                  <a:pt x="12427" y="12132"/>
                </a:cubicBezTo>
                <a:cubicBezTo>
                  <a:pt x="12427" y="12132"/>
                  <a:pt x="12427" y="12132"/>
                  <a:pt x="12427" y="11984"/>
                </a:cubicBezTo>
                <a:cubicBezTo>
                  <a:pt x="12427" y="11836"/>
                  <a:pt x="12427" y="11836"/>
                  <a:pt x="12427" y="11836"/>
                </a:cubicBezTo>
                <a:cubicBezTo>
                  <a:pt x="12427" y="11836"/>
                  <a:pt x="12427" y="11688"/>
                  <a:pt x="12427" y="11688"/>
                </a:cubicBezTo>
                <a:cubicBezTo>
                  <a:pt x="12427" y="11540"/>
                  <a:pt x="12427" y="11540"/>
                  <a:pt x="12427" y="11540"/>
                </a:cubicBezTo>
                <a:cubicBezTo>
                  <a:pt x="12279" y="11540"/>
                  <a:pt x="12279" y="11392"/>
                  <a:pt x="12132" y="11392"/>
                </a:cubicBezTo>
                <a:cubicBezTo>
                  <a:pt x="12132" y="11244"/>
                  <a:pt x="12132" y="11244"/>
                  <a:pt x="12279" y="11096"/>
                </a:cubicBezTo>
                <a:cubicBezTo>
                  <a:pt x="12279" y="10948"/>
                  <a:pt x="12279" y="10948"/>
                  <a:pt x="12427" y="10800"/>
                </a:cubicBezTo>
                <a:cubicBezTo>
                  <a:pt x="12427" y="10800"/>
                  <a:pt x="12427" y="10800"/>
                  <a:pt x="12575" y="10800"/>
                </a:cubicBezTo>
                <a:cubicBezTo>
                  <a:pt x="12575" y="10800"/>
                  <a:pt x="12723" y="10800"/>
                  <a:pt x="12723" y="10652"/>
                </a:cubicBezTo>
                <a:cubicBezTo>
                  <a:pt x="12871" y="10652"/>
                  <a:pt x="12871" y="10652"/>
                  <a:pt x="12871" y="10652"/>
                </a:cubicBezTo>
                <a:cubicBezTo>
                  <a:pt x="13167" y="10356"/>
                  <a:pt x="13167" y="10208"/>
                  <a:pt x="13167" y="10060"/>
                </a:cubicBezTo>
                <a:cubicBezTo>
                  <a:pt x="13167" y="10060"/>
                  <a:pt x="13315" y="10060"/>
                  <a:pt x="13315" y="9912"/>
                </a:cubicBezTo>
                <a:cubicBezTo>
                  <a:pt x="13315" y="9912"/>
                  <a:pt x="13315" y="9912"/>
                  <a:pt x="13167" y="9912"/>
                </a:cubicBezTo>
                <a:cubicBezTo>
                  <a:pt x="13167" y="9912"/>
                  <a:pt x="13167" y="9912"/>
                  <a:pt x="13167" y="9912"/>
                </a:cubicBezTo>
                <a:cubicBezTo>
                  <a:pt x="13019" y="9764"/>
                  <a:pt x="13019" y="9764"/>
                  <a:pt x="13019" y="9764"/>
                </a:cubicBezTo>
                <a:cubicBezTo>
                  <a:pt x="13167" y="9764"/>
                  <a:pt x="13167" y="9764"/>
                  <a:pt x="13019" y="9616"/>
                </a:cubicBezTo>
                <a:cubicBezTo>
                  <a:pt x="13167" y="9616"/>
                  <a:pt x="13167" y="9468"/>
                  <a:pt x="13167" y="9468"/>
                </a:cubicBezTo>
                <a:cubicBezTo>
                  <a:pt x="13167" y="9321"/>
                  <a:pt x="13315" y="9321"/>
                  <a:pt x="13315" y="9321"/>
                </a:cubicBezTo>
                <a:cubicBezTo>
                  <a:pt x="13315" y="9468"/>
                  <a:pt x="13463" y="9468"/>
                  <a:pt x="13611" y="9321"/>
                </a:cubicBezTo>
                <a:cubicBezTo>
                  <a:pt x="13611" y="9321"/>
                  <a:pt x="13611" y="9173"/>
                  <a:pt x="13611" y="9173"/>
                </a:cubicBezTo>
                <a:cubicBezTo>
                  <a:pt x="13611" y="9025"/>
                  <a:pt x="13759" y="9025"/>
                  <a:pt x="13907" y="9025"/>
                </a:cubicBezTo>
                <a:cubicBezTo>
                  <a:pt x="14055" y="8877"/>
                  <a:pt x="14055" y="8877"/>
                  <a:pt x="14203" y="8877"/>
                </a:cubicBezTo>
                <a:cubicBezTo>
                  <a:pt x="14203" y="8877"/>
                  <a:pt x="14203" y="8877"/>
                  <a:pt x="14203" y="8877"/>
                </a:cubicBezTo>
                <a:cubicBezTo>
                  <a:pt x="14203" y="8729"/>
                  <a:pt x="14203" y="8729"/>
                  <a:pt x="14203" y="8581"/>
                </a:cubicBezTo>
                <a:cubicBezTo>
                  <a:pt x="14203" y="8581"/>
                  <a:pt x="14351" y="8433"/>
                  <a:pt x="14351" y="8433"/>
                </a:cubicBezTo>
                <a:cubicBezTo>
                  <a:pt x="14351" y="8433"/>
                  <a:pt x="14351" y="8433"/>
                  <a:pt x="14499" y="8285"/>
                </a:cubicBezTo>
                <a:cubicBezTo>
                  <a:pt x="14647" y="8285"/>
                  <a:pt x="14647" y="8285"/>
                  <a:pt x="14647" y="8285"/>
                </a:cubicBezTo>
                <a:cubicBezTo>
                  <a:pt x="14942" y="8137"/>
                  <a:pt x="14942" y="8137"/>
                  <a:pt x="14942" y="8137"/>
                </a:cubicBezTo>
                <a:cubicBezTo>
                  <a:pt x="14942" y="8137"/>
                  <a:pt x="14942" y="8137"/>
                  <a:pt x="14942" y="8137"/>
                </a:cubicBezTo>
                <a:cubicBezTo>
                  <a:pt x="15090" y="8137"/>
                  <a:pt x="15238" y="7989"/>
                  <a:pt x="15386" y="7841"/>
                </a:cubicBezTo>
                <a:cubicBezTo>
                  <a:pt x="15534" y="7841"/>
                  <a:pt x="15386" y="7693"/>
                  <a:pt x="15238" y="7693"/>
                </a:cubicBezTo>
                <a:cubicBezTo>
                  <a:pt x="15386" y="7545"/>
                  <a:pt x="15238" y="7545"/>
                  <a:pt x="15238" y="7545"/>
                </a:cubicBezTo>
                <a:cubicBezTo>
                  <a:pt x="15238" y="7397"/>
                  <a:pt x="15090" y="7397"/>
                  <a:pt x="15090" y="7397"/>
                </a:cubicBezTo>
                <a:cubicBezTo>
                  <a:pt x="15090" y="7397"/>
                  <a:pt x="15090" y="7397"/>
                  <a:pt x="15238" y="7397"/>
                </a:cubicBezTo>
                <a:cubicBezTo>
                  <a:pt x="15238" y="7397"/>
                  <a:pt x="15386" y="7397"/>
                  <a:pt x="15386" y="7397"/>
                </a:cubicBezTo>
                <a:cubicBezTo>
                  <a:pt x="15534" y="7249"/>
                  <a:pt x="15386" y="7249"/>
                  <a:pt x="15238" y="7101"/>
                </a:cubicBezTo>
                <a:cubicBezTo>
                  <a:pt x="15090" y="7101"/>
                  <a:pt x="14942" y="7249"/>
                  <a:pt x="14647" y="7397"/>
                </a:cubicBezTo>
                <a:close/>
                <a:moveTo>
                  <a:pt x="12427" y="19677"/>
                </a:moveTo>
                <a:cubicBezTo>
                  <a:pt x="14351" y="19233"/>
                  <a:pt x="15978" y="18345"/>
                  <a:pt x="17310" y="17014"/>
                </a:cubicBezTo>
                <a:cubicBezTo>
                  <a:pt x="17310" y="16866"/>
                  <a:pt x="17162" y="16866"/>
                  <a:pt x="17162" y="16866"/>
                </a:cubicBezTo>
                <a:cubicBezTo>
                  <a:pt x="17014" y="16866"/>
                  <a:pt x="17014" y="16866"/>
                  <a:pt x="16866" y="16866"/>
                </a:cubicBezTo>
                <a:cubicBezTo>
                  <a:pt x="16718" y="16718"/>
                  <a:pt x="16718" y="16718"/>
                  <a:pt x="16570" y="16718"/>
                </a:cubicBezTo>
                <a:cubicBezTo>
                  <a:pt x="16570" y="16718"/>
                  <a:pt x="16570" y="16570"/>
                  <a:pt x="16570" y="16570"/>
                </a:cubicBezTo>
                <a:cubicBezTo>
                  <a:pt x="16570" y="16570"/>
                  <a:pt x="16422" y="16422"/>
                  <a:pt x="16422" y="16422"/>
                </a:cubicBezTo>
                <a:cubicBezTo>
                  <a:pt x="16422" y="16422"/>
                  <a:pt x="16274" y="16422"/>
                  <a:pt x="16274" y="16274"/>
                </a:cubicBezTo>
                <a:cubicBezTo>
                  <a:pt x="16126" y="16274"/>
                  <a:pt x="16126" y="16274"/>
                  <a:pt x="16126" y="16274"/>
                </a:cubicBezTo>
                <a:cubicBezTo>
                  <a:pt x="16126" y="16126"/>
                  <a:pt x="16126" y="16126"/>
                  <a:pt x="15978" y="16126"/>
                </a:cubicBezTo>
                <a:cubicBezTo>
                  <a:pt x="15978" y="16126"/>
                  <a:pt x="15978" y="16126"/>
                  <a:pt x="15978" y="16126"/>
                </a:cubicBezTo>
                <a:cubicBezTo>
                  <a:pt x="15830" y="15978"/>
                  <a:pt x="15830" y="15978"/>
                  <a:pt x="15830" y="15978"/>
                </a:cubicBezTo>
                <a:cubicBezTo>
                  <a:pt x="15830" y="15978"/>
                  <a:pt x="15682" y="15978"/>
                  <a:pt x="15682" y="15978"/>
                </a:cubicBezTo>
                <a:cubicBezTo>
                  <a:pt x="15682" y="15978"/>
                  <a:pt x="15682" y="15978"/>
                  <a:pt x="15534" y="15978"/>
                </a:cubicBezTo>
                <a:cubicBezTo>
                  <a:pt x="15534" y="15978"/>
                  <a:pt x="15534" y="15978"/>
                  <a:pt x="15534" y="15978"/>
                </a:cubicBezTo>
                <a:cubicBezTo>
                  <a:pt x="15534" y="15978"/>
                  <a:pt x="15534" y="15978"/>
                  <a:pt x="15386" y="15978"/>
                </a:cubicBezTo>
                <a:cubicBezTo>
                  <a:pt x="15386" y="15978"/>
                  <a:pt x="15386" y="16126"/>
                  <a:pt x="15386" y="16126"/>
                </a:cubicBezTo>
                <a:cubicBezTo>
                  <a:pt x="15386" y="16126"/>
                  <a:pt x="15386" y="16126"/>
                  <a:pt x="15238" y="16126"/>
                </a:cubicBezTo>
                <a:cubicBezTo>
                  <a:pt x="15238" y="16126"/>
                  <a:pt x="15238" y="16126"/>
                  <a:pt x="15238" y="16126"/>
                </a:cubicBezTo>
                <a:cubicBezTo>
                  <a:pt x="15090" y="15978"/>
                  <a:pt x="14942" y="15830"/>
                  <a:pt x="14795" y="15830"/>
                </a:cubicBezTo>
                <a:cubicBezTo>
                  <a:pt x="14795" y="15830"/>
                  <a:pt x="14647" y="15830"/>
                  <a:pt x="14647" y="15830"/>
                </a:cubicBezTo>
                <a:cubicBezTo>
                  <a:pt x="14647" y="15682"/>
                  <a:pt x="14499" y="15682"/>
                  <a:pt x="14499" y="15682"/>
                </a:cubicBezTo>
                <a:cubicBezTo>
                  <a:pt x="14499" y="15682"/>
                  <a:pt x="14351" y="15682"/>
                  <a:pt x="14351" y="15682"/>
                </a:cubicBezTo>
                <a:cubicBezTo>
                  <a:pt x="14351" y="15682"/>
                  <a:pt x="14203" y="15682"/>
                  <a:pt x="14203" y="15682"/>
                </a:cubicBezTo>
                <a:cubicBezTo>
                  <a:pt x="14203" y="15830"/>
                  <a:pt x="14055" y="15830"/>
                  <a:pt x="14055" y="15978"/>
                </a:cubicBezTo>
                <a:cubicBezTo>
                  <a:pt x="14055" y="15978"/>
                  <a:pt x="14055" y="16126"/>
                  <a:pt x="14055" y="16126"/>
                </a:cubicBezTo>
                <a:cubicBezTo>
                  <a:pt x="14055" y="16126"/>
                  <a:pt x="14055" y="15978"/>
                  <a:pt x="14055" y="15830"/>
                </a:cubicBezTo>
                <a:cubicBezTo>
                  <a:pt x="14203" y="15830"/>
                  <a:pt x="14203" y="15682"/>
                  <a:pt x="14055" y="15682"/>
                </a:cubicBezTo>
                <a:cubicBezTo>
                  <a:pt x="14055" y="15534"/>
                  <a:pt x="14055" y="15534"/>
                  <a:pt x="13907" y="15534"/>
                </a:cubicBezTo>
                <a:cubicBezTo>
                  <a:pt x="13907" y="15534"/>
                  <a:pt x="13907" y="15534"/>
                  <a:pt x="13759" y="15682"/>
                </a:cubicBezTo>
                <a:cubicBezTo>
                  <a:pt x="13759" y="15682"/>
                  <a:pt x="13759" y="15682"/>
                  <a:pt x="13611" y="15682"/>
                </a:cubicBezTo>
                <a:cubicBezTo>
                  <a:pt x="13611" y="15830"/>
                  <a:pt x="13463" y="15830"/>
                  <a:pt x="13463" y="15830"/>
                </a:cubicBezTo>
                <a:cubicBezTo>
                  <a:pt x="13463" y="15830"/>
                  <a:pt x="13463" y="15830"/>
                  <a:pt x="13463" y="15978"/>
                </a:cubicBezTo>
                <a:cubicBezTo>
                  <a:pt x="13315" y="15978"/>
                  <a:pt x="13315" y="15978"/>
                  <a:pt x="13315" y="15978"/>
                </a:cubicBezTo>
                <a:cubicBezTo>
                  <a:pt x="13315" y="16126"/>
                  <a:pt x="13167" y="16126"/>
                  <a:pt x="13167" y="16126"/>
                </a:cubicBezTo>
                <a:cubicBezTo>
                  <a:pt x="13167" y="16274"/>
                  <a:pt x="13167" y="16274"/>
                  <a:pt x="13167" y="16274"/>
                </a:cubicBezTo>
                <a:cubicBezTo>
                  <a:pt x="13167" y="16274"/>
                  <a:pt x="13019" y="16274"/>
                  <a:pt x="13019" y="16274"/>
                </a:cubicBezTo>
                <a:cubicBezTo>
                  <a:pt x="12871" y="16274"/>
                  <a:pt x="12871" y="16274"/>
                  <a:pt x="12871" y="16126"/>
                </a:cubicBezTo>
                <a:cubicBezTo>
                  <a:pt x="12871" y="16274"/>
                  <a:pt x="12871" y="16422"/>
                  <a:pt x="12871" y="16718"/>
                </a:cubicBezTo>
                <a:cubicBezTo>
                  <a:pt x="12871" y="16866"/>
                  <a:pt x="12871" y="17014"/>
                  <a:pt x="13019" y="17162"/>
                </a:cubicBezTo>
                <a:cubicBezTo>
                  <a:pt x="13019" y="17458"/>
                  <a:pt x="13019" y="17753"/>
                  <a:pt x="12723" y="17901"/>
                </a:cubicBezTo>
                <a:cubicBezTo>
                  <a:pt x="12575" y="18049"/>
                  <a:pt x="12427" y="18345"/>
                  <a:pt x="12427" y="18493"/>
                </a:cubicBezTo>
                <a:cubicBezTo>
                  <a:pt x="12279" y="18641"/>
                  <a:pt x="12427" y="18789"/>
                  <a:pt x="12575" y="18789"/>
                </a:cubicBezTo>
                <a:cubicBezTo>
                  <a:pt x="12575" y="18789"/>
                  <a:pt x="12575" y="18937"/>
                  <a:pt x="12427" y="19085"/>
                </a:cubicBezTo>
                <a:cubicBezTo>
                  <a:pt x="12427" y="19233"/>
                  <a:pt x="12279" y="19233"/>
                  <a:pt x="12279" y="19381"/>
                </a:cubicBezTo>
                <a:cubicBezTo>
                  <a:pt x="12279" y="19381"/>
                  <a:pt x="12279" y="19529"/>
                  <a:pt x="12427" y="19677"/>
                </a:cubicBezTo>
                <a:close/>
              </a:path>
            </a:pathLst>
          </a:custGeom>
          <a:solidFill>
            <a:srgbClr val="FFFFFF"/>
          </a:solidFill>
          <a:ln w="3175">
            <a:miter lim="400000"/>
          </a:ln>
        </p:spPr>
        <p:txBody>
          <a:bodyPr lIns="45719" rIns="45719"/>
          <a:lstStyle/>
          <a:p>
            <a:pPr algn="l" defTabSz="914400">
              <a:defRPr sz="1800">
                <a:solidFill>
                  <a:srgbClr val="32363F"/>
                </a:solidFill>
                <a:latin typeface="Calibri"/>
                <a:ea typeface="Calibri"/>
                <a:cs typeface="Calibri"/>
                <a:sym typeface="Calibri"/>
              </a:defRPr>
            </a:pPr>
            <a:endParaRPr/>
          </a:p>
        </p:txBody>
      </p:sp>
      <p:sp>
        <p:nvSpPr>
          <p:cNvPr id="18" name="Shape">
            <a:extLst>
              <a:ext uri="{FF2B5EF4-FFF2-40B4-BE49-F238E27FC236}">
                <a16:creationId xmlns:a16="http://schemas.microsoft.com/office/drawing/2014/main" id="{EB0D5491-F213-46C4-BEB5-54BF6A8AA40E}"/>
              </a:ext>
            </a:extLst>
          </p:cNvPr>
          <p:cNvSpPr>
            <a:spLocks noChangeAspect="1"/>
          </p:cNvSpPr>
          <p:nvPr userDrawn="1"/>
        </p:nvSpPr>
        <p:spPr>
          <a:xfrm>
            <a:off x="8688288" y="3177564"/>
            <a:ext cx="226091" cy="133494"/>
          </a:xfrm>
          <a:custGeom>
            <a:avLst/>
            <a:gdLst/>
            <a:ahLst/>
            <a:cxnLst>
              <a:cxn ang="0">
                <a:pos x="wd2" y="hd2"/>
              </a:cxn>
              <a:cxn ang="5400000">
                <a:pos x="wd2" y="hd2"/>
              </a:cxn>
              <a:cxn ang="10800000">
                <a:pos x="wd2" y="hd2"/>
              </a:cxn>
              <a:cxn ang="16200000">
                <a:pos x="wd2" y="hd2"/>
              </a:cxn>
            </a:cxnLst>
            <a:rect l="0" t="0" r="r" b="b"/>
            <a:pathLst>
              <a:path w="21600" h="21600" extrusionOk="0">
                <a:moveTo>
                  <a:pt x="0" y="1600"/>
                </a:moveTo>
                <a:cubicBezTo>
                  <a:pt x="0" y="1440"/>
                  <a:pt x="0" y="1280"/>
                  <a:pt x="104" y="960"/>
                </a:cubicBezTo>
                <a:cubicBezTo>
                  <a:pt x="104" y="800"/>
                  <a:pt x="208" y="640"/>
                  <a:pt x="312" y="480"/>
                </a:cubicBezTo>
                <a:cubicBezTo>
                  <a:pt x="415" y="320"/>
                  <a:pt x="519" y="160"/>
                  <a:pt x="623" y="160"/>
                </a:cubicBezTo>
                <a:cubicBezTo>
                  <a:pt x="831" y="0"/>
                  <a:pt x="935" y="0"/>
                  <a:pt x="1038" y="0"/>
                </a:cubicBezTo>
                <a:cubicBezTo>
                  <a:pt x="20562" y="0"/>
                  <a:pt x="20562" y="0"/>
                  <a:pt x="20562" y="0"/>
                </a:cubicBezTo>
                <a:cubicBezTo>
                  <a:pt x="20665" y="0"/>
                  <a:pt x="20769" y="0"/>
                  <a:pt x="20977" y="160"/>
                </a:cubicBezTo>
                <a:cubicBezTo>
                  <a:pt x="21081" y="160"/>
                  <a:pt x="21185" y="320"/>
                  <a:pt x="21288" y="480"/>
                </a:cubicBezTo>
                <a:cubicBezTo>
                  <a:pt x="21392" y="640"/>
                  <a:pt x="21496" y="800"/>
                  <a:pt x="21496" y="960"/>
                </a:cubicBezTo>
                <a:cubicBezTo>
                  <a:pt x="21600" y="1280"/>
                  <a:pt x="21600" y="1440"/>
                  <a:pt x="21600" y="1600"/>
                </a:cubicBezTo>
                <a:cubicBezTo>
                  <a:pt x="17342" y="6560"/>
                  <a:pt x="17342" y="6560"/>
                  <a:pt x="17342" y="6560"/>
                </a:cubicBezTo>
                <a:cubicBezTo>
                  <a:pt x="11942" y="12800"/>
                  <a:pt x="11942" y="12800"/>
                  <a:pt x="11942" y="12800"/>
                </a:cubicBezTo>
                <a:cubicBezTo>
                  <a:pt x="11735" y="13120"/>
                  <a:pt x="11319" y="13280"/>
                  <a:pt x="10800" y="13280"/>
                </a:cubicBezTo>
                <a:cubicBezTo>
                  <a:pt x="10281" y="13280"/>
                  <a:pt x="9865" y="13120"/>
                  <a:pt x="9658" y="12800"/>
                </a:cubicBezTo>
                <a:cubicBezTo>
                  <a:pt x="4258" y="6560"/>
                  <a:pt x="4258" y="6560"/>
                  <a:pt x="4258" y="6560"/>
                </a:cubicBezTo>
                <a:lnTo>
                  <a:pt x="0" y="1600"/>
                </a:lnTo>
                <a:close/>
                <a:moveTo>
                  <a:pt x="0" y="20000"/>
                </a:moveTo>
                <a:cubicBezTo>
                  <a:pt x="0" y="3360"/>
                  <a:pt x="0" y="3360"/>
                  <a:pt x="0" y="3360"/>
                </a:cubicBezTo>
                <a:cubicBezTo>
                  <a:pt x="4258" y="8160"/>
                  <a:pt x="4258" y="8160"/>
                  <a:pt x="4258" y="8160"/>
                </a:cubicBezTo>
                <a:cubicBezTo>
                  <a:pt x="9658" y="14400"/>
                  <a:pt x="9658" y="14400"/>
                  <a:pt x="9658" y="14400"/>
                </a:cubicBezTo>
                <a:cubicBezTo>
                  <a:pt x="9969" y="14720"/>
                  <a:pt x="10281" y="15040"/>
                  <a:pt x="10800" y="15040"/>
                </a:cubicBezTo>
                <a:cubicBezTo>
                  <a:pt x="11319" y="15040"/>
                  <a:pt x="11631" y="14720"/>
                  <a:pt x="11942" y="14400"/>
                </a:cubicBezTo>
                <a:cubicBezTo>
                  <a:pt x="17342" y="8320"/>
                  <a:pt x="17342" y="8320"/>
                  <a:pt x="17342" y="8320"/>
                </a:cubicBezTo>
                <a:cubicBezTo>
                  <a:pt x="21600" y="3360"/>
                  <a:pt x="21600" y="3360"/>
                  <a:pt x="21600" y="3360"/>
                </a:cubicBezTo>
                <a:cubicBezTo>
                  <a:pt x="21600" y="20000"/>
                  <a:pt x="21600" y="20000"/>
                  <a:pt x="21600" y="20000"/>
                </a:cubicBezTo>
                <a:cubicBezTo>
                  <a:pt x="16200" y="13280"/>
                  <a:pt x="16200" y="13280"/>
                  <a:pt x="16200" y="13280"/>
                </a:cubicBezTo>
                <a:cubicBezTo>
                  <a:pt x="21288" y="21120"/>
                  <a:pt x="21288" y="21120"/>
                  <a:pt x="21288" y="21120"/>
                </a:cubicBezTo>
                <a:cubicBezTo>
                  <a:pt x="21081" y="21440"/>
                  <a:pt x="20769" y="21600"/>
                  <a:pt x="20562" y="21600"/>
                </a:cubicBezTo>
                <a:cubicBezTo>
                  <a:pt x="1038" y="21600"/>
                  <a:pt x="1038" y="21600"/>
                  <a:pt x="1038" y="21600"/>
                </a:cubicBezTo>
                <a:cubicBezTo>
                  <a:pt x="831" y="21600"/>
                  <a:pt x="519" y="21440"/>
                  <a:pt x="312" y="21120"/>
                </a:cubicBezTo>
                <a:cubicBezTo>
                  <a:pt x="5400" y="13280"/>
                  <a:pt x="5400" y="13280"/>
                  <a:pt x="5400" y="13280"/>
                </a:cubicBezTo>
                <a:lnTo>
                  <a:pt x="0" y="20000"/>
                </a:lnTo>
                <a:close/>
              </a:path>
            </a:pathLst>
          </a:custGeom>
          <a:solidFill>
            <a:srgbClr val="FFFFFF"/>
          </a:solidFill>
          <a:ln w="3175">
            <a:miter lim="400000"/>
          </a:ln>
        </p:spPr>
        <p:txBody>
          <a:bodyPr lIns="45719" rIns="45719"/>
          <a:lstStyle/>
          <a:p>
            <a:pPr algn="l" defTabSz="914400">
              <a:defRPr sz="1800">
                <a:solidFill>
                  <a:srgbClr val="32363F"/>
                </a:solidFill>
                <a:latin typeface="Calibri"/>
                <a:ea typeface="Calibri"/>
                <a:cs typeface="Calibri"/>
                <a:sym typeface="Calibri"/>
              </a:defRPr>
            </a:pPr>
            <a:endParaRPr/>
          </a:p>
        </p:txBody>
      </p:sp>
      <p:sp>
        <p:nvSpPr>
          <p:cNvPr id="19" name="sales@altigen.com">
            <a:extLst>
              <a:ext uri="{FF2B5EF4-FFF2-40B4-BE49-F238E27FC236}">
                <a16:creationId xmlns:a16="http://schemas.microsoft.com/office/drawing/2014/main" id="{8F5475E3-2E8A-4AD1-8C67-96423C85FCAD}"/>
              </a:ext>
            </a:extLst>
          </p:cNvPr>
          <p:cNvSpPr/>
          <p:nvPr userDrawn="1"/>
        </p:nvSpPr>
        <p:spPr>
          <a:xfrm>
            <a:off x="9072312" y="3131630"/>
            <a:ext cx="1421523" cy="225362"/>
          </a:xfrm>
          <a:prstGeom prst="rect">
            <a:avLst/>
          </a:prstGeom>
          <a:ln w="3175">
            <a:miter lim="400000"/>
          </a:ln>
          <a:extLst>
            <a:ext uri="{C572A759-6A51-4108-AA02-DFA0A04FC94B}">
              <ma14:wrappingTextBoxFlag xmlns:ma14="http://schemas.microsoft.com/office/mac/drawingml/2011/main" xmlns="" val="1"/>
            </a:ext>
          </a:extLst>
        </p:spPr>
        <p:txBody>
          <a:bodyPr wrap="none" lIns="12531" tIns="12531" rIns="12531" bIns="12531" anchor="ctr">
            <a:spAutoFit/>
          </a:bodyPr>
          <a:lstStyle>
            <a:lvl1pPr algn="l">
              <a:defRPr sz="900">
                <a:solidFill>
                  <a:srgbClr val="FFFFFF"/>
                </a:solidFill>
                <a:latin typeface="Montserrat ExtraLight"/>
                <a:ea typeface="Montserrat ExtraLight"/>
                <a:cs typeface="Montserrat ExtraLight"/>
                <a:sym typeface="Montserrat ExtraLight"/>
              </a:defRPr>
            </a:lvl1pPr>
          </a:lstStyle>
          <a:p>
            <a:r>
              <a:rPr sz="1300" b="0" i="0">
                <a:latin typeface="Helvetica Light" charset="0"/>
                <a:ea typeface="Helvetica Light" charset="0"/>
                <a:cs typeface="Helvetica Light" charset="0"/>
              </a:rPr>
              <a:t>sales@altigen.com</a:t>
            </a:r>
          </a:p>
        </p:txBody>
      </p:sp>
      <p:grpSp>
        <p:nvGrpSpPr>
          <p:cNvPr id="20" name="Group 19">
            <a:extLst>
              <a:ext uri="{FF2B5EF4-FFF2-40B4-BE49-F238E27FC236}">
                <a16:creationId xmlns:a16="http://schemas.microsoft.com/office/drawing/2014/main" id="{84B9CA21-428D-47EB-909A-63852B28137D}"/>
              </a:ext>
            </a:extLst>
          </p:cNvPr>
          <p:cNvGrpSpPr/>
          <p:nvPr userDrawn="1"/>
        </p:nvGrpSpPr>
        <p:grpSpPr>
          <a:xfrm>
            <a:off x="7392743" y="1196752"/>
            <a:ext cx="2086997" cy="1224136"/>
            <a:chOff x="7810631" y="764704"/>
            <a:chExt cx="2086997" cy="1224136"/>
          </a:xfrm>
        </p:grpSpPr>
        <p:sp>
          <p:nvSpPr>
            <p:cNvPr id="21" name="408.597.9000">
              <a:extLst>
                <a:ext uri="{FF2B5EF4-FFF2-40B4-BE49-F238E27FC236}">
                  <a16:creationId xmlns:a16="http://schemas.microsoft.com/office/drawing/2014/main" id="{1AC5BCBF-5591-476F-991C-BD6609B23A6D}"/>
                </a:ext>
              </a:extLst>
            </p:cNvPr>
            <p:cNvSpPr/>
            <p:nvPr userDrawn="1"/>
          </p:nvSpPr>
          <p:spPr>
            <a:xfrm>
              <a:off x="8112224" y="1763478"/>
              <a:ext cx="1280459" cy="225362"/>
            </a:xfrm>
            <a:prstGeom prst="rect">
              <a:avLst/>
            </a:prstGeom>
            <a:ln w="3175">
              <a:miter lim="400000"/>
            </a:ln>
            <a:extLst>
              <a:ext uri="{C572A759-6A51-4108-AA02-DFA0A04FC94B}">
                <ma14:wrappingTextBoxFlag xmlns:ma14="http://schemas.microsoft.com/office/mac/drawingml/2011/main" xmlns="" val="1"/>
              </a:ext>
            </a:extLst>
          </p:spPr>
          <p:txBody>
            <a:bodyPr wrap="none" lIns="12531" tIns="12531" rIns="12531" bIns="12531" anchor="ctr">
              <a:spAutoFit/>
            </a:bodyPr>
            <a:lstStyle>
              <a:lvl1pPr algn="l">
                <a:defRPr sz="900">
                  <a:solidFill>
                    <a:srgbClr val="FFFFFF"/>
                  </a:solidFill>
                  <a:latin typeface="Montserrat ExtraLight"/>
                  <a:ea typeface="Montserrat ExtraLight"/>
                  <a:cs typeface="Montserrat ExtraLight"/>
                  <a:sym typeface="Montserrat ExtraLight"/>
                </a:defRPr>
              </a:lvl1pPr>
            </a:lstStyle>
            <a:p>
              <a:r>
                <a:rPr lang="en-US" sz="1300" b="0" i="0">
                  <a:latin typeface="Helvetica Light" charset="0"/>
                  <a:ea typeface="Helvetica Light" charset="0"/>
                  <a:cs typeface="Helvetica Light" charset="0"/>
                </a:rPr>
                <a:t>+1.</a:t>
              </a:r>
              <a:r>
                <a:rPr sz="1300" b="0" i="0">
                  <a:latin typeface="Helvetica Light" charset="0"/>
                  <a:ea typeface="Helvetica Light" charset="0"/>
                  <a:cs typeface="Helvetica Light" charset="0"/>
                </a:rPr>
                <a:t>408.597.9000</a:t>
              </a:r>
            </a:p>
          </p:txBody>
        </p:sp>
        <p:sp>
          <p:nvSpPr>
            <p:cNvPr id="22" name="679 River Oaks Parkway | San Jose, CA 95134">
              <a:extLst>
                <a:ext uri="{FF2B5EF4-FFF2-40B4-BE49-F238E27FC236}">
                  <a16:creationId xmlns:a16="http://schemas.microsoft.com/office/drawing/2014/main" id="{543D1301-44CA-4905-9074-78D1190DD3FE}"/>
                </a:ext>
              </a:extLst>
            </p:cNvPr>
            <p:cNvSpPr/>
            <p:nvPr userDrawn="1"/>
          </p:nvSpPr>
          <p:spPr>
            <a:xfrm>
              <a:off x="8112224" y="1214558"/>
              <a:ext cx="1785404" cy="425416"/>
            </a:xfrm>
            <a:prstGeom prst="rect">
              <a:avLst/>
            </a:prstGeom>
            <a:ln w="3175">
              <a:miter lim="400000"/>
            </a:ln>
            <a:extLst>
              <a:ext uri="{C572A759-6A51-4108-AA02-DFA0A04FC94B}">
                <ma14:wrappingTextBoxFlag xmlns:ma14="http://schemas.microsoft.com/office/mac/drawingml/2011/main" xmlns="" val="1"/>
              </a:ext>
            </a:extLst>
          </p:spPr>
          <p:txBody>
            <a:bodyPr wrap="none" lIns="12531" tIns="12531" rIns="12531" bIns="12531" anchor="ctr">
              <a:spAutoFit/>
            </a:bodyPr>
            <a:lstStyle>
              <a:lvl1pPr algn="l">
                <a:defRPr sz="900">
                  <a:solidFill>
                    <a:srgbClr val="FFFFFF"/>
                  </a:solidFill>
                  <a:latin typeface="Montserrat ExtraLight"/>
                  <a:ea typeface="Montserrat ExtraLight"/>
                  <a:cs typeface="Montserrat ExtraLight"/>
                  <a:sym typeface="Montserrat ExtraLight"/>
                </a:defRPr>
              </a:lvl1pPr>
            </a:lstStyle>
            <a:p>
              <a:r>
                <a:rPr sz="1300" b="0" i="0">
                  <a:latin typeface="Helvetica Light" charset="0"/>
                  <a:ea typeface="Helvetica Light" charset="0"/>
                  <a:cs typeface="Helvetica Light" charset="0"/>
                </a:rPr>
                <a:t>679 River Oaks Parkway</a:t>
              </a:r>
              <a:endParaRPr lang="en-US" sz="1300" b="0" i="0">
                <a:latin typeface="Helvetica Light" charset="0"/>
                <a:ea typeface="Helvetica Light" charset="0"/>
                <a:cs typeface="Helvetica Light" charset="0"/>
              </a:endParaRPr>
            </a:p>
            <a:p>
              <a:r>
                <a:rPr sz="1300" b="0" i="0">
                  <a:latin typeface="Helvetica Light" charset="0"/>
                  <a:ea typeface="Helvetica Light" charset="0"/>
                  <a:cs typeface="Helvetica Light" charset="0"/>
                </a:rPr>
                <a:t>San Jose, CA 95134</a:t>
              </a:r>
            </a:p>
          </p:txBody>
        </p:sp>
        <p:sp>
          <p:nvSpPr>
            <p:cNvPr id="23" name="Shape">
              <a:extLst>
                <a:ext uri="{FF2B5EF4-FFF2-40B4-BE49-F238E27FC236}">
                  <a16:creationId xmlns:a16="http://schemas.microsoft.com/office/drawing/2014/main" id="{EDA2991A-2E66-4C8C-8F28-DA393D48E88D}"/>
                </a:ext>
              </a:extLst>
            </p:cNvPr>
            <p:cNvSpPr/>
            <p:nvPr userDrawn="1"/>
          </p:nvSpPr>
          <p:spPr>
            <a:xfrm>
              <a:off x="7839255" y="1288148"/>
              <a:ext cx="158176" cy="278236"/>
            </a:xfrm>
            <a:custGeom>
              <a:avLst/>
              <a:gdLst/>
              <a:ahLst/>
              <a:cxnLst>
                <a:cxn ang="0">
                  <a:pos x="wd2" y="hd2"/>
                </a:cxn>
                <a:cxn ang="5400000">
                  <a:pos x="wd2" y="hd2"/>
                </a:cxn>
                <a:cxn ang="10800000">
                  <a:pos x="wd2" y="hd2"/>
                </a:cxn>
                <a:cxn ang="16200000">
                  <a:pos x="wd2" y="hd2"/>
                </a:cxn>
              </a:cxnLst>
              <a:rect l="0" t="0" r="r" b="b"/>
              <a:pathLst>
                <a:path w="21600" h="21600" extrusionOk="0">
                  <a:moveTo>
                    <a:pt x="0" y="6060"/>
                  </a:moveTo>
                  <a:cubicBezTo>
                    <a:pt x="0" y="4398"/>
                    <a:pt x="1037" y="2932"/>
                    <a:pt x="3110" y="1759"/>
                  </a:cubicBezTo>
                  <a:cubicBezTo>
                    <a:pt x="5357" y="586"/>
                    <a:pt x="7776" y="0"/>
                    <a:pt x="10886" y="0"/>
                  </a:cubicBezTo>
                  <a:cubicBezTo>
                    <a:pt x="13824" y="0"/>
                    <a:pt x="16243" y="586"/>
                    <a:pt x="18490" y="1759"/>
                  </a:cubicBezTo>
                  <a:cubicBezTo>
                    <a:pt x="20563" y="2932"/>
                    <a:pt x="21600" y="4398"/>
                    <a:pt x="21600" y="6060"/>
                  </a:cubicBezTo>
                  <a:cubicBezTo>
                    <a:pt x="21600" y="6939"/>
                    <a:pt x="21254" y="7721"/>
                    <a:pt x="20736" y="8503"/>
                  </a:cubicBezTo>
                  <a:cubicBezTo>
                    <a:pt x="10886" y="21600"/>
                    <a:pt x="10886" y="21600"/>
                    <a:pt x="10886" y="21600"/>
                  </a:cubicBezTo>
                  <a:cubicBezTo>
                    <a:pt x="1037" y="8601"/>
                    <a:pt x="1037" y="8601"/>
                    <a:pt x="1037" y="8601"/>
                  </a:cubicBezTo>
                  <a:cubicBezTo>
                    <a:pt x="691" y="8112"/>
                    <a:pt x="518" y="7721"/>
                    <a:pt x="346" y="7330"/>
                  </a:cubicBezTo>
                  <a:cubicBezTo>
                    <a:pt x="173" y="6939"/>
                    <a:pt x="0" y="6548"/>
                    <a:pt x="0" y="6060"/>
                  </a:cubicBezTo>
                  <a:close/>
                  <a:moveTo>
                    <a:pt x="6912" y="3910"/>
                  </a:moveTo>
                  <a:cubicBezTo>
                    <a:pt x="5875" y="4496"/>
                    <a:pt x="5357" y="5180"/>
                    <a:pt x="5357" y="6060"/>
                  </a:cubicBezTo>
                  <a:cubicBezTo>
                    <a:pt x="5357" y="6939"/>
                    <a:pt x="5875" y="7624"/>
                    <a:pt x="6912" y="8210"/>
                  </a:cubicBezTo>
                  <a:cubicBezTo>
                    <a:pt x="8122" y="8796"/>
                    <a:pt x="9331" y="9090"/>
                    <a:pt x="10886" y="9090"/>
                  </a:cubicBezTo>
                  <a:cubicBezTo>
                    <a:pt x="12269" y="9090"/>
                    <a:pt x="13478" y="8796"/>
                    <a:pt x="14688" y="8210"/>
                  </a:cubicBezTo>
                  <a:cubicBezTo>
                    <a:pt x="15725" y="7624"/>
                    <a:pt x="16243" y="6939"/>
                    <a:pt x="16243" y="6060"/>
                  </a:cubicBezTo>
                  <a:cubicBezTo>
                    <a:pt x="16243" y="5180"/>
                    <a:pt x="15725" y="4496"/>
                    <a:pt x="14688" y="3910"/>
                  </a:cubicBezTo>
                  <a:cubicBezTo>
                    <a:pt x="13478" y="3323"/>
                    <a:pt x="12269" y="3030"/>
                    <a:pt x="10886" y="3030"/>
                  </a:cubicBezTo>
                  <a:cubicBezTo>
                    <a:pt x="9331" y="3030"/>
                    <a:pt x="8122" y="3323"/>
                    <a:pt x="6912" y="3910"/>
                  </a:cubicBezTo>
                  <a:close/>
                </a:path>
              </a:pathLst>
            </a:custGeom>
            <a:solidFill>
              <a:srgbClr val="FFFFFF"/>
            </a:solidFill>
            <a:ln w="3175">
              <a:miter lim="400000"/>
            </a:ln>
          </p:spPr>
          <p:txBody>
            <a:bodyPr lIns="45719" rIns="45719"/>
            <a:lstStyle/>
            <a:p>
              <a:pPr algn="l" defTabSz="914400">
                <a:defRPr sz="1800">
                  <a:solidFill>
                    <a:srgbClr val="32363F"/>
                  </a:solidFill>
                  <a:latin typeface="Calibri"/>
                  <a:ea typeface="Calibri"/>
                  <a:cs typeface="Calibri"/>
                  <a:sym typeface="Calibri"/>
                </a:defRPr>
              </a:pPr>
              <a:endParaRPr/>
            </a:p>
          </p:txBody>
        </p:sp>
        <p:sp>
          <p:nvSpPr>
            <p:cNvPr id="24" name="Shape">
              <a:extLst>
                <a:ext uri="{FF2B5EF4-FFF2-40B4-BE49-F238E27FC236}">
                  <a16:creationId xmlns:a16="http://schemas.microsoft.com/office/drawing/2014/main" id="{40D943F9-19E4-4D60-BD26-45CA00F0D101}"/>
                </a:ext>
              </a:extLst>
            </p:cNvPr>
            <p:cNvSpPr/>
            <p:nvPr userDrawn="1"/>
          </p:nvSpPr>
          <p:spPr>
            <a:xfrm>
              <a:off x="7810631" y="1768295"/>
              <a:ext cx="215425" cy="215728"/>
            </a:xfrm>
            <a:custGeom>
              <a:avLst/>
              <a:gdLst/>
              <a:ahLst/>
              <a:cxnLst>
                <a:cxn ang="0">
                  <a:pos x="wd2" y="hd2"/>
                </a:cxn>
                <a:cxn ang="5400000">
                  <a:pos x="wd2" y="hd2"/>
                </a:cxn>
                <a:cxn ang="10800000">
                  <a:pos x="wd2" y="hd2"/>
                </a:cxn>
                <a:cxn ang="16200000">
                  <a:pos x="wd2" y="hd2"/>
                </a:cxn>
              </a:cxnLst>
              <a:rect l="0" t="0" r="r" b="b"/>
              <a:pathLst>
                <a:path w="19302" h="19329" extrusionOk="0">
                  <a:moveTo>
                    <a:pt x="11124" y="11128"/>
                  </a:moveTo>
                  <a:cubicBezTo>
                    <a:pt x="9253" y="13065"/>
                    <a:pt x="7021" y="14880"/>
                    <a:pt x="6176" y="14033"/>
                  </a:cubicBezTo>
                  <a:cubicBezTo>
                    <a:pt x="4909" y="12762"/>
                    <a:pt x="4125" y="11673"/>
                    <a:pt x="1349" y="13912"/>
                  </a:cubicBezTo>
                  <a:cubicBezTo>
                    <a:pt x="-1426" y="16150"/>
                    <a:pt x="746" y="17602"/>
                    <a:pt x="1953" y="18812"/>
                  </a:cubicBezTo>
                  <a:cubicBezTo>
                    <a:pt x="3340" y="20204"/>
                    <a:pt x="8529" y="18873"/>
                    <a:pt x="13718" y="13730"/>
                  </a:cubicBezTo>
                  <a:cubicBezTo>
                    <a:pt x="18847" y="8587"/>
                    <a:pt x="20174" y="3323"/>
                    <a:pt x="18786" y="1932"/>
                  </a:cubicBezTo>
                  <a:cubicBezTo>
                    <a:pt x="17580" y="722"/>
                    <a:pt x="16071" y="-1396"/>
                    <a:pt x="13899" y="1327"/>
                  </a:cubicBezTo>
                  <a:cubicBezTo>
                    <a:pt x="11667" y="4110"/>
                    <a:pt x="12753" y="4896"/>
                    <a:pt x="14020" y="6167"/>
                  </a:cubicBezTo>
                  <a:cubicBezTo>
                    <a:pt x="14865" y="7014"/>
                    <a:pt x="13054" y="9253"/>
                    <a:pt x="11124" y="11128"/>
                  </a:cubicBezTo>
                  <a:close/>
                </a:path>
              </a:pathLst>
            </a:custGeom>
            <a:solidFill>
              <a:srgbClr val="FFFFFF"/>
            </a:solidFill>
            <a:ln w="3175">
              <a:miter lim="400000"/>
            </a:ln>
          </p:spPr>
          <p:txBody>
            <a:bodyPr lIns="45719" rIns="45719"/>
            <a:lstStyle/>
            <a:p>
              <a:pPr algn="l" defTabSz="914400">
                <a:defRPr sz="1800">
                  <a:solidFill>
                    <a:srgbClr val="32363F"/>
                  </a:solidFill>
                  <a:latin typeface="Calibri"/>
                  <a:ea typeface="Calibri"/>
                  <a:cs typeface="Calibri"/>
                  <a:sym typeface="Calibri"/>
                </a:defRPr>
              </a:pPr>
              <a:endParaRPr/>
            </a:p>
          </p:txBody>
        </p:sp>
        <p:sp>
          <p:nvSpPr>
            <p:cNvPr id="25" name="TextBox 24">
              <a:extLst>
                <a:ext uri="{FF2B5EF4-FFF2-40B4-BE49-F238E27FC236}">
                  <a16:creationId xmlns:a16="http://schemas.microsoft.com/office/drawing/2014/main" id="{8D20B8F2-010C-4DE6-8B05-DE99EA6002D7}"/>
                </a:ext>
              </a:extLst>
            </p:cNvPr>
            <p:cNvSpPr txBox="1"/>
            <p:nvPr userDrawn="1"/>
          </p:nvSpPr>
          <p:spPr>
            <a:xfrm>
              <a:off x="8112224" y="764704"/>
              <a:ext cx="1299587" cy="338554"/>
            </a:xfrm>
            <a:prstGeom prst="rect">
              <a:avLst/>
            </a:prstGeom>
            <a:noFill/>
          </p:spPr>
          <p:txBody>
            <a:bodyPr wrap="none" rtlCol="0">
              <a:spAutoFit/>
            </a:bodyPr>
            <a:lstStyle/>
            <a:p>
              <a:r>
                <a:rPr lang="en-US" sz="1600" u="sng">
                  <a:solidFill>
                    <a:schemeClr val="bg1"/>
                  </a:solidFill>
                </a:rPr>
                <a:t>United States</a:t>
              </a:r>
            </a:p>
          </p:txBody>
        </p:sp>
      </p:grpSp>
      <p:grpSp>
        <p:nvGrpSpPr>
          <p:cNvPr id="5" name="Group 4">
            <a:extLst>
              <a:ext uri="{FF2B5EF4-FFF2-40B4-BE49-F238E27FC236}">
                <a16:creationId xmlns:a16="http://schemas.microsoft.com/office/drawing/2014/main" id="{F8BFC1C5-9995-4E0D-B1D0-3E11C30DD32D}"/>
              </a:ext>
            </a:extLst>
          </p:cNvPr>
          <p:cNvGrpSpPr/>
          <p:nvPr userDrawn="1"/>
        </p:nvGrpSpPr>
        <p:grpSpPr>
          <a:xfrm>
            <a:off x="9954142" y="1196752"/>
            <a:ext cx="1876762" cy="1224136"/>
            <a:chOff x="9954142" y="1196752"/>
            <a:chExt cx="1876762" cy="1224136"/>
          </a:xfrm>
        </p:grpSpPr>
        <p:sp>
          <p:nvSpPr>
            <p:cNvPr id="26" name="TextBox 25">
              <a:extLst>
                <a:ext uri="{FF2B5EF4-FFF2-40B4-BE49-F238E27FC236}">
                  <a16:creationId xmlns:a16="http://schemas.microsoft.com/office/drawing/2014/main" id="{C5A47E9B-1054-4AB7-9F94-360CCF81A14E}"/>
                </a:ext>
              </a:extLst>
            </p:cNvPr>
            <p:cNvSpPr txBox="1"/>
            <p:nvPr userDrawn="1"/>
          </p:nvSpPr>
          <p:spPr>
            <a:xfrm>
              <a:off x="10128448" y="1196752"/>
              <a:ext cx="1528688" cy="338554"/>
            </a:xfrm>
            <a:prstGeom prst="rect">
              <a:avLst/>
            </a:prstGeom>
            <a:noFill/>
          </p:spPr>
          <p:txBody>
            <a:bodyPr wrap="none" rtlCol="0">
              <a:spAutoFit/>
            </a:bodyPr>
            <a:lstStyle/>
            <a:p>
              <a:r>
                <a:rPr lang="en-US" sz="1600" u="sng">
                  <a:solidFill>
                    <a:schemeClr val="bg1"/>
                  </a:solidFill>
                </a:rPr>
                <a:t>United Kingdom</a:t>
              </a:r>
            </a:p>
          </p:txBody>
        </p:sp>
        <p:sp>
          <p:nvSpPr>
            <p:cNvPr id="27" name="Shape">
              <a:extLst>
                <a:ext uri="{FF2B5EF4-FFF2-40B4-BE49-F238E27FC236}">
                  <a16:creationId xmlns:a16="http://schemas.microsoft.com/office/drawing/2014/main" id="{86379F1A-DBAF-4C08-95D4-345DE5D3C6E0}"/>
                </a:ext>
              </a:extLst>
            </p:cNvPr>
            <p:cNvSpPr/>
            <p:nvPr userDrawn="1"/>
          </p:nvSpPr>
          <p:spPr>
            <a:xfrm>
              <a:off x="9954142" y="2205160"/>
              <a:ext cx="215425" cy="215728"/>
            </a:xfrm>
            <a:custGeom>
              <a:avLst/>
              <a:gdLst/>
              <a:ahLst/>
              <a:cxnLst>
                <a:cxn ang="0">
                  <a:pos x="wd2" y="hd2"/>
                </a:cxn>
                <a:cxn ang="5400000">
                  <a:pos x="wd2" y="hd2"/>
                </a:cxn>
                <a:cxn ang="10800000">
                  <a:pos x="wd2" y="hd2"/>
                </a:cxn>
                <a:cxn ang="16200000">
                  <a:pos x="wd2" y="hd2"/>
                </a:cxn>
              </a:cxnLst>
              <a:rect l="0" t="0" r="r" b="b"/>
              <a:pathLst>
                <a:path w="19302" h="19329" extrusionOk="0">
                  <a:moveTo>
                    <a:pt x="11124" y="11128"/>
                  </a:moveTo>
                  <a:cubicBezTo>
                    <a:pt x="9253" y="13065"/>
                    <a:pt x="7021" y="14880"/>
                    <a:pt x="6176" y="14033"/>
                  </a:cubicBezTo>
                  <a:cubicBezTo>
                    <a:pt x="4909" y="12762"/>
                    <a:pt x="4125" y="11673"/>
                    <a:pt x="1349" y="13912"/>
                  </a:cubicBezTo>
                  <a:cubicBezTo>
                    <a:pt x="-1426" y="16150"/>
                    <a:pt x="746" y="17602"/>
                    <a:pt x="1953" y="18812"/>
                  </a:cubicBezTo>
                  <a:cubicBezTo>
                    <a:pt x="3340" y="20204"/>
                    <a:pt x="8529" y="18873"/>
                    <a:pt x="13718" y="13730"/>
                  </a:cubicBezTo>
                  <a:cubicBezTo>
                    <a:pt x="18847" y="8587"/>
                    <a:pt x="20174" y="3323"/>
                    <a:pt x="18786" y="1932"/>
                  </a:cubicBezTo>
                  <a:cubicBezTo>
                    <a:pt x="17580" y="722"/>
                    <a:pt x="16071" y="-1396"/>
                    <a:pt x="13899" y="1327"/>
                  </a:cubicBezTo>
                  <a:cubicBezTo>
                    <a:pt x="11667" y="4110"/>
                    <a:pt x="12753" y="4896"/>
                    <a:pt x="14020" y="6167"/>
                  </a:cubicBezTo>
                  <a:cubicBezTo>
                    <a:pt x="14865" y="7014"/>
                    <a:pt x="13054" y="9253"/>
                    <a:pt x="11124" y="11128"/>
                  </a:cubicBezTo>
                  <a:close/>
                </a:path>
              </a:pathLst>
            </a:custGeom>
            <a:solidFill>
              <a:srgbClr val="FFFFFF"/>
            </a:solidFill>
            <a:ln w="3175">
              <a:miter lim="400000"/>
            </a:ln>
          </p:spPr>
          <p:txBody>
            <a:bodyPr lIns="45719" rIns="45719"/>
            <a:lstStyle/>
            <a:p>
              <a:pPr algn="l" defTabSz="914400">
                <a:defRPr sz="1800">
                  <a:solidFill>
                    <a:srgbClr val="32363F"/>
                  </a:solidFill>
                  <a:latin typeface="Calibri"/>
                  <a:ea typeface="Calibri"/>
                  <a:cs typeface="Calibri"/>
                  <a:sym typeface="Calibri"/>
                </a:defRPr>
              </a:pPr>
              <a:endParaRPr/>
            </a:p>
          </p:txBody>
        </p:sp>
        <p:sp>
          <p:nvSpPr>
            <p:cNvPr id="28" name="408.597.9000">
              <a:extLst>
                <a:ext uri="{FF2B5EF4-FFF2-40B4-BE49-F238E27FC236}">
                  <a16:creationId xmlns:a16="http://schemas.microsoft.com/office/drawing/2014/main" id="{EB3147B0-8371-49A9-857E-D2E59E255189}"/>
                </a:ext>
              </a:extLst>
            </p:cNvPr>
            <p:cNvSpPr/>
            <p:nvPr userDrawn="1"/>
          </p:nvSpPr>
          <p:spPr>
            <a:xfrm>
              <a:off x="10272464" y="2188867"/>
              <a:ext cx="1525717" cy="225362"/>
            </a:xfrm>
            <a:prstGeom prst="rect">
              <a:avLst/>
            </a:prstGeom>
            <a:ln w="3175">
              <a:miter lim="400000"/>
            </a:ln>
            <a:extLst>
              <a:ext uri="{C572A759-6A51-4108-AA02-DFA0A04FC94B}">
                <ma14:wrappingTextBoxFlag xmlns:ma14="http://schemas.microsoft.com/office/mac/drawingml/2011/main" xmlns="" val="1"/>
              </a:ext>
            </a:extLst>
          </p:spPr>
          <p:txBody>
            <a:bodyPr wrap="none" lIns="12531" tIns="12531" rIns="12531" bIns="12531" anchor="ctr">
              <a:spAutoFit/>
            </a:bodyPr>
            <a:lstStyle>
              <a:lvl1pPr algn="l">
                <a:defRPr sz="900">
                  <a:solidFill>
                    <a:srgbClr val="FFFFFF"/>
                  </a:solidFill>
                  <a:latin typeface="Montserrat ExtraLight"/>
                  <a:ea typeface="Montserrat ExtraLight"/>
                  <a:cs typeface="Montserrat ExtraLight"/>
                  <a:sym typeface="Montserrat ExtraLight"/>
                </a:defRPr>
              </a:lvl1pPr>
            </a:lstStyle>
            <a:p>
              <a:r>
                <a:rPr lang="en-GB" sz="1300" kern="1200">
                  <a:solidFill>
                    <a:srgbClr val="FFFFFF"/>
                  </a:solidFill>
                  <a:effectLst/>
                  <a:latin typeface="Helvetica Light"/>
                  <a:ea typeface="Montserrat ExtraLight"/>
                  <a:cs typeface="Montserrat ExtraLight"/>
                  <a:sym typeface="Montserrat ExtraLight"/>
                </a:rPr>
                <a:t>+44 (0)1582 287613</a:t>
              </a:r>
              <a:endParaRPr sz="1300" b="0" i="0">
                <a:latin typeface="Helvetica Light"/>
                <a:ea typeface="Helvetica Light" charset="0"/>
                <a:cs typeface="Helvetica Light" charset="0"/>
              </a:endParaRPr>
            </a:p>
          </p:txBody>
        </p:sp>
        <p:grpSp>
          <p:nvGrpSpPr>
            <p:cNvPr id="29" name="Group 28">
              <a:extLst>
                <a:ext uri="{FF2B5EF4-FFF2-40B4-BE49-F238E27FC236}">
                  <a16:creationId xmlns:a16="http://schemas.microsoft.com/office/drawing/2014/main" id="{6146BD5E-4767-4333-9FE7-C27EA2725DAD}"/>
                </a:ext>
              </a:extLst>
            </p:cNvPr>
            <p:cNvGrpSpPr/>
            <p:nvPr userDrawn="1"/>
          </p:nvGrpSpPr>
          <p:grpSpPr>
            <a:xfrm>
              <a:off x="9984432" y="1607314"/>
              <a:ext cx="1846472" cy="492443"/>
              <a:chOff x="9970272" y="1336412"/>
              <a:chExt cx="1846472" cy="492443"/>
            </a:xfrm>
          </p:grpSpPr>
          <p:sp>
            <p:nvSpPr>
              <p:cNvPr id="30" name="Shape">
                <a:extLst>
                  <a:ext uri="{FF2B5EF4-FFF2-40B4-BE49-F238E27FC236}">
                    <a16:creationId xmlns:a16="http://schemas.microsoft.com/office/drawing/2014/main" id="{D795738C-A9BC-404A-A8CC-4B929A8A2B75}"/>
                  </a:ext>
                </a:extLst>
              </p:cNvPr>
              <p:cNvSpPr/>
              <p:nvPr userDrawn="1"/>
            </p:nvSpPr>
            <p:spPr>
              <a:xfrm>
                <a:off x="9970272" y="1443515"/>
                <a:ext cx="158176" cy="278236"/>
              </a:xfrm>
              <a:custGeom>
                <a:avLst/>
                <a:gdLst/>
                <a:ahLst/>
                <a:cxnLst>
                  <a:cxn ang="0">
                    <a:pos x="wd2" y="hd2"/>
                  </a:cxn>
                  <a:cxn ang="5400000">
                    <a:pos x="wd2" y="hd2"/>
                  </a:cxn>
                  <a:cxn ang="10800000">
                    <a:pos x="wd2" y="hd2"/>
                  </a:cxn>
                  <a:cxn ang="16200000">
                    <a:pos x="wd2" y="hd2"/>
                  </a:cxn>
                </a:cxnLst>
                <a:rect l="0" t="0" r="r" b="b"/>
                <a:pathLst>
                  <a:path w="21600" h="21600" extrusionOk="0">
                    <a:moveTo>
                      <a:pt x="0" y="6060"/>
                    </a:moveTo>
                    <a:cubicBezTo>
                      <a:pt x="0" y="4398"/>
                      <a:pt x="1037" y="2932"/>
                      <a:pt x="3110" y="1759"/>
                    </a:cubicBezTo>
                    <a:cubicBezTo>
                      <a:pt x="5357" y="586"/>
                      <a:pt x="7776" y="0"/>
                      <a:pt x="10886" y="0"/>
                    </a:cubicBezTo>
                    <a:cubicBezTo>
                      <a:pt x="13824" y="0"/>
                      <a:pt x="16243" y="586"/>
                      <a:pt x="18490" y="1759"/>
                    </a:cubicBezTo>
                    <a:cubicBezTo>
                      <a:pt x="20563" y="2932"/>
                      <a:pt x="21600" y="4398"/>
                      <a:pt x="21600" y="6060"/>
                    </a:cubicBezTo>
                    <a:cubicBezTo>
                      <a:pt x="21600" y="6939"/>
                      <a:pt x="21254" y="7721"/>
                      <a:pt x="20736" y="8503"/>
                    </a:cubicBezTo>
                    <a:cubicBezTo>
                      <a:pt x="10886" y="21600"/>
                      <a:pt x="10886" y="21600"/>
                      <a:pt x="10886" y="21600"/>
                    </a:cubicBezTo>
                    <a:cubicBezTo>
                      <a:pt x="1037" y="8601"/>
                      <a:pt x="1037" y="8601"/>
                      <a:pt x="1037" y="8601"/>
                    </a:cubicBezTo>
                    <a:cubicBezTo>
                      <a:pt x="691" y="8112"/>
                      <a:pt x="518" y="7721"/>
                      <a:pt x="346" y="7330"/>
                    </a:cubicBezTo>
                    <a:cubicBezTo>
                      <a:pt x="173" y="6939"/>
                      <a:pt x="0" y="6548"/>
                      <a:pt x="0" y="6060"/>
                    </a:cubicBezTo>
                    <a:close/>
                    <a:moveTo>
                      <a:pt x="6912" y="3910"/>
                    </a:moveTo>
                    <a:cubicBezTo>
                      <a:pt x="5875" y="4496"/>
                      <a:pt x="5357" y="5180"/>
                      <a:pt x="5357" y="6060"/>
                    </a:cubicBezTo>
                    <a:cubicBezTo>
                      <a:pt x="5357" y="6939"/>
                      <a:pt x="5875" y="7624"/>
                      <a:pt x="6912" y="8210"/>
                    </a:cubicBezTo>
                    <a:cubicBezTo>
                      <a:pt x="8122" y="8796"/>
                      <a:pt x="9331" y="9090"/>
                      <a:pt x="10886" y="9090"/>
                    </a:cubicBezTo>
                    <a:cubicBezTo>
                      <a:pt x="12269" y="9090"/>
                      <a:pt x="13478" y="8796"/>
                      <a:pt x="14688" y="8210"/>
                    </a:cubicBezTo>
                    <a:cubicBezTo>
                      <a:pt x="15725" y="7624"/>
                      <a:pt x="16243" y="6939"/>
                      <a:pt x="16243" y="6060"/>
                    </a:cubicBezTo>
                    <a:cubicBezTo>
                      <a:pt x="16243" y="5180"/>
                      <a:pt x="15725" y="4496"/>
                      <a:pt x="14688" y="3910"/>
                    </a:cubicBezTo>
                    <a:cubicBezTo>
                      <a:pt x="13478" y="3323"/>
                      <a:pt x="12269" y="3030"/>
                      <a:pt x="10886" y="3030"/>
                    </a:cubicBezTo>
                    <a:cubicBezTo>
                      <a:pt x="9331" y="3030"/>
                      <a:pt x="8122" y="3323"/>
                      <a:pt x="6912" y="3910"/>
                    </a:cubicBezTo>
                    <a:close/>
                  </a:path>
                </a:pathLst>
              </a:custGeom>
              <a:solidFill>
                <a:srgbClr val="FFFFFF"/>
              </a:solidFill>
              <a:ln w="3175">
                <a:miter lim="400000"/>
              </a:ln>
            </p:spPr>
            <p:txBody>
              <a:bodyPr lIns="45719" rIns="45719"/>
              <a:lstStyle/>
              <a:p>
                <a:pPr algn="l" defTabSz="914400">
                  <a:defRPr sz="1800">
                    <a:solidFill>
                      <a:srgbClr val="32363F"/>
                    </a:solidFill>
                    <a:latin typeface="Calibri"/>
                    <a:ea typeface="Calibri"/>
                    <a:cs typeface="Calibri"/>
                    <a:sym typeface="Calibri"/>
                  </a:defRPr>
                </a:pPr>
                <a:endParaRPr/>
              </a:p>
            </p:txBody>
          </p:sp>
          <p:sp>
            <p:nvSpPr>
              <p:cNvPr id="31" name="Rectangle 30">
                <a:extLst>
                  <a:ext uri="{FF2B5EF4-FFF2-40B4-BE49-F238E27FC236}">
                    <a16:creationId xmlns:a16="http://schemas.microsoft.com/office/drawing/2014/main" id="{C33088C1-C9AD-46E2-8122-8F8C58A8BC04}"/>
                  </a:ext>
                </a:extLst>
              </p:cNvPr>
              <p:cNvSpPr/>
              <p:nvPr userDrawn="1"/>
            </p:nvSpPr>
            <p:spPr>
              <a:xfrm>
                <a:off x="10258304" y="1336412"/>
                <a:ext cx="1558440" cy="492443"/>
              </a:xfrm>
              <a:prstGeom prst="rect">
                <a:avLst/>
              </a:prstGeom>
            </p:spPr>
            <p:txBody>
              <a:bodyPr wrap="none">
                <a:spAutoFit/>
              </a:bodyPr>
              <a:lstStyle/>
              <a:p>
                <a:r>
                  <a:rPr lang="en-GB" sz="1300">
                    <a:solidFill>
                      <a:schemeClr val="bg1"/>
                    </a:solidFill>
                    <a:effectLst/>
                    <a:latin typeface="Helvetica Light"/>
                    <a:ea typeface="Calibri" panose="020F0502020204030204" pitchFamily="34" charset="0"/>
                  </a:rPr>
                  <a:t>11-21 Paul Street</a:t>
                </a:r>
              </a:p>
              <a:p>
                <a:r>
                  <a:rPr lang="en-GB" sz="1300" kern="1200">
                    <a:solidFill>
                      <a:schemeClr val="bg1"/>
                    </a:solidFill>
                    <a:effectLst/>
                    <a:latin typeface="Helvetica Light"/>
                    <a:ea typeface="+mn-ea"/>
                    <a:cs typeface="+mn-cs"/>
                  </a:rPr>
                  <a:t>London  EC2A 4JU</a:t>
                </a:r>
                <a:endParaRPr lang="en-US" sz="1300" kern="1200">
                  <a:solidFill>
                    <a:schemeClr val="bg1"/>
                  </a:solidFill>
                  <a:effectLst/>
                  <a:latin typeface="Helvetica Light"/>
                  <a:ea typeface="+mn-ea"/>
                  <a:cs typeface="+mn-cs"/>
                </a:endParaRPr>
              </a:p>
            </p:txBody>
          </p:sp>
        </p:grpSp>
      </p:grpSp>
    </p:spTree>
    <p:extLst>
      <p:ext uri="{BB962C8B-B14F-4D97-AF65-F5344CB8AC3E}">
        <p14:creationId xmlns:p14="http://schemas.microsoft.com/office/powerpoint/2010/main" val="3138026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19336" y="6472272"/>
            <a:ext cx="3860800" cy="247200"/>
          </a:xfrm>
          <a:prstGeom prst="rect">
            <a:avLst/>
          </a:prstGeom>
        </p:spPr>
        <p:txBody>
          <a:bodyPr/>
          <a:lstStyle/>
          <a:p>
            <a:r>
              <a:rPr lang="en-US"/>
              <a:t>Confidential - Not for Distribution</a:t>
            </a:r>
          </a:p>
        </p:txBody>
      </p:sp>
      <p:pic>
        <p:nvPicPr>
          <p:cNvPr id="4" name="Picture 3" descr="AltiGen Logo Print Revers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14779" y="36575"/>
            <a:ext cx="967621" cy="853441"/>
          </a:xfrm>
          <a:prstGeom prst="rect">
            <a:avLst/>
          </a:prstGeom>
        </p:spPr>
      </p:pic>
      <p:sp>
        <p:nvSpPr>
          <p:cNvPr id="6" name="Title 1"/>
          <p:cNvSpPr>
            <a:spLocks noGrp="1"/>
          </p:cNvSpPr>
          <p:nvPr>
            <p:ph type="title"/>
          </p:nvPr>
        </p:nvSpPr>
        <p:spPr>
          <a:xfrm>
            <a:off x="1394897" y="153409"/>
            <a:ext cx="9414933" cy="853441"/>
          </a:xfrm>
        </p:spPr>
        <p:txBody>
          <a:bodyPr/>
          <a:lstStyle/>
          <a:p>
            <a:r>
              <a:rPr lang="en-US"/>
              <a:t>Click to edit Master title style</a:t>
            </a:r>
          </a:p>
        </p:txBody>
      </p:sp>
    </p:spTree>
    <p:extLst>
      <p:ext uri="{BB962C8B-B14F-4D97-AF65-F5344CB8AC3E}">
        <p14:creationId xmlns:p14="http://schemas.microsoft.com/office/powerpoint/2010/main" val="3967107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Date Placeholder 4"/>
          <p:cNvSpPr>
            <a:spLocks noGrp="1"/>
          </p:cNvSpPr>
          <p:nvPr>
            <p:ph type="dt" sz="half" idx="10"/>
          </p:nvPr>
        </p:nvSpPr>
        <p:spPr/>
        <p:txBody>
          <a:bodyPr/>
          <a:lstStyle/>
          <a:p>
            <a:r>
              <a:rPr kumimoji="1" lang="en-US" altLang="zh-TW">
                <a:solidFill>
                  <a:prstClr val="black">
                    <a:tint val="75000"/>
                  </a:prstClr>
                </a:solidFill>
              </a:rPr>
              <a:t>Confidential – Not for Distribution</a:t>
            </a:r>
            <a:endParaRPr kumimoji="1"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AA3BBE-9ECD-0E4C-B769-1968CF1F96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124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Alternative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77795" y="332656"/>
            <a:ext cx="2580491" cy="1512168"/>
          </a:xfrm>
          <a:prstGeom prst="rect">
            <a:avLst/>
          </a:prstGeom>
        </p:spPr>
      </p:pic>
      <p:pic>
        <p:nvPicPr>
          <p:cNvPr id="13" name="Picture 12">
            <a:extLst>
              <a:ext uri="{FF2B5EF4-FFF2-40B4-BE49-F238E27FC236}">
                <a16:creationId xmlns:a16="http://schemas.microsoft.com/office/drawing/2014/main" id="{663E63A0-DD3D-4AD3-B6C1-7380600298C0}"/>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r="42016"/>
          <a:stretch/>
        </p:blipFill>
        <p:spPr>
          <a:xfrm>
            <a:off x="6826335" y="343926"/>
            <a:ext cx="5365665" cy="6244238"/>
          </a:xfrm>
          <a:prstGeom prst="rect">
            <a:avLst/>
          </a:prstGeom>
        </p:spPr>
      </p:pic>
      <p:sp>
        <p:nvSpPr>
          <p:cNvPr id="15" name="Content Placeholder 14">
            <a:extLst>
              <a:ext uri="{FF2B5EF4-FFF2-40B4-BE49-F238E27FC236}">
                <a16:creationId xmlns:a16="http://schemas.microsoft.com/office/drawing/2014/main" id="{3D60A53A-8E3A-4F81-AD2C-C09ABF707AE2}"/>
              </a:ext>
            </a:extLst>
          </p:cNvPr>
          <p:cNvSpPr>
            <a:spLocks noGrp="1"/>
          </p:cNvSpPr>
          <p:nvPr>
            <p:ph sz="quarter" idx="11" hasCustomPrompt="1"/>
          </p:nvPr>
        </p:nvSpPr>
        <p:spPr>
          <a:xfrm>
            <a:off x="1078915" y="2742419"/>
            <a:ext cx="6384651" cy="768350"/>
          </a:xfrm>
          <a:prstGeom prst="rect">
            <a:avLst/>
          </a:prstGeom>
        </p:spPr>
        <p:txBody>
          <a:bodyPr/>
          <a:lstStyle>
            <a:lvl1pPr marL="0" indent="0">
              <a:buNone/>
              <a:defRPr sz="4400" b="1">
                <a:solidFill>
                  <a:srgbClr val="57565C"/>
                </a:solidFill>
                <a:latin typeface="Arial" panose="020B0604020202020204" pitchFamily="34" charset="0"/>
                <a:cs typeface="Arial" panose="020B0604020202020204" pitchFamily="34" charset="0"/>
              </a:defRPr>
            </a:lvl1pPr>
          </a:lstStyle>
          <a:p>
            <a:pPr lvl="0"/>
            <a:r>
              <a:rPr lang="en-US"/>
              <a:t>Add Title Here</a:t>
            </a:r>
          </a:p>
        </p:txBody>
      </p:sp>
    </p:spTree>
    <p:extLst>
      <p:ext uri="{BB962C8B-B14F-4D97-AF65-F5344CB8AC3E}">
        <p14:creationId xmlns:p14="http://schemas.microsoft.com/office/powerpoint/2010/main" val="3519078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t blocks">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2453930" y="-158972"/>
            <a:ext cx="7284140" cy="1325563"/>
          </a:xfrm>
          <a:prstGeom prst="rect">
            <a:avLst/>
          </a:prstGeom>
        </p:spPr>
        <p:txBody>
          <a:bodyPr vert="horz" lIns="91440" tIns="45720" rIns="91440" bIns="45720" rtlCol="0" anchor="ctr">
            <a:normAutofit/>
          </a:bodyPr>
          <a:lstStyle/>
          <a:p>
            <a:r>
              <a:rPr lang="en-US" dirty="0"/>
              <a:t>Click to edit Master title style</a:t>
            </a:r>
          </a:p>
        </p:txBody>
      </p:sp>
      <p:sp>
        <p:nvSpPr>
          <p:cNvPr id="24" name="Content Placeholder 3"/>
          <p:cNvSpPr>
            <a:spLocks noGrp="1"/>
          </p:cNvSpPr>
          <p:nvPr>
            <p:ph sz="quarter" idx="10"/>
          </p:nvPr>
        </p:nvSpPr>
        <p:spPr>
          <a:xfrm>
            <a:off x="839788" y="2205038"/>
            <a:ext cx="4895850" cy="3671887"/>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Content Placeholder 5"/>
          <p:cNvSpPr>
            <a:spLocks noGrp="1"/>
          </p:cNvSpPr>
          <p:nvPr>
            <p:ph sz="quarter" idx="11"/>
          </p:nvPr>
        </p:nvSpPr>
        <p:spPr>
          <a:xfrm>
            <a:off x="6383338" y="2205038"/>
            <a:ext cx="5473700" cy="3671887"/>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8547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326185336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F3A637-B7D6-4048-984D-88876ED4794E}"/>
              </a:ext>
            </a:extLst>
          </p:cNvPr>
          <p:cNvSpPr>
            <a:spLocks noGrp="1"/>
          </p:cNvSpPr>
          <p:nvPr>
            <p:ph type="dt" sz="half" idx="10"/>
          </p:nvPr>
        </p:nvSpPr>
        <p:spPr/>
        <p:txBody>
          <a:bodyPr/>
          <a:lstStyle/>
          <a:p>
            <a:fld id="{DE42EAC8-6C29-4E65-BE51-48FB7B0B59ED}" type="datetimeFigureOut">
              <a:rPr lang="en-US" smtClean="0"/>
              <a:t>9/22/21</a:t>
            </a:fld>
            <a:endParaRPr lang="en-US"/>
          </a:p>
        </p:txBody>
      </p:sp>
      <p:sp>
        <p:nvSpPr>
          <p:cNvPr id="3" name="Footer Placeholder 2">
            <a:extLst>
              <a:ext uri="{FF2B5EF4-FFF2-40B4-BE49-F238E27FC236}">
                <a16:creationId xmlns:a16="http://schemas.microsoft.com/office/drawing/2014/main" id="{38F15F83-3942-4DB7-A75F-65B38BC15D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D0F818-0E15-4C7C-9EBC-E4F86B98A50C}"/>
              </a:ext>
            </a:extLst>
          </p:cNvPr>
          <p:cNvSpPr>
            <a:spLocks noGrp="1"/>
          </p:cNvSpPr>
          <p:nvPr>
            <p:ph type="sldNum" sz="quarter" idx="12"/>
          </p:nvPr>
        </p:nvSpPr>
        <p:spPr/>
        <p:txBody>
          <a:bodyPr/>
          <a:lstStyle/>
          <a:p>
            <a:fld id="{7E1E21D3-2398-46C0-A31C-8C410DF802C8}" type="slidenum">
              <a:rPr lang="en-US" smtClean="0"/>
              <a:t>‹#›</a:t>
            </a:fld>
            <a:endParaRPr lang="en-US"/>
          </a:p>
        </p:txBody>
      </p:sp>
    </p:spTree>
    <p:extLst>
      <p:ext uri="{BB962C8B-B14F-4D97-AF65-F5344CB8AC3E}">
        <p14:creationId xmlns:p14="http://schemas.microsoft.com/office/powerpoint/2010/main" val="635249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91350504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1A47D-E697-47EF-A77B-CA9980C43A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8F43E1-6C44-4C78-A330-1737EBC1AE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A6C2E0-AD4B-48E2-B259-8020BFD82B74}"/>
              </a:ext>
            </a:extLst>
          </p:cNvPr>
          <p:cNvSpPr>
            <a:spLocks noGrp="1"/>
          </p:cNvSpPr>
          <p:nvPr>
            <p:ph type="dt" sz="half" idx="10"/>
          </p:nvPr>
        </p:nvSpPr>
        <p:spPr/>
        <p:txBody>
          <a:bodyPr/>
          <a:lstStyle/>
          <a:p>
            <a:fld id="{50FFFB74-72D4-4866-B118-9128F4569413}" type="datetimeFigureOut">
              <a:rPr lang="en-US" smtClean="0"/>
              <a:t>9/22/21</a:t>
            </a:fld>
            <a:endParaRPr lang="en-US"/>
          </a:p>
        </p:txBody>
      </p:sp>
      <p:sp>
        <p:nvSpPr>
          <p:cNvPr id="5" name="Footer Placeholder 4">
            <a:extLst>
              <a:ext uri="{FF2B5EF4-FFF2-40B4-BE49-F238E27FC236}">
                <a16:creationId xmlns:a16="http://schemas.microsoft.com/office/drawing/2014/main" id="{54DAB25F-02A0-422A-9B94-E8179DA5F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01BB52-2A39-435C-A780-DDA932EDDF69}"/>
              </a:ext>
            </a:extLst>
          </p:cNvPr>
          <p:cNvSpPr>
            <a:spLocks noGrp="1"/>
          </p:cNvSpPr>
          <p:nvPr>
            <p:ph type="sldNum" sz="quarter" idx="12"/>
          </p:nvPr>
        </p:nvSpPr>
        <p:spPr/>
        <p:txBody>
          <a:bodyPr/>
          <a:lstStyle/>
          <a:p>
            <a:fld id="{9FBD8BA7-DCBD-402F-B232-C83B14E630F2}" type="slidenum">
              <a:rPr lang="en-US" smtClean="0"/>
              <a:t>‹#›</a:t>
            </a:fld>
            <a:endParaRPr lang="en-US"/>
          </a:p>
        </p:txBody>
      </p:sp>
    </p:spTree>
    <p:extLst>
      <p:ext uri="{BB962C8B-B14F-4D97-AF65-F5344CB8AC3E}">
        <p14:creationId xmlns:p14="http://schemas.microsoft.com/office/powerpoint/2010/main" val="32626432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795F6-F760-44E4-9E68-B2F27DC65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8C6ACD-E58F-4172-A727-BEF7F4431C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69956-D1F6-48DC-A6E1-FD6684162FF3}"/>
              </a:ext>
            </a:extLst>
          </p:cNvPr>
          <p:cNvSpPr>
            <a:spLocks noGrp="1"/>
          </p:cNvSpPr>
          <p:nvPr>
            <p:ph type="dt" sz="half" idx="10"/>
          </p:nvPr>
        </p:nvSpPr>
        <p:spPr/>
        <p:txBody>
          <a:bodyPr/>
          <a:lstStyle/>
          <a:p>
            <a:fld id="{50FFFB74-72D4-4866-B118-9128F4569413}" type="datetimeFigureOut">
              <a:rPr lang="en-US" smtClean="0"/>
              <a:t>9/22/21</a:t>
            </a:fld>
            <a:endParaRPr lang="en-US"/>
          </a:p>
        </p:txBody>
      </p:sp>
      <p:sp>
        <p:nvSpPr>
          <p:cNvPr id="5" name="Footer Placeholder 4">
            <a:extLst>
              <a:ext uri="{FF2B5EF4-FFF2-40B4-BE49-F238E27FC236}">
                <a16:creationId xmlns:a16="http://schemas.microsoft.com/office/drawing/2014/main" id="{D4B493E5-95A1-4B6C-A291-36CFA90DE8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21D769-6B96-40D3-AE38-DBF228653320}"/>
              </a:ext>
            </a:extLst>
          </p:cNvPr>
          <p:cNvSpPr>
            <a:spLocks noGrp="1"/>
          </p:cNvSpPr>
          <p:nvPr>
            <p:ph type="sldNum" sz="quarter" idx="12"/>
          </p:nvPr>
        </p:nvSpPr>
        <p:spPr/>
        <p:txBody>
          <a:bodyPr/>
          <a:lstStyle/>
          <a:p>
            <a:fld id="{9FBD8BA7-DCBD-402F-B232-C83B14E630F2}" type="slidenum">
              <a:rPr lang="en-US" smtClean="0"/>
              <a:t>‹#›</a:t>
            </a:fld>
            <a:endParaRPr lang="en-US"/>
          </a:p>
        </p:txBody>
      </p:sp>
    </p:spTree>
    <p:extLst>
      <p:ext uri="{BB962C8B-B14F-4D97-AF65-F5344CB8AC3E}">
        <p14:creationId xmlns:p14="http://schemas.microsoft.com/office/powerpoint/2010/main" val="141435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12005-9E5B-4DEB-85DB-336ABEF679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0ECEA0-88FE-4EF3-BED8-6512D06EC5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0A4CA-DFAC-424A-8EC8-B8C044E6E47E}"/>
              </a:ext>
            </a:extLst>
          </p:cNvPr>
          <p:cNvSpPr>
            <a:spLocks noGrp="1"/>
          </p:cNvSpPr>
          <p:nvPr>
            <p:ph type="dt" sz="half" idx="10"/>
          </p:nvPr>
        </p:nvSpPr>
        <p:spPr/>
        <p:txBody>
          <a:bodyPr/>
          <a:lstStyle/>
          <a:p>
            <a:fld id="{50FFFB74-72D4-4866-B118-9128F4569413}" type="datetimeFigureOut">
              <a:rPr lang="en-US" smtClean="0"/>
              <a:t>9/22/21</a:t>
            </a:fld>
            <a:endParaRPr lang="en-US"/>
          </a:p>
        </p:txBody>
      </p:sp>
      <p:sp>
        <p:nvSpPr>
          <p:cNvPr id="5" name="Footer Placeholder 4">
            <a:extLst>
              <a:ext uri="{FF2B5EF4-FFF2-40B4-BE49-F238E27FC236}">
                <a16:creationId xmlns:a16="http://schemas.microsoft.com/office/drawing/2014/main" id="{F8B9D2A0-2788-471F-8054-FD8A71204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9F579E-4300-4D6A-8959-E03804A4F582}"/>
              </a:ext>
            </a:extLst>
          </p:cNvPr>
          <p:cNvSpPr>
            <a:spLocks noGrp="1"/>
          </p:cNvSpPr>
          <p:nvPr>
            <p:ph type="sldNum" sz="quarter" idx="12"/>
          </p:nvPr>
        </p:nvSpPr>
        <p:spPr/>
        <p:txBody>
          <a:bodyPr/>
          <a:lstStyle/>
          <a:p>
            <a:fld id="{9FBD8BA7-DCBD-402F-B232-C83B14E630F2}" type="slidenum">
              <a:rPr lang="en-US" smtClean="0"/>
              <a:t>‹#›</a:t>
            </a:fld>
            <a:endParaRPr lang="en-US"/>
          </a:p>
        </p:txBody>
      </p:sp>
    </p:spTree>
    <p:extLst>
      <p:ext uri="{BB962C8B-B14F-4D97-AF65-F5344CB8AC3E}">
        <p14:creationId xmlns:p14="http://schemas.microsoft.com/office/powerpoint/2010/main" val="35415274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00039-46D6-44C6-8505-CEA7C98E27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9FBD00-49BE-43F3-AFCE-2A8B94D6DC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E81B99-FCA9-4734-B62E-958E48A91C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44ACF8-8174-44B8-BBEF-BC694FDAD699}"/>
              </a:ext>
            </a:extLst>
          </p:cNvPr>
          <p:cNvSpPr>
            <a:spLocks noGrp="1"/>
          </p:cNvSpPr>
          <p:nvPr>
            <p:ph type="dt" sz="half" idx="10"/>
          </p:nvPr>
        </p:nvSpPr>
        <p:spPr/>
        <p:txBody>
          <a:bodyPr/>
          <a:lstStyle/>
          <a:p>
            <a:fld id="{50FFFB74-72D4-4866-B118-9128F4569413}" type="datetimeFigureOut">
              <a:rPr lang="en-US" smtClean="0"/>
              <a:t>9/22/21</a:t>
            </a:fld>
            <a:endParaRPr lang="en-US"/>
          </a:p>
        </p:txBody>
      </p:sp>
      <p:sp>
        <p:nvSpPr>
          <p:cNvPr id="6" name="Footer Placeholder 5">
            <a:extLst>
              <a:ext uri="{FF2B5EF4-FFF2-40B4-BE49-F238E27FC236}">
                <a16:creationId xmlns:a16="http://schemas.microsoft.com/office/drawing/2014/main" id="{49BEE7F8-7A9A-4E61-A295-84B0717AF4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1F10A7-6FFF-488C-B3A7-AEF501945BBC}"/>
              </a:ext>
            </a:extLst>
          </p:cNvPr>
          <p:cNvSpPr>
            <a:spLocks noGrp="1"/>
          </p:cNvSpPr>
          <p:nvPr>
            <p:ph type="sldNum" sz="quarter" idx="12"/>
          </p:nvPr>
        </p:nvSpPr>
        <p:spPr/>
        <p:txBody>
          <a:bodyPr/>
          <a:lstStyle/>
          <a:p>
            <a:fld id="{9FBD8BA7-DCBD-402F-B232-C83B14E630F2}" type="slidenum">
              <a:rPr lang="en-US" smtClean="0"/>
              <a:t>‹#›</a:t>
            </a:fld>
            <a:endParaRPr lang="en-US"/>
          </a:p>
        </p:txBody>
      </p:sp>
    </p:spTree>
    <p:extLst>
      <p:ext uri="{BB962C8B-B14F-4D97-AF65-F5344CB8AC3E}">
        <p14:creationId xmlns:p14="http://schemas.microsoft.com/office/powerpoint/2010/main" val="38545121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69796-23B3-45B1-B372-8639748B92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CB49A4-8F15-496D-AE58-9DEF5184F4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192DE4-EE3F-4476-A7B9-6C27CE25F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3E7A08-2412-448B-8D62-C50750A78C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0105C5-04F3-4CA2-9FC0-C65C444205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35ED7-BD7B-4C7D-B664-B3F75DA42E64}"/>
              </a:ext>
            </a:extLst>
          </p:cNvPr>
          <p:cNvSpPr>
            <a:spLocks noGrp="1"/>
          </p:cNvSpPr>
          <p:nvPr>
            <p:ph type="dt" sz="half" idx="10"/>
          </p:nvPr>
        </p:nvSpPr>
        <p:spPr/>
        <p:txBody>
          <a:bodyPr/>
          <a:lstStyle/>
          <a:p>
            <a:fld id="{50FFFB74-72D4-4866-B118-9128F4569413}" type="datetimeFigureOut">
              <a:rPr lang="en-US" smtClean="0"/>
              <a:t>9/22/21</a:t>
            </a:fld>
            <a:endParaRPr lang="en-US"/>
          </a:p>
        </p:txBody>
      </p:sp>
      <p:sp>
        <p:nvSpPr>
          <p:cNvPr id="8" name="Footer Placeholder 7">
            <a:extLst>
              <a:ext uri="{FF2B5EF4-FFF2-40B4-BE49-F238E27FC236}">
                <a16:creationId xmlns:a16="http://schemas.microsoft.com/office/drawing/2014/main" id="{80222F41-5530-4D2F-AF64-3DC33DE116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02DAE6-74BE-46B3-8002-BDC50EA15CE5}"/>
              </a:ext>
            </a:extLst>
          </p:cNvPr>
          <p:cNvSpPr>
            <a:spLocks noGrp="1"/>
          </p:cNvSpPr>
          <p:nvPr>
            <p:ph type="sldNum" sz="quarter" idx="12"/>
          </p:nvPr>
        </p:nvSpPr>
        <p:spPr/>
        <p:txBody>
          <a:bodyPr/>
          <a:lstStyle/>
          <a:p>
            <a:fld id="{9FBD8BA7-DCBD-402F-B232-C83B14E630F2}" type="slidenum">
              <a:rPr lang="en-US" smtClean="0"/>
              <a:t>‹#›</a:t>
            </a:fld>
            <a:endParaRPr lang="en-US"/>
          </a:p>
        </p:txBody>
      </p:sp>
    </p:spTree>
    <p:extLst>
      <p:ext uri="{BB962C8B-B14F-4D97-AF65-F5344CB8AC3E}">
        <p14:creationId xmlns:p14="http://schemas.microsoft.com/office/powerpoint/2010/main" val="288259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BEF94-AA3C-4271-BAD7-0DE4274D0A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8D61E7-9086-4572-92E3-86776F6F1E5B}"/>
              </a:ext>
            </a:extLst>
          </p:cNvPr>
          <p:cNvSpPr>
            <a:spLocks noGrp="1"/>
          </p:cNvSpPr>
          <p:nvPr>
            <p:ph type="dt" sz="half" idx="10"/>
          </p:nvPr>
        </p:nvSpPr>
        <p:spPr/>
        <p:txBody>
          <a:bodyPr/>
          <a:lstStyle/>
          <a:p>
            <a:fld id="{50FFFB74-72D4-4866-B118-9128F4569413}" type="datetimeFigureOut">
              <a:rPr lang="en-US" smtClean="0"/>
              <a:t>9/22/21</a:t>
            </a:fld>
            <a:endParaRPr lang="en-US"/>
          </a:p>
        </p:txBody>
      </p:sp>
      <p:sp>
        <p:nvSpPr>
          <p:cNvPr id="4" name="Footer Placeholder 3">
            <a:extLst>
              <a:ext uri="{FF2B5EF4-FFF2-40B4-BE49-F238E27FC236}">
                <a16:creationId xmlns:a16="http://schemas.microsoft.com/office/drawing/2014/main" id="{09D26FC1-D7CD-4CA0-ABB6-51C055E1C0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E5966C-ED0A-4F16-832A-630AB14B81F8}"/>
              </a:ext>
            </a:extLst>
          </p:cNvPr>
          <p:cNvSpPr>
            <a:spLocks noGrp="1"/>
          </p:cNvSpPr>
          <p:nvPr>
            <p:ph type="sldNum" sz="quarter" idx="12"/>
          </p:nvPr>
        </p:nvSpPr>
        <p:spPr/>
        <p:txBody>
          <a:bodyPr/>
          <a:lstStyle/>
          <a:p>
            <a:fld id="{9FBD8BA7-DCBD-402F-B232-C83B14E630F2}" type="slidenum">
              <a:rPr lang="en-US" smtClean="0"/>
              <a:t>‹#›</a:t>
            </a:fld>
            <a:endParaRPr lang="en-US"/>
          </a:p>
        </p:txBody>
      </p:sp>
    </p:spTree>
    <p:extLst>
      <p:ext uri="{BB962C8B-B14F-4D97-AF65-F5344CB8AC3E}">
        <p14:creationId xmlns:p14="http://schemas.microsoft.com/office/powerpoint/2010/main" val="33245332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C94F3B-07D3-4F12-B22B-1BADD709E754}"/>
              </a:ext>
            </a:extLst>
          </p:cNvPr>
          <p:cNvSpPr>
            <a:spLocks noGrp="1"/>
          </p:cNvSpPr>
          <p:nvPr>
            <p:ph type="dt" sz="half" idx="10"/>
          </p:nvPr>
        </p:nvSpPr>
        <p:spPr/>
        <p:txBody>
          <a:bodyPr/>
          <a:lstStyle/>
          <a:p>
            <a:fld id="{50FFFB74-72D4-4866-B118-9128F4569413}" type="datetimeFigureOut">
              <a:rPr lang="en-US" smtClean="0"/>
              <a:t>9/22/21</a:t>
            </a:fld>
            <a:endParaRPr lang="en-US"/>
          </a:p>
        </p:txBody>
      </p:sp>
      <p:sp>
        <p:nvSpPr>
          <p:cNvPr id="3" name="Footer Placeholder 2">
            <a:extLst>
              <a:ext uri="{FF2B5EF4-FFF2-40B4-BE49-F238E27FC236}">
                <a16:creationId xmlns:a16="http://schemas.microsoft.com/office/drawing/2014/main" id="{B2F32096-8B86-4209-BE18-9E6C612483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E08CA5-4EAE-4A97-9AAB-CB77EA4BD3C4}"/>
              </a:ext>
            </a:extLst>
          </p:cNvPr>
          <p:cNvSpPr>
            <a:spLocks noGrp="1"/>
          </p:cNvSpPr>
          <p:nvPr>
            <p:ph type="sldNum" sz="quarter" idx="12"/>
          </p:nvPr>
        </p:nvSpPr>
        <p:spPr/>
        <p:txBody>
          <a:bodyPr/>
          <a:lstStyle/>
          <a:p>
            <a:fld id="{9FBD8BA7-DCBD-402F-B232-C83B14E630F2}" type="slidenum">
              <a:rPr lang="en-US" smtClean="0"/>
              <a:t>‹#›</a:t>
            </a:fld>
            <a:endParaRPr lang="en-US"/>
          </a:p>
        </p:txBody>
      </p:sp>
    </p:spTree>
    <p:extLst>
      <p:ext uri="{BB962C8B-B14F-4D97-AF65-F5344CB8AC3E}">
        <p14:creationId xmlns:p14="http://schemas.microsoft.com/office/powerpoint/2010/main" val="403470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o we are ">
    <p:spTree>
      <p:nvGrpSpPr>
        <p:cNvPr id="1" name=""/>
        <p:cNvGrpSpPr/>
        <p:nvPr/>
      </p:nvGrpSpPr>
      <p:grpSpPr>
        <a:xfrm>
          <a:off x="0" y="0"/>
          <a:ext cx="0" cy="0"/>
          <a:chOff x="0" y="0"/>
          <a:chExt cx="0" cy="0"/>
        </a:xfrm>
      </p:grpSpPr>
      <p:sp>
        <p:nvSpPr>
          <p:cNvPr id="13" name="Bild"/>
          <p:cNvSpPr>
            <a:spLocks noGrp="1"/>
          </p:cNvSpPr>
          <p:nvPr>
            <p:ph type="pic" sz="quarter" idx="17"/>
          </p:nvPr>
        </p:nvSpPr>
        <p:spPr>
          <a:xfrm>
            <a:off x="1175279" y="2664935"/>
            <a:ext cx="1773036" cy="1779902"/>
          </a:xfrm>
          <a:prstGeom prst="ellipse">
            <a:avLst/>
          </a:prstGeom>
          <a:pattFill prst="pct5">
            <a:fgClr>
              <a:schemeClr val="accent1"/>
            </a:fgClr>
            <a:bgClr>
              <a:schemeClr val="bg1"/>
            </a:bgClr>
          </a:pattFill>
        </p:spPr>
        <p:txBody>
          <a:bodyPr lIns="91439" tIns="45719" rIns="91439" bIns="45719" anchor="t">
            <a:noAutofit/>
          </a:bodyPr>
          <a:lstStyle/>
          <a:p>
            <a:endParaRPr/>
          </a:p>
        </p:txBody>
      </p:sp>
      <p:sp>
        <p:nvSpPr>
          <p:cNvPr id="14" name="Bild"/>
          <p:cNvSpPr>
            <a:spLocks noGrp="1"/>
          </p:cNvSpPr>
          <p:nvPr>
            <p:ph type="pic" sz="quarter" idx="18"/>
          </p:nvPr>
        </p:nvSpPr>
        <p:spPr>
          <a:xfrm>
            <a:off x="3870610" y="2664934"/>
            <a:ext cx="1773036" cy="1779902"/>
          </a:xfrm>
          <a:prstGeom prst="ellipse">
            <a:avLst/>
          </a:prstGeom>
          <a:pattFill prst="pct5">
            <a:fgClr>
              <a:schemeClr val="accent1"/>
            </a:fgClr>
            <a:bgClr>
              <a:schemeClr val="bg1"/>
            </a:bgClr>
          </a:pattFill>
        </p:spPr>
        <p:txBody>
          <a:bodyPr lIns="91439" tIns="45719" rIns="91439" bIns="45719" anchor="t">
            <a:noAutofit/>
          </a:bodyPr>
          <a:lstStyle/>
          <a:p>
            <a:endParaRPr/>
          </a:p>
        </p:txBody>
      </p:sp>
      <p:sp>
        <p:nvSpPr>
          <p:cNvPr id="15" name="Bild"/>
          <p:cNvSpPr>
            <a:spLocks noGrp="1"/>
          </p:cNvSpPr>
          <p:nvPr>
            <p:ph type="pic" sz="quarter" idx="19"/>
          </p:nvPr>
        </p:nvSpPr>
        <p:spPr>
          <a:xfrm>
            <a:off x="6551248" y="2664934"/>
            <a:ext cx="1773036" cy="1779902"/>
          </a:xfrm>
          <a:prstGeom prst="ellipse">
            <a:avLst/>
          </a:prstGeom>
          <a:pattFill prst="pct5">
            <a:fgClr>
              <a:schemeClr val="accent1"/>
            </a:fgClr>
            <a:bgClr>
              <a:schemeClr val="bg1"/>
            </a:bgClr>
          </a:pattFill>
        </p:spPr>
        <p:txBody>
          <a:bodyPr lIns="91439" tIns="45719" rIns="91439" bIns="45719" anchor="t">
            <a:noAutofit/>
          </a:bodyPr>
          <a:lstStyle/>
          <a:p>
            <a:endParaRPr/>
          </a:p>
        </p:txBody>
      </p:sp>
      <p:sp>
        <p:nvSpPr>
          <p:cNvPr id="16" name="Bild"/>
          <p:cNvSpPr>
            <a:spLocks noGrp="1"/>
          </p:cNvSpPr>
          <p:nvPr>
            <p:ph type="pic" sz="quarter" idx="20"/>
          </p:nvPr>
        </p:nvSpPr>
        <p:spPr>
          <a:xfrm>
            <a:off x="9253924" y="2664934"/>
            <a:ext cx="1773036" cy="1779902"/>
          </a:xfrm>
          <a:prstGeom prst="ellipse">
            <a:avLst/>
          </a:prstGeom>
          <a:pattFill prst="pct5">
            <a:fgClr>
              <a:schemeClr val="accent1"/>
            </a:fgClr>
            <a:bgClr>
              <a:schemeClr val="bg1"/>
            </a:bgClr>
          </a:pattFill>
        </p:spPr>
        <p:txBody>
          <a:bodyPr lIns="91439" tIns="45719" rIns="91439" bIns="45719" anchor="t">
            <a:noAutofit/>
          </a:bodyPr>
          <a:lstStyle/>
          <a:p>
            <a:endParaRPr/>
          </a:p>
        </p:txBody>
      </p:sp>
      <p:sp>
        <p:nvSpPr>
          <p:cNvPr id="19" name="TextBox 18"/>
          <p:cNvSpPr txBox="1"/>
          <p:nvPr userDrawn="1"/>
        </p:nvSpPr>
        <p:spPr>
          <a:xfrm>
            <a:off x="11371157" y="125712"/>
            <a:ext cx="504056" cy="369332"/>
          </a:xfrm>
          <a:prstGeom prst="rect">
            <a:avLst/>
          </a:prstGeom>
          <a:noFill/>
        </p:spPr>
        <p:txBody>
          <a:bodyPr wrap="square" rtlCol="0">
            <a:spAutoFit/>
          </a:bodyPr>
          <a:lstStyle/>
          <a:p>
            <a:pPr algn="ctr"/>
            <a:fld id="{691821C7-6767-DF43-8F05-FE9A8109C86E}" type="slidenum">
              <a:rPr lang="en-US" smtClean="0">
                <a:solidFill>
                  <a:schemeClr val="bg1"/>
                </a:solidFill>
              </a:rPr>
              <a:t>‹#›</a:t>
            </a:fld>
            <a:endParaRPr lang="en-US" dirty="0">
              <a:solidFill>
                <a:schemeClr val="bg1"/>
              </a:solidFill>
            </a:endParaRPr>
          </a:p>
        </p:txBody>
      </p:sp>
      <p:sp>
        <p:nvSpPr>
          <p:cNvPr id="27" name="TextBox 26"/>
          <p:cNvSpPr txBox="1"/>
          <p:nvPr userDrawn="1"/>
        </p:nvSpPr>
        <p:spPr>
          <a:xfrm>
            <a:off x="11335153" y="125712"/>
            <a:ext cx="576064" cy="369332"/>
          </a:xfrm>
          <a:prstGeom prst="rect">
            <a:avLst/>
          </a:prstGeom>
          <a:noFill/>
        </p:spPr>
        <p:txBody>
          <a:bodyPr wrap="square" rtlCol="0">
            <a:spAutoFit/>
          </a:bodyPr>
          <a:lstStyle/>
          <a:p>
            <a:pPr algn="ctr"/>
            <a:fld id="{64F0EAAA-C0FE-B744-84CE-E2CEE6DD91F6}" type="slidenum">
              <a:rPr lang="en-US" smtClean="0">
                <a:solidFill>
                  <a:schemeClr val="bg1"/>
                </a:solidFill>
                <a:latin typeface="+mj-lt"/>
              </a:rPr>
              <a:pPr algn="ctr"/>
              <a:t>‹#›</a:t>
            </a:fld>
            <a:endParaRPr lang="en-US" dirty="0">
              <a:solidFill>
                <a:schemeClr val="bg1"/>
              </a:solidFill>
              <a:latin typeface="+mj-lt"/>
            </a:endParaRPr>
          </a:p>
        </p:txBody>
      </p:sp>
      <p:sp>
        <p:nvSpPr>
          <p:cNvPr id="17" name="Title Placeholder 1"/>
          <p:cNvSpPr>
            <a:spLocks noGrp="1"/>
          </p:cNvSpPr>
          <p:nvPr>
            <p:ph type="title"/>
          </p:nvPr>
        </p:nvSpPr>
        <p:spPr>
          <a:xfrm>
            <a:off x="2453930" y="-158972"/>
            <a:ext cx="728414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0351946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5E6F1-BAFD-45C5-873C-D729BD2071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EBDEDE-EAA0-4492-8C5A-FE3DB23545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8B6D01-88DB-4C9F-A7FF-710B97530F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C410F5-4D4A-4384-81AB-ABA53FF21F82}"/>
              </a:ext>
            </a:extLst>
          </p:cNvPr>
          <p:cNvSpPr>
            <a:spLocks noGrp="1"/>
          </p:cNvSpPr>
          <p:nvPr>
            <p:ph type="dt" sz="half" idx="10"/>
          </p:nvPr>
        </p:nvSpPr>
        <p:spPr/>
        <p:txBody>
          <a:bodyPr/>
          <a:lstStyle/>
          <a:p>
            <a:fld id="{50FFFB74-72D4-4866-B118-9128F4569413}" type="datetimeFigureOut">
              <a:rPr lang="en-US" smtClean="0"/>
              <a:t>9/22/21</a:t>
            </a:fld>
            <a:endParaRPr lang="en-US"/>
          </a:p>
        </p:txBody>
      </p:sp>
      <p:sp>
        <p:nvSpPr>
          <p:cNvPr id="6" name="Footer Placeholder 5">
            <a:extLst>
              <a:ext uri="{FF2B5EF4-FFF2-40B4-BE49-F238E27FC236}">
                <a16:creationId xmlns:a16="http://schemas.microsoft.com/office/drawing/2014/main" id="{634F5A58-380D-4A80-BDFE-02EFF3CC70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1A1473-7215-40EC-B57C-6235D8B409BE}"/>
              </a:ext>
            </a:extLst>
          </p:cNvPr>
          <p:cNvSpPr>
            <a:spLocks noGrp="1"/>
          </p:cNvSpPr>
          <p:nvPr>
            <p:ph type="sldNum" sz="quarter" idx="12"/>
          </p:nvPr>
        </p:nvSpPr>
        <p:spPr/>
        <p:txBody>
          <a:bodyPr/>
          <a:lstStyle/>
          <a:p>
            <a:fld id="{9FBD8BA7-DCBD-402F-B232-C83B14E630F2}" type="slidenum">
              <a:rPr lang="en-US" smtClean="0"/>
              <a:t>‹#›</a:t>
            </a:fld>
            <a:endParaRPr lang="en-US"/>
          </a:p>
        </p:txBody>
      </p:sp>
    </p:spTree>
    <p:extLst>
      <p:ext uri="{BB962C8B-B14F-4D97-AF65-F5344CB8AC3E}">
        <p14:creationId xmlns:p14="http://schemas.microsoft.com/office/powerpoint/2010/main" val="30940739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7D20-9F00-42BA-84A2-47381B5B3C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817DF0-1C4F-4F6F-B0BE-975E8E16BA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F3F2CD-4322-4956-BBF5-2B50C06ADA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5DBBC-C964-4D94-A2B4-F091958C0429}"/>
              </a:ext>
            </a:extLst>
          </p:cNvPr>
          <p:cNvSpPr>
            <a:spLocks noGrp="1"/>
          </p:cNvSpPr>
          <p:nvPr>
            <p:ph type="dt" sz="half" idx="10"/>
          </p:nvPr>
        </p:nvSpPr>
        <p:spPr/>
        <p:txBody>
          <a:bodyPr/>
          <a:lstStyle/>
          <a:p>
            <a:fld id="{50FFFB74-72D4-4866-B118-9128F4569413}" type="datetimeFigureOut">
              <a:rPr lang="en-US" smtClean="0"/>
              <a:t>9/22/21</a:t>
            </a:fld>
            <a:endParaRPr lang="en-US"/>
          </a:p>
        </p:txBody>
      </p:sp>
      <p:sp>
        <p:nvSpPr>
          <p:cNvPr id="6" name="Footer Placeholder 5">
            <a:extLst>
              <a:ext uri="{FF2B5EF4-FFF2-40B4-BE49-F238E27FC236}">
                <a16:creationId xmlns:a16="http://schemas.microsoft.com/office/drawing/2014/main" id="{BB6462BA-A26A-4C97-BE5C-B4D9C1B9B4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E16823-EA81-4B31-B521-D0DEA797BB61}"/>
              </a:ext>
            </a:extLst>
          </p:cNvPr>
          <p:cNvSpPr>
            <a:spLocks noGrp="1"/>
          </p:cNvSpPr>
          <p:nvPr>
            <p:ph type="sldNum" sz="quarter" idx="12"/>
          </p:nvPr>
        </p:nvSpPr>
        <p:spPr/>
        <p:txBody>
          <a:bodyPr/>
          <a:lstStyle/>
          <a:p>
            <a:fld id="{9FBD8BA7-DCBD-402F-B232-C83B14E630F2}" type="slidenum">
              <a:rPr lang="en-US" smtClean="0"/>
              <a:t>‹#›</a:t>
            </a:fld>
            <a:endParaRPr lang="en-US"/>
          </a:p>
        </p:txBody>
      </p:sp>
    </p:spTree>
    <p:extLst>
      <p:ext uri="{BB962C8B-B14F-4D97-AF65-F5344CB8AC3E}">
        <p14:creationId xmlns:p14="http://schemas.microsoft.com/office/powerpoint/2010/main" val="26763092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BDD6-1D0A-4218-B795-00537F85C7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A6506F-E078-4B8A-A5CA-B401F41ACD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4F6EFD-2367-48E1-82F7-FA2B70BDF5F4}"/>
              </a:ext>
            </a:extLst>
          </p:cNvPr>
          <p:cNvSpPr>
            <a:spLocks noGrp="1"/>
          </p:cNvSpPr>
          <p:nvPr>
            <p:ph type="dt" sz="half" idx="10"/>
          </p:nvPr>
        </p:nvSpPr>
        <p:spPr/>
        <p:txBody>
          <a:bodyPr/>
          <a:lstStyle/>
          <a:p>
            <a:fld id="{50FFFB74-72D4-4866-B118-9128F4569413}" type="datetimeFigureOut">
              <a:rPr lang="en-US" smtClean="0"/>
              <a:t>9/22/21</a:t>
            </a:fld>
            <a:endParaRPr lang="en-US"/>
          </a:p>
        </p:txBody>
      </p:sp>
      <p:sp>
        <p:nvSpPr>
          <p:cNvPr id="5" name="Footer Placeholder 4">
            <a:extLst>
              <a:ext uri="{FF2B5EF4-FFF2-40B4-BE49-F238E27FC236}">
                <a16:creationId xmlns:a16="http://schemas.microsoft.com/office/drawing/2014/main" id="{2584B344-2752-4D38-9D8D-6896482398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6DE9CE-4B1C-496E-9710-F336E5769FD6}"/>
              </a:ext>
            </a:extLst>
          </p:cNvPr>
          <p:cNvSpPr>
            <a:spLocks noGrp="1"/>
          </p:cNvSpPr>
          <p:nvPr>
            <p:ph type="sldNum" sz="quarter" idx="12"/>
          </p:nvPr>
        </p:nvSpPr>
        <p:spPr/>
        <p:txBody>
          <a:bodyPr/>
          <a:lstStyle/>
          <a:p>
            <a:fld id="{9FBD8BA7-DCBD-402F-B232-C83B14E630F2}" type="slidenum">
              <a:rPr lang="en-US" smtClean="0"/>
              <a:t>‹#›</a:t>
            </a:fld>
            <a:endParaRPr lang="en-US"/>
          </a:p>
        </p:txBody>
      </p:sp>
    </p:spTree>
    <p:extLst>
      <p:ext uri="{BB962C8B-B14F-4D97-AF65-F5344CB8AC3E}">
        <p14:creationId xmlns:p14="http://schemas.microsoft.com/office/powerpoint/2010/main" val="5869564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9FE66D-EFE4-448D-91E5-9CB863CF66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740AAD-7B7A-4525-8FFF-0F583E81DC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9A25C7-78A1-4881-B0AA-172C709295E0}"/>
              </a:ext>
            </a:extLst>
          </p:cNvPr>
          <p:cNvSpPr>
            <a:spLocks noGrp="1"/>
          </p:cNvSpPr>
          <p:nvPr>
            <p:ph type="dt" sz="half" idx="10"/>
          </p:nvPr>
        </p:nvSpPr>
        <p:spPr/>
        <p:txBody>
          <a:bodyPr/>
          <a:lstStyle/>
          <a:p>
            <a:fld id="{50FFFB74-72D4-4866-B118-9128F4569413}" type="datetimeFigureOut">
              <a:rPr lang="en-US" smtClean="0"/>
              <a:t>9/22/21</a:t>
            </a:fld>
            <a:endParaRPr lang="en-US"/>
          </a:p>
        </p:txBody>
      </p:sp>
      <p:sp>
        <p:nvSpPr>
          <p:cNvPr id="5" name="Footer Placeholder 4">
            <a:extLst>
              <a:ext uri="{FF2B5EF4-FFF2-40B4-BE49-F238E27FC236}">
                <a16:creationId xmlns:a16="http://schemas.microsoft.com/office/drawing/2014/main" id="{DB7D9A68-6AD2-44EA-9CE4-27EE5A57C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660370-80EA-4494-8C54-D1E438854BC7}"/>
              </a:ext>
            </a:extLst>
          </p:cNvPr>
          <p:cNvSpPr>
            <a:spLocks noGrp="1"/>
          </p:cNvSpPr>
          <p:nvPr>
            <p:ph type="sldNum" sz="quarter" idx="12"/>
          </p:nvPr>
        </p:nvSpPr>
        <p:spPr/>
        <p:txBody>
          <a:bodyPr/>
          <a:lstStyle/>
          <a:p>
            <a:fld id="{9FBD8BA7-DCBD-402F-B232-C83B14E630F2}" type="slidenum">
              <a:rPr lang="en-US" smtClean="0"/>
              <a:t>‹#›</a:t>
            </a:fld>
            <a:endParaRPr lang="en-US"/>
          </a:p>
        </p:txBody>
      </p:sp>
    </p:spTree>
    <p:extLst>
      <p:ext uri="{BB962C8B-B14F-4D97-AF65-F5344CB8AC3E}">
        <p14:creationId xmlns:p14="http://schemas.microsoft.com/office/powerpoint/2010/main" val="615520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sp>
        <p:nvSpPr>
          <p:cNvPr id="10" name="Bild"/>
          <p:cNvSpPr>
            <a:spLocks noGrp="1"/>
          </p:cNvSpPr>
          <p:nvPr>
            <p:ph type="pic" sz="quarter" idx="14"/>
          </p:nvPr>
        </p:nvSpPr>
        <p:spPr>
          <a:xfrm>
            <a:off x="47328" y="1886029"/>
            <a:ext cx="12088704" cy="3559195"/>
          </a:xfrm>
          <a:prstGeom prst="rect">
            <a:avLst/>
          </a:prstGeom>
          <a:pattFill prst="pct5">
            <a:fgClr>
              <a:schemeClr val="accent1"/>
            </a:fgClr>
            <a:bgClr>
              <a:schemeClr val="bg1"/>
            </a:bgClr>
          </a:pattFill>
        </p:spPr>
        <p:txBody>
          <a:bodyPr lIns="91439" tIns="45719" rIns="91439" bIns="45719" anchor="t">
            <a:noAutofit/>
          </a:bodyPr>
          <a:lstStyle/>
          <a:p>
            <a:endParaRPr/>
          </a:p>
        </p:txBody>
      </p:sp>
      <p:sp>
        <p:nvSpPr>
          <p:cNvPr id="11" name="TextBox 10"/>
          <p:cNvSpPr txBox="1"/>
          <p:nvPr userDrawn="1"/>
        </p:nvSpPr>
        <p:spPr>
          <a:xfrm>
            <a:off x="11371157" y="125712"/>
            <a:ext cx="504056" cy="369332"/>
          </a:xfrm>
          <a:prstGeom prst="rect">
            <a:avLst/>
          </a:prstGeom>
          <a:noFill/>
        </p:spPr>
        <p:txBody>
          <a:bodyPr wrap="square" rtlCol="0">
            <a:spAutoFit/>
          </a:bodyPr>
          <a:lstStyle/>
          <a:p>
            <a:pPr algn="ctr"/>
            <a:fld id="{691821C7-6767-DF43-8F05-FE9A8109C86E}" type="slidenum">
              <a:rPr lang="en-US" smtClean="0">
                <a:solidFill>
                  <a:schemeClr val="bg1"/>
                </a:solidFill>
              </a:rPr>
              <a:t>‹#›</a:t>
            </a:fld>
            <a:endParaRPr lang="en-US" dirty="0">
              <a:solidFill>
                <a:schemeClr val="bg1"/>
              </a:solidFill>
            </a:endParaRPr>
          </a:p>
        </p:txBody>
      </p:sp>
      <p:sp>
        <p:nvSpPr>
          <p:cNvPr id="14" name="Title Placeholder 1"/>
          <p:cNvSpPr>
            <a:spLocks noGrp="1"/>
          </p:cNvSpPr>
          <p:nvPr>
            <p:ph type="title"/>
          </p:nvPr>
        </p:nvSpPr>
        <p:spPr>
          <a:xfrm>
            <a:off x="2453930" y="-158972"/>
            <a:ext cx="728414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97677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ntent blocks">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79425" y="1700213"/>
            <a:ext cx="3600450" cy="4176712"/>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1"/>
          </p:nvPr>
        </p:nvSpPr>
        <p:spPr>
          <a:xfrm>
            <a:off x="4215785" y="1700213"/>
            <a:ext cx="3600450" cy="41767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p:cNvSpPr>
            <a:spLocks noGrp="1"/>
          </p:cNvSpPr>
          <p:nvPr>
            <p:ph sz="quarter" idx="12"/>
          </p:nvPr>
        </p:nvSpPr>
        <p:spPr>
          <a:xfrm>
            <a:off x="7968208" y="1715061"/>
            <a:ext cx="3600450" cy="41767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Placeholder 1"/>
          <p:cNvSpPr>
            <a:spLocks noGrp="1"/>
          </p:cNvSpPr>
          <p:nvPr>
            <p:ph type="title"/>
          </p:nvPr>
        </p:nvSpPr>
        <p:spPr>
          <a:xfrm>
            <a:off x="2453930" y="-158972"/>
            <a:ext cx="728414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197636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lternate Final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22209"/>
          <a:stretch/>
        </p:blipFill>
        <p:spPr>
          <a:xfrm>
            <a:off x="435915" y="-44906"/>
            <a:ext cx="2604291" cy="1187171"/>
          </a:xfrm>
          <a:prstGeom prst="rect">
            <a:avLst/>
          </a:prstGeom>
        </p:spPr>
      </p:pic>
      <p:sp>
        <p:nvSpPr>
          <p:cNvPr id="2" name="TextBox 1"/>
          <p:cNvSpPr txBox="1"/>
          <p:nvPr userDrawn="1"/>
        </p:nvSpPr>
        <p:spPr>
          <a:xfrm>
            <a:off x="7709062" y="440118"/>
            <a:ext cx="3431800" cy="584775"/>
          </a:xfrm>
          <a:prstGeom prst="rect">
            <a:avLst/>
          </a:prstGeom>
          <a:noFill/>
        </p:spPr>
        <p:txBody>
          <a:bodyPr wrap="square" rtlCol="0">
            <a:spAutoFit/>
          </a:bodyPr>
          <a:lstStyle/>
          <a:p>
            <a:pPr algn="ctr"/>
            <a:r>
              <a:rPr lang="en-US" sz="3200" dirty="0">
                <a:solidFill>
                  <a:schemeClr val="bg1"/>
                </a:solidFill>
              </a:rPr>
              <a:t>Contact Us</a:t>
            </a:r>
          </a:p>
        </p:txBody>
      </p:sp>
      <p:sp>
        <p:nvSpPr>
          <p:cNvPr id="16" name="www.altigen.com">
            <a:extLst>
              <a:ext uri="{FF2B5EF4-FFF2-40B4-BE49-F238E27FC236}">
                <a16:creationId xmlns:a16="http://schemas.microsoft.com/office/drawing/2014/main" id="{6B7136A4-41CB-45CC-91B8-38A6D381F501}"/>
              </a:ext>
            </a:extLst>
          </p:cNvPr>
          <p:cNvSpPr/>
          <p:nvPr userDrawn="1"/>
        </p:nvSpPr>
        <p:spPr>
          <a:xfrm>
            <a:off x="9063887" y="2693735"/>
            <a:ext cx="1352593" cy="225362"/>
          </a:xfrm>
          <a:prstGeom prst="rect">
            <a:avLst/>
          </a:prstGeom>
          <a:ln w="3175">
            <a:miter lim="400000"/>
          </a:ln>
          <a:extLst>
            <a:ext uri="{C572A759-6A51-4108-AA02-DFA0A04FC94B}">
              <ma14:wrappingTextBoxFlag xmlns:ma14="http://schemas.microsoft.com/office/mac/drawingml/2011/main" xmlns="" val="1"/>
            </a:ext>
          </a:extLst>
        </p:spPr>
        <p:txBody>
          <a:bodyPr wrap="none" lIns="12531" tIns="12531" rIns="12531" bIns="12531" anchor="ctr">
            <a:spAutoFit/>
          </a:bodyPr>
          <a:lstStyle>
            <a:lvl1pPr algn="l">
              <a:defRPr sz="900">
                <a:solidFill>
                  <a:srgbClr val="FFFFFF"/>
                </a:solidFill>
                <a:latin typeface="Montserrat ExtraLight"/>
                <a:ea typeface="Montserrat ExtraLight"/>
                <a:cs typeface="Montserrat ExtraLight"/>
                <a:sym typeface="Montserrat ExtraLight"/>
              </a:defRPr>
            </a:lvl1pPr>
          </a:lstStyle>
          <a:p>
            <a:r>
              <a:rPr sz="1300" b="0" i="0" dirty="0">
                <a:latin typeface="Helvetica Light" charset="0"/>
                <a:ea typeface="Helvetica Light" charset="0"/>
                <a:cs typeface="Helvetica Light" charset="0"/>
              </a:rPr>
              <a:t>www.altigen.com </a:t>
            </a:r>
          </a:p>
        </p:txBody>
      </p:sp>
      <p:sp>
        <p:nvSpPr>
          <p:cNvPr id="17" name="Shape">
            <a:extLst>
              <a:ext uri="{FF2B5EF4-FFF2-40B4-BE49-F238E27FC236}">
                <a16:creationId xmlns:a16="http://schemas.microsoft.com/office/drawing/2014/main" id="{AF2DB5EE-B10A-4F2B-AA79-3210C4EB40DD}"/>
              </a:ext>
            </a:extLst>
          </p:cNvPr>
          <p:cNvSpPr/>
          <p:nvPr userDrawn="1"/>
        </p:nvSpPr>
        <p:spPr>
          <a:xfrm>
            <a:off x="8669053" y="2684880"/>
            <a:ext cx="237587" cy="240064"/>
          </a:xfrm>
          <a:custGeom>
            <a:avLst/>
            <a:gdLst/>
            <a:ahLst/>
            <a:cxnLst>
              <a:cxn ang="0">
                <a:pos x="wd2" y="hd2"/>
              </a:cxn>
              <a:cxn ang="5400000">
                <a:pos x="wd2" y="hd2"/>
              </a:cxn>
              <a:cxn ang="10800000">
                <a:pos x="wd2" y="hd2"/>
              </a:cxn>
              <a:cxn ang="16200000">
                <a:pos x="wd2" y="hd2"/>
              </a:cxn>
            </a:cxnLst>
            <a:rect l="0" t="0" r="r" b="b"/>
            <a:pathLst>
              <a:path w="21600" h="21600" extrusionOk="0">
                <a:moveTo>
                  <a:pt x="5474" y="1479"/>
                </a:moveTo>
                <a:cubicBezTo>
                  <a:pt x="7101" y="592"/>
                  <a:pt x="8877" y="0"/>
                  <a:pt x="10800" y="0"/>
                </a:cubicBezTo>
                <a:cubicBezTo>
                  <a:pt x="12723" y="0"/>
                  <a:pt x="14499" y="592"/>
                  <a:pt x="16274" y="1479"/>
                </a:cubicBezTo>
                <a:cubicBezTo>
                  <a:pt x="17901" y="2515"/>
                  <a:pt x="19085" y="3699"/>
                  <a:pt x="20121" y="5326"/>
                </a:cubicBezTo>
                <a:cubicBezTo>
                  <a:pt x="21008" y="7101"/>
                  <a:pt x="21600" y="8877"/>
                  <a:pt x="21600" y="10800"/>
                </a:cubicBezTo>
                <a:cubicBezTo>
                  <a:pt x="21600" y="12723"/>
                  <a:pt x="21008" y="14499"/>
                  <a:pt x="20121" y="16126"/>
                </a:cubicBezTo>
                <a:cubicBezTo>
                  <a:pt x="19085" y="17901"/>
                  <a:pt x="17901" y="19085"/>
                  <a:pt x="16274" y="20121"/>
                </a:cubicBezTo>
                <a:cubicBezTo>
                  <a:pt x="14499" y="21008"/>
                  <a:pt x="12723" y="21600"/>
                  <a:pt x="10800" y="21600"/>
                </a:cubicBezTo>
                <a:cubicBezTo>
                  <a:pt x="8877" y="21600"/>
                  <a:pt x="7101" y="21008"/>
                  <a:pt x="5474" y="20121"/>
                </a:cubicBezTo>
                <a:cubicBezTo>
                  <a:pt x="3847" y="19085"/>
                  <a:pt x="2515" y="17901"/>
                  <a:pt x="1479" y="16126"/>
                </a:cubicBezTo>
                <a:cubicBezTo>
                  <a:pt x="592" y="14499"/>
                  <a:pt x="0" y="12723"/>
                  <a:pt x="0" y="10800"/>
                </a:cubicBezTo>
                <a:cubicBezTo>
                  <a:pt x="0" y="8877"/>
                  <a:pt x="592" y="7101"/>
                  <a:pt x="1479" y="5326"/>
                </a:cubicBezTo>
                <a:cubicBezTo>
                  <a:pt x="2515" y="3699"/>
                  <a:pt x="3847" y="2515"/>
                  <a:pt x="5474" y="1479"/>
                </a:cubicBezTo>
                <a:close/>
                <a:moveTo>
                  <a:pt x="14647" y="7397"/>
                </a:moveTo>
                <a:cubicBezTo>
                  <a:pt x="14647" y="7397"/>
                  <a:pt x="14647" y="7397"/>
                  <a:pt x="14499" y="7397"/>
                </a:cubicBezTo>
                <a:cubicBezTo>
                  <a:pt x="14499" y="7545"/>
                  <a:pt x="14351" y="7545"/>
                  <a:pt x="14351" y="7545"/>
                </a:cubicBezTo>
                <a:cubicBezTo>
                  <a:pt x="14351" y="7545"/>
                  <a:pt x="14351" y="7545"/>
                  <a:pt x="14351" y="7545"/>
                </a:cubicBezTo>
                <a:cubicBezTo>
                  <a:pt x="14351" y="7545"/>
                  <a:pt x="14499" y="7397"/>
                  <a:pt x="14499" y="7397"/>
                </a:cubicBezTo>
                <a:cubicBezTo>
                  <a:pt x="14499" y="7249"/>
                  <a:pt x="14499" y="7249"/>
                  <a:pt x="14499" y="7249"/>
                </a:cubicBezTo>
                <a:cubicBezTo>
                  <a:pt x="14499" y="7249"/>
                  <a:pt x="14647" y="7101"/>
                  <a:pt x="14795" y="7101"/>
                </a:cubicBezTo>
                <a:cubicBezTo>
                  <a:pt x="14942" y="6953"/>
                  <a:pt x="15238" y="6953"/>
                  <a:pt x="15534" y="6953"/>
                </a:cubicBezTo>
                <a:cubicBezTo>
                  <a:pt x="15830" y="6805"/>
                  <a:pt x="16126" y="6805"/>
                  <a:pt x="16274" y="7101"/>
                </a:cubicBezTo>
                <a:cubicBezTo>
                  <a:pt x="16274" y="7101"/>
                  <a:pt x="16274" y="6953"/>
                  <a:pt x="16422" y="6805"/>
                </a:cubicBezTo>
                <a:cubicBezTo>
                  <a:pt x="16570" y="6805"/>
                  <a:pt x="16570" y="6658"/>
                  <a:pt x="16570" y="6658"/>
                </a:cubicBezTo>
                <a:cubicBezTo>
                  <a:pt x="16570" y="6658"/>
                  <a:pt x="16718" y="6658"/>
                  <a:pt x="16866" y="6658"/>
                </a:cubicBezTo>
                <a:cubicBezTo>
                  <a:pt x="16866" y="6658"/>
                  <a:pt x="17014" y="6658"/>
                  <a:pt x="17014" y="6510"/>
                </a:cubicBezTo>
                <a:cubicBezTo>
                  <a:pt x="17014" y="6214"/>
                  <a:pt x="17014" y="6214"/>
                  <a:pt x="17014" y="6214"/>
                </a:cubicBezTo>
                <a:cubicBezTo>
                  <a:pt x="16866" y="6214"/>
                  <a:pt x="16866" y="6214"/>
                  <a:pt x="16866" y="6066"/>
                </a:cubicBezTo>
                <a:cubicBezTo>
                  <a:pt x="16718" y="6066"/>
                  <a:pt x="16718" y="5918"/>
                  <a:pt x="16718" y="5770"/>
                </a:cubicBezTo>
                <a:cubicBezTo>
                  <a:pt x="16718" y="5918"/>
                  <a:pt x="16718" y="5918"/>
                  <a:pt x="16570" y="5918"/>
                </a:cubicBezTo>
                <a:cubicBezTo>
                  <a:pt x="16570" y="5918"/>
                  <a:pt x="16570" y="5918"/>
                  <a:pt x="16570" y="5770"/>
                </a:cubicBezTo>
                <a:cubicBezTo>
                  <a:pt x="16570" y="5770"/>
                  <a:pt x="16422" y="5770"/>
                  <a:pt x="16422" y="5918"/>
                </a:cubicBezTo>
                <a:cubicBezTo>
                  <a:pt x="16274" y="5918"/>
                  <a:pt x="16274" y="5918"/>
                  <a:pt x="16274" y="5918"/>
                </a:cubicBezTo>
                <a:cubicBezTo>
                  <a:pt x="16126" y="5770"/>
                  <a:pt x="16126" y="5770"/>
                  <a:pt x="16126" y="5770"/>
                </a:cubicBezTo>
                <a:cubicBezTo>
                  <a:pt x="15978" y="5770"/>
                  <a:pt x="15978" y="5622"/>
                  <a:pt x="15978" y="5474"/>
                </a:cubicBezTo>
                <a:cubicBezTo>
                  <a:pt x="15978" y="5474"/>
                  <a:pt x="15830" y="5326"/>
                  <a:pt x="15830" y="5326"/>
                </a:cubicBezTo>
                <a:cubicBezTo>
                  <a:pt x="15830" y="5326"/>
                  <a:pt x="15830" y="5178"/>
                  <a:pt x="15830" y="5178"/>
                </a:cubicBezTo>
                <a:cubicBezTo>
                  <a:pt x="15682" y="5178"/>
                  <a:pt x="15682" y="5030"/>
                  <a:pt x="15682" y="5030"/>
                </a:cubicBezTo>
                <a:cubicBezTo>
                  <a:pt x="15682" y="5030"/>
                  <a:pt x="15534" y="5030"/>
                  <a:pt x="15534" y="4882"/>
                </a:cubicBezTo>
                <a:cubicBezTo>
                  <a:pt x="15534" y="4882"/>
                  <a:pt x="15534" y="4882"/>
                  <a:pt x="15534" y="4882"/>
                </a:cubicBezTo>
                <a:cubicBezTo>
                  <a:pt x="15534" y="4882"/>
                  <a:pt x="15534" y="4734"/>
                  <a:pt x="15534" y="4734"/>
                </a:cubicBezTo>
                <a:cubicBezTo>
                  <a:pt x="15534" y="4734"/>
                  <a:pt x="15386" y="4734"/>
                  <a:pt x="15386" y="4734"/>
                </a:cubicBezTo>
                <a:cubicBezTo>
                  <a:pt x="15386" y="4734"/>
                  <a:pt x="15386" y="4734"/>
                  <a:pt x="15386" y="4882"/>
                </a:cubicBezTo>
                <a:cubicBezTo>
                  <a:pt x="15238" y="4882"/>
                  <a:pt x="15238" y="4882"/>
                  <a:pt x="15238" y="5030"/>
                </a:cubicBezTo>
                <a:cubicBezTo>
                  <a:pt x="15238" y="5030"/>
                  <a:pt x="15090" y="5030"/>
                  <a:pt x="15090" y="5030"/>
                </a:cubicBezTo>
                <a:cubicBezTo>
                  <a:pt x="15090" y="5030"/>
                  <a:pt x="15090" y="5030"/>
                  <a:pt x="15090" y="5030"/>
                </a:cubicBezTo>
                <a:cubicBezTo>
                  <a:pt x="15090" y="5030"/>
                  <a:pt x="15090" y="5030"/>
                  <a:pt x="14942" y="5030"/>
                </a:cubicBezTo>
                <a:cubicBezTo>
                  <a:pt x="14942" y="5030"/>
                  <a:pt x="14942" y="5030"/>
                  <a:pt x="14942" y="5030"/>
                </a:cubicBezTo>
                <a:cubicBezTo>
                  <a:pt x="14942" y="5030"/>
                  <a:pt x="14942" y="5030"/>
                  <a:pt x="14942" y="5178"/>
                </a:cubicBezTo>
                <a:cubicBezTo>
                  <a:pt x="14795" y="5178"/>
                  <a:pt x="14795" y="5178"/>
                  <a:pt x="14795" y="5178"/>
                </a:cubicBezTo>
                <a:cubicBezTo>
                  <a:pt x="14647" y="5178"/>
                  <a:pt x="14647" y="5178"/>
                  <a:pt x="14647" y="5178"/>
                </a:cubicBezTo>
                <a:cubicBezTo>
                  <a:pt x="14795" y="5178"/>
                  <a:pt x="14795" y="5030"/>
                  <a:pt x="14647" y="5030"/>
                </a:cubicBezTo>
                <a:cubicBezTo>
                  <a:pt x="14499" y="5030"/>
                  <a:pt x="14499" y="5030"/>
                  <a:pt x="14351" y="5030"/>
                </a:cubicBezTo>
                <a:cubicBezTo>
                  <a:pt x="14499" y="4882"/>
                  <a:pt x="14499" y="4882"/>
                  <a:pt x="14499" y="4882"/>
                </a:cubicBezTo>
                <a:cubicBezTo>
                  <a:pt x="14499" y="4734"/>
                  <a:pt x="14499" y="4734"/>
                  <a:pt x="14351" y="4586"/>
                </a:cubicBezTo>
                <a:cubicBezTo>
                  <a:pt x="14499" y="4586"/>
                  <a:pt x="14499" y="4586"/>
                  <a:pt x="14499" y="4586"/>
                </a:cubicBezTo>
                <a:cubicBezTo>
                  <a:pt x="14499" y="4586"/>
                  <a:pt x="14351" y="4586"/>
                  <a:pt x="14351" y="4438"/>
                </a:cubicBezTo>
                <a:cubicBezTo>
                  <a:pt x="14203" y="4438"/>
                  <a:pt x="14203" y="4438"/>
                  <a:pt x="14055" y="4438"/>
                </a:cubicBezTo>
                <a:cubicBezTo>
                  <a:pt x="14055" y="4290"/>
                  <a:pt x="13907" y="4290"/>
                  <a:pt x="13907" y="4290"/>
                </a:cubicBezTo>
                <a:cubicBezTo>
                  <a:pt x="13759" y="4290"/>
                  <a:pt x="13611" y="4142"/>
                  <a:pt x="13463" y="4142"/>
                </a:cubicBezTo>
                <a:cubicBezTo>
                  <a:pt x="13167" y="4142"/>
                  <a:pt x="13019" y="4142"/>
                  <a:pt x="13019" y="4142"/>
                </a:cubicBezTo>
                <a:cubicBezTo>
                  <a:pt x="12871" y="4290"/>
                  <a:pt x="12871" y="4290"/>
                  <a:pt x="12871" y="4290"/>
                </a:cubicBezTo>
                <a:cubicBezTo>
                  <a:pt x="12871" y="4290"/>
                  <a:pt x="12871" y="4438"/>
                  <a:pt x="13019" y="4438"/>
                </a:cubicBezTo>
                <a:cubicBezTo>
                  <a:pt x="13019" y="4586"/>
                  <a:pt x="13019" y="4586"/>
                  <a:pt x="13019" y="4734"/>
                </a:cubicBezTo>
                <a:cubicBezTo>
                  <a:pt x="13019" y="4734"/>
                  <a:pt x="13019" y="4734"/>
                  <a:pt x="12871" y="4882"/>
                </a:cubicBezTo>
                <a:cubicBezTo>
                  <a:pt x="12871" y="4882"/>
                  <a:pt x="12871" y="5030"/>
                  <a:pt x="12871" y="5030"/>
                </a:cubicBezTo>
                <a:cubicBezTo>
                  <a:pt x="12871" y="5030"/>
                  <a:pt x="12871" y="5178"/>
                  <a:pt x="13019" y="5178"/>
                </a:cubicBezTo>
                <a:cubicBezTo>
                  <a:pt x="13167" y="5326"/>
                  <a:pt x="13167" y="5474"/>
                  <a:pt x="13167" y="5474"/>
                </a:cubicBezTo>
                <a:cubicBezTo>
                  <a:pt x="13167" y="5622"/>
                  <a:pt x="13019" y="5622"/>
                  <a:pt x="13019" y="5770"/>
                </a:cubicBezTo>
                <a:cubicBezTo>
                  <a:pt x="12871" y="5918"/>
                  <a:pt x="12723" y="5918"/>
                  <a:pt x="12723" y="5918"/>
                </a:cubicBezTo>
                <a:cubicBezTo>
                  <a:pt x="12723" y="6066"/>
                  <a:pt x="12723" y="6066"/>
                  <a:pt x="12723" y="6214"/>
                </a:cubicBezTo>
                <a:cubicBezTo>
                  <a:pt x="12723" y="6362"/>
                  <a:pt x="12723" y="6362"/>
                  <a:pt x="12871" y="6362"/>
                </a:cubicBezTo>
                <a:cubicBezTo>
                  <a:pt x="12871" y="6510"/>
                  <a:pt x="12871" y="6510"/>
                  <a:pt x="12871" y="6510"/>
                </a:cubicBezTo>
                <a:cubicBezTo>
                  <a:pt x="12871" y="6510"/>
                  <a:pt x="12871" y="6510"/>
                  <a:pt x="12871" y="6510"/>
                </a:cubicBezTo>
                <a:cubicBezTo>
                  <a:pt x="12871" y="6510"/>
                  <a:pt x="12723" y="6658"/>
                  <a:pt x="12723" y="6658"/>
                </a:cubicBezTo>
                <a:cubicBezTo>
                  <a:pt x="12723" y="6658"/>
                  <a:pt x="12723" y="6658"/>
                  <a:pt x="12723" y="6658"/>
                </a:cubicBezTo>
                <a:cubicBezTo>
                  <a:pt x="12575" y="6658"/>
                  <a:pt x="12575" y="6658"/>
                  <a:pt x="12575" y="6658"/>
                </a:cubicBezTo>
                <a:cubicBezTo>
                  <a:pt x="12575" y="6658"/>
                  <a:pt x="12427" y="6658"/>
                  <a:pt x="12279" y="6658"/>
                </a:cubicBezTo>
                <a:cubicBezTo>
                  <a:pt x="12279" y="6510"/>
                  <a:pt x="12132" y="6362"/>
                  <a:pt x="12132" y="6214"/>
                </a:cubicBezTo>
                <a:cubicBezTo>
                  <a:pt x="12132" y="6066"/>
                  <a:pt x="11984" y="5918"/>
                  <a:pt x="11984" y="5770"/>
                </a:cubicBezTo>
                <a:cubicBezTo>
                  <a:pt x="11688" y="5770"/>
                  <a:pt x="11540" y="5770"/>
                  <a:pt x="11540" y="5770"/>
                </a:cubicBezTo>
                <a:cubicBezTo>
                  <a:pt x="11540" y="5770"/>
                  <a:pt x="11244" y="5622"/>
                  <a:pt x="10948" y="5474"/>
                </a:cubicBezTo>
                <a:cubicBezTo>
                  <a:pt x="10652" y="5326"/>
                  <a:pt x="10504" y="5326"/>
                  <a:pt x="10060" y="5474"/>
                </a:cubicBezTo>
                <a:cubicBezTo>
                  <a:pt x="10208" y="5326"/>
                  <a:pt x="10208" y="5326"/>
                  <a:pt x="10060" y="5178"/>
                </a:cubicBezTo>
                <a:cubicBezTo>
                  <a:pt x="10060" y="5030"/>
                  <a:pt x="9912" y="5030"/>
                  <a:pt x="9912" y="5030"/>
                </a:cubicBezTo>
                <a:cubicBezTo>
                  <a:pt x="9912" y="5030"/>
                  <a:pt x="9912" y="4882"/>
                  <a:pt x="9912" y="4734"/>
                </a:cubicBezTo>
                <a:cubicBezTo>
                  <a:pt x="9912" y="4734"/>
                  <a:pt x="9912" y="4586"/>
                  <a:pt x="9912" y="4586"/>
                </a:cubicBezTo>
                <a:cubicBezTo>
                  <a:pt x="9912" y="4438"/>
                  <a:pt x="10060" y="4438"/>
                  <a:pt x="10060" y="4290"/>
                </a:cubicBezTo>
                <a:cubicBezTo>
                  <a:pt x="10060" y="4290"/>
                  <a:pt x="10208" y="4290"/>
                  <a:pt x="10208" y="4142"/>
                </a:cubicBezTo>
                <a:cubicBezTo>
                  <a:pt x="10208" y="4142"/>
                  <a:pt x="10356" y="3995"/>
                  <a:pt x="10356" y="3995"/>
                </a:cubicBezTo>
                <a:cubicBezTo>
                  <a:pt x="10356" y="3847"/>
                  <a:pt x="10356" y="3847"/>
                  <a:pt x="10356" y="3847"/>
                </a:cubicBezTo>
                <a:cubicBezTo>
                  <a:pt x="10652" y="3847"/>
                  <a:pt x="10948" y="3847"/>
                  <a:pt x="11096" y="3699"/>
                </a:cubicBezTo>
                <a:cubicBezTo>
                  <a:pt x="11096" y="3699"/>
                  <a:pt x="11096" y="3551"/>
                  <a:pt x="11244" y="3551"/>
                </a:cubicBezTo>
                <a:cubicBezTo>
                  <a:pt x="11244" y="3403"/>
                  <a:pt x="11244" y="3255"/>
                  <a:pt x="11392" y="3255"/>
                </a:cubicBezTo>
                <a:cubicBezTo>
                  <a:pt x="11392" y="3255"/>
                  <a:pt x="11540" y="3107"/>
                  <a:pt x="11540" y="3107"/>
                </a:cubicBezTo>
                <a:cubicBezTo>
                  <a:pt x="11540" y="3107"/>
                  <a:pt x="11688" y="3255"/>
                  <a:pt x="11688" y="3255"/>
                </a:cubicBezTo>
                <a:cubicBezTo>
                  <a:pt x="11836" y="3255"/>
                  <a:pt x="11836" y="3255"/>
                  <a:pt x="11984" y="3255"/>
                </a:cubicBezTo>
                <a:cubicBezTo>
                  <a:pt x="12132" y="3403"/>
                  <a:pt x="12132" y="3255"/>
                  <a:pt x="12132" y="3107"/>
                </a:cubicBezTo>
                <a:cubicBezTo>
                  <a:pt x="12132" y="3107"/>
                  <a:pt x="12132" y="2959"/>
                  <a:pt x="12132" y="2959"/>
                </a:cubicBezTo>
                <a:cubicBezTo>
                  <a:pt x="12132" y="2959"/>
                  <a:pt x="12132" y="2811"/>
                  <a:pt x="12132" y="2663"/>
                </a:cubicBezTo>
                <a:cubicBezTo>
                  <a:pt x="11984" y="2515"/>
                  <a:pt x="11984" y="2515"/>
                  <a:pt x="11984" y="2515"/>
                </a:cubicBezTo>
                <a:cubicBezTo>
                  <a:pt x="11836" y="2515"/>
                  <a:pt x="11688" y="2515"/>
                  <a:pt x="11540" y="2663"/>
                </a:cubicBezTo>
                <a:cubicBezTo>
                  <a:pt x="11540" y="2663"/>
                  <a:pt x="11540" y="2663"/>
                  <a:pt x="11688" y="2663"/>
                </a:cubicBezTo>
                <a:cubicBezTo>
                  <a:pt x="11688" y="2663"/>
                  <a:pt x="11540" y="2811"/>
                  <a:pt x="11540" y="2811"/>
                </a:cubicBezTo>
                <a:cubicBezTo>
                  <a:pt x="11392" y="2959"/>
                  <a:pt x="11392" y="3107"/>
                  <a:pt x="11244" y="3107"/>
                </a:cubicBezTo>
                <a:cubicBezTo>
                  <a:pt x="11244" y="3107"/>
                  <a:pt x="11096" y="3107"/>
                  <a:pt x="11096" y="2959"/>
                </a:cubicBezTo>
                <a:cubicBezTo>
                  <a:pt x="11096" y="2959"/>
                  <a:pt x="10948" y="2959"/>
                  <a:pt x="10948" y="2811"/>
                </a:cubicBezTo>
                <a:cubicBezTo>
                  <a:pt x="10948" y="2663"/>
                  <a:pt x="10948" y="2663"/>
                  <a:pt x="10800" y="2663"/>
                </a:cubicBezTo>
                <a:cubicBezTo>
                  <a:pt x="10800" y="2663"/>
                  <a:pt x="10652" y="2663"/>
                  <a:pt x="10652" y="2811"/>
                </a:cubicBezTo>
                <a:cubicBezTo>
                  <a:pt x="10652" y="2811"/>
                  <a:pt x="10652" y="2663"/>
                  <a:pt x="10504" y="2663"/>
                </a:cubicBezTo>
                <a:cubicBezTo>
                  <a:pt x="10356" y="2515"/>
                  <a:pt x="10208" y="2515"/>
                  <a:pt x="10060" y="2515"/>
                </a:cubicBezTo>
                <a:cubicBezTo>
                  <a:pt x="10356" y="2367"/>
                  <a:pt x="10208" y="2367"/>
                  <a:pt x="10060" y="2219"/>
                </a:cubicBezTo>
                <a:cubicBezTo>
                  <a:pt x="9912" y="2071"/>
                  <a:pt x="9912" y="2071"/>
                  <a:pt x="9764" y="2071"/>
                </a:cubicBezTo>
                <a:cubicBezTo>
                  <a:pt x="9616" y="2071"/>
                  <a:pt x="9468" y="2071"/>
                  <a:pt x="9468" y="2219"/>
                </a:cubicBezTo>
                <a:cubicBezTo>
                  <a:pt x="9468" y="2219"/>
                  <a:pt x="9321" y="2219"/>
                  <a:pt x="9321" y="2367"/>
                </a:cubicBezTo>
                <a:cubicBezTo>
                  <a:pt x="9321" y="2367"/>
                  <a:pt x="9468" y="2367"/>
                  <a:pt x="9468" y="2367"/>
                </a:cubicBezTo>
                <a:cubicBezTo>
                  <a:pt x="9468" y="2515"/>
                  <a:pt x="9616" y="2515"/>
                  <a:pt x="9616" y="2515"/>
                </a:cubicBezTo>
                <a:cubicBezTo>
                  <a:pt x="9616" y="2515"/>
                  <a:pt x="9764" y="2515"/>
                  <a:pt x="9764" y="2515"/>
                </a:cubicBezTo>
                <a:cubicBezTo>
                  <a:pt x="9764" y="2515"/>
                  <a:pt x="9912" y="2515"/>
                  <a:pt x="9912" y="2663"/>
                </a:cubicBezTo>
                <a:cubicBezTo>
                  <a:pt x="10060" y="2663"/>
                  <a:pt x="10060" y="2811"/>
                  <a:pt x="10060" y="2811"/>
                </a:cubicBezTo>
                <a:cubicBezTo>
                  <a:pt x="9912" y="2811"/>
                  <a:pt x="9912" y="2811"/>
                  <a:pt x="9912" y="2811"/>
                </a:cubicBezTo>
                <a:cubicBezTo>
                  <a:pt x="9764" y="2811"/>
                  <a:pt x="9764" y="2811"/>
                  <a:pt x="9764" y="2959"/>
                </a:cubicBezTo>
                <a:cubicBezTo>
                  <a:pt x="9616" y="2959"/>
                  <a:pt x="9616" y="2959"/>
                  <a:pt x="9616" y="2959"/>
                </a:cubicBezTo>
                <a:cubicBezTo>
                  <a:pt x="9616" y="2959"/>
                  <a:pt x="9616" y="3107"/>
                  <a:pt x="9616" y="3107"/>
                </a:cubicBezTo>
                <a:cubicBezTo>
                  <a:pt x="9616" y="3255"/>
                  <a:pt x="9616" y="3255"/>
                  <a:pt x="9616" y="3403"/>
                </a:cubicBezTo>
                <a:cubicBezTo>
                  <a:pt x="9616" y="3255"/>
                  <a:pt x="9468" y="3255"/>
                  <a:pt x="9468" y="3107"/>
                </a:cubicBezTo>
                <a:cubicBezTo>
                  <a:pt x="9468" y="2959"/>
                  <a:pt x="9468" y="2959"/>
                  <a:pt x="9321" y="2811"/>
                </a:cubicBezTo>
                <a:cubicBezTo>
                  <a:pt x="9468" y="2959"/>
                  <a:pt x="9321" y="2959"/>
                  <a:pt x="9025" y="2959"/>
                </a:cubicBezTo>
                <a:cubicBezTo>
                  <a:pt x="8877" y="2959"/>
                  <a:pt x="8877" y="2959"/>
                  <a:pt x="8877" y="2959"/>
                </a:cubicBezTo>
                <a:cubicBezTo>
                  <a:pt x="8877" y="2959"/>
                  <a:pt x="8729" y="2959"/>
                  <a:pt x="8729" y="2959"/>
                </a:cubicBezTo>
                <a:cubicBezTo>
                  <a:pt x="8581" y="2959"/>
                  <a:pt x="8433" y="2959"/>
                  <a:pt x="8433" y="2959"/>
                </a:cubicBezTo>
                <a:cubicBezTo>
                  <a:pt x="8285" y="2959"/>
                  <a:pt x="8285" y="2959"/>
                  <a:pt x="8137" y="2811"/>
                </a:cubicBezTo>
                <a:cubicBezTo>
                  <a:pt x="8137" y="2811"/>
                  <a:pt x="8137" y="2663"/>
                  <a:pt x="8137" y="2663"/>
                </a:cubicBezTo>
                <a:cubicBezTo>
                  <a:pt x="8137" y="2515"/>
                  <a:pt x="8285" y="2515"/>
                  <a:pt x="8285" y="2515"/>
                </a:cubicBezTo>
                <a:cubicBezTo>
                  <a:pt x="8137" y="2515"/>
                  <a:pt x="8137" y="2515"/>
                  <a:pt x="8137" y="2367"/>
                </a:cubicBezTo>
                <a:cubicBezTo>
                  <a:pt x="7989" y="2367"/>
                  <a:pt x="7989" y="2367"/>
                  <a:pt x="7989" y="2367"/>
                </a:cubicBezTo>
                <a:cubicBezTo>
                  <a:pt x="7545" y="2515"/>
                  <a:pt x="7101" y="2663"/>
                  <a:pt x="6658" y="2959"/>
                </a:cubicBezTo>
                <a:cubicBezTo>
                  <a:pt x="6658" y="2959"/>
                  <a:pt x="6805" y="2959"/>
                  <a:pt x="6805" y="2811"/>
                </a:cubicBezTo>
                <a:cubicBezTo>
                  <a:pt x="6805" y="2811"/>
                  <a:pt x="6953" y="2811"/>
                  <a:pt x="6953" y="2811"/>
                </a:cubicBezTo>
                <a:cubicBezTo>
                  <a:pt x="7101" y="2811"/>
                  <a:pt x="7101" y="2663"/>
                  <a:pt x="7101" y="2663"/>
                </a:cubicBezTo>
                <a:cubicBezTo>
                  <a:pt x="7397" y="2515"/>
                  <a:pt x="7693" y="2515"/>
                  <a:pt x="7693" y="2663"/>
                </a:cubicBezTo>
                <a:cubicBezTo>
                  <a:pt x="7841" y="2515"/>
                  <a:pt x="7841" y="2515"/>
                  <a:pt x="7841" y="2515"/>
                </a:cubicBezTo>
                <a:cubicBezTo>
                  <a:pt x="7841" y="2663"/>
                  <a:pt x="7989" y="2811"/>
                  <a:pt x="7989" y="2959"/>
                </a:cubicBezTo>
                <a:cubicBezTo>
                  <a:pt x="7989" y="2811"/>
                  <a:pt x="7841" y="2811"/>
                  <a:pt x="7693" y="2811"/>
                </a:cubicBezTo>
                <a:cubicBezTo>
                  <a:pt x="7397" y="2959"/>
                  <a:pt x="7397" y="2959"/>
                  <a:pt x="7397" y="3107"/>
                </a:cubicBezTo>
                <a:cubicBezTo>
                  <a:pt x="7397" y="3107"/>
                  <a:pt x="7397" y="3255"/>
                  <a:pt x="7397" y="3255"/>
                </a:cubicBezTo>
                <a:cubicBezTo>
                  <a:pt x="7397" y="3255"/>
                  <a:pt x="7249" y="3255"/>
                  <a:pt x="7249" y="3107"/>
                </a:cubicBezTo>
                <a:cubicBezTo>
                  <a:pt x="7101" y="3107"/>
                  <a:pt x="7101" y="3107"/>
                  <a:pt x="7101" y="2959"/>
                </a:cubicBezTo>
                <a:cubicBezTo>
                  <a:pt x="6953" y="2959"/>
                  <a:pt x="6953" y="2959"/>
                  <a:pt x="6805" y="2959"/>
                </a:cubicBezTo>
                <a:cubicBezTo>
                  <a:pt x="6658" y="2959"/>
                  <a:pt x="6510" y="2959"/>
                  <a:pt x="6510" y="2959"/>
                </a:cubicBezTo>
                <a:cubicBezTo>
                  <a:pt x="5178" y="3699"/>
                  <a:pt x="3995" y="4734"/>
                  <a:pt x="3255" y="6066"/>
                </a:cubicBezTo>
                <a:cubicBezTo>
                  <a:pt x="3255" y="6066"/>
                  <a:pt x="3403" y="6214"/>
                  <a:pt x="3403" y="6214"/>
                </a:cubicBezTo>
                <a:cubicBezTo>
                  <a:pt x="3403" y="6214"/>
                  <a:pt x="3403" y="6214"/>
                  <a:pt x="3403" y="6214"/>
                </a:cubicBezTo>
                <a:cubicBezTo>
                  <a:pt x="3551" y="6362"/>
                  <a:pt x="3551" y="6362"/>
                  <a:pt x="3551" y="6510"/>
                </a:cubicBezTo>
                <a:cubicBezTo>
                  <a:pt x="3551" y="6510"/>
                  <a:pt x="3551" y="6510"/>
                  <a:pt x="3699" y="6362"/>
                </a:cubicBezTo>
                <a:cubicBezTo>
                  <a:pt x="3699" y="6510"/>
                  <a:pt x="3699" y="6510"/>
                  <a:pt x="3699" y="6658"/>
                </a:cubicBezTo>
                <a:cubicBezTo>
                  <a:pt x="3699" y="6658"/>
                  <a:pt x="3995" y="6805"/>
                  <a:pt x="4290" y="7101"/>
                </a:cubicBezTo>
                <a:cubicBezTo>
                  <a:pt x="4438" y="7249"/>
                  <a:pt x="4586" y="7249"/>
                  <a:pt x="4586" y="7397"/>
                </a:cubicBezTo>
                <a:cubicBezTo>
                  <a:pt x="4586" y="7397"/>
                  <a:pt x="4586" y="7545"/>
                  <a:pt x="4438" y="7545"/>
                </a:cubicBezTo>
                <a:cubicBezTo>
                  <a:pt x="4438" y="7545"/>
                  <a:pt x="4438" y="7545"/>
                  <a:pt x="4290" y="7397"/>
                </a:cubicBezTo>
                <a:cubicBezTo>
                  <a:pt x="4290" y="7397"/>
                  <a:pt x="4290" y="7397"/>
                  <a:pt x="4290" y="7397"/>
                </a:cubicBezTo>
                <a:cubicBezTo>
                  <a:pt x="4142" y="7397"/>
                  <a:pt x="4142" y="7545"/>
                  <a:pt x="4290" y="7693"/>
                </a:cubicBezTo>
                <a:cubicBezTo>
                  <a:pt x="4290" y="7841"/>
                  <a:pt x="4290" y="7841"/>
                  <a:pt x="4438" y="7841"/>
                </a:cubicBezTo>
                <a:cubicBezTo>
                  <a:pt x="4290" y="7841"/>
                  <a:pt x="4290" y="7841"/>
                  <a:pt x="4290" y="8137"/>
                </a:cubicBezTo>
                <a:cubicBezTo>
                  <a:pt x="4290" y="8285"/>
                  <a:pt x="4142" y="8433"/>
                  <a:pt x="4142" y="8581"/>
                </a:cubicBezTo>
                <a:cubicBezTo>
                  <a:pt x="4142" y="8729"/>
                  <a:pt x="4142" y="8877"/>
                  <a:pt x="4142" y="8877"/>
                </a:cubicBezTo>
                <a:cubicBezTo>
                  <a:pt x="4290" y="8877"/>
                  <a:pt x="4290" y="8877"/>
                  <a:pt x="4290" y="8877"/>
                </a:cubicBezTo>
                <a:cubicBezTo>
                  <a:pt x="4142" y="9025"/>
                  <a:pt x="4290" y="9173"/>
                  <a:pt x="4290" y="9321"/>
                </a:cubicBezTo>
                <a:cubicBezTo>
                  <a:pt x="4438" y="9616"/>
                  <a:pt x="4438" y="9616"/>
                  <a:pt x="4586" y="9616"/>
                </a:cubicBezTo>
                <a:cubicBezTo>
                  <a:pt x="4438" y="9616"/>
                  <a:pt x="4586" y="9912"/>
                  <a:pt x="4882" y="10208"/>
                </a:cubicBezTo>
                <a:cubicBezTo>
                  <a:pt x="4882" y="10356"/>
                  <a:pt x="5030" y="10356"/>
                  <a:pt x="5030" y="10356"/>
                </a:cubicBezTo>
                <a:cubicBezTo>
                  <a:pt x="5030" y="10356"/>
                  <a:pt x="5030" y="10504"/>
                  <a:pt x="5178" y="10504"/>
                </a:cubicBezTo>
                <a:cubicBezTo>
                  <a:pt x="5178" y="10504"/>
                  <a:pt x="5326" y="10652"/>
                  <a:pt x="5326" y="10652"/>
                </a:cubicBezTo>
                <a:cubicBezTo>
                  <a:pt x="5474" y="10652"/>
                  <a:pt x="5474" y="10652"/>
                  <a:pt x="5474" y="10800"/>
                </a:cubicBezTo>
                <a:cubicBezTo>
                  <a:pt x="5622" y="10800"/>
                  <a:pt x="5622" y="10948"/>
                  <a:pt x="5622" y="11096"/>
                </a:cubicBezTo>
                <a:cubicBezTo>
                  <a:pt x="5770" y="11244"/>
                  <a:pt x="5770" y="11392"/>
                  <a:pt x="5918" y="11392"/>
                </a:cubicBezTo>
                <a:cubicBezTo>
                  <a:pt x="5770" y="11540"/>
                  <a:pt x="5918" y="11540"/>
                  <a:pt x="5918" y="11688"/>
                </a:cubicBezTo>
                <a:cubicBezTo>
                  <a:pt x="6066" y="11836"/>
                  <a:pt x="6066" y="11984"/>
                  <a:pt x="6066" y="11984"/>
                </a:cubicBezTo>
                <a:cubicBezTo>
                  <a:pt x="6066" y="11984"/>
                  <a:pt x="6066" y="11984"/>
                  <a:pt x="6066" y="11984"/>
                </a:cubicBezTo>
                <a:cubicBezTo>
                  <a:pt x="6066" y="11984"/>
                  <a:pt x="6066" y="11984"/>
                  <a:pt x="6066" y="11984"/>
                </a:cubicBezTo>
                <a:cubicBezTo>
                  <a:pt x="6066" y="12132"/>
                  <a:pt x="6214" y="12132"/>
                  <a:pt x="6214" y="12279"/>
                </a:cubicBezTo>
                <a:cubicBezTo>
                  <a:pt x="6362" y="12279"/>
                  <a:pt x="6510" y="12427"/>
                  <a:pt x="6510" y="12427"/>
                </a:cubicBezTo>
                <a:cubicBezTo>
                  <a:pt x="6510" y="12427"/>
                  <a:pt x="6510" y="12575"/>
                  <a:pt x="6510" y="12575"/>
                </a:cubicBezTo>
                <a:cubicBezTo>
                  <a:pt x="6510" y="12575"/>
                  <a:pt x="6510" y="12723"/>
                  <a:pt x="6510" y="12723"/>
                </a:cubicBezTo>
                <a:cubicBezTo>
                  <a:pt x="6510" y="12723"/>
                  <a:pt x="6658" y="12723"/>
                  <a:pt x="6658" y="12723"/>
                </a:cubicBezTo>
                <a:cubicBezTo>
                  <a:pt x="6658" y="12575"/>
                  <a:pt x="6510" y="12279"/>
                  <a:pt x="6362" y="11836"/>
                </a:cubicBezTo>
                <a:cubicBezTo>
                  <a:pt x="6214" y="11688"/>
                  <a:pt x="6066" y="11540"/>
                  <a:pt x="6066" y="11540"/>
                </a:cubicBezTo>
                <a:cubicBezTo>
                  <a:pt x="6066" y="11392"/>
                  <a:pt x="6066" y="11392"/>
                  <a:pt x="6066" y="11244"/>
                </a:cubicBezTo>
                <a:cubicBezTo>
                  <a:pt x="6066" y="11096"/>
                  <a:pt x="5918" y="11096"/>
                  <a:pt x="5918" y="11096"/>
                </a:cubicBezTo>
                <a:cubicBezTo>
                  <a:pt x="5918" y="11096"/>
                  <a:pt x="6066" y="11096"/>
                  <a:pt x="6066" y="11096"/>
                </a:cubicBezTo>
                <a:cubicBezTo>
                  <a:pt x="6066" y="11096"/>
                  <a:pt x="6066" y="11096"/>
                  <a:pt x="6214" y="11096"/>
                </a:cubicBezTo>
                <a:cubicBezTo>
                  <a:pt x="6214" y="11096"/>
                  <a:pt x="6214" y="11096"/>
                  <a:pt x="6214" y="11244"/>
                </a:cubicBezTo>
                <a:cubicBezTo>
                  <a:pt x="6362" y="11244"/>
                  <a:pt x="6362" y="11244"/>
                  <a:pt x="6362" y="11244"/>
                </a:cubicBezTo>
                <a:cubicBezTo>
                  <a:pt x="6214" y="11244"/>
                  <a:pt x="6214" y="11392"/>
                  <a:pt x="6362" y="11540"/>
                </a:cubicBezTo>
                <a:cubicBezTo>
                  <a:pt x="6362" y="11540"/>
                  <a:pt x="6362" y="11688"/>
                  <a:pt x="6510" y="11688"/>
                </a:cubicBezTo>
                <a:cubicBezTo>
                  <a:pt x="6510" y="11836"/>
                  <a:pt x="6658" y="11836"/>
                  <a:pt x="6658" y="11984"/>
                </a:cubicBezTo>
                <a:cubicBezTo>
                  <a:pt x="6805" y="12132"/>
                  <a:pt x="6953" y="12132"/>
                  <a:pt x="6953" y="12132"/>
                </a:cubicBezTo>
                <a:cubicBezTo>
                  <a:pt x="6953" y="12279"/>
                  <a:pt x="6953" y="12279"/>
                  <a:pt x="7101" y="12427"/>
                </a:cubicBezTo>
                <a:cubicBezTo>
                  <a:pt x="7101" y="12575"/>
                  <a:pt x="7101" y="12575"/>
                  <a:pt x="7101" y="12575"/>
                </a:cubicBezTo>
                <a:cubicBezTo>
                  <a:pt x="7249" y="12575"/>
                  <a:pt x="7249" y="12723"/>
                  <a:pt x="7397" y="12723"/>
                </a:cubicBezTo>
                <a:cubicBezTo>
                  <a:pt x="7545" y="12871"/>
                  <a:pt x="7545" y="13019"/>
                  <a:pt x="7545" y="13019"/>
                </a:cubicBezTo>
                <a:cubicBezTo>
                  <a:pt x="7693" y="13167"/>
                  <a:pt x="7693" y="13315"/>
                  <a:pt x="7693" y="13463"/>
                </a:cubicBezTo>
                <a:cubicBezTo>
                  <a:pt x="7693" y="13611"/>
                  <a:pt x="7841" y="13759"/>
                  <a:pt x="7841" y="13759"/>
                </a:cubicBezTo>
                <a:cubicBezTo>
                  <a:pt x="7841" y="13759"/>
                  <a:pt x="7841" y="13907"/>
                  <a:pt x="7841" y="13907"/>
                </a:cubicBezTo>
                <a:cubicBezTo>
                  <a:pt x="7989" y="14055"/>
                  <a:pt x="7989" y="14055"/>
                  <a:pt x="8137" y="14055"/>
                </a:cubicBezTo>
                <a:cubicBezTo>
                  <a:pt x="8137" y="14055"/>
                  <a:pt x="8285" y="14203"/>
                  <a:pt x="8285" y="14203"/>
                </a:cubicBezTo>
                <a:cubicBezTo>
                  <a:pt x="8433" y="14203"/>
                  <a:pt x="8433" y="14203"/>
                  <a:pt x="8433" y="14351"/>
                </a:cubicBezTo>
                <a:cubicBezTo>
                  <a:pt x="8581" y="14351"/>
                  <a:pt x="8581" y="14351"/>
                  <a:pt x="8729" y="14499"/>
                </a:cubicBezTo>
                <a:cubicBezTo>
                  <a:pt x="8877" y="14499"/>
                  <a:pt x="9025" y="14499"/>
                  <a:pt x="9025" y="14647"/>
                </a:cubicBezTo>
                <a:cubicBezTo>
                  <a:pt x="9173" y="14647"/>
                  <a:pt x="9173" y="14647"/>
                  <a:pt x="9321" y="14647"/>
                </a:cubicBezTo>
                <a:cubicBezTo>
                  <a:pt x="9321" y="14647"/>
                  <a:pt x="9468" y="14647"/>
                  <a:pt x="9468" y="14647"/>
                </a:cubicBezTo>
                <a:cubicBezTo>
                  <a:pt x="9616" y="14647"/>
                  <a:pt x="9616" y="14647"/>
                  <a:pt x="9616" y="14499"/>
                </a:cubicBezTo>
                <a:cubicBezTo>
                  <a:pt x="9764" y="14499"/>
                  <a:pt x="9912" y="14647"/>
                  <a:pt x="10060" y="14795"/>
                </a:cubicBezTo>
                <a:cubicBezTo>
                  <a:pt x="10208" y="14942"/>
                  <a:pt x="10356" y="15090"/>
                  <a:pt x="10356" y="15090"/>
                </a:cubicBezTo>
                <a:cubicBezTo>
                  <a:pt x="10652" y="15238"/>
                  <a:pt x="10948" y="15238"/>
                  <a:pt x="11096" y="15238"/>
                </a:cubicBezTo>
                <a:cubicBezTo>
                  <a:pt x="11096" y="15238"/>
                  <a:pt x="11096" y="15238"/>
                  <a:pt x="11096" y="15386"/>
                </a:cubicBezTo>
                <a:cubicBezTo>
                  <a:pt x="11096" y="15386"/>
                  <a:pt x="11244" y="15534"/>
                  <a:pt x="11244" y="15534"/>
                </a:cubicBezTo>
                <a:cubicBezTo>
                  <a:pt x="11244" y="15682"/>
                  <a:pt x="11392" y="15682"/>
                  <a:pt x="11392" y="15682"/>
                </a:cubicBezTo>
                <a:cubicBezTo>
                  <a:pt x="11392" y="15830"/>
                  <a:pt x="11392" y="15830"/>
                  <a:pt x="11392" y="15830"/>
                </a:cubicBezTo>
                <a:cubicBezTo>
                  <a:pt x="11540" y="15978"/>
                  <a:pt x="11540" y="15978"/>
                  <a:pt x="11688" y="16126"/>
                </a:cubicBezTo>
                <a:cubicBezTo>
                  <a:pt x="11836" y="16126"/>
                  <a:pt x="11984" y="16274"/>
                  <a:pt x="11984" y="16274"/>
                </a:cubicBezTo>
                <a:cubicBezTo>
                  <a:pt x="11984" y="16274"/>
                  <a:pt x="11984" y="16274"/>
                  <a:pt x="12132" y="16126"/>
                </a:cubicBezTo>
                <a:cubicBezTo>
                  <a:pt x="11984" y="16274"/>
                  <a:pt x="12132" y="16274"/>
                  <a:pt x="12132" y="16422"/>
                </a:cubicBezTo>
                <a:cubicBezTo>
                  <a:pt x="12279" y="16570"/>
                  <a:pt x="12279" y="16570"/>
                  <a:pt x="12427" y="16570"/>
                </a:cubicBezTo>
                <a:cubicBezTo>
                  <a:pt x="12575" y="16570"/>
                  <a:pt x="12575" y="16422"/>
                  <a:pt x="12575" y="16126"/>
                </a:cubicBezTo>
                <a:cubicBezTo>
                  <a:pt x="12279" y="16274"/>
                  <a:pt x="12132" y="16126"/>
                  <a:pt x="11984" y="15830"/>
                </a:cubicBezTo>
                <a:cubicBezTo>
                  <a:pt x="11984" y="15830"/>
                  <a:pt x="11836" y="15830"/>
                  <a:pt x="11836" y="15830"/>
                </a:cubicBezTo>
                <a:cubicBezTo>
                  <a:pt x="11836" y="15830"/>
                  <a:pt x="11836" y="15682"/>
                  <a:pt x="11836" y="15682"/>
                </a:cubicBezTo>
                <a:cubicBezTo>
                  <a:pt x="11836" y="15682"/>
                  <a:pt x="11836" y="15682"/>
                  <a:pt x="11836" y="15534"/>
                </a:cubicBezTo>
                <a:cubicBezTo>
                  <a:pt x="11836" y="15534"/>
                  <a:pt x="11836" y="15534"/>
                  <a:pt x="11836" y="15534"/>
                </a:cubicBezTo>
                <a:cubicBezTo>
                  <a:pt x="11836" y="15386"/>
                  <a:pt x="11836" y="15386"/>
                  <a:pt x="11836" y="15386"/>
                </a:cubicBezTo>
                <a:cubicBezTo>
                  <a:pt x="11984" y="15386"/>
                  <a:pt x="11984" y="15386"/>
                  <a:pt x="11984" y="15386"/>
                </a:cubicBezTo>
                <a:cubicBezTo>
                  <a:pt x="11984" y="15386"/>
                  <a:pt x="11984" y="15238"/>
                  <a:pt x="11984" y="15238"/>
                </a:cubicBezTo>
                <a:cubicBezTo>
                  <a:pt x="11984" y="15090"/>
                  <a:pt x="11984" y="15090"/>
                  <a:pt x="11984" y="14942"/>
                </a:cubicBezTo>
                <a:cubicBezTo>
                  <a:pt x="11984" y="14942"/>
                  <a:pt x="11836" y="14795"/>
                  <a:pt x="11836" y="14795"/>
                </a:cubicBezTo>
                <a:cubicBezTo>
                  <a:pt x="11688" y="14647"/>
                  <a:pt x="11688" y="14499"/>
                  <a:pt x="11540" y="14499"/>
                </a:cubicBezTo>
                <a:cubicBezTo>
                  <a:pt x="11540" y="14647"/>
                  <a:pt x="11540" y="14647"/>
                  <a:pt x="11392" y="14647"/>
                </a:cubicBezTo>
                <a:cubicBezTo>
                  <a:pt x="11244" y="14647"/>
                  <a:pt x="11244" y="14647"/>
                  <a:pt x="11096" y="14499"/>
                </a:cubicBezTo>
                <a:cubicBezTo>
                  <a:pt x="11096" y="14499"/>
                  <a:pt x="11096" y="14499"/>
                  <a:pt x="11096" y="14647"/>
                </a:cubicBezTo>
                <a:cubicBezTo>
                  <a:pt x="11096" y="14647"/>
                  <a:pt x="11096" y="14647"/>
                  <a:pt x="11096" y="14647"/>
                </a:cubicBezTo>
                <a:cubicBezTo>
                  <a:pt x="10948" y="14647"/>
                  <a:pt x="10948" y="14647"/>
                  <a:pt x="10948" y="14647"/>
                </a:cubicBezTo>
                <a:cubicBezTo>
                  <a:pt x="10948" y="14647"/>
                  <a:pt x="10948" y="14499"/>
                  <a:pt x="10948" y="14351"/>
                </a:cubicBezTo>
                <a:cubicBezTo>
                  <a:pt x="10948" y="14351"/>
                  <a:pt x="10948" y="14203"/>
                  <a:pt x="10948" y="14055"/>
                </a:cubicBezTo>
                <a:cubicBezTo>
                  <a:pt x="10948" y="14055"/>
                  <a:pt x="10948" y="14055"/>
                  <a:pt x="11096" y="13907"/>
                </a:cubicBezTo>
                <a:cubicBezTo>
                  <a:pt x="11096" y="13907"/>
                  <a:pt x="11096" y="13759"/>
                  <a:pt x="11096" y="13759"/>
                </a:cubicBezTo>
                <a:cubicBezTo>
                  <a:pt x="11244" y="13611"/>
                  <a:pt x="11244" y="13611"/>
                  <a:pt x="11244" y="13611"/>
                </a:cubicBezTo>
                <a:cubicBezTo>
                  <a:pt x="11244" y="13463"/>
                  <a:pt x="11244" y="13463"/>
                  <a:pt x="11096" y="13463"/>
                </a:cubicBezTo>
                <a:cubicBezTo>
                  <a:pt x="11096" y="13463"/>
                  <a:pt x="11096" y="13315"/>
                  <a:pt x="10948" y="13463"/>
                </a:cubicBezTo>
                <a:cubicBezTo>
                  <a:pt x="10800" y="13463"/>
                  <a:pt x="10652" y="13463"/>
                  <a:pt x="10504" y="13611"/>
                </a:cubicBezTo>
                <a:cubicBezTo>
                  <a:pt x="10504" y="13759"/>
                  <a:pt x="10504" y="13759"/>
                  <a:pt x="10504" y="13759"/>
                </a:cubicBezTo>
                <a:cubicBezTo>
                  <a:pt x="10504" y="13907"/>
                  <a:pt x="10504" y="13907"/>
                  <a:pt x="10504" y="13907"/>
                </a:cubicBezTo>
                <a:cubicBezTo>
                  <a:pt x="10356" y="14055"/>
                  <a:pt x="10356" y="14055"/>
                  <a:pt x="10356" y="14055"/>
                </a:cubicBezTo>
                <a:cubicBezTo>
                  <a:pt x="10208" y="14055"/>
                  <a:pt x="10208" y="14055"/>
                  <a:pt x="9912" y="14055"/>
                </a:cubicBezTo>
                <a:cubicBezTo>
                  <a:pt x="9764" y="14055"/>
                  <a:pt x="9764" y="14055"/>
                  <a:pt x="9616" y="14055"/>
                </a:cubicBezTo>
                <a:cubicBezTo>
                  <a:pt x="9468" y="13907"/>
                  <a:pt x="9468" y="13759"/>
                  <a:pt x="9321" y="13611"/>
                </a:cubicBezTo>
                <a:cubicBezTo>
                  <a:pt x="9173" y="13463"/>
                  <a:pt x="9173" y="13315"/>
                  <a:pt x="9173" y="13167"/>
                </a:cubicBezTo>
                <a:cubicBezTo>
                  <a:pt x="9173" y="13019"/>
                  <a:pt x="9173" y="12871"/>
                  <a:pt x="9173" y="12723"/>
                </a:cubicBezTo>
                <a:cubicBezTo>
                  <a:pt x="9321" y="12575"/>
                  <a:pt x="9321" y="12427"/>
                  <a:pt x="9321" y="12427"/>
                </a:cubicBezTo>
                <a:cubicBezTo>
                  <a:pt x="9321" y="12279"/>
                  <a:pt x="9321" y="12132"/>
                  <a:pt x="9173" y="11984"/>
                </a:cubicBezTo>
                <a:cubicBezTo>
                  <a:pt x="9173" y="11984"/>
                  <a:pt x="9321" y="11984"/>
                  <a:pt x="9321" y="11984"/>
                </a:cubicBezTo>
                <a:cubicBezTo>
                  <a:pt x="9321" y="11836"/>
                  <a:pt x="9468" y="11836"/>
                  <a:pt x="9468" y="11836"/>
                </a:cubicBezTo>
                <a:cubicBezTo>
                  <a:pt x="9468" y="11688"/>
                  <a:pt x="9468" y="11688"/>
                  <a:pt x="9468" y="11688"/>
                </a:cubicBezTo>
                <a:cubicBezTo>
                  <a:pt x="9616" y="11688"/>
                  <a:pt x="9616" y="11688"/>
                  <a:pt x="9616" y="11688"/>
                </a:cubicBezTo>
                <a:cubicBezTo>
                  <a:pt x="9616" y="11688"/>
                  <a:pt x="9616" y="11688"/>
                  <a:pt x="9616" y="11688"/>
                </a:cubicBezTo>
                <a:cubicBezTo>
                  <a:pt x="9616" y="11688"/>
                  <a:pt x="9616" y="11688"/>
                  <a:pt x="9616" y="11688"/>
                </a:cubicBezTo>
                <a:cubicBezTo>
                  <a:pt x="9616" y="11688"/>
                  <a:pt x="9616" y="11688"/>
                  <a:pt x="9616" y="11540"/>
                </a:cubicBezTo>
                <a:cubicBezTo>
                  <a:pt x="9616" y="11540"/>
                  <a:pt x="9616" y="11540"/>
                  <a:pt x="9616" y="11540"/>
                </a:cubicBezTo>
                <a:cubicBezTo>
                  <a:pt x="9616" y="11540"/>
                  <a:pt x="9764" y="11540"/>
                  <a:pt x="9912" y="11540"/>
                </a:cubicBezTo>
                <a:cubicBezTo>
                  <a:pt x="10208" y="11540"/>
                  <a:pt x="10356" y="11540"/>
                  <a:pt x="10356" y="11540"/>
                </a:cubicBezTo>
                <a:cubicBezTo>
                  <a:pt x="10504" y="11688"/>
                  <a:pt x="10652" y="11688"/>
                  <a:pt x="10652" y="11540"/>
                </a:cubicBezTo>
                <a:cubicBezTo>
                  <a:pt x="10652" y="11540"/>
                  <a:pt x="10652" y="11540"/>
                  <a:pt x="10652" y="11392"/>
                </a:cubicBezTo>
                <a:cubicBezTo>
                  <a:pt x="10652" y="11392"/>
                  <a:pt x="10652" y="11244"/>
                  <a:pt x="10652" y="11244"/>
                </a:cubicBezTo>
                <a:cubicBezTo>
                  <a:pt x="10652" y="11392"/>
                  <a:pt x="10800" y="11540"/>
                  <a:pt x="11096" y="11392"/>
                </a:cubicBezTo>
                <a:cubicBezTo>
                  <a:pt x="11096" y="11392"/>
                  <a:pt x="11096" y="11392"/>
                  <a:pt x="11244" y="11392"/>
                </a:cubicBezTo>
                <a:cubicBezTo>
                  <a:pt x="11392" y="11392"/>
                  <a:pt x="11392" y="11392"/>
                  <a:pt x="11540" y="11540"/>
                </a:cubicBezTo>
                <a:cubicBezTo>
                  <a:pt x="11540" y="11540"/>
                  <a:pt x="11540" y="11540"/>
                  <a:pt x="11540" y="11540"/>
                </a:cubicBezTo>
                <a:cubicBezTo>
                  <a:pt x="11688" y="11540"/>
                  <a:pt x="11688" y="11540"/>
                  <a:pt x="11688" y="11688"/>
                </a:cubicBezTo>
                <a:cubicBezTo>
                  <a:pt x="11688" y="11688"/>
                  <a:pt x="11688" y="11688"/>
                  <a:pt x="11688" y="11540"/>
                </a:cubicBezTo>
                <a:cubicBezTo>
                  <a:pt x="11836" y="11540"/>
                  <a:pt x="11836" y="11540"/>
                  <a:pt x="11836" y="11540"/>
                </a:cubicBezTo>
                <a:cubicBezTo>
                  <a:pt x="11984" y="11688"/>
                  <a:pt x="11984" y="11688"/>
                  <a:pt x="11984" y="11836"/>
                </a:cubicBezTo>
                <a:cubicBezTo>
                  <a:pt x="12132" y="12279"/>
                  <a:pt x="12279" y="12427"/>
                  <a:pt x="12279" y="12427"/>
                </a:cubicBezTo>
                <a:cubicBezTo>
                  <a:pt x="12279" y="12427"/>
                  <a:pt x="12427" y="12575"/>
                  <a:pt x="12427" y="12427"/>
                </a:cubicBezTo>
                <a:cubicBezTo>
                  <a:pt x="12427" y="12427"/>
                  <a:pt x="12427" y="12427"/>
                  <a:pt x="12427" y="12427"/>
                </a:cubicBezTo>
                <a:cubicBezTo>
                  <a:pt x="12575" y="12279"/>
                  <a:pt x="12575" y="12279"/>
                  <a:pt x="12427" y="12132"/>
                </a:cubicBezTo>
                <a:cubicBezTo>
                  <a:pt x="12427" y="12132"/>
                  <a:pt x="12427" y="12132"/>
                  <a:pt x="12427" y="11984"/>
                </a:cubicBezTo>
                <a:cubicBezTo>
                  <a:pt x="12427" y="11836"/>
                  <a:pt x="12427" y="11836"/>
                  <a:pt x="12427" y="11836"/>
                </a:cubicBezTo>
                <a:cubicBezTo>
                  <a:pt x="12427" y="11836"/>
                  <a:pt x="12427" y="11688"/>
                  <a:pt x="12427" y="11688"/>
                </a:cubicBezTo>
                <a:cubicBezTo>
                  <a:pt x="12427" y="11540"/>
                  <a:pt x="12427" y="11540"/>
                  <a:pt x="12427" y="11540"/>
                </a:cubicBezTo>
                <a:cubicBezTo>
                  <a:pt x="12279" y="11540"/>
                  <a:pt x="12279" y="11392"/>
                  <a:pt x="12132" y="11392"/>
                </a:cubicBezTo>
                <a:cubicBezTo>
                  <a:pt x="12132" y="11244"/>
                  <a:pt x="12132" y="11244"/>
                  <a:pt x="12279" y="11096"/>
                </a:cubicBezTo>
                <a:cubicBezTo>
                  <a:pt x="12279" y="10948"/>
                  <a:pt x="12279" y="10948"/>
                  <a:pt x="12427" y="10800"/>
                </a:cubicBezTo>
                <a:cubicBezTo>
                  <a:pt x="12427" y="10800"/>
                  <a:pt x="12427" y="10800"/>
                  <a:pt x="12575" y="10800"/>
                </a:cubicBezTo>
                <a:cubicBezTo>
                  <a:pt x="12575" y="10800"/>
                  <a:pt x="12723" y="10800"/>
                  <a:pt x="12723" y="10652"/>
                </a:cubicBezTo>
                <a:cubicBezTo>
                  <a:pt x="12871" y="10652"/>
                  <a:pt x="12871" y="10652"/>
                  <a:pt x="12871" y="10652"/>
                </a:cubicBezTo>
                <a:cubicBezTo>
                  <a:pt x="13167" y="10356"/>
                  <a:pt x="13167" y="10208"/>
                  <a:pt x="13167" y="10060"/>
                </a:cubicBezTo>
                <a:cubicBezTo>
                  <a:pt x="13167" y="10060"/>
                  <a:pt x="13315" y="10060"/>
                  <a:pt x="13315" y="9912"/>
                </a:cubicBezTo>
                <a:cubicBezTo>
                  <a:pt x="13315" y="9912"/>
                  <a:pt x="13315" y="9912"/>
                  <a:pt x="13167" y="9912"/>
                </a:cubicBezTo>
                <a:cubicBezTo>
                  <a:pt x="13167" y="9912"/>
                  <a:pt x="13167" y="9912"/>
                  <a:pt x="13167" y="9912"/>
                </a:cubicBezTo>
                <a:cubicBezTo>
                  <a:pt x="13019" y="9764"/>
                  <a:pt x="13019" y="9764"/>
                  <a:pt x="13019" y="9764"/>
                </a:cubicBezTo>
                <a:cubicBezTo>
                  <a:pt x="13167" y="9764"/>
                  <a:pt x="13167" y="9764"/>
                  <a:pt x="13019" y="9616"/>
                </a:cubicBezTo>
                <a:cubicBezTo>
                  <a:pt x="13167" y="9616"/>
                  <a:pt x="13167" y="9468"/>
                  <a:pt x="13167" y="9468"/>
                </a:cubicBezTo>
                <a:cubicBezTo>
                  <a:pt x="13167" y="9321"/>
                  <a:pt x="13315" y="9321"/>
                  <a:pt x="13315" y="9321"/>
                </a:cubicBezTo>
                <a:cubicBezTo>
                  <a:pt x="13315" y="9468"/>
                  <a:pt x="13463" y="9468"/>
                  <a:pt x="13611" y="9321"/>
                </a:cubicBezTo>
                <a:cubicBezTo>
                  <a:pt x="13611" y="9321"/>
                  <a:pt x="13611" y="9173"/>
                  <a:pt x="13611" y="9173"/>
                </a:cubicBezTo>
                <a:cubicBezTo>
                  <a:pt x="13611" y="9025"/>
                  <a:pt x="13759" y="9025"/>
                  <a:pt x="13907" y="9025"/>
                </a:cubicBezTo>
                <a:cubicBezTo>
                  <a:pt x="14055" y="8877"/>
                  <a:pt x="14055" y="8877"/>
                  <a:pt x="14203" y="8877"/>
                </a:cubicBezTo>
                <a:cubicBezTo>
                  <a:pt x="14203" y="8877"/>
                  <a:pt x="14203" y="8877"/>
                  <a:pt x="14203" y="8877"/>
                </a:cubicBezTo>
                <a:cubicBezTo>
                  <a:pt x="14203" y="8729"/>
                  <a:pt x="14203" y="8729"/>
                  <a:pt x="14203" y="8581"/>
                </a:cubicBezTo>
                <a:cubicBezTo>
                  <a:pt x="14203" y="8581"/>
                  <a:pt x="14351" y="8433"/>
                  <a:pt x="14351" y="8433"/>
                </a:cubicBezTo>
                <a:cubicBezTo>
                  <a:pt x="14351" y="8433"/>
                  <a:pt x="14351" y="8433"/>
                  <a:pt x="14499" y="8285"/>
                </a:cubicBezTo>
                <a:cubicBezTo>
                  <a:pt x="14647" y="8285"/>
                  <a:pt x="14647" y="8285"/>
                  <a:pt x="14647" y="8285"/>
                </a:cubicBezTo>
                <a:cubicBezTo>
                  <a:pt x="14942" y="8137"/>
                  <a:pt x="14942" y="8137"/>
                  <a:pt x="14942" y="8137"/>
                </a:cubicBezTo>
                <a:cubicBezTo>
                  <a:pt x="14942" y="8137"/>
                  <a:pt x="14942" y="8137"/>
                  <a:pt x="14942" y="8137"/>
                </a:cubicBezTo>
                <a:cubicBezTo>
                  <a:pt x="15090" y="8137"/>
                  <a:pt x="15238" y="7989"/>
                  <a:pt x="15386" y="7841"/>
                </a:cubicBezTo>
                <a:cubicBezTo>
                  <a:pt x="15534" y="7841"/>
                  <a:pt x="15386" y="7693"/>
                  <a:pt x="15238" y="7693"/>
                </a:cubicBezTo>
                <a:cubicBezTo>
                  <a:pt x="15386" y="7545"/>
                  <a:pt x="15238" y="7545"/>
                  <a:pt x="15238" y="7545"/>
                </a:cubicBezTo>
                <a:cubicBezTo>
                  <a:pt x="15238" y="7397"/>
                  <a:pt x="15090" y="7397"/>
                  <a:pt x="15090" y="7397"/>
                </a:cubicBezTo>
                <a:cubicBezTo>
                  <a:pt x="15090" y="7397"/>
                  <a:pt x="15090" y="7397"/>
                  <a:pt x="15238" y="7397"/>
                </a:cubicBezTo>
                <a:cubicBezTo>
                  <a:pt x="15238" y="7397"/>
                  <a:pt x="15386" y="7397"/>
                  <a:pt x="15386" y="7397"/>
                </a:cubicBezTo>
                <a:cubicBezTo>
                  <a:pt x="15534" y="7249"/>
                  <a:pt x="15386" y="7249"/>
                  <a:pt x="15238" y="7101"/>
                </a:cubicBezTo>
                <a:cubicBezTo>
                  <a:pt x="15090" y="7101"/>
                  <a:pt x="14942" y="7249"/>
                  <a:pt x="14647" y="7397"/>
                </a:cubicBezTo>
                <a:close/>
                <a:moveTo>
                  <a:pt x="12427" y="19677"/>
                </a:moveTo>
                <a:cubicBezTo>
                  <a:pt x="14351" y="19233"/>
                  <a:pt x="15978" y="18345"/>
                  <a:pt x="17310" y="17014"/>
                </a:cubicBezTo>
                <a:cubicBezTo>
                  <a:pt x="17310" y="16866"/>
                  <a:pt x="17162" y="16866"/>
                  <a:pt x="17162" y="16866"/>
                </a:cubicBezTo>
                <a:cubicBezTo>
                  <a:pt x="17014" y="16866"/>
                  <a:pt x="17014" y="16866"/>
                  <a:pt x="16866" y="16866"/>
                </a:cubicBezTo>
                <a:cubicBezTo>
                  <a:pt x="16718" y="16718"/>
                  <a:pt x="16718" y="16718"/>
                  <a:pt x="16570" y="16718"/>
                </a:cubicBezTo>
                <a:cubicBezTo>
                  <a:pt x="16570" y="16718"/>
                  <a:pt x="16570" y="16570"/>
                  <a:pt x="16570" y="16570"/>
                </a:cubicBezTo>
                <a:cubicBezTo>
                  <a:pt x="16570" y="16570"/>
                  <a:pt x="16422" y="16422"/>
                  <a:pt x="16422" y="16422"/>
                </a:cubicBezTo>
                <a:cubicBezTo>
                  <a:pt x="16422" y="16422"/>
                  <a:pt x="16274" y="16422"/>
                  <a:pt x="16274" y="16274"/>
                </a:cubicBezTo>
                <a:cubicBezTo>
                  <a:pt x="16126" y="16274"/>
                  <a:pt x="16126" y="16274"/>
                  <a:pt x="16126" y="16274"/>
                </a:cubicBezTo>
                <a:cubicBezTo>
                  <a:pt x="16126" y="16126"/>
                  <a:pt x="16126" y="16126"/>
                  <a:pt x="15978" y="16126"/>
                </a:cubicBezTo>
                <a:cubicBezTo>
                  <a:pt x="15978" y="16126"/>
                  <a:pt x="15978" y="16126"/>
                  <a:pt x="15978" y="16126"/>
                </a:cubicBezTo>
                <a:cubicBezTo>
                  <a:pt x="15830" y="15978"/>
                  <a:pt x="15830" y="15978"/>
                  <a:pt x="15830" y="15978"/>
                </a:cubicBezTo>
                <a:cubicBezTo>
                  <a:pt x="15830" y="15978"/>
                  <a:pt x="15682" y="15978"/>
                  <a:pt x="15682" y="15978"/>
                </a:cubicBezTo>
                <a:cubicBezTo>
                  <a:pt x="15682" y="15978"/>
                  <a:pt x="15682" y="15978"/>
                  <a:pt x="15534" y="15978"/>
                </a:cubicBezTo>
                <a:cubicBezTo>
                  <a:pt x="15534" y="15978"/>
                  <a:pt x="15534" y="15978"/>
                  <a:pt x="15534" y="15978"/>
                </a:cubicBezTo>
                <a:cubicBezTo>
                  <a:pt x="15534" y="15978"/>
                  <a:pt x="15534" y="15978"/>
                  <a:pt x="15386" y="15978"/>
                </a:cubicBezTo>
                <a:cubicBezTo>
                  <a:pt x="15386" y="15978"/>
                  <a:pt x="15386" y="16126"/>
                  <a:pt x="15386" y="16126"/>
                </a:cubicBezTo>
                <a:cubicBezTo>
                  <a:pt x="15386" y="16126"/>
                  <a:pt x="15386" y="16126"/>
                  <a:pt x="15238" y="16126"/>
                </a:cubicBezTo>
                <a:cubicBezTo>
                  <a:pt x="15238" y="16126"/>
                  <a:pt x="15238" y="16126"/>
                  <a:pt x="15238" y="16126"/>
                </a:cubicBezTo>
                <a:cubicBezTo>
                  <a:pt x="15090" y="15978"/>
                  <a:pt x="14942" y="15830"/>
                  <a:pt x="14795" y="15830"/>
                </a:cubicBezTo>
                <a:cubicBezTo>
                  <a:pt x="14795" y="15830"/>
                  <a:pt x="14647" y="15830"/>
                  <a:pt x="14647" y="15830"/>
                </a:cubicBezTo>
                <a:cubicBezTo>
                  <a:pt x="14647" y="15682"/>
                  <a:pt x="14499" y="15682"/>
                  <a:pt x="14499" y="15682"/>
                </a:cubicBezTo>
                <a:cubicBezTo>
                  <a:pt x="14499" y="15682"/>
                  <a:pt x="14351" y="15682"/>
                  <a:pt x="14351" y="15682"/>
                </a:cubicBezTo>
                <a:cubicBezTo>
                  <a:pt x="14351" y="15682"/>
                  <a:pt x="14203" y="15682"/>
                  <a:pt x="14203" y="15682"/>
                </a:cubicBezTo>
                <a:cubicBezTo>
                  <a:pt x="14203" y="15830"/>
                  <a:pt x="14055" y="15830"/>
                  <a:pt x="14055" y="15978"/>
                </a:cubicBezTo>
                <a:cubicBezTo>
                  <a:pt x="14055" y="15978"/>
                  <a:pt x="14055" y="16126"/>
                  <a:pt x="14055" y="16126"/>
                </a:cubicBezTo>
                <a:cubicBezTo>
                  <a:pt x="14055" y="16126"/>
                  <a:pt x="14055" y="15978"/>
                  <a:pt x="14055" y="15830"/>
                </a:cubicBezTo>
                <a:cubicBezTo>
                  <a:pt x="14203" y="15830"/>
                  <a:pt x="14203" y="15682"/>
                  <a:pt x="14055" y="15682"/>
                </a:cubicBezTo>
                <a:cubicBezTo>
                  <a:pt x="14055" y="15534"/>
                  <a:pt x="14055" y="15534"/>
                  <a:pt x="13907" y="15534"/>
                </a:cubicBezTo>
                <a:cubicBezTo>
                  <a:pt x="13907" y="15534"/>
                  <a:pt x="13907" y="15534"/>
                  <a:pt x="13759" y="15682"/>
                </a:cubicBezTo>
                <a:cubicBezTo>
                  <a:pt x="13759" y="15682"/>
                  <a:pt x="13759" y="15682"/>
                  <a:pt x="13611" y="15682"/>
                </a:cubicBezTo>
                <a:cubicBezTo>
                  <a:pt x="13611" y="15830"/>
                  <a:pt x="13463" y="15830"/>
                  <a:pt x="13463" y="15830"/>
                </a:cubicBezTo>
                <a:cubicBezTo>
                  <a:pt x="13463" y="15830"/>
                  <a:pt x="13463" y="15830"/>
                  <a:pt x="13463" y="15978"/>
                </a:cubicBezTo>
                <a:cubicBezTo>
                  <a:pt x="13315" y="15978"/>
                  <a:pt x="13315" y="15978"/>
                  <a:pt x="13315" y="15978"/>
                </a:cubicBezTo>
                <a:cubicBezTo>
                  <a:pt x="13315" y="16126"/>
                  <a:pt x="13167" y="16126"/>
                  <a:pt x="13167" y="16126"/>
                </a:cubicBezTo>
                <a:cubicBezTo>
                  <a:pt x="13167" y="16274"/>
                  <a:pt x="13167" y="16274"/>
                  <a:pt x="13167" y="16274"/>
                </a:cubicBezTo>
                <a:cubicBezTo>
                  <a:pt x="13167" y="16274"/>
                  <a:pt x="13019" y="16274"/>
                  <a:pt x="13019" y="16274"/>
                </a:cubicBezTo>
                <a:cubicBezTo>
                  <a:pt x="12871" y="16274"/>
                  <a:pt x="12871" y="16274"/>
                  <a:pt x="12871" y="16126"/>
                </a:cubicBezTo>
                <a:cubicBezTo>
                  <a:pt x="12871" y="16274"/>
                  <a:pt x="12871" y="16422"/>
                  <a:pt x="12871" y="16718"/>
                </a:cubicBezTo>
                <a:cubicBezTo>
                  <a:pt x="12871" y="16866"/>
                  <a:pt x="12871" y="17014"/>
                  <a:pt x="13019" y="17162"/>
                </a:cubicBezTo>
                <a:cubicBezTo>
                  <a:pt x="13019" y="17458"/>
                  <a:pt x="13019" y="17753"/>
                  <a:pt x="12723" y="17901"/>
                </a:cubicBezTo>
                <a:cubicBezTo>
                  <a:pt x="12575" y="18049"/>
                  <a:pt x="12427" y="18345"/>
                  <a:pt x="12427" y="18493"/>
                </a:cubicBezTo>
                <a:cubicBezTo>
                  <a:pt x="12279" y="18641"/>
                  <a:pt x="12427" y="18789"/>
                  <a:pt x="12575" y="18789"/>
                </a:cubicBezTo>
                <a:cubicBezTo>
                  <a:pt x="12575" y="18789"/>
                  <a:pt x="12575" y="18937"/>
                  <a:pt x="12427" y="19085"/>
                </a:cubicBezTo>
                <a:cubicBezTo>
                  <a:pt x="12427" y="19233"/>
                  <a:pt x="12279" y="19233"/>
                  <a:pt x="12279" y="19381"/>
                </a:cubicBezTo>
                <a:cubicBezTo>
                  <a:pt x="12279" y="19381"/>
                  <a:pt x="12279" y="19529"/>
                  <a:pt x="12427" y="19677"/>
                </a:cubicBezTo>
                <a:close/>
              </a:path>
            </a:pathLst>
          </a:custGeom>
          <a:solidFill>
            <a:srgbClr val="FFFFFF"/>
          </a:solidFill>
          <a:ln w="3175">
            <a:miter lim="400000"/>
          </a:ln>
        </p:spPr>
        <p:txBody>
          <a:bodyPr lIns="45719" rIns="45719"/>
          <a:lstStyle/>
          <a:p>
            <a:pPr algn="l" defTabSz="914400">
              <a:defRPr sz="1800">
                <a:solidFill>
                  <a:srgbClr val="32363F"/>
                </a:solidFill>
                <a:latin typeface="Calibri"/>
                <a:ea typeface="Calibri"/>
                <a:cs typeface="Calibri"/>
                <a:sym typeface="Calibri"/>
              </a:defRPr>
            </a:pPr>
            <a:endParaRPr/>
          </a:p>
        </p:txBody>
      </p:sp>
      <p:sp>
        <p:nvSpPr>
          <p:cNvPr id="18" name="Shape">
            <a:extLst>
              <a:ext uri="{FF2B5EF4-FFF2-40B4-BE49-F238E27FC236}">
                <a16:creationId xmlns:a16="http://schemas.microsoft.com/office/drawing/2014/main" id="{EB0D5491-F213-46C4-BEB5-54BF6A8AA40E}"/>
              </a:ext>
            </a:extLst>
          </p:cNvPr>
          <p:cNvSpPr>
            <a:spLocks noChangeAspect="1"/>
          </p:cNvSpPr>
          <p:nvPr userDrawn="1"/>
        </p:nvSpPr>
        <p:spPr>
          <a:xfrm>
            <a:off x="8688288" y="3177564"/>
            <a:ext cx="226091" cy="133494"/>
          </a:xfrm>
          <a:custGeom>
            <a:avLst/>
            <a:gdLst/>
            <a:ahLst/>
            <a:cxnLst>
              <a:cxn ang="0">
                <a:pos x="wd2" y="hd2"/>
              </a:cxn>
              <a:cxn ang="5400000">
                <a:pos x="wd2" y="hd2"/>
              </a:cxn>
              <a:cxn ang="10800000">
                <a:pos x="wd2" y="hd2"/>
              </a:cxn>
              <a:cxn ang="16200000">
                <a:pos x="wd2" y="hd2"/>
              </a:cxn>
            </a:cxnLst>
            <a:rect l="0" t="0" r="r" b="b"/>
            <a:pathLst>
              <a:path w="21600" h="21600" extrusionOk="0">
                <a:moveTo>
                  <a:pt x="0" y="1600"/>
                </a:moveTo>
                <a:cubicBezTo>
                  <a:pt x="0" y="1440"/>
                  <a:pt x="0" y="1280"/>
                  <a:pt x="104" y="960"/>
                </a:cubicBezTo>
                <a:cubicBezTo>
                  <a:pt x="104" y="800"/>
                  <a:pt x="208" y="640"/>
                  <a:pt x="312" y="480"/>
                </a:cubicBezTo>
                <a:cubicBezTo>
                  <a:pt x="415" y="320"/>
                  <a:pt x="519" y="160"/>
                  <a:pt x="623" y="160"/>
                </a:cubicBezTo>
                <a:cubicBezTo>
                  <a:pt x="831" y="0"/>
                  <a:pt x="935" y="0"/>
                  <a:pt x="1038" y="0"/>
                </a:cubicBezTo>
                <a:cubicBezTo>
                  <a:pt x="20562" y="0"/>
                  <a:pt x="20562" y="0"/>
                  <a:pt x="20562" y="0"/>
                </a:cubicBezTo>
                <a:cubicBezTo>
                  <a:pt x="20665" y="0"/>
                  <a:pt x="20769" y="0"/>
                  <a:pt x="20977" y="160"/>
                </a:cubicBezTo>
                <a:cubicBezTo>
                  <a:pt x="21081" y="160"/>
                  <a:pt x="21185" y="320"/>
                  <a:pt x="21288" y="480"/>
                </a:cubicBezTo>
                <a:cubicBezTo>
                  <a:pt x="21392" y="640"/>
                  <a:pt x="21496" y="800"/>
                  <a:pt x="21496" y="960"/>
                </a:cubicBezTo>
                <a:cubicBezTo>
                  <a:pt x="21600" y="1280"/>
                  <a:pt x="21600" y="1440"/>
                  <a:pt x="21600" y="1600"/>
                </a:cubicBezTo>
                <a:cubicBezTo>
                  <a:pt x="17342" y="6560"/>
                  <a:pt x="17342" y="6560"/>
                  <a:pt x="17342" y="6560"/>
                </a:cubicBezTo>
                <a:cubicBezTo>
                  <a:pt x="11942" y="12800"/>
                  <a:pt x="11942" y="12800"/>
                  <a:pt x="11942" y="12800"/>
                </a:cubicBezTo>
                <a:cubicBezTo>
                  <a:pt x="11735" y="13120"/>
                  <a:pt x="11319" y="13280"/>
                  <a:pt x="10800" y="13280"/>
                </a:cubicBezTo>
                <a:cubicBezTo>
                  <a:pt x="10281" y="13280"/>
                  <a:pt x="9865" y="13120"/>
                  <a:pt x="9658" y="12800"/>
                </a:cubicBezTo>
                <a:cubicBezTo>
                  <a:pt x="4258" y="6560"/>
                  <a:pt x="4258" y="6560"/>
                  <a:pt x="4258" y="6560"/>
                </a:cubicBezTo>
                <a:lnTo>
                  <a:pt x="0" y="1600"/>
                </a:lnTo>
                <a:close/>
                <a:moveTo>
                  <a:pt x="0" y="20000"/>
                </a:moveTo>
                <a:cubicBezTo>
                  <a:pt x="0" y="3360"/>
                  <a:pt x="0" y="3360"/>
                  <a:pt x="0" y="3360"/>
                </a:cubicBezTo>
                <a:cubicBezTo>
                  <a:pt x="4258" y="8160"/>
                  <a:pt x="4258" y="8160"/>
                  <a:pt x="4258" y="8160"/>
                </a:cubicBezTo>
                <a:cubicBezTo>
                  <a:pt x="9658" y="14400"/>
                  <a:pt x="9658" y="14400"/>
                  <a:pt x="9658" y="14400"/>
                </a:cubicBezTo>
                <a:cubicBezTo>
                  <a:pt x="9969" y="14720"/>
                  <a:pt x="10281" y="15040"/>
                  <a:pt x="10800" y="15040"/>
                </a:cubicBezTo>
                <a:cubicBezTo>
                  <a:pt x="11319" y="15040"/>
                  <a:pt x="11631" y="14720"/>
                  <a:pt x="11942" y="14400"/>
                </a:cubicBezTo>
                <a:cubicBezTo>
                  <a:pt x="17342" y="8320"/>
                  <a:pt x="17342" y="8320"/>
                  <a:pt x="17342" y="8320"/>
                </a:cubicBezTo>
                <a:cubicBezTo>
                  <a:pt x="21600" y="3360"/>
                  <a:pt x="21600" y="3360"/>
                  <a:pt x="21600" y="3360"/>
                </a:cubicBezTo>
                <a:cubicBezTo>
                  <a:pt x="21600" y="20000"/>
                  <a:pt x="21600" y="20000"/>
                  <a:pt x="21600" y="20000"/>
                </a:cubicBezTo>
                <a:cubicBezTo>
                  <a:pt x="16200" y="13280"/>
                  <a:pt x="16200" y="13280"/>
                  <a:pt x="16200" y="13280"/>
                </a:cubicBezTo>
                <a:cubicBezTo>
                  <a:pt x="21288" y="21120"/>
                  <a:pt x="21288" y="21120"/>
                  <a:pt x="21288" y="21120"/>
                </a:cubicBezTo>
                <a:cubicBezTo>
                  <a:pt x="21081" y="21440"/>
                  <a:pt x="20769" y="21600"/>
                  <a:pt x="20562" y="21600"/>
                </a:cubicBezTo>
                <a:cubicBezTo>
                  <a:pt x="1038" y="21600"/>
                  <a:pt x="1038" y="21600"/>
                  <a:pt x="1038" y="21600"/>
                </a:cubicBezTo>
                <a:cubicBezTo>
                  <a:pt x="831" y="21600"/>
                  <a:pt x="519" y="21440"/>
                  <a:pt x="312" y="21120"/>
                </a:cubicBezTo>
                <a:cubicBezTo>
                  <a:pt x="5400" y="13280"/>
                  <a:pt x="5400" y="13280"/>
                  <a:pt x="5400" y="13280"/>
                </a:cubicBezTo>
                <a:lnTo>
                  <a:pt x="0" y="20000"/>
                </a:lnTo>
                <a:close/>
              </a:path>
            </a:pathLst>
          </a:custGeom>
          <a:solidFill>
            <a:srgbClr val="FFFFFF"/>
          </a:solidFill>
          <a:ln w="3175">
            <a:miter lim="400000"/>
          </a:ln>
        </p:spPr>
        <p:txBody>
          <a:bodyPr lIns="45719" rIns="45719"/>
          <a:lstStyle/>
          <a:p>
            <a:pPr algn="l" defTabSz="914400">
              <a:defRPr sz="1800">
                <a:solidFill>
                  <a:srgbClr val="32363F"/>
                </a:solidFill>
                <a:latin typeface="Calibri"/>
                <a:ea typeface="Calibri"/>
                <a:cs typeface="Calibri"/>
                <a:sym typeface="Calibri"/>
              </a:defRPr>
            </a:pPr>
            <a:endParaRPr/>
          </a:p>
        </p:txBody>
      </p:sp>
      <p:sp>
        <p:nvSpPr>
          <p:cNvPr id="19" name="sales@altigen.com">
            <a:extLst>
              <a:ext uri="{FF2B5EF4-FFF2-40B4-BE49-F238E27FC236}">
                <a16:creationId xmlns:a16="http://schemas.microsoft.com/office/drawing/2014/main" id="{8F5475E3-2E8A-4AD1-8C67-96423C85FCAD}"/>
              </a:ext>
            </a:extLst>
          </p:cNvPr>
          <p:cNvSpPr/>
          <p:nvPr userDrawn="1"/>
        </p:nvSpPr>
        <p:spPr>
          <a:xfrm>
            <a:off x="9072312" y="3131630"/>
            <a:ext cx="1421523" cy="225362"/>
          </a:xfrm>
          <a:prstGeom prst="rect">
            <a:avLst/>
          </a:prstGeom>
          <a:ln w="3175">
            <a:miter lim="400000"/>
          </a:ln>
          <a:extLst>
            <a:ext uri="{C572A759-6A51-4108-AA02-DFA0A04FC94B}">
              <ma14:wrappingTextBoxFlag xmlns:ma14="http://schemas.microsoft.com/office/mac/drawingml/2011/main" xmlns="" val="1"/>
            </a:ext>
          </a:extLst>
        </p:spPr>
        <p:txBody>
          <a:bodyPr wrap="none" lIns="12531" tIns="12531" rIns="12531" bIns="12531" anchor="ctr">
            <a:spAutoFit/>
          </a:bodyPr>
          <a:lstStyle>
            <a:lvl1pPr algn="l">
              <a:defRPr sz="900">
                <a:solidFill>
                  <a:srgbClr val="FFFFFF"/>
                </a:solidFill>
                <a:latin typeface="Montserrat ExtraLight"/>
                <a:ea typeface="Montserrat ExtraLight"/>
                <a:cs typeface="Montserrat ExtraLight"/>
                <a:sym typeface="Montserrat ExtraLight"/>
              </a:defRPr>
            </a:lvl1pPr>
          </a:lstStyle>
          <a:p>
            <a:r>
              <a:rPr sz="1300" b="0" i="0" dirty="0">
                <a:latin typeface="Helvetica Light" charset="0"/>
                <a:ea typeface="Helvetica Light" charset="0"/>
                <a:cs typeface="Helvetica Light" charset="0"/>
              </a:rPr>
              <a:t>sales@altigen.com</a:t>
            </a:r>
          </a:p>
        </p:txBody>
      </p:sp>
      <p:grpSp>
        <p:nvGrpSpPr>
          <p:cNvPr id="20" name="Group 19">
            <a:extLst>
              <a:ext uri="{FF2B5EF4-FFF2-40B4-BE49-F238E27FC236}">
                <a16:creationId xmlns:a16="http://schemas.microsoft.com/office/drawing/2014/main" id="{84B9CA21-428D-47EB-909A-63852B28137D}"/>
              </a:ext>
            </a:extLst>
          </p:cNvPr>
          <p:cNvGrpSpPr/>
          <p:nvPr userDrawn="1"/>
        </p:nvGrpSpPr>
        <p:grpSpPr>
          <a:xfrm>
            <a:off x="7392743" y="1196752"/>
            <a:ext cx="2086997" cy="1224136"/>
            <a:chOff x="7810631" y="764704"/>
            <a:chExt cx="2086997" cy="1224136"/>
          </a:xfrm>
        </p:grpSpPr>
        <p:sp>
          <p:nvSpPr>
            <p:cNvPr id="21" name="408.597.9000">
              <a:extLst>
                <a:ext uri="{FF2B5EF4-FFF2-40B4-BE49-F238E27FC236}">
                  <a16:creationId xmlns:a16="http://schemas.microsoft.com/office/drawing/2014/main" id="{1AC5BCBF-5591-476F-991C-BD6609B23A6D}"/>
                </a:ext>
              </a:extLst>
            </p:cNvPr>
            <p:cNvSpPr/>
            <p:nvPr userDrawn="1"/>
          </p:nvSpPr>
          <p:spPr>
            <a:xfrm>
              <a:off x="8112224" y="1763478"/>
              <a:ext cx="1280459" cy="225362"/>
            </a:xfrm>
            <a:prstGeom prst="rect">
              <a:avLst/>
            </a:prstGeom>
            <a:ln w="3175">
              <a:miter lim="400000"/>
            </a:ln>
            <a:extLst>
              <a:ext uri="{C572A759-6A51-4108-AA02-DFA0A04FC94B}">
                <ma14:wrappingTextBoxFlag xmlns:ma14="http://schemas.microsoft.com/office/mac/drawingml/2011/main" xmlns="" val="1"/>
              </a:ext>
            </a:extLst>
          </p:spPr>
          <p:txBody>
            <a:bodyPr wrap="none" lIns="12531" tIns="12531" rIns="12531" bIns="12531" anchor="ctr">
              <a:spAutoFit/>
            </a:bodyPr>
            <a:lstStyle>
              <a:lvl1pPr algn="l">
                <a:defRPr sz="900">
                  <a:solidFill>
                    <a:srgbClr val="FFFFFF"/>
                  </a:solidFill>
                  <a:latin typeface="Montserrat ExtraLight"/>
                  <a:ea typeface="Montserrat ExtraLight"/>
                  <a:cs typeface="Montserrat ExtraLight"/>
                  <a:sym typeface="Montserrat ExtraLight"/>
                </a:defRPr>
              </a:lvl1pPr>
            </a:lstStyle>
            <a:p>
              <a:r>
                <a:rPr lang="en-US" sz="1300" b="0" i="0" dirty="0">
                  <a:latin typeface="Helvetica Light" charset="0"/>
                  <a:ea typeface="Helvetica Light" charset="0"/>
                  <a:cs typeface="Helvetica Light" charset="0"/>
                </a:rPr>
                <a:t>+1.</a:t>
              </a:r>
              <a:r>
                <a:rPr sz="1300" b="0" i="0" dirty="0">
                  <a:latin typeface="Helvetica Light" charset="0"/>
                  <a:ea typeface="Helvetica Light" charset="0"/>
                  <a:cs typeface="Helvetica Light" charset="0"/>
                </a:rPr>
                <a:t>408.597.9000</a:t>
              </a:r>
            </a:p>
          </p:txBody>
        </p:sp>
        <p:sp>
          <p:nvSpPr>
            <p:cNvPr id="22" name="679 River Oaks Parkway | San Jose, CA 95134">
              <a:extLst>
                <a:ext uri="{FF2B5EF4-FFF2-40B4-BE49-F238E27FC236}">
                  <a16:creationId xmlns:a16="http://schemas.microsoft.com/office/drawing/2014/main" id="{543D1301-44CA-4905-9074-78D1190DD3FE}"/>
                </a:ext>
              </a:extLst>
            </p:cNvPr>
            <p:cNvSpPr/>
            <p:nvPr userDrawn="1"/>
          </p:nvSpPr>
          <p:spPr>
            <a:xfrm>
              <a:off x="8112224" y="1214558"/>
              <a:ext cx="1785404" cy="425416"/>
            </a:xfrm>
            <a:prstGeom prst="rect">
              <a:avLst/>
            </a:prstGeom>
            <a:ln w="3175">
              <a:miter lim="400000"/>
            </a:ln>
            <a:extLst>
              <a:ext uri="{C572A759-6A51-4108-AA02-DFA0A04FC94B}">
                <ma14:wrappingTextBoxFlag xmlns:ma14="http://schemas.microsoft.com/office/mac/drawingml/2011/main" xmlns="" val="1"/>
              </a:ext>
            </a:extLst>
          </p:spPr>
          <p:txBody>
            <a:bodyPr wrap="none" lIns="12531" tIns="12531" rIns="12531" bIns="12531" anchor="ctr">
              <a:spAutoFit/>
            </a:bodyPr>
            <a:lstStyle>
              <a:lvl1pPr algn="l">
                <a:defRPr sz="900">
                  <a:solidFill>
                    <a:srgbClr val="FFFFFF"/>
                  </a:solidFill>
                  <a:latin typeface="Montserrat ExtraLight"/>
                  <a:ea typeface="Montserrat ExtraLight"/>
                  <a:cs typeface="Montserrat ExtraLight"/>
                  <a:sym typeface="Montserrat ExtraLight"/>
                </a:defRPr>
              </a:lvl1pPr>
            </a:lstStyle>
            <a:p>
              <a:r>
                <a:rPr sz="1300" b="0" i="0" dirty="0">
                  <a:latin typeface="Helvetica Light" charset="0"/>
                  <a:ea typeface="Helvetica Light" charset="0"/>
                  <a:cs typeface="Helvetica Light" charset="0"/>
                </a:rPr>
                <a:t>679 River Oaks Parkway</a:t>
              </a:r>
              <a:endParaRPr lang="en-US" sz="1300" b="0" i="0" dirty="0">
                <a:latin typeface="Helvetica Light" charset="0"/>
                <a:ea typeface="Helvetica Light" charset="0"/>
                <a:cs typeface="Helvetica Light" charset="0"/>
              </a:endParaRPr>
            </a:p>
            <a:p>
              <a:r>
                <a:rPr sz="1300" b="0" i="0" dirty="0">
                  <a:latin typeface="Helvetica Light" charset="0"/>
                  <a:ea typeface="Helvetica Light" charset="0"/>
                  <a:cs typeface="Helvetica Light" charset="0"/>
                </a:rPr>
                <a:t>San Jose, CA 95134</a:t>
              </a:r>
            </a:p>
          </p:txBody>
        </p:sp>
        <p:sp>
          <p:nvSpPr>
            <p:cNvPr id="23" name="Shape">
              <a:extLst>
                <a:ext uri="{FF2B5EF4-FFF2-40B4-BE49-F238E27FC236}">
                  <a16:creationId xmlns:a16="http://schemas.microsoft.com/office/drawing/2014/main" id="{EDA2991A-2E66-4C8C-8F28-DA393D48E88D}"/>
                </a:ext>
              </a:extLst>
            </p:cNvPr>
            <p:cNvSpPr/>
            <p:nvPr userDrawn="1"/>
          </p:nvSpPr>
          <p:spPr>
            <a:xfrm>
              <a:off x="7839255" y="1288148"/>
              <a:ext cx="158176" cy="278236"/>
            </a:xfrm>
            <a:custGeom>
              <a:avLst/>
              <a:gdLst/>
              <a:ahLst/>
              <a:cxnLst>
                <a:cxn ang="0">
                  <a:pos x="wd2" y="hd2"/>
                </a:cxn>
                <a:cxn ang="5400000">
                  <a:pos x="wd2" y="hd2"/>
                </a:cxn>
                <a:cxn ang="10800000">
                  <a:pos x="wd2" y="hd2"/>
                </a:cxn>
                <a:cxn ang="16200000">
                  <a:pos x="wd2" y="hd2"/>
                </a:cxn>
              </a:cxnLst>
              <a:rect l="0" t="0" r="r" b="b"/>
              <a:pathLst>
                <a:path w="21600" h="21600" extrusionOk="0">
                  <a:moveTo>
                    <a:pt x="0" y="6060"/>
                  </a:moveTo>
                  <a:cubicBezTo>
                    <a:pt x="0" y="4398"/>
                    <a:pt x="1037" y="2932"/>
                    <a:pt x="3110" y="1759"/>
                  </a:cubicBezTo>
                  <a:cubicBezTo>
                    <a:pt x="5357" y="586"/>
                    <a:pt x="7776" y="0"/>
                    <a:pt x="10886" y="0"/>
                  </a:cubicBezTo>
                  <a:cubicBezTo>
                    <a:pt x="13824" y="0"/>
                    <a:pt x="16243" y="586"/>
                    <a:pt x="18490" y="1759"/>
                  </a:cubicBezTo>
                  <a:cubicBezTo>
                    <a:pt x="20563" y="2932"/>
                    <a:pt x="21600" y="4398"/>
                    <a:pt x="21600" y="6060"/>
                  </a:cubicBezTo>
                  <a:cubicBezTo>
                    <a:pt x="21600" y="6939"/>
                    <a:pt x="21254" y="7721"/>
                    <a:pt x="20736" y="8503"/>
                  </a:cubicBezTo>
                  <a:cubicBezTo>
                    <a:pt x="10886" y="21600"/>
                    <a:pt x="10886" y="21600"/>
                    <a:pt x="10886" y="21600"/>
                  </a:cubicBezTo>
                  <a:cubicBezTo>
                    <a:pt x="1037" y="8601"/>
                    <a:pt x="1037" y="8601"/>
                    <a:pt x="1037" y="8601"/>
                  </a:cubicBezTo>
                  <a:cubicBezTo>
                    <a:pt x="691" y="8112"/>
                    <a:pt x="518" y="7721"/>
                    <a:pt x="346" y="7330"/>
                  </a:cubicBezTo>
                  <a:cubicBezTo>
                    <a:pt x="173" y="6939"/>
                    <a:pt x="0" y="6548"/>
                    <a:pt x="0" y="6060"/>
                  </a:cubicBezTo>
                  <a:close/>
                  <a:moveTo>
                    <a:pt x="6912" y="3910"/>
                  </a:moveTo>
                  <a:cubicBezTo>
                    <a:pt x="5875" y="4496"/>
                    <a:pt x="5357" y="5180"/>
                    <a:pt x="5357" y="6060"/>
                  </a:cubicBezTo>
                  <a:cubicBezTo>
                    <a:pt x="5357" y="6939"/>
                    <a:pt x="5875" y="7624"/>
                    <a:pt x="6912" y="8210"/>
                  </a:cubicBezTo>
                  <a:cubicBezTo>
                    <a:pt x="8122" y="8796"/>
                    <a:pt x="9331" y="9090"/>
                    <a:pt x="10886" y="9090"/>
                  </a:cubicBezTo>
                  <a:cubicBezTo>
                    <a:pt x="12269" y="9090"/>
                    <a:pt x="13478" y="8796"/>
                    <a:pt x="14688" y="8210"/>
                  </a:cubicBezTo>
                  <a:cubicBezTo>
                    <a:pt x="15725" y="7624"/>
                    <a:pt x="16243" y="6939"/>
                    <a:pt x="16243" y="6060"/>
                  </a:cubicBezTo>
                  <a:cubicBezTo>
                    <a:pt x="16243" y="5180"/>
                    <a:pt x="15725" y="4496"/>
                    <a:pt x="14688" y="3910"/>
                  </a:cubicBezTo>
                  <a:cubicBezTo>
                    <a:pt x="13478" y="3323"/>
                    <a:pt x="12269" y="3030"/>
                    <a:pt x="10886" y="3030"/>
                  </a:cubicBezTo>
                  <a:cubicBezTo>
                    <a:pt x="9331" y="3030"/>
                    <a:pt x="8122" y="3323"/>
                    <a:pt x="6912" y="3910"/>
                  </a:cubicBezTo>
                  <a:close/>
                </a:path>
              </a:pathLst>
            </a:custGeom>
            <a:solidFill>
              <a:srgbClr val="FFFFFF"/>
            </a:solidFill>
            <a:ln w="3175">
              <a:miter lim="400000"/>
            </a:ln>
          </p:spPr>
          <p:txBody>
            <a:bodyPr lIns="45719" rIns="45719"/>
            <a:lstStyle/>
            <a:p>
              <a:pPr algn="l" defTabSz="914400">
                <a:defRPr sz="1800">
                  <a:solidFill>
                    <a:srgbClr val="32363F"/>
                  </a:solidFill>
                  <a:latin typeface="Calibri"/>
                  <a:ea typeface="Calibri"/>
                  <a:cs typeface="Calibri"/>
                  <a:sym typeface="Calibri"/>
                </a:defRPr>
              </a:pPr>
              <a:endParaRPr/>
            </a:p>
          </p:txBody>
        </p:sp>
        <p:sp>
          <p:nvSpPr>
            <p:cNvPr id="24" name="Shape">
              <a:extLst>
                <a:ext uri="{FF2B5EF4-FFF2-40B4-BE49-F238E27FC236}">
                  <a16:creationId xmlns:a16="http://schemas.microsoft.com/office/drawing/2014/main" id="{40D943F9-19E4-4D60-BD26-45CA00F0D101}"/>
                </a:ext>
              </a:extLst>
            </p:cNvPr>
            <p:cNvSpPr/>
            <p:nvPr userDrawn="1"/>
          </p:nvSpPr>
          <p:spPr>
            <a:xfrm>
              <a:off x="7810631" y="1768295"/>
              <a:ext cx="215425" cy="215728"/>
            </a:xfrm>
            <a:custGeom>
              <a:avLst/>
              <a:gdLst/>
              <a:ahLst/>
              <a:cxnLst>
                <a:cxn ang="0">
                  <a:pos x="wd2" y="hd2"/>
                </a:cxn>
                <a:cxn ang="5400000">
                  <a:pos x="wd2" y="hd2"/>
                </a:cxn>
                <a:cxn ang="10800000">
                  <a:pos x="wd2" y="hd2"/>
                </a:cxn>
                <a:cxn ang="16200000">
                  <a:pos x="wd2" y="hd2"/>
                </a:cxn>
              </a:cxnLst>
              <a:rect l="0" t="0" r="r" b="b"/>
              <a:pathLst>
                <a:path w="19302" h="19329" extrusionOk="0">
                  <a:moveTo>
                    <a:pt x="11124" y="11128"/>
                  </a:moveTo>
                  <a:cubicBezTo>
                    <a:pt x="9253" y="13065"/>
                    <a:pt x="7021" y="14880"/>
                    <a:pt x="6176" y="14033"/>
                  </a:cubicBezTo>
                  <a:cubicBezTo>
                    <a:pt x="4909" y="12762"/>
                    <a:pt x="4125" y="11673"/>
                    <a:pt x="1349" y="13912"/>
                  </a:cubicBezTo>
                  <a:cubicBezTo>
                    <a:pt x="-1426" y="16150"/>
                    <a:pt x="746" y="17602"/>
                    <a:pt x="1953" y="18812"/>
                  </a:cubicBezTo>
                  <a:cubicBezTo>
                    <a:pt x="3340" y="20204"/>
                    <a:pt x="8529" y="18873"/>
                    <a:pt x="13718" y="13730"/>
                  </a:cubicBezTo>
                  <a:cubicBezTo>
                    <a:pt x="18847" y="8587"/>
                    <a:pt x="20174" y="3323"/>
                    <a:pt x="18786" y="1932"/>
                  </a:cubicBezTo>
                  <a:cubicBezTo>
                    <a:pt x="17580" y="722"/>
                    <a:pt x="16071" y="-1396"/>
                    <a:pt x="13899" y="1327"/>
                  </a:cubicBezTo>
                  <a:cubicBezTo>
                    <a:pt x="11667" y="4110"/>
                    <a:pt x="12753" y="4896"/>
                    <a:pt x="14020" y="6167"/>
                  </a:cubicBezTo>
                  <a:cubicBezTo>
                    <a:pt x="14865" y="7014"/>
                    <a:pt x="13054" y="9253"/>
                    <a:pt x="11124" y="11128"/>
                  </a:cubicBezTo>
                  <a:close/>
                </a:path>
              </a:pathLst>
            </a:custGeom>
            <a:solidFill>
              <a:srgbClr val="FFFFFF"/>
            </a:solidFill>
            <a:ln w="3175">
              <a:miter lim="400000"/>
            </a:ln>
          </p:spPr>
          <p:txBody>
            <a:bodyPr lIns="45719" rIns="45719"/>
            <a:lstStyle/>
            <a:p>
              <a:pPr algn="l" defTabSz="914400">
                <a:defRPr sz="1800">
                  <a:solidFill>
                    <a:srgbClr val="32363F"/>
                  </a:solidFill>
                  <a:latin typeface="Calibri"/>
                  <a:ea typeface="Calibri"/>
                  <a:cs typeface="Calibri"/>
                  <a:sym typeface="Calibri"/>
                </a:defRPr>
              </a:pPr>
              <a:endParaRPr dirty="0"/>
            </a:p>
          </p:txBody>
        </p:sp>
        <p:sp>
          <p:nvSpPr>
            <p:cNvPr id="25" name="TextBox 24">
              <a:extLst>
                <a:ext uri="{FF2B5EF4-FFF2-40B4-BE49-F238E27FC236}">
                  <a16:creationId xmlns:a16="http://schemas.microsoft.com/office/drawing/2014/main" id="{8D20B8F2-010C-4DE6-8B05-DE99EA6002D7}"/>
                </a:ext>
              </a:extLst>
            </p:cNvPr>
            <p:cNvSpPr txBox="1"/>
            <p:nvPr userDrawn="1"/>
          </p:nvSpPr>
          <p:spPr>
            <a:xfrm>
              <a:off x="8112224" y="764704"/>
              <a:ext cx="1299587" cy="338554"/>
            </a:xfrm>
            <a:prstGeom prst="rect">
              <a:avLst/>
            </a:prstGeom>
            <a:noFill/>
          </p:spPr>
          <p:txBody>
            <a:bodyPr wrap="none" rtlCol="0">
              <a:spAutoFit/>
            </a:bodyPr>
            <a:lstStyle/>
            <a:p>
              <a:r>
                <a:rPr lang="en-US" sz="1600" u="sng" dirty="0">
                  <a:solidFill>
                    <a:schemeClr val="bg1"/>
                  </a:solidFill>
                </a:rPr>
                <a:t>United States</a:t>
              </a:r>
            </a:p>
          </p:txBody>
        </p:sp>
      </p:grpSp>
      <p:grpSp>
        <p:nvGrpSpPr>
          <p:cNvPr id="5" name="Group 4">
            <a:extLst>
              <a:ext uri="{FF2B5EF4-FFF2-40B4-BE49-F238E27FC236}">
                <a16:creationId xmlns:a16="http://schemas.microsoft.com/office/drawing/2014/main" id="{F8BFC1C5-9995-4E0D-B1D0-3E11C30DD32D}"/>
              </a:ext>
            </a:extLst>
          </p:cNvPr>
          <p:cNvGrpSpPr/>
          <p:nvPr userDrawn="1"/>
        </p:nvGrpSpPr>
        <p:grpSpPr>
          <a:xfrm>
            <a:off x="9954142" y="1196752"/>
            <a:ext cx="1876762" cy="1224136"/>
            <a:chOff x="9954142" y="1196752"/>
            <a:chExt cx="1876762" cy="1224136"/>
          </a:xfrm>
        </p:grpSpPr>
        <p:sp>
          <p:nvSpPr>
            <p:cNvPr id="26" name="TextBox 25">
              <a:extLst>
                <a:ext uri="{FF2B5EF4-FFF2-40B4-BE49-F238E27FC236}">
                  <a16:creationId xmlns:a16="http://schemas.microsoft.com/office/drawing/2014/main" id="{C5A47E9B-1054-4AB7-9F94-360CCF81A14E}"/>
                </a:ext>
              </a:extLst>
            </p:cNvPr>
            <p:cNvSpPr txBox="1"/>
            <p:nvPr userDrawn="1"/>
          </p:nvSpPr>
          <p:spPr>
            <a:xfrm>
              <a:off x="10128448" y="1196752"/>
              <a:ext cx="1528688" cy="338554"/>
            </a:xfrm>
            <a:prstGeom prst="rect">
              <a:avLst/>
            </a:prstGeom>
            <a:noFill/>
          </p:spPr>
          <p:txBody>
            <a:bodyPr wrap="none" rtlCol="0">
              <a:spAutoFit/>
            </a:bodyPr>
            <a:lstStyle/>
            <a:p>
              <a:r>
                <a:rPr lang="en-US" sz="1600" u="sng" dirty="0">
                  <a:solidFill>
                    <a:schemeClr val="bg1"/>
                  </a:solidFill>
                </a:rPr>
                <a:t>United Kingdom</a:t>
              </a:r>
            </a:p>
          </p:txBody>
        </p:sp>
        <p:sp>
          <p:nvSpPr>
            <p:cNvPr id="27" name="Shape">
              <a:extLst>
                <a:ext uri="{FF2B5EF4-FFF2-40B4-BE49-F238E27FC236}">
                  <a16:creationId xmlns:a16="http://schemas.microsoft.com/office/drawing/2014/main" id="{86379F1A-DBAF-4C08-95D4-345DE5D3C6E0}"/>
                </a:ext>
              </a:extLst>
            </p:cNvPr>
            <p:cNvSpPr/>
            <p:nvPr userDrawn="1"/>
          </p:nvSpPr>
          <p:spPr>
            <a:xfrm>
              <a:off x="9954142" y="2205160"/>
              <a:ext cx="215425" cy="215728"/>
            </a:xfrm>
            <a:custGeom>
              <a:avLst/>
              <a:gdLst/>
              <a:ahLst/>
              <a:cxnLst>
                <a:cxn ang="0">
                  <a:pos x="wd2" y="hd2"/>
                </a:cxn>
                <a:cxn ang="5400000">
                  <a:pos x="wd2" y="hd2"/>
                </a:cxn>
                <a:cxn ang="10800000">
                  <a:pos x="wd2" y="hd2"/>
                </a:cxn>
                <a:cxn ang="16200000">
                  <a:pos x="wd2" y="hd2"/>
                </a:cxn>
              </a:cxnLst>
              <a:rect l="0" t="0" r="r" b="b"/>
              <a:pathLst>
                <a:path w="19302" h="19329" extrusionOk="0">
                  <a:moveTo>
                    <a:pt x="11124" y="11128"/>
                  </a:moveTo>
                  <a:cubicBezTo>
                    <a:pt x="9253" y="13065"/>
                    <a:pt x="7021" y="14880"/>
                    <a:pt x="6176" y="14033"/>
                  </a:cubicBezTo>
                  <a:cubicBezTo>
                    <a:pt x="4909" y="12762"/>
                    <a:pt x="4125" y="11673"/>
                    <a:pt x="1349" y="13912"/>
                  </a:cubicBezTo>
                  <a:cubicBezTo>
                    <a:pt x="-1426" y="16150"/>
                    <a:pt x="746" y="17602"/>
                    <a:pt x="1953" y="18812"/>
                  </a:cubicBezTo>
                  <a:cubicBezTo>
                    <a:pt x="3340" y="20204"/>
                    <a:pt x="8529" y="18873"/>
                    <a:pt x="13718" y="13730"/>
                  </a:cubicBezTo>
                  <a:cubicBezTo>
                    <a:pt x="18847" y="8587"/>
                    <a:pt x="20174" y="3323"/>
                    <a:pt x="18786" y="1932"/>
                  </a:cubicBezTo>
                  <a:cubicBezTo>
                    <a:pt x="17580" y="722"/>
                    <a:pt x="16071" y="-1396"/>
                    <a:pt x="13899" y="1327"/>
                  </a:cubicBezTo>
                  <a:cubicBezTo>
                    <a:pt x="11667" y="4110"/>
                    <a:pt x="12753" y="4896"/>
                    <a:pt x="14020" y="6167"/>
                  </a:cubicBezTo>
                  <a:cubicBezTo>
                    <a:pt x="14865" y="7014"/>
                    <a:pt x="13054" y="9253"/>
                    <a:pt x="11124" y="11128"/>
                  </a:cubicBezTo>
                  <a:close/>
                </a:path>
              </a:pathLst>
            </a:custGeom>
            <a:solidFill>
              <a:srgbClr val="FFFFFF"/>
            </a:solidFill>
            <a:ln w="3175">
              <a:miter lim="400000"/>
            </a:ln>
          </p:spPr>
          <p:txBody>
            <a:bodyPr lIns="45719" rIns="45719"/>
            <a:lstStyle/>
            <a:p>
              <a:pPr algn="l" defTabSz="914400">
                <a:defRPr sz="1800">
                  <a:solidFill>
                    <a:srgbClr val="32363F"/>
                  </a:solidFill>
                  <a:latin typeface="Calibri"/>
                  <a:ea typeface="Calibri"/>
                  <a:cs typeface="Calibri"/>
                  <a:sym typeface="Calibri"/>
                </a:defRPr>
              </a:pPr>
              <a:endParaRPr dirty="0"/>
            </a:p>
          </p:txBody>
        </p:sp>
        <p:sp>
          <p:nvSpPr>
            <p:cNvPr id="28" name="408.597.9000">
              <a:extLst>
                <a:ext uri="{FF2B5EF4-FFF2-40B4-BE49-F238E27FC236}">
                  <a16:creationId xmlns:a16="http://schemas.microsoft.com/office/drawing/2014/main" id="{EB3147B0-8371-49A9-857E-D2E59E255189}"/>
                </a:ext>
              </a:extLst>
            </p:cNvPr>
            <p:cNvSpPr/>
            <p:nvPr userDrawn="1"/>
          </p:nvSpPr>
          <p:spPr>
            <a:xfrm>
              <a:off x="10272464" y="2188867"/>
              <a:ext cx="1525717" cy="225362"/>
            </a:xfrm>
            <a:prstGeom prst="rect">
              <a:avLst/>
            </a:prstGeom>
            <a:ln w="3175">
              <a:miter lim="400000"/>
            </a:ln>
            <a:extLst>
              <a:ext uri="{C572A759-6A51-4108-AA02-DFA0A04FC94B}">
                <ma14:wrappingTextBoxFlag xmlns:ma14="http://schemas.microsoft.com/office/mac/drawingml/2011/main" xmlns="" val="1"/>
              </a:ext>
            </a:extLst>
          </p:spPr>
          <p:txBody>
            <a:bodyPr wrap="none" lIns="12531" tIns="12531" rIns="12531" bIns="12531" anchor="ctr">
              <a:spAutoFit/>
            </a:bodyPr>
            <a:lstStyle>
              <a:lvl1pPr algn="l">
                <a:defRPr sz="900">
                  <a:solidFill>
                    <a:srgbClr val="FFFFFF"/>
                  </a:solidFill>
                  <a:latin typeface="Montserrat ExtraLight"/>
                  <a:ea typeface="Montserrat ExtraLight"/>
                  <a:cs typeface="Montserrat ExtraLight"/>
                  <a:sym typeface="Montserrat ExtraLight"/>
                </a:defRPr>
              </a:lvl1pPr>
            </a:lstStyle>
            <a:p>
              <a:r>
                <a:rPr lang="en-GB" sz="1300" kern="1200" dirty="0">
                  <a:solidFill>
                    <a:srgbClr val="FFFFFF"/>
                  </a:solidFill>
                  <a:effectLst/>
                  <a:latin typeface="Helvetica Light"/>
                  <a:ea typeface="Montserrat ExtraLight"/>
                  <a:cs typeface="Montserrat ExtraLight"/>
                  <a:sym typeface="Montserrat ExtraLight"/>
                </a:rPr>
                <a:t>+44 (0)1582 287613</a:t>
              </a:r>
              <a:endParaRPr sz="1300" b="0" i="0" dirty="0">
                <a:latin typeface="Helvetica Light"/>
                <a:ea typeface="Helvetica Light" charset="0"/>
                <a:cs typeface="Helvetica Light" charset="0"/>
              </a:endParaRPr>
            </a:p>
          </p:txBody>
        </p:sp>
        <p:grpSp>
          <p:nvGrpSpPr>
            <p:cNvPr id="29" name="Group 28">
              <a:extLst>
                <a:ext uri="{FF2B5EF4-FFF2-40B4-BE49-F238E27FC236}">
                  <a16:creationId xmlns:a16="http://schemas.microsoft.com/office/drawing/2014/main" id="{6146BD5E-4767-4333-9FE7-C27EA2725DAD}"/>
                </a:ext>
              </a:extLst>
            </p:cNvPr>
            <p:cNvGrpSpPr/>
            <p:nvPr userDrawn="1"/>
          </p:nvGrpSpPr>
          <p:grpSpPr>
            <a:xfrm>
              <a:off x="9984432" y="1607314"/>
              <a:ext cx="1846472" cy="492443"/>
              <a:chOff x="9970272" y="1336412"/>
              <a:chExt cx="1846472" cy="492443"/>
            </a:xfrm>
          </p:grpSpPr>
          <p:sp>
            <p:nvSpPr>
              <p:cNvPr id="30" name="Shape">
                <a:extLst>
                  <a:ext uri="{FF2B5EF4-FFF2-40B4-BE49-F238E27FC236}">
                    <a16:creationId xmlns:a16="http://schemas.microsoft.com/office/drawing/2014/main" id="{D795738C-A9BC-404A-A8CC-4B929A8A2B75}"/>
                  </a:ext>
                </a:extLst>
              </p:cNvPr>
              <p:cNvSpPr/>
              <p:nvPr userDrawn="1"/>
            </p:nvSpPr>
            <p:spPr>
              <a:xfrm>
                <a:off x="9970272" y="1443515"/>
                <a:ext cx="158176" cy="278236"/>
              </a:xfrm>
              <a:custGeom>
                <a:avLst/>
                <a:gdLst/>
                <a:ahLst/>
                <a:cxnLst>
                  <a:cxn ang="0">
                    <a:pos x="wd2" y="hd2"/>
                  </a:cxn>
                  <a:cxn ang="5400000">
                    <a:pos x="wd2" y="hd2"/>
                  </a:cxn>
                  <a:cxn ang="10800000">
                    <a:pos x="wd2" y="hd2"/>
                  </a:cxn>
                  <a:cxn ang="16200000">
                    <a:pos x="wd2" y="hd2"/>
                  </a:cxn>
                </a:cxnLst>
                <a:rect l="0" t="0" r="r" b="b"/>
                <a:pathLst>
                  <a:path w="21600" h="21600" extrusionOk="0">
                    <a:moveTo>
                      <a:pt x="0" y="6060"/>
                    </a:moveTo>
                    <a:cubicBezTo>
                      <a:pt x="0" y="4398"/>
                      <a:pt x="1037" y="2932"/>
                      <a:pt x="3110" y="1759"/>
                    </a:cubicBezTo>
                    <a:cubicBezTo>
                      <a:pt x="5357" y="586"/>
                      <a:pt x="7776" y="0"/>
                      <a:pt x="10886" y="0"/>
                    </a:cubicBezTo>
                    <a:cubicBezTo>
                      <a:pt x="13824" y="0"/>
                      <a:pt x="16243" y="586"/>
                      <a:pt x="18490" y="1759"/>
                    </a:cubicBezTo>
                    <a:cubicBezTo>
                      <a:pt x="20563" y="2932"/>
                      <a:pt x="21600" y="4398"/>
                      <a:pt x="21600" y="6060"/>
                    </a:cubicBezTo>
                    <a:cubicBezTo>
                      <a:pt x="21600" y="6939"/>
                      <a:pt x="21254" y="7721"/>
                      <a:pt x="20736" y="8503"/>
                    </a:cubicBezTo>
                    <a:cubicBezTo>
                      <a:pt x="10886" y="21600"/>
                      <a:pt x="10886" y="21600"/>
                      <a:pt x="10886" y="21600"/>
                    </a:cubicBezTo>
                    <a:cubicBezTo>
                      <a:pt x="1037" y="8601"/>
                      <a:pt x="1037" y="8601"/>
                      <a:pt x="1037" y="8601"/>
                    </a:cubicBezTo>
                    <a:cubicBezTo>
                      <a:pt x="691" y="8112"/>
                      <a:pt x="518" y="7721"/>
                      <a:pt x="346" y="7330"/>
                    </a:cubicBezTo>
                    <a:cubicBezTo>
                      <a:pt x="173" y="6939"/>
                      <a:pt x="0" y="6548"/>
                      <a:pt x="0" y="6060"/>
                    </a:cubicBezTo>
                    <a:close/>
                    <a:moveTo>
                      <a:pt x="6912" y="3910"/>
                    </a:moveTo>
                    <a:cubicBezTo>
                      <a:pt x="5875" y="4496"/>
                      <a:pt x="5357" y="5180"/>
                      <a:pt x="5357" y="6060"/>
                    </a:cubicBezTo>
                    <a:cubicBezTo>
                      <a:pt x="5357" y="6939"/>
                      <a:pt x="5875" y="7624"/>
                      <a:pt x="6912" y="8210"/>
                    </a:cubicBezTo>
                    <a:cubicBezTo>
                      <a:pt x="8122" y="8796"/>
                      <a:pt x="9331" y="9090"/>
                      <a:pt x="10886" y="9090"/>
                    </a:cubicBezTo>
                    <a:cubicBezTo>
                      <a:pt x="12269" y="9090"/>
                      <a:pt x="13478" y="8796"/>
                      <a:pt x="14688" y="8210"/>
                    </a:cubicBezTo>
                    <a:cubicBezTo>
                      <a:pt x="15725" y="7624"/>
                      <a:pt x="16243" y="6939"/>
                      <a:pt x="16243" y="6060"/>
                    </a:cubicBezTo>
                    <a:cubicBezTo>
                      <a:pt x="16243" y="5180"/>
                      <a:pt x="15725" y="4496"/>
                      <a:pt x="14688" y="3910"/>
                    </a:cubicBezTo>
                    <a:cubicBezTo>
                      <a:pt x="13478" y="3323"/>
                      <a:pt x="12269" y="3030"/>
                      <a:pt x="10886" y="3030"/>
                    </a:cubicBezTo>
                    <a:cubicBezTo>
                      <a:pt x="9331" y="3030"/>
                      <a:pt x="8122" y="3323"/>
                      <a:pt x="6912" y="3910"/>
                    </a:cubicBezTo>
                    <a:close/>
                  </a:path>
                </a:pathLst>
              </a:custGeom>
              <a:solidFill>
                <a:srgbClr val="FFFFFF"/>
              </a:solidFill>
              <a:ln w="3175">
                <a:miter lim="400000"/>
              </a:ln>
            </p:spPr>
            <p:txBody>
              <a:bodyPr lIns="45719" rIns="45719"/>
              <a:lstStyle/>
              <a:p>
                <a:pPr algn="l" defTabSz="914400">
                  <a:defRPr sz="1800">
                    <a:solidFill>
                      <a:srgbClr val="32363F"/>
                    </a:solidFill>
                    <a:latin typeface="Calibri"/>
                    <a:ea typeface="Calibri"/>
                    <a:cs typeface="Calibri"/>
                    <a:sym typeface="Calibri"/>
                  </a:defRPr>
                </a:pPr>
                <a:endParaRPr/>
              </a:p>
            </p:txBody>
          </p:sp>
          <p:sp>
            <p:nvSpPr>
              <p:cNvPr id="31" name="Rectangle 30">
                <a:extLst>
                  <a:ext uri="{FF2B5EF4-FFF2-40B4-BE49-F238E27FC236}">
                    <a16:creationId xmlns:a16="http://schemas.microsoft.com/office/drawing/2014/main" id="{C33088C1-C9AD-46E2-8122-8F8C58A8BC04}"/>
                  </a:ext>
                </a:extLst>
              </p:cNvPr>
              <p:cNvSpPr/>
              <p:nvPr userDrawn="1"/>
            </p:nvSpPr>
            <p:spPr>
              <a:xfrm>
                <a:off x="10258304" y="1336412"/>
                <a:ext cx="1558440" cy="492443"/>
              </a:xfrm>
              <a:prstGeom prst="rect">
                <a:avLst/>
              </a:prstGeom>
            </p:spPr>
            <p:txBody>
              <a:bodyPr wrap="none">
                <a:spAutoFit/>
              </a:bodyPr>
              <a:lstStyle/>
              <a:p>
                <a:r>
                  <a:rPr lang="en-GB" sz="1300" dirty="0">
                    <a:solidFill>
                      <a:schemeClr val="bg1"/>
                    </a:solidFill>
                    <a:effectLst/>
                    <a:latin typeface="Helvetica Light"/>
                    <a:ea typeface="Calibri" panose="020F0502020204030204" pitchFamily="34" charset="0"/>
                  </a:rPr>
                  <a:t>11-21 Paul Street</a:t>
                </a:r>
              </a:p>
              <a:p>
                <a:r>
                  <a:rPr lang="en-GB" sz="1300" kern="1200" dirty="0">
                    <a:solidFill>
                      <a:schemeClr val="bg1"/>
                    </a:solidFill>
                    <a:effectLst/>
                    <a:latin typeface="Helvetica Light"/>
                    <a:ea typeface="+mn-ea"/>
                    <a:cs typeface="+mn-cs"/>
                  </a:rPr>
                  <a:t>London  EC2A 4JU</a:t>
                </a:r>
                <a:endParaRPr lang="en-US" sz="1300" kern="1200" dirty="0">
                  <a:solidFill>
                    <a:schemeClr val="bg1"/>
                  </a:solidFill>
                  <a:effectLst/>
                  <a:latin typeface="Helvetica Light"/>
                  <a:ea typeface="+mn-ea"/>
                  <a:cs typeface="+mn-cs"/>
                </a:endParaRPr>
              </a:p>
            </p:txBody>
          </p:sp>
        </p:grpSp>
      </p:grpSp>
    </p:spTree>
    <p:extLst>
      <p:ext uri="{BB962C8B-B14F-4D97-AF65-F5344CB8AC3E}">
        <p14:creationId xmlns:p14="http://schemas.microsoft.com/office/powerpoint/2010/main" val="2254149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19336" y="6472272"/>
            <a:ext cx="3860800" cy="247200"/>
          </a:xfrm>
          <a:prstGeom prst="rect">
            <a:avLst/>
          </a:prstGeom>
        </p:spPr>
        <p:txBody>
          <a:bodyPr/>
          <a:lstStyle/>
          <a:p>
            <a:r>
              <a:rPr lang="en-US" dirty="0"/>
              <a:t>Confidential - Not for Distribution</a:t>
            </a:r>
          </a:p>
        </p:txBody>
      </p:sp>
      <p:pic>
        <p:nvPicPr>
          <p:cNvPr id="4" name="Picture 3" descr="AltiGen Logo Print Revers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14779" y="36575"/>
            <a:ext cx="967621" cy="853441"/>
          </a:xfrm>
          <a:prstGeom prst="rect">
            <a:avLst/>
          </a:prstGeom>
        </p:spPr>
      </p:pic>
      <p:sp>
        <p:nvSpPr>
          <p:cNvPr id="6" name="Title 1"/>
          <p:cNvSpPr>
            <a:spLocks noGrp="1"/>
          </p:cNvSpPr>
          <p:nvPr>
            <p:ph type="title"/>
          </p:nvPr>
        </p:nvSpPr>
        <p:spPr>
          <a:xfrm>
            <a:off x="1394897" y="153409"/>
            <a:ext cx="9414933" cy="853441"/>
          </a:xfrm>
        </p:spPr>
        <p:txBody>
          <a:bodyPr/>
          <a:lstStyle/>
          <a:p>
            <a:r>
              <a:rPr lang="en-US" dirty="0"/>
              <a:t>Click to edit Master title style</a:t>
            </a:r>
          </a:p>
        </p:txBody>
      </p:sp>
    </p:spTree>
    <p:extLst>
      <p:ext uri="{BB962C8B-B14F-4D97-AF65-F5344CB8AC3E}">
        <p14:creationId xmlns:p14="http://schemas.microsoft.com/office/powerpoint/2010/main" val="323957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DD8CC4-1AA3-41C2-80DF-F58523245C99}" type="datetime1">
              <a:rPr lang="en-US" smtClean="0"/>
              <a:t>9/22/21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96DCF-303E-48E8-AB6B-264417F704E9}"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4795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microsoft.com/office/2007/relationships/hdphoto" Target="../media/hdphoto1.wdp"/><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image" Target="../media/image2.png"/><Relationship Id="rId2" Type="http://schemas.openxmlformats.org/officeDocument/2006/relationships/slideLayout" Target="../slideLayouts/slideLayout21.xml"/><Relationship Id="rId16" Type="http://schemas.microsoft.com/office/2007/relationships/hdphoto" Target="../media/hdphoto1.wdp"/><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1.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0">
            <a:extLst>
              <a:ext uri="{BEBA8EAE-BF5A-486C-A8C5-ECC9F3942E4B}">
                <a14:imgProps xmlns:a14="http://schemas.microsoft.com/office/drawing/2010/main">
                  <a14:imgLayer r:embed="rId11">
                    <a14:imgEffect>
                      <a14:artisticLineDrawing/>
                    </a14:imgEffect>
                  </a14:imgLayer>
                </a14:imgProps>
              </a:ext>
            </a:extLst>
          </a:blip>
          <a:stretch>
            <a:fillRect/>
          </a:stretch>
        </p:blipFill>
        <p:spPr>
          <a:xfrm>
            <a:off x="-96887" y="0"/>
            <a:ext cx="12385774" cy="7258064"/>
          </a:xfrm>
          <a:prstGeom prst="rect">
            <a:avLst/>
          </a:prstGeom>
        </p:spPr>
      </p:pic>
      <p:pic>
        <p:nvPicPr>
          <p:cNvPr id="10" name="Picture 9"/>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280711" y="6021288"/>
            <a:ext cx="1647937" cy="666163"/>
          </a:xfrm>
          <a:prstGeom prst="rect">
            <a:avLst/>
          </a:prstGeom>
        </p:spPr>
      </p:pic>
      <p:sp>
        <p:nvSpPr>
          <p:cNvPr id="2" name="Title Placeholder 1"/>
          <p:cNvSpPr>
            <a:spLocks noGrp="1"/>
          </p:cNvSpPr>
          <p:nvPr>
            <p:ph type="title"/>
          </p:nvPr>
        </p:nvSpPr>
        <p:spPr>
          <a:xfrm>
            <a:off x="2453930" y="188640"/>
            <a:ext cx="728414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189184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Lst>
  <p:hf hdr="0" ftr="0" dt="0"/>
  <p:txStyles>
    <p:titleStyle>
      <a:lvl1pPr algn="ctr" defTabSz="914400" rtl="0" eaLnBrk="1" latinLnBrk="0" hangingPunct="1">
        <a:lnSpc>
          <a:spcPct val="90000"/>
        </a:lnSpc>
        <a:spcBef>
          <a:spcPct val="0"/>
        </a:spcBef>
        <a:buNone/>
        <a:defRPr sz="4400" kern="1200">
          <a:solidFill>
            <a:srgbClr val="595457"/>
          </a:solidFill>
          <a:latin typeface="Helvetica Ligh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Ligh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Ligh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Ligh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Ligh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Ligh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1">
          <p15:clr>
            <a:srgbClr val="F26B43"/>
          </p15:clr>
        </p15:guide>
        <p15:guide id="4" pos="7469">
          <p15:clr>
            <a:srgbClr val="F26B43"/>
          </p15:clr>
        </p15:guide>
        <p15:guide id="5" orient="horz" pos="4201">
          <p15:clr>
            <a:srgbClr val="F26B43"/>
          </p15:clr>
        </p15:guide>
        <p15:guide id="6" orient="horz" pos="11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5"/>
            <a:ext cx="10058400" cy="86054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332416"/>
            <a:ext cx="10058400" cy="4536679"/>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639BF6C9-087F-4A5B-89BF-71641CF2CBE2}" type="datetime1">
              <a:rPr lang="en-US" smtClean="0"/>
              <a:t>9/22/21</a:t>
            </a:fld>
            <a:endParaRPr lang="en-US"/>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07D96DCF-303E-48E8-AB6B-264417F704E9}" type="slidenum">
              <a:rPr lang="en-US" smtClean="0"/>
              <a:t>‹#›</a:t>
            </a:fld>
            <a:endParaRPr lang="en-US"/>
          </a:p>
        </p:txBody>
      </p:sp>
      <p:cxnSp>
        <p:nvCxnSpPr>
          <p:cNvPr id="10" name="Straight Connector 9"/>
          <p:cNvCxnSpPr/>
          <p:nvPr/>
        </p:nvCxnSpPr>
        <p:spPr>
          <a:xfrm>
            <a:off x="1193532" y="1154366"/>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8539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ftr="0" dt="0"/>
  <p:txStyles>
    <p:titleStyle>
      <a:lvl1pPr algn="l" defTabSz="914400" rtl="0" eaLnBrk="1" latinLnBrk="0" hangingPunct="1">
        <a:lnSpc>
          <a:spcPct val="85000"/>
        </a:lnSpc>
        <a:spcBef>
          <a:spcPct val="0"/>
        </a:spcBef>
        <a:buNone/>
        <a:defRPr sz="32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5">
            <a:extLst>
              <a:ext uri="{BEBA8EAE-BF5A-486C-A8C5-ECC9F3942E4B}">
                <a14:imgProps xmlns:a14="http://schemas.microsoft.com/office/drawing/2010/main">
                  <a14:imgLayer r:embed="rId16">
                    <a14:imgEffect>
                      <a14:artisticLineDrawing/>
                    </a14:imgEffect>
                  </a14:imgLayer>
                </a14:imgProps>
              </a:ext>
            </a:extLst>
          </a:blip>
          <a:stretch>
            <a:fillRect/>
          </a:stretch>
        </p:blipFill>
        <p:spPr>
          <a:xfrm>
            <a:off x="-96887" y="0"/>
            <a:ext cx="12385774" cy="7258064"/>
          </a:xfrm>
          <a:prstGeom prst="rect">
            <a:avLst/>
          </a:prstGeom>
        </p:spPr>
      </p:pic>
      <p:pic>
        <p:nvPicPr>
          <p:cNvPr id="10" name="Picture 9"/>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280711" y="6021288"/>
            <a:ext cx="1647937" cy="666163"/>
          </a:xfrm>
          <a:prstGeom prst="rect">
            <a:avLst/>
          </a:prstGeom>
        </p:spPr>
      </p:pic>
      <p:sp>
        <p:nvSpPr>
          <p:cNvPr id="2" name="Title Placeholder 1"/>
          <p:cNvSpPr>
            <a:spLocks noGrp="1"/>
          </p:cNvSpPr>
          <p:nvPr>
            <p:ph type="title"/>
          </p:nvPr>
        </p:nvSpPr>
        <p:spPr>
          <a:xfrm>
            <a:off x="2453930" y="188640"/>
            <a:ext cx="728414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70342325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hf hdr="0" ftr="0" dt="0"/>
  <p:txStyles>
    <p:titleStyle>
      <a:lvl1pPr algn="ctr" defTabSz="914400" rtl="0" eaLnBrk="1" latinLnBrk="0" hangingPunct="1">
        <a:lnSpc>
          <a:spcPct val="90000"/>
        </a:lnSpc>
        <a:spcBef>
          <a:spcPct val="0"/>
        </a:spcBef>
        <a:buNone/>
        <a:defRPr sz="4400" kern="1200">
          <a:solidFill>
            <a:srgbClr val="595457"/>
          </a:solidFill>
          <a:latin typeface="Helvetica Ligh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Ligh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Ligh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Ligh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Ligh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Ligh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1">
          <p15:clr>
            <a:srgbClr val="F26B43"/>
          </p15:clr>
        </p15:guide>
        <p15:guide id="4" pos="7469">
          <p15:clr>
            <a:srgbClr val="F26B43"/>
          </p15:clr>
        </p15:guide>
        <p15:guide id="5" orient="horz" pos="4201">
          <p15:clr>
            <a:srgbClr val="F26B43"/>
          </p15:clr>
        </p15:guide>
        <p15:guide id="6" orient="horz" pos="11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E69FE6-3AA4-494A-8E26-65371E4331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9F31E6-30F3-4246-AAF8-E9717240D6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F664D-5E4C-442D-82DD-75943FF3DD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FFB74-72D4-4866-B118-9128F4569413}" type="datetimeFigureOut">
              <a:rPr lang="en-US" smtClean="0"/>
              <a:t>9/22/21</a:t>
            </a:fld>
            <a:endParaRPr lang="en-US"/>
          </a:p>
        </p:txBody>
      </p:sp>
      <p:sp>
        <p:nvSpPr>
          <p:cNvPr id="5" name="Footer Placeholder 4">
            <a:extLst>
              <a:ext uri="{FF2B5EF4-FFF2-40B4-BE49-F238E27FC236}">
                <a16:creationId xmlns:a16="http://schemas.microsoft.com/office/drawing/2014/main" id="{67A762D1-F9C8-44BC-8DF0-C02A7C294F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41C45F-530C-4702-9475-E3D215AFBE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BD8BA7-DCBD-402F-B232-C83B14E630F2}" type="slidenum">
              <a:rPr lang="en-US" smtClean="0"/>
              <a:t>‹#›</a:t>
            </a:fld>
            <a:endParaRPr lang="en-US"/>
          </a:p>
        </p:txBody>
      </p:sp>
    </p:spTree>
    <p:extLst>
      <p:ext uri="{BB962C8B-B14F-4D97-AF65-F5344CB8AC3E}">
        <p14:creationId xmlns:p14="http://schemas.microsoft.com/office/powerpoint/2010/main" val="269855688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39.xml"/><Relationship Id="rId4" Type="http://schemas.openxmlformats.org/officeDocument/2006/relationships/image" Target="../media/image52.jp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10.jpe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3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34.xml"/><Relationship Id="rId6" Type="http://schemas.openxmlformats.org/officeDocument/2006/relationships/image" Target="../media/image60.png"/><Relationship Id="rId5" Type="http://schemas.openxmlformats.org/officeDocument/2006/relationships/image" Target="../media/image53.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34.xml"/><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34.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hyperlink" Target="mailto:Ask_ATS@networkats.com"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8.JP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JP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5.png"/><Relationship Id="rId3" Type="http://schemas.openxmlformats.org/officeDocument/2006/relationships/image" Target="../media/image8.JPG"/><Relationship Id="rId7" Type="http://schemas.openxmlformats.org/officeDocument/2006/relationships/image" Target="../media/image36.png"/><Relationship Id="rId12"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70D6FD-C978-43B2-947D-100B5DF75C79}"/>
              </a:ext>
            </a:extLst>
          </p:cNvPr>
          <p:cNvSpPr>
            <a:spLocks noGrp="1"/>
          </p:cNvSpPr>
          <p:nvPr>
            <p:ph type="title"/>
          </p:nvPr>
        </p:nvSpPr>
        <p:spPr/>
        <p:txBody>
          <a:bodyPr>
            <a:normAutofit fontScale="90000"/>
          </a:bodyPr>
          <a:lstStyle/>
          <a:p>
            <a:pPr algn="ctr"/>
            <a:r>
              <a:rPr lang="en-US" sz="4400" b="1" dirty="0">
                <a:solidFill>
                  <a:srgbClr val="006699"/>
                </a:solidFill>
                <a:latin typeface="Segoe UI Semibold" panose="020B0702040204020203" pitchFamily="34" charset="0"/>
                <a:cs typeface="Segoe UI Semibold" panose="020B0702040204020203" pitchFamily="34" charset="0"/>
              </a:rPr>
              <a:t>Microsoft Teams Phone System Solutions</a:t>
            </a:r>
          </a:p>
        </p:txBody>
      </p:sp>
      <p:sp>
        <p:nvSpPr>
          <p:cNvPr id="7" name="Content Placeholder 6">
            <a:extLst>
              <a:ext uri="{FF2B5EF4-FFF2-40B4-BE49-F238E27FC236}">
                <a16:creationId xmlns:a16="http://schemas.microsoft.com/office/drawing/2014/main" id="{C72B7165-D1DC-4D71-991D-078787C5E48B}"/>
              </a:ext>
            </a:extLst>
          </p:cNvPr>
          <p:cNvSpPr>
            <a:spLocks noGrp="1"/>
          </p:cNvSpPr>
          <p:nvPr>
            <p:ph idx="1"/>
          </p:nvPr>
        </p:nvSpPr>
        <p:spPr/>
        <p:txBody>
          <a:bodyPr/>
          <a:lstStyle/>
          <a:p>
            <a:endParaRPr lang="en-US" sz="6000" dirty="0">
              <a:solidFill>
                <a:srgbClr val="006699"/>
              </a:solidFill>
              <a:latin typeface="Segoe UI" panose="020B0502040204020203" pitchFamily="34" charset="0"/>
              <a:cs typeface="Segoe UI" panose="020B0502040204020203" pitchFamily="34" charset="0"/>
            </a:endParaRPr>
          </a:p>
          <a:p>
            <a:pPr algn="ctr"/>
            <a:r>
              <a:rPr lang="en-US" sz="5400" dirty="0">
                <a:solidFill>
                  <a:srgbClr val="006699"/>
                </a:solidFill>
                <a:latin typeface="Segoe UI" panose="020B0502040204020203" pitchFamily="34" charset="0"/>
                <a:cs typeface="Segoe UI" panose="020B0502040204020203" pitchFamily="34" charset="0"/>
              </a:rPr>
              <a:t>Presented by American Technology Services </a:t>
            </a:r>
          </a:p>
          <a:p>
            <a:endParaRPr lang="en-US" dirty="0">
              <a:latin typeface="Segoe UI" panose="020B0502040204020203" pitchFamily="34" charset="0"/>
              <a:cs typeface="Segoe UI" panose="020B0502040204020203" pitchFamily="34" charset="0"/>
            </a:endParaRPr>
          </a:p>
          <a:p>
            <a:r>
              <a:rPr lang="en-US" dirty="0">
                <a:solidFill>
                  <a:srgbClr val="006699"/>
                </a:solidFill>
                <a:latin typeface="Segoe UI" panose="020B0502040204020203" pitchFamily="34" charset="0"/>
                <a:cs typeface="Segoe UI" panose="020B0502040204020203" pitchFamily="34" charset="0"/>
              </a:rPr>
              <a:t>                                                                                                Powered by Altigen </a:t>
            </a:r>
          </a:p>
        </p:txBody>
      </p:sp>
      <p:pic>
        <p:nvPicPr>
          <p:cNvPr id="6" name="Picture 5" descr="Logo, company name&#10;&#10;Description automatically generated">
            <a:extLst>
              <a:ext uri="{FF2B5EF4-FFF2-40B4-BE49-F238E27FC236}">
                <a16:creationId xmlns:a16="http://schemas.microsoft.com/office/drawing/2014/main" id="{EDC5E713-7DF7-4388-A3E0-C9B3B9034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 y="6268932"/>
            <a:ext cx="1384935" cy="589067"/>
          </a:xfrm>
          <a:prstGeom prst="rect">
            <a:avLst/>
          </a:prstGeom>
        </p:spPr>
      </p:pic>
    </p:spTree>
    <p:extLst>
      <p:ext uri="{BB962C8B-B14F-4D97-AF65-F5344CB8AC3E}">
        <p14:creationId xmlns:p14="http://schemas.microsoft.com/office/powerpoint/2010/main" val="2078574462"/>
      </p:ext>
    </p:extLst>
  </p:cSld>
  <p:clrMapOvr>
    <a:masterClrMapping/>
  </p:clrMapOvr>
  <mc:AlternateContent xmlns:mc="http://schemas.openxmlformats.org/markup-compatibility/2006" xmlns:p14="http://schemas.microsoft.com/office/powerpoint/2010/main">
    <mc:Choice Requires="p14">
      <p:transition spd="slow" p14:dur="2000" advTm="6515"/>
    </mc:Choice>
    <mc:Fallback xmlns="">
      <p:transition spd="slow" advTm="651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EDC5E713-7DF7-4388-A3E0-C9B3B9034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 y="6268932"/>
            <a:ext cx="1384935" cy="589067"/>
          </a:xfrm>
          <a:prstGeom prst="rect">
            <a:avLst/>
          </a:prstGeom>
        </p:spPr>
      </p:pic>
      <p:sp>
        <p:nvSpPr>
          <p:cNvPr id="3" name="Content Placeholder 2">
            <a:extLst>
              <a:ext uri="{FF2B5EF4-FFF2-40B4-BE49-F238E27FC236}">
                <a16:creationId xmlns:a16="http://schemas.microsoft.com/office/drawing/2014/main" id="{5046AA76-63F1-4313-B1F9-632B7ACE7DF8}"/>
              </a:ext>
            </a:extLst>
          </p:cNvPr>
          <p:cNvSpPr>
            <a:spLocks noGrp="1"/>
          </p:cNvSpPr>
          <p:nvPr>
            <p:ph idx="1"/>
          </p:nvPr>
        </p:nvSpPr>
        <p:spPr>
          <a:xfrm>
            <a:off x="771787" y="336332"/>
            <a:ext cx="10829663" cy="5532764"/>
          </a:xfrm>
        </p:spPr>
        <p:txBody>
          <a:bodyPr/>
          <a:lstStyle/>
          <a:p>
            <a:r>
              <a:rPr lang="en-US" sz="5400">
                <a:latin typeface="Segoe UI" panose="020B0502040204020203" pitchFamily="34" charset="0"/>
                <a:cs typeface="Segoe UI" panose="020B0502040204020203" pitchFamily="34" charset="0"/>
              </a:rPr>
              <a:t>                   </a:t>
            </a:r>
          </a:p>
          <a:p>
            <a:endParaRPr lang="en-US" sz="5400">
              <a:latin typeface="Segoe UI" panose="020B0502040204020203" pitchFamily="34" charset="0"/>
              <a:cs typeface="Segoe UI" panose="020B0502040204020203" pitchFamily="34" charset="0"/>
            </a:endParaRPr>
          </a:p>
          <a:p>
            <a:endParaRPr lang="en-US" sz="5400">
              <a:latin typeface="Segoe UI" panose="020B0502040204020203" pitchFamily="34" charset="0"/>
              <a:cs typeface="Segoe UI" panose="020B0502040204020203" pitchFamily="34" charset="0"/>
            </a:endParaRPr>
          </a:p>
          <a:p>
            <a:r>
              <a:rPr lang="en-US" sz="5400">
                <a:solidFill>
                  <a:schemeClr val="accent6">
                    <a:lumMod val="50000"/>
                  </a:schemeClr>
                </a:solidFill>
                <a:latin typeface="Segoe UI" panose="020B0502040204020203" pitchFamily="34" charset="0"/>
                <a:cs typeface="Segoe UI" panose="020B0502040204020203" pitchFamily="34" charset="0"/>
              </a:rPr>
              <a:t>                       </a:t>
            </a:r>
            <a:endParaRPr lang="en-US" dirty="0"/>
          </a:p>
        </p:txBody>
      </p:sp>
      <p:sp>
        <p:nvSpPr>
          <p:cNvPr id="8" name="Rectangle 7">
            <a:extLst>
              <a:ext uri="{FF2B5EF4-FFF2-40B4-BE49-F238E27FC236}">
                <a16:creationId xmlns:a16="http://schemas.microsoft.com/office/drawing/2014/main" id="{67DE8AC3-C2C8-4345-B64E-0DA825AB06AD}"/>
              </a:ext>
            </a:extLst>
          </p:cNvPr>
          <p:cNvSpPr/>
          <p:nvPr/>
        </p:nvSpPr>
        <p:spPr>
          <a:xfrm>
            <a:off x="5858661" y="2931488"/>
            <a:ext cx="1552148" cy="6208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a:extLst>
              <a:ext uri="{FF2B5EF4-FFF2-40B4-BE49-F238E27FC236}">
                <a16:creationId xmlns:a16="http://schemas.microsoft.com/office/drawing/2014/main" id="{8813C463-D7FB-48CF-AAE4-950E5B954615}"/>
              </a:ext>
            </a:extLst>
          </p:cNvPr>
          <p:cNvSpPr/>
          <p:nvPr/>
        </p:nvSpPr>
        <p:spPr>
          <a:xfrm>
            <a:off x="8534344" y="3069000"/>
            <a:ext cx="18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4A268104-6102-4FE3-AF39-63AE172D05A0}"/>
              </a:ext>
            </a:extLst>
          </p:cNvPr>
          <p:cNvSpPr/>
          <p:nvPr/>
        </p:nvSpPr>
        <p:spPr>
          <a:xfrm>
            <a:off x="9253395" y="1947869"/>
            <a:ext cx="731520" cy="2139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Rectangle 10">
            <a:extLst>
              <a:ext uri="{FF2B5EF4-FFF2-40B4-BE49-F238E27FC236}">
                <a16:creationId xmlns:a16="http://schemas.microsoft.com/office/drawing/2014/main" id="{D4FA3F38-C49E-4AFE-BB36-5D0537E3265F}"/>
              </a:ext>
            </a:extLst>
          </p:cNvPr>
          <p:cNvSpPr/>
          <p:nvPr/>
        </p:nvSpPr>
        <p:spPr>
          <a:xfrm>
            <a:off x="4940981" y="1628953"/>
            <a:ext cx="4005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33" name="Picture 32">
            <a:extLst>
              <a:ext uri="{FF2B5EF4-FFF2-40B4-BE49-F238E27FC236}">
                <a16:creationId xmlns:a16="http://schemas.microsoft.com/office/drawing/2014/main" id="{7A64AF6A-91C4-453D-91B3-34E52CBEAD35}"/>
              </a:ext>
            </a:extLst>
          </p:cNvPr>
          <p:cNvPicPr>
            <a:picLocks noChangeAspect="1"/>
          </p:cNvPicPr>
          <p:nvPr/>
        </p:nvPicPr>
        <p:blipFill>
          <a:blip r:embed="rId4"/>
          <a:stretch>
            <a:fillRect/>
          </a:stretch>
        </p:blipFill>
        <p:spPr>
          <a:xfrm>
            <a:off x="1" y="0"/>
            <a:ext cx="12192000" cy="6268932"/>
          </a:xfrm>
          <a:prstGeom prst="rect">
            <a:avLst/>
          </a:prstGeom>
        </p:spPr>
      </p:pic>
    </p:spTree>
    <p:extLst>
      <p:ext uri="{BB962C8B-B14F-4D97-AF65-F5344CB8AC3E}">
        <p14:creationId xmlns:p14="http://schemas.microsoft.com/office/powerpoint/2010/main" val="1382429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EDC5E713-7DF7-4388-A3E0-C9B3B9034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 y="6268932"/>
            <a:ext cx="1384935" cy="589067"/>
          </a:xfrm>
          <a:prstGeom prst="rect">
            <a:avLst/>
          </a:prstGeom>
        </p:spPr>
      </p:pic>
      <p:sp>
        <p:nvSpPr>
          <p:cNvPr id="3" name="Content Placeholder 2">
            <a:extLst>
              <a:ext uri="{FF2B5EF4-FFF2-40B4-BE49-F238E27FC236}">
                <a16:creationId xmlns:a16="http://schemas.microsoft.com/office/drawing/2014/main" id="{5046AA76-63F1-4313-B1F9-632B7ACE7DF8}"/>
              </a:ext>
            </a:extLst>
          </p:cNvPr>
          <p:cNvSpPr>
            <a:spLocks noGrp="1"/>
          </p:cNvSpPr>
          <p:nvPr>
            <p:ph idx="1"/>
          </p:nvPr>
        </p:nvSpPr>
        <p:spPr>
          <a:xfrm>
            <a:off x="771787" y="336332"/>
            <a:ext cx="10829663" cy="5532764"/>
          </a:xfrm>
        </p:spPr>
        <p:txBody>
          <a:bodyPr/>
          <a:lstStyle/>
          <a:p>
            <a:r>
              <a:rPr lang="en-US" sz="5400" dirty="0">
                <a:latin typeface="Segoe UI" panose="020B0502040204020203" pitchFamily="34" charset="0"/>
                <a:cs typeface="Segoe UI" panose="020B0502040204020203" pitchFamily="34" charset="0"/>
              </a:rPr>
              <a:t>                   </a:t>
            </a:r>
          </a:p>
          <a:p>
            <a:endParaRPr lang="en-US" sz="5400" dirty="0">
              <a:latin typeface="Segoe UI" panose="020B0502040204020203" pitchFamily="34" charset="0"/>
              <a:cs typeface="Segoe UI" panose="020B0502040204020203" pitchFamily="34" charset="0"/>
            </a:endParaRPr>
          </a:p>
          <a:p>
            <a:endParaRPr lang="en-US" sz="5400" dirty="0">
              <a:latin typeface="Segoe UI" panose="020B0502040204020203" pitchFamily="34" charset="0"/>
              <a:cs typeface="Segoe UI" panose="020B0502040204020203" pitchFamily="34" charset="0"/>
            </a:endParaRPr>
          </a:p>
          <a:p>
            <a:endParaRPr lang="en-US" dirty="0"/>
          </a:p>
        </p:txBody>
      </p:sp>
      <p:pic>
        <p:nvPicPr>
          <p:cNvPr id="4" name="Picture 3">
            <a:extLst>
              <a:ext uri="{FF2B5EF4-FFF2-40B4-BE49-F238E27FC236}">
                <a16:creationId xmlns:a16="http://schemas.microsoft.com/office/drawing/2014/main" id="{0F848EB7-D5BB-433D-9551-1836B1AC4477}"/>
              </a:ext>
            </a:extLst>
          </p:cNvPr>
          <p:cNvPicPr>
            <a:picLocks noChangeAspect="1"/>
          </p:cNvPicPr>
          <p:nvPr/>
        </p:nvPicPr>
        <p:blipFill>
          <a:blip r:embed="rId4"/>
          <a:stretch>
            <a:fillRect/>
          </a:stretch>
        </p:blipFill>
        <p:spPr>
          <a:xfrm>
            <a:off x="-1097" y="0"/>
            <a:ext cx="12193097" cy="6268932"/>
          </a:xfrm>
          <a:prstGeom prst="rect">
            <a:avLst/>
          </a:prstGeom>
        </p:spPr>
      </p:pic>
    </p:spTree>
    <p:extLst>
      <p:ext uri="{BB962C8B-B14F-4D97-AF65-F5344CB8AC3E}">
        <p14:creationId xmlns:p14="http://schemas.microsoft.com/office/powerpoint/2010/main" val="2382071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EDC5E713-7DF7-4388-A3E0-C9B3B9034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 y="6268932"/>
            <a:ext cx="1384935" cy="589067"/>
          </a:xfrm>
          <a:prstGeom prst="rect">
            <a:avLst/>
          </a:prstGeom>
        </p:spPr>
      </p:pic>
      <p:sp>
        <p:nvSpPr>
          <p:cNvPr id="3" name="Content Placeholder 2">
            <a:extLst>
              <a:ext uri="{FF2B5EF4-FFF2-40B4-BE49-F238E27FC236}">
                <a16:creationId xmlns:a16="http://schemas.microsoft.com/office/drawing/2014/main" id="{5046AA76-63F1-4313-B1F9-632B7ACE7DF8}"/>
              </a:ext>
            </a:extLst>
          </p:cNvPr>
          <p:cNvSpPr>
            <a:spLocks noGrp="1"/>
          </p:cNvSpPr>
          <p:nvPr>
            <p:ph idx="1"/>
          </p:nvPr>
        </p:nvSpPr>
        <p:spPr>
          <a:xfrm>
            <a:off x="771787" y="336332"/>
            <a:ext cx="10829663" cy="5532764"/>
          </a:xfrm>
        </p:spPr>
        <p:txBody>
          <a:bodyPr/>
          <a:lstStyle/>
          <a:p>
            <a:r>
              <a:rPr lang="en-US" sz="5400" dirty="0">
                <a:latin typeface="Segoe UI" panose="020B0502040204020203" pitchFamily="34" charset="0"/>
                <a:cs typeface="Segoe UI" panose="020B0502040204020203" pitchFamily="34" charset="0"/>
              </a:rPr>
              <a:t>                   </a:t>
            </a:r>
          </a:p>
          <a:p>
            <a:endParaRPr lang="en-US" sz="5400" dirty="0">
              <a:latin typeface="Segoe UI" panose="020B0502040204020203" pitchFamily="34" charset="0"/>
              <a:cs typeface="Segoe UI" panose="020B0502040204020203" pitchFamily="34" charset="0"/>
            </a:endParaRPr>
          </a:p>
          <a:p>
            <a:endParaRPr lang="en-US" sz="5400" dirty="0">
              <a:latin typeface="Segoe UI" panose="020B0502040204020203" pitchFamily="34" charset="0"/>
              <a:cs typeface="Segoe UI" panose="020B0502040204020203" pitchFamily="34" charset="0"/>
            </a:endParaRPr>
          </a:p>
          <a:p>
            <a:r>
              <a:rPr lang="en-US" sz="5400" dirty="0">
                <a:solidFill>
                  <a:schemeClr val="accent6">
                    <a:lumMod val="50000"/>
                  </a:schemeClr>
                </a:solidFill>
                <a:latin typeface="Segoe UI" panose="020B0502040204020203" pitchFamily="34" charset="0"/>
                <a:cs typeface="Segoe UI" panose="020B0502040204020203" pitchFamily="34" charset="0"/>
              </a:rPr>
              <a:t>                      </a:t>
            </a:r>
            <a:endParaRPr lang="en-US" dirty="0"/>
          </a:p>
        </p:txBody>
      </p:sp>
      <p:pic>
        <p:nvPicPr>
          <p:cNvPr id="4" name="Picture 3">
            <a:extLst>
              <a:ext uri="{FF2B5EF4-FFF2-40B4-BE49-F238E27FC236}">
                <a16:creationId xmlns:a16="http://schemas.microsoft.com/office/drawing/2014/main" id="{67943FEC-AF57-4D69-8787-DFE73373FF2D}"/>
              </a:ext>
            </a:extLst>
          </p:cNvPr>
          <p:cNvPicPr>
            <a:picLocks noChangeAspect="1"/>
          </p:cNvPicPr>
          <p:nvPr/>
        </p:nvPicPr>
        <p:blipFill>
          <a:blip r:embed="rId4"/>
          <a:stretch>
            <a:fillRect/>
          </a:stretch>
        </p:blipFill>
        <p:spPr>
          <a:xfrm>
            <a:off x="0" y="0"/>
            <a:ext cx="12192000" cy="6268932"/>
          </a:xfrm>
          <a:prstGeom prst="rect">
            <a:avLst/>
          </a:prstGeom>
        </p:spPr>
      </p:pic>
    </p:spTree>
    <p:extLst>
      <p:ext uri="{BB962C8B-B14F-4D97-AF65-F5344CB8AC3E}">
        <p14:creationId xmlns:p14="http://schemas.microsoft.com/office/powerpoint/2010/main" val="826237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EDC5E713-7DF7-4388-A3E0-C9B3B9034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 y="6268932"/>
            <a:ext cx="1384935" cy="589067"/>
          </a:xfrm>
          <a:prstGeom prst="rect">
            <a:avLst/>
          </a:prstGeom>
        </p:spPr>
      </p:pic>
      <p:sp>
        <p:nvSpPr>
          <p:cNvPr id="3" name="Content Placeholder 2">
            <a:extLst>
              <a:ext uri="{FF2B5EF4-FFF2-40B4-BE49-F238E27FC236}">
                <a16:creationId xmlns:a16="http://schemas.microsoft.com/office/drawing/2014/main" id="{5046AA76-63F1-4313-B1F9-632B7ACE7DF8}"/>
              </a:ext>
            </a:extLst>
          </p:cNvPr>
          <p:cNvSpPr>
            <a:spLocks noGrp="1"/>
          </p:cNvSpPr>
          <p:nvPr>
            <p:ph idx="1"/>
          </p:nvPr>
        </p:nvSpPr>
        <p:spPr>
          <a:xfrm>
            <a:off x="771787" y="336332"/>
            <a:ext cx="10829663" cy="5532764"/>
          </a:xfrm>
        </p:spPr>
        <p:txBody>
          <a:bodyPr/>
          <a:lstStyle/>
          <a:p>
            <a:r>
              <a:rPr lang="en-US" sz="5400" dirty="0">
                <a:latin typeface="Segoe UI" panose="020B0502040204020203" pitchFamily="34" charset="0"/>
                <a:cs typeface="Segoe UI" panose="020B0502040204020203" pitchFamily="34" charset="0"/>
              </a:rPr>
              <a:t>                   </a:t>
            </a:r>
          </a:p>
          <a:p>
            <a:endParaRPr lang="en-US" sz="5400" dirty="0">
              <a:latin typeface="Segoe UI" panose="020B0502040204020203" pitchFamily="34" charset="0"/>
              <a:cs typeface="Segoe UI" panose="020B0502040204020203" pitchFamily="34" charset="0"/>
            </a:endParaRPr>
          </a:p>
          <a:p>
            <a:endParaRPr lang="en-US" sz="5400" dirty="0">
              <a:latin typeface="Segoe UI" panose="020B0502040204020203" pitchFamily="34" charset="0"/>
              <a:cs typeface="Segoe UI" panose="020B0502040204020203" pitchFamily="34" charset="0"/>
            </a:endParaRPr>
          </a:p>
          <a:p>
            <a:r>
              <a:rPr lang="en-US" sz="5400" dirty="0">
                <a:solidFill>
                  <a:schemeClr val="accent6">
                    <a:lumMod val="50000"/>
                  </a:schemeClr>
                </a:solidFill>
                <a:latin typeface="Segoe UI" panose="020B0502040204020203" pitchFamily="34" charset="0"/>
                <a:cs typeface="Segoe UI" panose="020B0502040204020203" pitchFamily="34" charset="0"/>
              </a:rPr>
              <a:t>                       </a:t>
            </a:r>
            <a:endParaRPr lang="en-US" dirty="0"/>
          </a:p>
        </p:txBody>
      </p:sp>
      <p:pic>
        <p:nvPicPr>
          <p:cNvPr id="4" name="Picture 3">
            <a:extLst>
              <a:ext uri="{FF2B5EF4-FFF2-40B4-BE49-F238E27FC236}">
                <a16:creationId xmlns:a16="http://schemas.microsoft.com/office/drawing/2014/main" id="{64B9B475-A194-48C7-872C-CF5F9263AAD8}"/>
              </a:ext>
            </a:extLst>
          </p:cNvPr>
          <p:cNvPicPr>
            <a:picLocks noChangeAspect="1"/>
          </p:cNvPicPr>
          <p:nvPr/>
        </p:nvPicPr>
        <p:blipFill>
          <a:blip r:embed="rId4"/>
          <a:stretch>
            <a:fillRect/>
          </a:stretch>
        </p:blipFill>
        <p:spPr>
          <a:xfrm>
            <a:off x="1" y="0"/>
            <a:ext cx="12192000" cy="6268931"/>
          </a:xfrm>
          <a:prstGeom prst="rect">
            <a:avLst/>
          </a:prstGeom>
        </p:spPr>
      </p:pic>
    </p:spTree>
    <p:extLst>
      <p:ext uri="{BB962C8B-B14F-4D97-AF65-F5344CB8AC3E}">
        <p14:creationId xmlns:p14="http://schemas.microsoft.com/office/powerpoint/2010/main" val="2081022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EDC5E713-7DF7-4388-A3E0-C9B3B9034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 y="6268932"/>
            <a:ext cx="1384935" cy="589067"/>
          </a:xfrm>
          <a:prstGeom prst="rect">
            <a:avLst/>
          </a:prstGeom>
        </p:spPr>
      </p:pic>
      <p:sp>
        <p:nvSpPr>
          <p:cNvPr id="3" name="Content Placeholder 2">
            <a:extLst>
              <a:ext uri="{FF2B5EF4-FFF2-40B4-BE49-F238E27FC236}">
                <a16:creationId xmlns:a16="http://schemas.microsoft.com/office/drawing/2014/main" id="{5046AA76-63F1-4313-B1F9-632B7ACE7DF8}"/>
              </a:ext>
            </a:extLst>
          </p:cNvPr>
          <p:cNvSpPr>
            <a:spLocks noGrp="1"/>
          </p:cNvSpPr>
          <p:nvPr>
            <p:ph idx="1"/>
          </p:nvPr>
        </p:nvSpPr>
        <p:spPr>
          <a:xfrm>
            <a:off x="771787" y="336332"/>
            <a:ext cx="10829663" cy="5532764"/>
          </a:xfrm>
        </p:spPr>
        <p:txBody>
          <a:bodyPr/>
          <a:lstStyle/>
          <a:p>
            <a:r>
              <a:rPr lang="en-US" sz="5400" dirty="0">
                <a:latin typeface="Segoe UI" panose="020B0502040204020203" pitchFamily="34" charset="0"/>
                <a:cs typeface="Segoe UI" panose="020B0502040204020203" pitchFamily="34" charset="0"/>
              </a:rPr>
              <a:t>                   </a:t>
            </a:r>
          </a:p>
          <a:p>
            <a:endParaRPr lang="en-US" sz="5400" dirty="0">
              <a:latin typeface="Segoe UI" panose="020B0502040204020203" pitchFamily="34" charset="0"/>
              <a:cs typeface="Segoe UI" panose="020B0502040204020203" pitchFamily="34" charset="0"/>
            </a:endParaRPr>
          </a:p>
          <a:p>
            <a:endParaRPr lang="en-US" sz="5400" dirty="0">
              <a:latin typeface="Segoe UI" panose="020B0502040204020203" pitchFamily="34" charset="0"/>
              <a:cs typeface="Segoe UI" panose="020B0502040204020203" pitchFamily="34" charset="0"/>
            </a:endParaRPr>
          </a:p>
          <a:p>
            <a:endParaRPr lang="en-US" dirty="0"/>
          </a:p>
        </p:txBody>
      </p:sp>
      <p:pic>
        <p:nvPicPr>
          <p:cNvPr id="4" name="Picture 3">
            <a:extLst>
              <a:ext uri="{FF2B5EF4-FFF2-40B4-BE49-F238E27FC236}">
                <a16:creationId xmlns:a16="http://schemas.microsoft.com/office/drawing/2014/main" id="{89AE0457-A98D-4986-A830-70A926CF7CF8}"/>
              </a:ext>
            </a:extLst>
          </p:cNvPr>
          <p:cNvPicPr>
            <a:picLocks noChangeAspect="1"/>
          </p:cNvPicPr>
          <p:nvPr/>
        </p:nvPicPr>
        <p:blipFill>
          <a:blip r:embed="rId4"/>
          <a:stretch>
            <a:fillRect/>
          </a:stretch>
        </p:blipFill>
        <p:spPr>
          <a:xfrm>
            <a:off x="0" y="0"/>
            <a:ext cx="12192000" cy="6268932"/>
          </a:xfrm>
          <a:prstGeom prst="rect">
            <a:avLst/>
          </a:prstGeom>
        </p:spPr>
      </p:pic>
    </p:spTree>
    <p:extLst>
      <p:ext uri="{BB962C8B-B14F-4D97-AF65-F5344CB8AC3E}">
        <p14:creationId xmlns:p14="http://schemas.microsoft.com/office/powerpoint/2010/main" val="875474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EDC5E713-7DF7-4388-A3E0-C9B3B9034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 y="6268932"/>
            <a:ext cx="1384935" cy="589067"/>
          </a:xfrm>
          <a:prstGeom prst="rect">
            <a:avLst/>
          </a:prstGeom>
        </p:spPr>
      </p:pic>
      <p:sp>
        <p:nvSpPr>
          <p:cNvPr id="3" name="Content Placeholder 2">
            <a:extLst>
              <a:ext uri="{FF2B5EF4-FFF2-40B4-BE49-F238E27FC236}">
                <a16:creationId xmlns:a16="http://schemas.microsoft.com/office/drawing/2014/main" id="{5046AA76-63F1-4313-B1F9-632B7ACE7DF8}"/>
              </a:ext>
            </a:extLst>
          </p:cNvPr>
          <p:cNvSpPr>
            <a:spLocks noGrp="1"/>
          </p:cNvSpPr>
          <p:nvPr>
            <p:ph idx="1"/>
          </p:nvPr>
        </p:nvSpPr>
        <p:spPr>
          <a:xfrm>
            <a:off x="771787" y="336332"/>
            <a:ext cx="10829663" cy="5532764"/>
          </a:xfrm>
        </p:spPr>
        <p:txBody>
          <a:bodyPr/>
          <a:lstStyle/>
          <a:p>
            <a:r>
              <a:rPr lang="en-US" sz="5400" dirty="0">
                <a:latin typeface="Segoe UI" panose="020B0502040204020203" pitchFamily="34" charset="0"/>
                <a:cs typeface="Segoe UI" panose="020B0502040204020203" pitchFamily="34" charset="0"/>
              </a:rPr>
              <a:t>                   </a:t>
            </a:r>
          </a:p>
          <a:p>
            <a:endParaRPr lang="en-US" sz="5400" dirty="0">
              <a:latin typeface="Segoe UI" panose="020B0502040204020203" pitchFamily="34" charset="0"/>
              <a:cs typeface="Segoe UI" panose="020B0502040204020203" pitchFamily="34" charset="0"/>
            </a:endParaRPr>
          </a:p>
          <a:p>
            <a:endParaRPr lang="en-US" sz="5400" dirty="0">
              <a:latin typeface="Segoe UI" panose="020B0502040204020203" pitchFamily="34" charset="0"/>
              <a:cs typeface="Segoe UI" panose="020B0502040204020203" pitchFamily="34" charset="0"/>
            </a:endParaRPr>
          </a:p>
          <a:p>
            <a:endParaRPr lang="en-US" dirty="0"/>
          </a:p>
        </p:txBody>
      </p:sp>
      <p:pic>
        <p:nvPicPr>
          <p:cNvPr id="4" name="Picture 3">
            <a:extLst>
              <a:ext uri="{FF2B5EF4-FFF2-40B4-BE49-F238E27FC236}">
                <a16:creationId xmlns:a16="http://schemas.microsoft.com/office/drawing/2014/main" id="{9C468AE1-7C18-4F4B-B5E6-504BF568B6C2}"/>
              </a:ext>
            </a:extLst>
          </p:cNvPr>
          <p:cNvPicPr>
            <a:picLocks noChangeAspect="1"/>
          </p:cNvPicPr>
          <p:nvPr/>
        </p:nvPicPr>
        <p:blipFill>
          <a:blip r:embed="rId4"/>
          <a:stretch>
            <a:fillRect/>
          </a:stretch>
        </p:blipFill>
        <p:spPr>
          <a:xfrm>
            <a:off x="0" y="0"/>
            <a:ext cx="12191999" cy="6268932"/>
          </a:xfrm>
          <a:prstGeom prst="rect">
            <a:avLst/>
          </a:prstGeom>
        </p:spPr>
      </p:pic>
    </p:spTree>
    <p:extLst>
      <p:ext uri="{BB962C8B-B14F-4D97-AF65-F5344CB8AC3E}">
        <p14:creationId xmlns:p14="http://schemas.microsoft.com/office/powerpoint/2010/main" val="620330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EDC5E713-7DF7-4388-A3E0-C9B3B9034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 y="6268932"/>
            <a:ext cx="1384935" cy="589067"/>
          </a:xfrm>
          <a:prstGeom prst="rect">
            <a:avLst/>
          </a:prstGeom>
        </p:spPr>
      </p:pic>
      <p:sp>
        <p:nvSpPr>
          <p:cNvPr id="3" name="Content Placeholder 2">
            <a:extLst>
              <a:ext uri="{FF2B5EF4-FFF2-40B4-BE49-F238E27FC236}">
                <a16:creationId xmlns:a16="http://schemas.microsoft.com/office/drawing/2014/main" id="{5046AA76-63F1-4313-B1F9-632B7ACE7DF8}"/>
              </a:ext>
            </a:extLst>
          </p:cNvPr>
          <p:cNvSpPr>
            <a:spLocks noGrp="1"/>
          </p:cNvSpPr>
          <p:nvPr>
            <p:ph idx="1"/>
          </p:nvPr>
        </p:nvSpPr>
        <p:spPr>
          <a:xfrm>
            <a:off x="771787" y="336332"/>
            <a:ext cx="10829663" cy="5532764"/>
          </a:xfrm>
        </p:spPr>
        <p:txBody>
          <a:bodyPr/>
          <a:lstStyle/>
          <a:p>
            <a:r>
              <a:rPr lang="en-US" sz="5400" dirty="0">
                <a:latin typeface="Segoe UI" panose="020B0502040204020203" pitchFamily="34" charset="0"/>
                <a:cs typeface="Segoe UI" panose="020B0502040204020203" pitchFamily="34" charset="0"/>
              </a:rPr>
              <a:t>                   </a:t>
            </a:r>
          </a:p>
          <a:p>
            <a:endParaRPr lang="en-US" sz="5400" dirty="0">
              <a:latin typeface="Segoe UI" panose="020B0502040204020203" pitchFamily="34" charset="0"/>
              <a:cs typeface="Segoe UI" panose="020B0502040204020203" pitchFamily="34" charset="0"/>
            </a:endParaRPr>
          </a:p>
          <a:p>
            <a:endParaRPr lang="en-US" sz="5400" dirty="0">
              <a:latin typeface="Segoe UI" panose="020B0502040204020203" pitchFamily="34" charset="0"/>
              <a:cs typeface="Segoe UI" panose="020B0502040204020203" pitchFamily="34" charset="0"/>
            </a:endParaRPr>
          </a:p>
          <a:p>
            <a:endParaRPr lang="en-US" dirty="0"/>
          </a:p>
        </p:txBody>
      </p:sp>
      <p:pic>
        <p:nvPicPr>
          <p:cNvPr id="4" name="Picture 3">
            <a:extLst>
              <a:ext uri="{FF2B5EF4-FFF2-40B4-BE49-F238E27FC236}">
                <a16:creationId xmlns:a16="http://schemas.microsoft.com/office/drawing/2014/main" id="{33D17960-ED8D-4AD5-A211-6CC67293A434}"/>
              </a:ext>
            </a:extLst>
          </p:cNvPr>
          <p:cNvPicPr>
            <a:picLocks noChangeAspect="1"/>
          </p:cNvPicPr>
          <p:nvPr/>
        </p:nvPicPr>
        <p:blipFill>
          <a:blip r:embed="rId4"/>
          <a:stretch>
            <a:fillRect/>
          </a:stretch>
        </p:blipFill>
        <p:spPr>
          <a:xfrm>
            <a:off x="1" y="0"/>
            <a:ext cx="12192000" cy="6268932"/>
          </a:xfrm>
          <a:prstGeom prst="rect">
            <a:avLst/>
          </a:prstGeom>
        </p:spPr>
      </p:pic>
    </p:spTree>
    <p:extLst>
      <p:ext uri="{BB962C8B-B14F-4D97-AF65-F5344CB8AC3E}">
        <p14:creationId xmlns:p14="http://schemas.microsoft.com/office/powerpoint/2010/main" val="3220279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EDC5E713-7DF7-4388-A3E0-C9B3B9034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 y="6268932"/>
            <a:ext cx="1384935" cy="589067"/>
          </a:xfrm>
          <a:prstGeom prst="rect">
            <a:avLst/>
          </a:prstGeom>
        </p:spPr>
      </p:pic>
      <p:sp>
        <p:nvSpPr>
          <p:cNvPr id="3" name="Content Placeholder 2">
            <a:extLst>
              <a:ext uri="{FF2B5EF4-FFF2-40B4-BE49-F238E27FC236}">
                <a16:creationId xmlns:a16="http://schemas.microsoft.com/office/drawing/2014/main" id="{5046AA76-63F1-4313-B1F9-632B7ACE7DF8}"/>
              </a:ext>
            </a:extLst>
          </p:cNvPr>
          <p:cNvSpPr>
            <a:spLocks noGrp="1"/>
          </p:cNvSpPr>
          <p:nvPr>
            <p:ph idx="1"/>
          </p:nvPr>
        </p:nvSpPr>
        <p:spPr>
          <a:xfrm>
            <a:off x="771787" y="336332"/>
            <a:ext cx="10829663" cy="5532764"/>
          </a:xfrm>
        </p:spPr>
        <p:txBody>
          <a:bodyPr/>
          <a:lstStyle/>
          <a:p>
            <a:r>
              <a:rPr lang="en-US" sz="5400" dirty="0">
                <a:latin typeface="Segoe UI" panose="020B0502040204020203" pitchFamily="34" charset="0"/>
                <a:cs typeface="Segoe UI" panose="020B0502040204020203" pitchFamily="34" charset="0"/>
              </a:rPr>
              <a:t>                   </a:t>
            </a:r>
          </a:p>
          <a:p>
            <a:endParaRPr lang="en-US" sz="5400" dirty="0">
              <a:latin typeface="Segoe UI" panose="020B0502040204020203" pitchFamily="34" charset="0"/>
              <a:cs typeface="Segoe UI" panose="020B0502040204020203" pitchFamily="34" charset="0"/>
            </a:endParaRPr>
          </a:p>
          <a:p>
            <a:endParaRPr lang="en-US" sz="5400" dirty="0">
              <a:latin typeface="Segoe UI" panose="020B0502040204020203" pitchFamily="34" charset="0"/>
              <a:cs typeface="Segoe UI" panose="020B0502040204020203" pitchFamily="34" charset="0"/>
            </a:endParaRPr>
          </a:p>
          <a:p>
            <a:r>
              <a:rPr lang="en-US" sz="5400" dirty="0">
                <a:solidFill>
                  <a:schemeClr val="accent6">
                    <a:lumMod val="50000"/>
                  </a:schemeClr>
                </a:solidFill>
                <a:latin typeface="Segoe UI" panose="020B0502040204020203" pitchFamily="34" charset="0"/>
                <a:cs typeface="Segoe UI" panose="020B0502040204020203" pitchFamily="34" charset="0"/>
              </a:rPr>
              <a:t>                      </a:t>
            </a:r>
            <a:endParaRPr lang="en-US" dirty="0"/>
          </a:p>
        </p:txBody>
      </p:sp>
      <p:pic>
        <p:nvPicPr>
          <p:cNvPr id="4" name="Picture 3">
            <a:extLst>
              <a:ext uri="{FF2B5EF4-FFF2-40B4-BE49-F238E27FC236}">
                <a16:creationId xmlns:a16="http://schemas.microsoft.com/office/drawing/2014/main" id="{7D2733DF-7061-4944-91CB-51E8D1CB21D8}"/>
              </a:ext>
            </a:extLst>
          </p:cNvPr>
          <p:cNvPicPr>
            <a:picLocks noChangeAspect="1"/>
          </p:cNvPicPr>
          <p:nvPr/>
        </p:nvPicPr>
        <p:blipFill>
          <a:blip r:embed="rId4"/>
          <a:stretch>
            <a:fillRect/>
          </a:stretch>
        </p:blipFill>
        <p:spPr>
          <a:xfrm>
            <a:off x="0" y="0"/>
            <a:ext cx="12191999" cy="6268932"/>
          </a:xfrm>
          <a:prstGeom prst="rect">
            <a:avLst/>
          </a:prstGeom>
        </p:spPr>
      </p:pic>
    </p:spTree>
    <p:extLst>
      <p:ext uri="{BB962C8B-B14F-4D97-AF65-F5344CB8AC3E}">
        <p14:creationId xmlns:p14="http://schemas.microsoft.com/office/powerpoint/2010/main" val="129201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EDC5E713-7DF7-4388-A3E0-C9B3B9034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 y="6268932"/>
            <a:ext cx="1384935" cy="589067"/>
          </a:xfrm>
          <a:prstGeom prst="rect">
            <a:avLst/>
          </a:prstGeom>
        </p:spPr>
      </p:pic>
      <p:sp>
        <p:nvSpPr>
          <p:cNvPr id="3" name="Content Placeholder 2">
            <a:extLst>
              <a:ext uri="{FF2B5EF4-FFF2-40B4-BE49-F238E27FC236}">
                <a16:creationId xmlns:a16="http://schemas.microsoft.com/office/drawing/2014/main" id="{5046AA76-63F1-4313-B1F9-632B7ACE7DF8}"/>
              </a:ext>
            </a:extLst>
          </p:cNvPr>
          <p:cNvSpPr>
            <a:spLocks noGrp="1"/>
          </p:cNvSpPr>
          <p:nvPr>
            <p:ph idx="1"/>
          </p:nvPr>
        </p:nvSpPr>
        <p:spPr>
          <a:xfrm>
            <a:off x="771787" y="336332"/>
            <a:ext cx="10829663" cy="5532764"/>
          </a:xfrm>
        </p:spPr>
        <p:txBody>
          <a:bodyPr/>
          <a:lstStyle/>
          <a:p>
            <a:r>
              <a:rPr lang="en-US" sz="5400" dirty="0">
                <a:latin typeface="Segoe UI" panose="020B0502040204020203" pitchFamily="34" charset="0"/>
                <a:cs typeface="Segoe UI" panose="020B0502040204020203" pitchFamily="34" charset="0"/>
              </a:rPr>
              <a:t>                   </a:t>
            </a:r>
          </a:p>
          <a:p>
            <a:endParaRPr lang="en-US" sz="5400" dirty="0">
              <a:latin typeface="Segoe UI" panose="020B0502040204020203" pitchFamily="34" charset="0"/>
              <a:cs typeface="Segoe UI" panose="020B0502040204020203" pitchFamily="34" charset="0"/>
            </a:endParaRPr>
          </a:p>
          <a:p>
            <a:endParaRPr lang="en-US" sz="5400" dirty="0">
              <a:latin typeface="Segoe UI" panose="020B0502040204020203" pitchFamily="34" charset="0"/>
              <a:cs typeface="Segoe UI" panose="020B0502040204020203" pitchFamily="34" charset="0"/>
            </a:endParaRPr>
          </a:p>
          <a:p>
            <a:endParaRPr lang="en-US" dirty="0"/>
          </a:p>
        </p:txBody>
      </p:sp>
      <p:pic>
        <p:nvPicPr>
          <p:cNvPr id="4" name="Picture 3">
            <a:extLst>
              <a:ext uri="{FF2B5EF4-FFF2-40B4-BE49-F238E27FC236}">
                <a16:creationId xmlns:a16="http://schemas.microsoft.com/office/drawing/2014/main" id="{4C6716EE-34DA-472D-AA73-B90F1FF8DA00}"/>
              </a:ext>
            </a:extLst>
          </p:cNvPr>
          <p:cNvPicPr>
            <a:picLocks noChangeAspect="1"/>
          </p:cNvPicPr>
          <p:nvPr/>
        </p:nvPicPr>
        <p:blipFill>
          <a:blip r:embed="rId4"/>
          <a:stretch>
            <a:fillRect/>
          </a:stretch>
        </p:blipFill>
        <p:spPr>
          <a:xfrm>
            <a:off x="1" y="0"/>
            <a:ext cx="12192000" cy="6268932"/>
          </a:xfrm>
          <a:prstGeom prst="rect">
            <a:avLst/>
          </a:prstGeom>
        </p:spPr>
      </p:pic>
    </p:spTree>
    <p:extLst>
      <p:ext uri="{BB962C8B-B14F-4D97-AF65-F5344CB8AC3E}">
        <p14:creationId xmlns:p14="http://schemas.microsoft.com/office/powerpoint/2010/main" val="2339801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B91BCB-7E16-4B04-9AF6-05AA94A3D35E}"/>
              </a:ext>
            </a:extLst>
          </p:cNvPr>
          <p:cNvSpPr/>
          <p:nvPr/>
        </p:nvSpPr>
        <p:spPr>
          <a:xfrm>
            <a:off x="5858673" y="2931506"/>
            <a:ext cx="1552148" cy="6208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a:extLst>
              <a:ext uri="{FF2B5EF4-FFF2-40B4-BE49-F238E27FC236}">
                <a16:creationId xmlns:a16="http://schemas.microsoft.com/office/drawing/2014/main" id="{D0D5B68F-A4DE-4AEA-801A-339CE7898836}"/>
              </a:ext>
            </a:extLst>
          </p:cNvPr>
          <p:cNvSpPr/>
          <p:nvPr/>
        </p:nvSpPr>
        <p:spPr>
          <a:xfrm>
            <a:off x="8534344" y="3069000"/>
            <a:ext cx="18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a:extLst>
              <a:ext uri="{FF2B5EF4-FFF2-40B4-BE49-F238E27FC236}">
                <a16:creationId xmlns:a16="http://schemas.microsoft.com/office/drawing/2014/main" id="{CEDC31F7-395A-423E-84EC-EEF337FE352A}"/>
              </a:ext>
            </a:extLst>
          </p:cNvPr>
          <p:cNvSpPr/>
          <p:nvPr/>
        </p:nvSpPr>
        <p:spPr>
          <a:xfrm>
            <a:off x="9253395" y="1947885"/>
            <a:ext cx="731520" cy="2139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a:extLst>
              <a:ext uri="{FF2B5EF4-FFF2-40B4-BE49-F238E27FC236}">
                <a16:creationId xmlns:a16="http://schemas.microsoft.com/office/drawing/2014/main" id="{9E4C36C0-A71E-4C2B-B199-5457F12F32C6}"/>
              </a:ext>
            </a:extLst>
          </p:cNvPr>
          <p:cNvSpPr/>
          <p:nvPr/>
        </p:nvSpPr>
        <p:spPr>
          <a:xfrm>
            <a:off x="4940982" y="1628954"/>
            <a:ext cx="4005001"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10" name="Picture 9" descr="A white circle with a black background&#10;&#10;Description automatically generated with medium confidence">
            <a:extLst>
              <a:ext uri="{FF2B5EF4-FFF2-40B4-BE49-F238E27FC236}">
                <a16:creationId xmlns:a16="http://schemas.microsoft.com/office/drawing/2014/main" id="{BF323D94-0ED9-4792-AD27-85F5CB450BE9}"/>
              </a:ext>
            </a:extLst>
          </p:cNvPr>
          <p:cNvPicPr>
            <a:picLocks noChangeAspect="1"/>
          </p:cNvPicPr>
          <p:nvPr/>
        </p:nvPicPr>
        <p:blipFill rotWithShape="1">
          <a:blip r:embed="rId3">
            <a:extLst>
              <a:ext uri="{28A0092B-C50C-407E-A947-70E740481C1C}">
                <a14:useLocalDpi xmlns:a14="http://schemas.microsoft.com/office/drawing/2010/main" val="0"/>
              </a:ext>
            </a:extLst>
          </a:blip>
          <a:srcRect l="20283" t="20345"/>
          <a:stretch/>
        </p:blipFill>
        <p:spPr>
          <a:xfrm>
            <a:off x="0" y="0"/>
            <a:ext cx="4986764" cy="4987636"/>
          </a:xfrm>
          <a:prstGeom prst="rect">
            <a:avLst/>
          </a:prstGeom>
        </p:spPr>
      </p:pic>
      <p:pic>
        <p:nvPicPr>
          <p:cNvPr id="11" name="Picture 10">
            <a:extLst>
              <a:ext uri="{FF2B5EF4-FFF2-40B4-BE49-F238E27FC236}">
                <a16:creationId xmlns:a16="http://schemas.microsoft.com/office/drawing/2014/main" id="{2930AC07-CFCC-44A5-B95B-AB4AFA71F7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044" y="908720"/>
            <a:ext cx="3901029" cy="2286000"/>
          </a:xfrm>
          <a:prstGeom prst="rect">
            <a:avLst/>
          </a:prstGeom>
        </p:spPr>
      </p:pic>
      <p:sp>
        <p:nvSpPr>
          <p:cNvPr id="9" name="Content Placeholder 2">
            <a:extLst>
              <a:ext uri="{FF2B5EF4-FFF2-40B4-BE49-F238E27FC236}">
                <a16:creationId xmlns:a16="http://schemas.microsoft.com/office/drawing/2014/main" id="{3159BDA5-DAA7-46B7-A055-3D57BC2594A2}"/>
              </a:ext>
            </a:extLst>
          </p:cNvPr>
          <p:cNvSpPr txBox="1">
            <a:spLocks/>
          </p:cNvSpPr>
          <p:nvPr/>
        </p:nvSpPr>
        <p:spPr>
          <a:xfrm>
            <a:off x="5307999" y="1911576"/>
            <a:ext cx="5762955" cy="206633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Semibold" panose="020B0702040204020203" pitchFamily="34" charset="0"/>
                <a:ea typeface="+mn-ea"/>
                <a:cs typeface="Segoe UI Semibold" panose="020B0702040204020203" pitchFamily="34" charset="0"/>
              </a:rPr>
              <a:t>CoreAttendant Console</a:t>
            </a:r>
          </a:p>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Semibold" panose="020B0702040204020203" pitchFamily="34" charset="0"/>
                <a:ea typeface="+mn-ea"/>
                <a:cs typeface="Segoe UI Semibold" panose="020B0702040204020203" pitchFamily="34" charset="0"/>
              </a:rPr>
              <a:t>for Teams Phone System</a:t>
            </a:r>
          </a:p>
        </p:txBody>
      </p:sp>
      <p:sp>
        <p:nvSpPr>
          <p:cNvPr id="12" name="Content Placeholder 2">
            <a:extLst>
              <a:ext uri="{FF2B5EF4-FFF2-40B4-BE49-F238E27FC236}">
                <a16:creationId xmlns:a16="http://schemas.microsoft.com/office/drawing/2014/main" id="{D53A4471-B4A2-4D98-B3CF-CF52BA06BDA2}"/>
              </a:ext>
            </a:extLst>
          </p:cNvPr>
          <p:cNvSpPr txBox="1">
            <a:spLocks/>
          </p:cNvSpPr>
          <p:nvPr/>
        </p:nvSpPr>
        <p:spPr>
          <a:xfrm>
            <a:off x="4601725" y="3772506"/>
            <a:ext cx="7175501" cy="2066332"/>
          </a:xfrm>
          <a:prstGeom prst="rect">
            <a:avLst/>
          </a:prstGeom>
        </p:spPr>
        <p:txBody>
          <a:bodyPr anchor="ctr"/>
          <a:lstStyle>
            <a:lvl1pPr marL="0" indent="0" algn="l" defTabSz="914400" rtl="0" eaLnBrk="1" latinLnBrk="0" hangingPunct="1">
              <a:lnSpc>
                <a:spcPct val="90000"/>
              </a:lnSpc>
              <a:spcBef>
                <a:spcPts val="1000"/>
              </a:spcBef>
              <a:buFont typeface="Arial"/>
              <a:buNone/>
              <a:defRPr sz="4400" b="1" kern="1200">
                <a:solidFill>
                  <a:srgbClr val="57565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Ligh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Ligh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Ligh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Ligh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a:buNone/>
              <a:tabLst/>
              <a:defRPr/>
            </a:pPr>
            <a:r>
              <a:rPr kumimoji="0" lang="en-GB" sz="2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Semibold" panose="020B0702040204020203" pitchFamily="34" charset="0"/>
                <a:ea typeface="+mn-ea"/>
                <a:cs typeface="Segoe UI Semibold" panose="020B0702040204020203" pitchFamily="34" charset="0"/>
              </a:rPr>
              <a:t>A Native Teams Application for Company</a:t>
            </a:r>
          </a:p>
          <a:p>
            <a:pPr marL="0" marR="0" lvl="0" indent="0" algn="ctr" defTabSz="914400" rtl="0" eaLnBrk="1" fontAlgn="auto" latinLnBrk="0" hangingPunct="1">
              <a:lnSpc>
                <a:spcPct val="150000"/>
              </a:lnSpc>
              <a:spcBef>
                <a:spcPts val="600"/>
              </a:spcBef>
              <a:spcAft>
                <a:spcPts val="0"/>
              </a:spcAft>
              <a:buClrTx/>
              <a:buSzTx/>
              <a:buFont typeface="Arial"/>
              <a:buNone/>
              <a:tabLst/>
              <a:defRPr/>
            </a:pPr>
            <a:r>
              <a:rPr kumimoji="0" lang="en-GB" sz="2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Semibold" panose="020B0702040204020203" pitchFamily="34" charset="0"/>
                <a:ea typeface="+mn-ea"/>
                <a:cs typeface="Segoe UI Semibold" panose="020B0702040204020203" pitchFamily="34" charset="0"/>
              </a:rPr>
              <a:t>Operators, Receptionists and Administrative Assistants</a:t>
            </a:r>
          </a:p>
        </p:txBody>
      </p:sp>
    </p:spTree>
    <p:extLst>
      <p:ext uri="{BB962C8B-B14F-4D97-AF65-F5344CB8AC3E}">
        <p14:creationId xmlns:p14="http://schemas.microsoft.com/office/powerpoint/2010/main" val="264073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70D6FD-C978-43B2-947D-100B5DF75C79}"/>
              </a:ext>
            </a:extLst>
          </p:cNvPr>
          <p:cNvSpPr>
            <a:spLocks noGrp="1"/>
          </p:cNvSpPr>
          <p:nvPr>
            <p:ph type="title"/>
          </p:nvPr>
        </p:nvSpPr>
        <p:spPr>
          <a:xfrm>
            <a:off x="1097280" y="286603"/>
            <a:ext cx="10058400" cy="748983"/>
          </a:xfrm>
        </p:spPr>
        <p:txBody>
          <a:bodyPr>
            <a:normAutofit/>
          </a:bodyPr>
          <a:lstStyle/>
          <a:p>
            <a:pPr algn="ctr"/>
            <a:r>
              <a:rPr lang="en-US" sz="4400" b="1" dirty="0">
                <a:solidFill>
                  <a:srgbClr val="006699"/>
                </a:solidFill>
                <a:latin typeface="Segoe UI Semibold" panose="020B0702040204020203" pitchFamily="34" charset="0"/>
                <a:cs typeface="Segoe UI Semibold" panose="020B0702040204020203" pitchFamily="34" charset="0"/>
              </a:rPr>
              <a:t>Introduction</a:t>
            </a:r>
          </a:p>
        </p:txBody>
      </p:sp>
      <p:pic>
        <p:nvPicPr>
          <p:cNvPr id="3" name="Content Placeholder 2" descr="A person smiling for the camera&#10;&#10;Description automatically generated with medium confidence">
            <a:extLst>
              <a:ext uri="{FF2B5EF4-FFF2-40B4-BE49-F238E27FC236}">
                <a16:creationId xmlns:a16="http://schemas.microsoft.com/office/drawing/2014/main" id="{805F8AD2-88FB-4A69-908B-51B306B15806}"/>
              </a:ext>
            </a:extLst>
          </p:cNvPr>
          <p:cNvPicPr>
            <a:picLocks noChangeAspect="1"/>
          </p:cNvPicPr>
          <p:nvPr/>
        </p:nvPicPr>
        <p:blipFill rotWithShape="1">
          <a:blip r:embed="rId3">
            <a:extLst>
              <a:ext uri="{28A0092B-C50C-407E-A947-70E740481C1C}">
                <a14:useLocalDpi xmlns:a14="http://schemas.microsoft.com/office/drawing/2010/main" val="0"/>
              </a:ext>
            </a:extLst>
          </a:blip>
          <a:srcRect l="12491" r="18188" b="1"/>
          <a:stretch/>
        </p:blipFill>
        <p:spPr>
          <a:xfrm>
            <a:off x="1514475" y="1843243"/>
            <a:ext cx="1501184" cy="2322861"/>
          </a:xfrm>
          <a:prstGeom prst="rect">
            <a:avLst/>
          </a:prstGeom>
        </p:spPr>
      </p:pic>
      <p:pic>
        <p:nvPicPr>
          <p:cNvPr id="6" name="Picture 5" descr="Logo, company name&#10;&#10;Description automatically generated">
            <a:extLst>
              <a:ext uri="{FF2B5EF4-FFF2-40B4-BE49-F238E27FC236}">
                <a16:creationId xmlns:a16="http://schemas.microsoft.com/office/drawing/2014/main" id="{EDC5E713-7DF7-4388-A3E0-C9B3B90346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 y="6268932"/>
            <a:ext cx="1384935" cy="589067"/>
          </a:xfrm>
          <a:prstGeom prst="rect">
            <a:avLst/>
          </a:prstGeom>
        </p:spPr>
      </p:pic>
      <p:sp>
        <p:nvSpPr>
          <p:cNvPr id="11" name="TextBox 10">
            <a:extLst>
              <a:ext uri="{FF2B5EF4-FFF2-40B4-BE49-F238E27FC236}">
                <a16:creationId xmlns:a16="http://schemas.microsoft.com/office/drawing/2014/main" id="{42470539-7898-4589-B6F1-F25A90F8F55E}"/>
              </a:ext>
            </a:extLst>
          </p:cNvPr>
          <p:cNvSpPr txBox="1"/>
          <p:nvPr/>
        </p:nvSpPr>
        <p:spPr>
          <a:xfrm>
            <a:off x="7079439" y="4373596"/>
            <a:ext cx="3855948" cy="1200329"/>
          </a:xfrm>
          <a:prstGeom prst="rect">
            <a:avLst/>
          </a:prstGeom>
          <a:noFill/>
        </p:spPr>
        <p:txBody>
          <a:bodyPr wrap="square" rtlCol="0">
            <a:spAutoFit/>
          </a:bodyPr>
          <a:lstStyle/>
          <a:p>
            <a:r>
              <a:rPr lang="en-US" dirty="0">
                <a:latin typeface="Segoe UI Semibold" panose="020B0702040204020203" pitchFamily="34" charset="0"/>
                <a:cs typeface="Segoe UI Semibold" panose="020B0702040204020203" pitchFamily="34" charset="0"/>
              </a:rPr>
              <a:t>Moderator:</a:t>
            </a:r>
          </a:p>
          <a:p>
            <a:r>
              <a:rPr lang="en-US" dirty="0">
                <a:latin typeface="Segoe UI Semibold" panose="020B0702040204020203" pitchFamily="34" charset="0"/>
                <a:cs typeface="Segoe UI Semibold" panose="020B0702040204020203" pitchFamily="34" charset="0"/>
              </a:rPr>
              <a:t>Young Kim</a:t>
            </a:r>
          </a:p>
          <a:p>
            <a:r>
              <a:rPr lang="en-US" dirty="0">
                <a:latin typeface="Segoe UI Semibold" panose="020B0702040204020203" pitchFamily="34" charset="0"/>
                <a:cs typeface="Segoe UI Semibold" panose="020B0702040204020203" pitchFamily="34" charset="0"/>
              </a:rPr>
              <a:t>Senior </a:t>
            </a:r>
            <a:r>
              <a:rPr lang="en-US">
                <a:latin typeface="Segoe UI Semibold" panose="020B0702040204020203" pitchFamily="34" charset="0"/>
                <a:cs typeface="Segoe UI Semibold" panose="020B0702040204020203" pitchFamily="34" charset="0"/>
              </a:rPr>
              <a:t>Account Executive</a:t>
            </a:r>
            <a:endParaRPr lang="en-US" dirty="0">
              <a:latin typeface="Segoe UI Semibold" panose="020B0702040204020203" pitchFamily="34" charset="0"/>
              <a:cs typeface="Segoe UI Semibold" panose="020B0702040204020203" pitchFamily="34" charset="0"/>
            </a:endParaRPr>
          </a:p>
          <a:p>
            <a:r>
              <a:rPr lang="en-US" dirty="0">
                <a:latin typeface="Segoe UI Semibold" panose="020B0702040204020203" pitchFamily="34" charset="0"/>
                <a:cs typeface="Segoe UI Semibold" panose="020B0702040204020203" pitchFamily="34" charset="0"/>
              </a:rPr>
              <a:t>American Technology Services</a:t>
            </a:r>
          </a:p>
        </p:txBody>
      </p:sp>
      <p:sp>
        <p:nvSpPr>
          <p:cNvPr id="13" name="TextBox 12">
            <a:extLst>
              <a:ext uri="{FF2B5EF4-FFF2-40B4-BE49-F238E27FC236}">
                <a16:creationId xmlns:a16="http://schemas.microsoft.com/office/drawing/2014/main" id="{4813B3B0-1BBC-479E-8829-DB6050684E2C}"/>
              </a:ext>
            </a:extLst>
          </p:cNvPr>
          <p:cNvSpPr txBox="1"/>
          <p:nvPr/>
        </p:nvSpPr>
        <p:spPr>
          <a:xfrm>
            <a:off x="1514475" y="4373596"/>
            <a:ext cx="4108510" cy="1200329"/>
          </a:xfrm>
          <a:prstGeom prst="rect">
            <a:avLst/>
          </a:prstGeom>
          <a:noFill/>
        </p:spPr>
        <p:txBody>
          <a:bodyPr wrap="square" rtlCol="0">
            <a:spAutoFit/>
          </a:bodyPr>
          <a:lstStyle/>
          <a:p>
            <a:r>
              <a:rPr lang="en-US" dirty="0">
                <a:latin typeface="Segoe UI Semibold" panose="020B0702040204020203" pitchFamily="34" charset="0"/>
                <a:cs typeface="Segoe UI Semibold" panose="020B0702040204020203" pitchFamily="34" charset="0"/>
              </a:rPr>
              <a:t>Presenter:</a:t>
            </a:r>
          </a:p>
          <a:p>
            <a:r>
              <a:rPr lang="en-US" dirty="0">
                <a:latin typeface="Segoe UI Semibold" panose="020B0702040204020203" pitchFamily="34" charset="0"/>
                <a:cs typeface="Segoe UI Semibold" panose="020B0702040204020203" pitchFamily="34" charset="0"/>
              </a:rPr>
              <a:t>Mark Sexauer</a:t>
            </a:r>
          </a:p>
          <a:p>
            <a:r>
              <a:rPr lang="en-US" dirty="0">
                <a:latin typeface="Segoe UI Semibold" panose="020B0702040204020203" pitchFamily="34" charset="0"/>
                <a:cs typeface="Segoe UI Semibold" panose="020B0702040204020203" pitchFamily="34" charset="0"/>
              </a:rPr>
              <a:t>Director, Intelligent Communications</a:t>
            </a:r>
          </a:p>
          <a:p>
            <a:r>
              <a:rPr lang="en-US" dirty="0" err="1">
                <a:latin typeface="Segoe UI Semibold" panose="020B0702040204020203" pitchFamily="34" charset="0"/>
                <a:cs typeface="Segoe UI Semibold" panose="020B0702040204020203" pitchFamily="34" charset="0"/>
              </a:rPr>
              <a:t>AltiGen</a:t>
            </a:r>
            <a:r>
              <a:rPr lang="en-US">
                <a:latin typeface="Segoe UI Semibold" panose="020B0702040204020203" pitchFamily="34" charset="0"/>
                <a:cs typeface="Segoe UI Semibold" panose="020B0702040204020203" pitchFamily="34" charset="0"/>
              </a:rPr>
              <a:t> Communications Inc.</a:t>
            </a:r>
            <a:endParaRPr lang="en-US" dirty="0">
              <a:latin typeface="Segoe UI Semibold" panose="020B0702040204020203" pitchFamily="34" charset="0"/>
              <a:cs typeface="Segoe UI Semibold" panose="020B0702040204020203" pitchFamily="34" charset="0"/>
            </a:endParaRPr>
          </a:p>
        </p:txBody>
      </p:sp>
      <p:pic>
        <p:nvPicPr>
          <p:cNvPr id="9" name="Picture 8" descr="A picture containing person, person, clothing, posing&#10;&#10;Description automatically generated">
            <a:extLst>
              <a:ext uri="{FF2B5EF4-FFF2-40B4-BE49-F238E27FC236}">
                <a16:creationId xmlns:a16="http://schemas.microsoft.com/office/drawing/2014/main" id="{EB893871-5095-4F24-B7D4-EE11F39385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439" y="1843243"/>
            <a:ext cx="1763453" cy="2351271"/>
          </a:xfrm>
          <a:prstGeom prst="rect">
            <a:avLst/>
          </a:prstGeom>
        </p:spPr>
      </p:pic>
    </p:spTree>
    <p:extLst>
      <p:ext uri="{BB962C8B-B14F-4D97-AF65-F5344CB8AC3E}">
        <p14:creationId xmlns:p14="http://schemas.microsoft.com/office/powerpoint/2010/main" val="2852697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4" name="Title 33"/>
          <p:cNvSpPr>
            <a:spLocks noGrp="1"/>
          </p:cNvSpPr>
          <p:nvPr>
            <p:ph type="title"/>
          </p:nvPr>
        </p:nvSpPr>
        <p:spPr>
          <a:xfrm>
            <a:off x="3920407" y="169628"/>
            <a:ext cx="7959078" cy="854238"/>
          </a:xfrm>
        </p:spPr>
        <p:txBody>
          <a:bodyPr>
            <a:noAutofit/>
          </a:bodyPr>
          <a:lstStyle/>
          <a:p>
            <a:pPr algn="ctr">
              <a:lnSpc>
                <a:spcPct val="120000"/>
              </a:lnSpc>
              <a:spcBef>
                <a:spcPts val="600"/>
              </a:spcBef>
            </a:pPr>
            <a:r>
              <a:rPr lang="en-US" sz="28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CoreAttendant Console for Teams</a:t>
            </a:r>
            <a:endParaRPr lang="en-US" sz="22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22" name="TextBox 21">
            <a:extLst>
              <a:ext uri="{FF2B5EF4-FFF2-40B4-BE49-F238E27FC236}">
                <a16:creationId xmlns:a16="http://schemas.microsoft.com/office/drawing/2014/main" id="{6CE80F6B-2950-4987-B7FB-EFD11208B923}"/>
              </a:ext>
            </a:extLst>
          </p:cNvPr>
          <p:cNvSpPr txBox="1"/>
          <p:nvPr/>
        </p:nvSpPr>
        <p:spPr>
          <a:xfrm>
            <a:off x="213866" y="1819024"/>
            <a:ext cx="2776914" cy="4370427"/>
          </a:xfrm>
          <a:prstGeom prst="rect">
            <a:avLst/>
          </a:prstGeom>
          <a:noFill/>
        </p:spPr>
        <p:txBody>
          <a:bodyPr wrap="none" rtlCol="0">
            <a:spAutoFit/>
          </a:bodyPr>
          <a:lstStyle/>
          <a:p>
            <a:pPr marL="182880" marR="0" lvl="0" indent="-182880" algn="l" defTabSz="914400" rtl="0" eaLnBrk="1" fontAlgn="auto" latinLnBrk="0" hangingPunct="1">
              <a:lnSpc>
                <a:spcPct val="100000"/>
              </a:lnSpc>
              <a:spcBef>
                <a:spcPts val="24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Native Teams Application</a:t>
            </a:r>
          </a:p>
          <a:p>
            <a:pPr marL="36576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All Calls Remain in Teams</a:t>
            </a:r>
          </a:p>
          <a:p>
            <a:pPr marL="36576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Call Handling via Voice Bot</a:t>
            </a:r>
          </a:p>
          <a:p>
            <a:pPr marL="36576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Graph API for User Presence</a:t>
            </a:r>
          </a:p>
          <a:p>
            <a:pPr marL="36576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Deployed in Azure</a:t>
            </a:r>
          </a:p>
          <a:p>
            <a:pPr marL="182880" marR="0" lvl="0" indent="-182880" algn="l" defTabSz="914400" rtl="0" eaLnBrk="1" fontAlgn="auto" latinLnBrk="0" hangingPunct="1">
              <a:lnSpc>
                <a:spcPct val="100000"/>
              </a:lnSpc>
              <a:spcBef>
                <a:spcPts val="24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Dual Mode Operator Queues</a:t>
            </a:r>
          </a:p>
          <a:p>
            <a:pPr marL="36576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Active Call Queue</a:t>
            </a:r>
          </a:p>
          <a:p>
            <a:pPr marL="36576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Hold Call Queue</a:t>
            </a:r>
          </a:p>
          <a:p>
            <a:pPr marL="182880" marR="0" lvl="0" indent="-182880" algn="l" defTabSz="914400" rtl="0" eaLnBrk="1" fontAlgn="auto" latinLnBrk="0" hangingPunct="1">
              <a:lnSpc>
                <a:spcPct val="100000"/>
              </a:lnSpc>
              <a:spcBef>
                <a:spcPts val="24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Quick Transfer Call Options</a:t>
            </a:r>
          </a:p>
          <a:p>
            <a:pPr marL="365760" marR="0" lvl="1"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Teams Users or Extensions</a:t>
            </a:r>
          </a:p>
          <a:p>
            <a:pPr marL="365760" marR="0" lvl="1"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Hot Key List</a:t>
            </a:r>
          </a:p>
          <a:p>
            <a:pPr marL="365760" marR="0" lvl="1"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Teams Frequent Contacts</a:t>
            </a:r>
          </a:p>
          <a:p>
            <a:pPr marL="365760" marR="0" lvl="1"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CoreInteract Workgroups</a:t>
            </a:r>
          </a:p>
        </p:txBody>
      </p:sp>
      <p:sp>
        <p:nvSpPr>
          <p:cNvPr id="3" name="Rectangle 2">
            <a:extLst>
              <a:ext uri="{FF2B5EF4-FFF2-40B4-BE49-F238E27FC236}">
                <a16:creationId xmlns:a16="http://schemas.microsoft.com/office/drawing/2014/main" id="{47A8F2FE-B0C0-43E9-B07B-2CAD230811D7}"/>
              </a:ext>
            </a:extLst>
          </p:cNvPr>
          <p:cNvSpPr/>
          <p:nvPr/>
        </p:nvSpPr>
        <p:spPr>
          <a:xfrm>
            <a:off x="619985" y="864679"/>
            <a:ext cx="2172005" cy="686470"/>
          </a:xfrm>
          <a:prstGeom prst="rect">
            <a:avLst/>
          </a:prstGeom>
        </p:spPr>
        <p:txBody>
          <a:bodyPr wrap="none">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Calibri" panose="020F0502020204030204" pitchFamily="34" charset="0"/>
                <a:cs typeface="Helvetica" panose="020B0604020202020204" pitchFamily="34" charset="0"/>
              </a:rPr>
              <a:t>Operator / Attendant</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Calibri" panose="020F0502020204030204" pitchFamily="34" charset="0"/>
                <a:cs typeface="Helvetica" panose="020B0604020202020204" pitchFamily="34" charset="0"/>
              </a:rPr>
              <a:t>Console Overview</a:t>
            </a:r>
            <a:endParaRPr kumimoji="0" lang="en-US" alt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Calibri" panose="020F0502020204030204" pitchFamily="34" charset="0"/>
              <a:cs typeface="Helvetica" panose="020B0604020202020204" pitchFamily="34" charset="0"/>
            </a:endParaRPr>
          </a:p>
        </p:txBody>
      </p:sp>
      <p:sp>
        <p:nvSpPr>
          <p:cNvPr id="27" name="Footer Placeholder 3">
            <a:extLst>
              <a:ext uri="{FF2B5EF4-FFF2-40B4-BE49-F238E27FC236}">
                <a16:creationId xmlns:a16="http://schemas.microsoft.com/office/drawing/2014/main" id="{746C9CE3-5667-4C29-A891-89629B709EC6}"/>
              </a:ext>
            </a:extLst>
          </p:cNvPr>
          <p:cNvSpPr txBox="1">
            <a:spLocks/>
          </p:cNvSpPr>
          <p:nvPr/>
        </p:nvSpPr>
        <p:spPr>
          <a:xfrm>
            <a:off x="-4456" y="6553200"/>
            <a:ext cx="2614306" cy="304799"/>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small" spc="0" normalizeH="0" baseline="0" noProof="0" dirty="0">
                <a:ln>
                  <a:noFill/>
                </a:ln>
                <a:solidFill>
                  <a:prstClr val="white"/>
                </a:solidFill>
                <a:effectLst/>
                <a:uLnTx/>
                <a:uFillTx/>
                <a:latin typeface="Calibri" panose="020F0502020204030204"/>
                <a:ea typeface="+mn-ea"/>
                <a:cs typeface="+mn-cs"/>
              </a:rPr>
              <a:t>Confidential: Not for Distribution</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9B9EE8E5-4FE6-4474-A9B7-1E33B13D6B70}"/>
              </a:ext>
            </a:extLst>
          </p:cNvPr>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3912082" y="1282096"/>
            <a:ext cx="7772400" cy="3383280"/>
          </a:xfrm>
          <a:prstGeom prst="rect">
            <a:avLst/>
          </a:prstGeom>
        </p:spPr>
      </p:pic>
      <p:sp>
        <p:nvSpPr>
          <p:cNvPr id="7" name="TextBox 6">
            <a:extLst>
              <a:ext uri="{FF2B5EF4-FFF2-40B4-BE49-F238E27FC236}">
                <a16:creationId xmlns:a16="http://schemas.microsoft.com/office/drawing/2014/main" id="{21F5CB74-F416-45BD-8F29-F195DD225168}"/>
              </a:ext>
            </a:extLst>
          </p:cNvPr>
          <p:cNvSpPr txBox="1"/>
          <p:nvPr/>
        </p:nvSpPr>
        <p:spPr>
          <a:xfrm>
            <a:off x="6041204" y="4906490"/>
            <a:ext cx="3056542" cy="13388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User Configurable Views</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All Teams Users / CI Workgroups</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Teams Users Only</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CI Workgroups Only</a:t>
            </a:r>
          </a:p>
        </p:txBody>
      </p:sp>
      <p:pic>
        <p:nvPicPr>
          <p:cNvPr id="19" name="Picture 18">
            <a:extLst>
              <a:ext uri="{FF2B5EF4-FFF2-40B4-BE49-F238E27FC236}">
                <a16:creationId xmlns:a16="http://schemas.microsoft.com/office/drawing/2014/main" id="{A2105882-6AF0-4673-B2E5-5D61DD33FC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0407" y="1301471"/>
            <a:ext cx="7772400" cy="3383280"/>
          </a:xfrm>
          <a:prstGeom prst="rect">
            <a:avLst/>
          </a:prstGeom>
          <a:noFill/>
          <a:ln>
            <a:noFill/>
          </a:ln>
        </p:spPr>
      </p:pic>
      <p:grpSp>
        <p:nvGrpSpPr>
          <p:cNvPr id="26" name="Group 25">
            <a:extLst>
              <a:ext uri="{FF2B5EF4-FFF2-40B4-BE49-F238E27FC236}">
                <a16:creationId xmlns:a16="http://schemas.microsoft.com/office/drawing/2014/main" id="{E0CE7C5B-5717-4BFA-BD7E-37B437550037}"/>
              </a:ext>
            </a:extLst>
          </p:cNvPr>
          <p:cNvGrpSpPr/>
          <p:nvPr/>
        </p:nvGrpSpPr>
        <p:grpSpPr>
          <a:xfrm>
            <a:off x="3912082" y="1306418"/>
            <a:ext cx="7772400" cy="3383280"/>
            <a:chOff x="3912082" y="1280883"/>
            <a:chExt cx="7772400" cy="3383280"/>
          </a:xfrm>
        </p:grpSpPr>
        <p:pic>
          <p:nvPicPr>
            <p:cNvPr id="9" name="Picture 8" descr="Graphical user interface, text, application&#10;&#10;Description automatically generated">
              <a:extLst>
                <a:ext uri="{FF2B5EF4-FFF2-40B4-BE49-F238E27FC236}">
                  <a16:creationId xmlns:a16="http://schemas.microsoft.com/office/drawing/2014/main" id="{A81CF756-68C2-446A-B1CE-56546B8076A0}"/>
                </a:ext>
              </a:extLst>
            </p:cNvPr>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a:off x="3912082" y="1280883"/>
              <a:ext cx="7772400" cy="3383280"/>
            </a:xfrm>
            <a:prstGeom prst="rect">
              <a:avLst/>
            </a:prstGeom>
          </p:spPr>
        </p:pic>
        <p:pic>
          <p:nvPicPr>
            <p:cNvPr id="25" name="Picture 24">
              <a:extLst>
                <a:ext uri="{FF2B5EF4-FFF2-40B4-BE49-F238E27FC236}">
                  <a16:creationId xmlns:a16="http://schemas.microsoft.com/office/drawing/2014/main" id="{ED84DFA7-E086-4151-A9AF-2E805692F9CD}"/>
                </a:ext>
              </a:extLst>
            </p:cNvPr>
            <p:cNvPicPr/>
            <p:nvPr/>
          </p:nvPicPr>
          <p:blipFill rotWithShape="1">
            <a:blip r:embed="rId6">
              <a:extLst>
                <a:ext uri="{28A0092B-C50C-407E-A947-70E740481C1C}">
                  <a14:useLocalDpi xmlns:a14="http://schemas.microsoft.com/office/drawing/2010/main" val="0"/>
                </a:ext>
              </a:extLst>
            </a:blip>
            <a:srcRect l="48427" t="25499" r="48796" b="65659"/>
            <a:stretch/>
          </p:blipFill>
          <p:spPr bwMode="auto">
            <a:xfrm rot="20935387">
              <a:off x="8358470" y="1992384"/>
              <a:ext cx="341872" cy="311458"/>
            </a:xfrm>
            <a:prstGeom prst="rect">
              <a:avLst/>
            </a:prstGeom>
            <a:noFill/>
            <a:ln>
              <a:noFill/>
            </a:ln>
          </p:spPr>
        </p:pic>
        <p:sp>
          <p:nvSpPr>
            <p:cNvPr id="16" name="Rectangle 15">
              <a:extLst>
                <a:ext uri="{FF2B5EF4-FFF2-40B4-BE49-F238E27FC236}">
                  <a16:creationId xmlns:a16="http://schemas.microsoft.com/office/drawing/2014/main" id="{9F5C61C8-446F-49D9-BA3F-3E2284807B95}"/>
                </a:ext>
              </a:extLst>
            </p:cNvPr>
            <p:cNvSpPr/>
            <p:nvPr/>
          </p:nvSpPr>
          <p:spPr>
            <a:xfrm>
              <a:off x="7212254" y="2188397"/>
              <a:ext cx="1127617" cy="3114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9" name="Straight Connector 28">
            <a:extLst>
              <a:ext uri="{FF2B5EF4-FFF2-40B4-BE49-F238E27FC236}">
                <a16:creationId xmlns:a16="http://schemas.microsoft.com/office/drawing/2014/main" id="{0880F511-E571-4279-B53D-A858C579A4A5}"/>
              </a:ext>
            </a:extLst>
          </p:cNvPr>
          <p:cNvCxnSpPr>
            <a:cxnSpLocks/>
          </p:cNvCxnSpPr>
          <p:nvPr/>
        </p:nvCxnSpPr>
        <p:spPr>
          <a:xfrm>
            <a:off x="416615" y="1674687"/>
            <a:ext cx="2377440" cy="0"/>
          </a:xfrm>
          <a:prstGeom prst="line">
            <a:avLst/>
          </a:prstGeom>
          <a:ln w="127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676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750" fill="hold"/>
                                        <p:tgtEl>
                                          <p:spTgt spid="26"/>
                                        </p:tgtEl>
                                        <p:attrNameLst>
                                          <p:attrName>ppt_w</p:attrName>
                                        </p:attrNameLst>
                                      </p:cBhvr>
                                      <p:tavLst>
                                        <p:tav tm="0">
                                          <p:val>
                                            <p:fltVal val="0"/>
                                          </p:val>
                                        </p:tav>
                                        <p:tav tm="100000">
                                          <p:val>
                                            <p:strVal val="#ppt_w"/>
                                          </p:val>
                                        </p:tav>
                                      </p:tavLst>
                                    </p:anim>
                                    <p:anim calcmode="lin" valueType="num">
                                      <p:cBhvr>
                                        <p:cTn id="15" dur="750" fill="hold"/>
                                        <p:tgtEl>
                                          <p:spTgt spid="26"/>
                                        </p:tgtEl>
                                        <p:attrNameLst>
                                          <p:attrName>ppt_h</p:attrName>
                                        </p:attrNameLst>
                                      </p:cBhvr>
                                      <p:tavLst>
                                        <p:tav tm="0">
                                          <p:val>
                                            <p:fltVal val="0"/>
                                          </p:val>
                                        </p:tav>
                                        <p:tav tm="100000">
                                          <p:val>
                                            <p:strVal val="#ppt_h"/>
                                          </p:val>
                                        </p:tav>
                                      </p:tavLst>
                                    </p:anim>
                                    <p:animEffect transition="in" filter="fade">
                                      <p:cBhvr>
                                        <p:cTn id="16"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4" name="Picture 23" descr="Graphical user interface, text, application, chat or text message&#10;&#10;Description automatically generated">
            <a:extLst>
              <a:ext uri="{FF2B5EF4-FFF2-40B4-BE49-F238E27FC236}">
                <a16:creationId xmlns:a16="http://schemas.microsoft.com/office/drawing/2014/main" id="{884FDF54-EF2A-4536-AE7C-34D8C975E3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823" y="1779995"/>
            <a:ext cx="9451663" cy="4114840"/>
          </a:xfrm>
          <a:prstGeom prst="rect">
            <a:avLst/>
          </a:prstGeom>
        </p:spPr>
      </p:pic>
      <p:sp>
        <p:nvSpPr>
          <p:cNvPr id="4" name="Title 33">
            <a:extLst>
              <a:ext uri="{FF2B5EF4-FFF2-40B4-BE49-F238E27FC236}">
                <a16:creationId xmlns:a16="http://schemas.microsoft.com/office/drawing/2014/main" id="{943CA048-0DED-47CD-8606-746946B9BABD}"/>
              </a:ext>
            </a:extLst>
          </p:cNvPr>
          <p:cNvSpPr>
            <a:spLocks noGrp="1"/>
          </p:cNvSpPr>
          <p:nvPr>
            <p:ph type="title"/>
          </p:nvPr>
        </p:nvSpPr>
        <p:spPr>
          <a:xfrm>
            <a:off x="2048373" y="242295"/>
            <a:ext cx="7959078" cy="1108110"/>
          </a:xfrm>
        </p:spPr>
        <p:txBody>
          <a:bodyPr>
            <a:noAutofit/>
          </a:bodyPr>
          <a:lstStyle/>
          <a:p>
            <a:pPr algn="ctr">
              <a:lnSpc>
                <a:spcPct val="120000"/>
              </a:lnSpc>
              <a:spcBef>
                <a:spcPts val="600"/>
              </a:spcBef>
            </a:pPr>
            <a:r>
              <a:rPr lang="en-US" sz="28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CoreAttendant Console for Teams</a:t>
            </a:r>
            <a:br>
              <a:rPr lang="en-US" sz="28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br>
            <a:r>
              <a:rPr lang="en-US" sz="24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Feature Highlights</a:t>
            </a:r>
            <a:endParaRPr lang="en-US" sz="22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grpSp>
        <p:nvGrpSpPr>
          <p:cNvPr id="26" name="Group 25">
            <a:extLst>
              <a:ext uri="{FF2B5EF4-FFF2-40B4-BE49-F238E27FC236}">
                <a16:creationId xmlns:a16="http://schemas.microsoft.com/office/drawing/2014/main" id="{D25A6D49-9C02-4D6E-8FC6-21AE90DC063E}"/>
              </a:ext>
            </a:extLst>
          </p:cNvPr>
          <p:cNvGrpSpPr/>
          <p:nvPr/>
        </p:nvGrpSpPr>
        <p:grpSpPr>
          <a:xfrm>
            <a:off x="1813389" y="2137110"/>
            <a:ext cx="8632665" cy="3664132"/>
            <a:chOff x="1813389" y="2143176"/>
            <a:chExt cx="8632665" cy="3664132"/>
          </a:xfrm>
        </p:grpSpPr>
        <p:grpSp>
          <p:nvGrpSpPr>
            <p:cNvPr id="7" name="Group 6">
              <a:extLst>
                <a:ext uri="{FF2B5EF4-FFF2-40B4-BE49-F238E27FC236}">
                  <a16:creationId xmlns:a16="http://schemas.microsoft.com/office/drawing/2014/main" id="{B9FC91C1-7DC2-4053-B289-D4A812C21BB8}"/>
                </a:ext>
              </a:extLst>
            </p:cNvPr>
            <p:cNvGrpSpPr/>
            <p:nvPr/>
          </p:nvGrpSpPr>
          <p:grpSpPr>
            <a:xfrm>
              <a:off x="3837466" y="2143176"/>
              <a:ext cx="6608588" cy="3664132"/>
              <a:chOff x="3972326" y="1985555"/>
              <a:chExt cx="6608588" cy="3664132"/>
            </a:xfrm>
          </p:grpSpPr>
          <p:sp>
            <p:nvSpPr>
              <p:cNvPr id="8" name="Rectangle 7">
                <a:extLst>
                  <a:ext uri="{FF2B5EF4-FFF2-40B4-BE49-F238E27FC236}">
                    <a16:creationId xmlns:a16="http://schemas.microsoft.com/office/drawing/2014/main" id="{9A1D848F-A229-4F5E-B03F-2825B5B8E67C}"/>
                  </a:ext>
                </a:extLst>
              </p:cNvPr>
              <p:cNvSpPr/>
              <p:nvPr/>
            </p:nvSpPr>
            <p:spPr>
              <a:xfrm>
                <a:off x="3972326" y="1985555"/>
                <a:ext cx="6608588" cy="3664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
                <a:extLst>
                  <a:ext uri="{FF2B5EF4-FFF2-40B4-BE49-F238E27FC236}">
                    <a16:creationId xmlns:a16="http://schemas.microsoft.com/office/drawing/2014/main" id="{963634AE-C706-46D4-AD71-186AA04702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8" t="3167" r="1086"/>
              <a:stretch/>
            </p:blipFill>
            <p:spPr bwMode="auto">
              <a:xfrm>
                <a:off x="5559633" y="2423052"/>
                <a:ext cx="3433974" cy="1457283"/>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EF1CDB8-A533-4520-B159-F3CCEB067DEF}"/>
                  </a:ext>
                </a:extLst>
              </p:cNvPr>
              <p:cNvSpPr txBox="1"/>
              <p:nvPr/>
            </p:nvSpPr>
            <p:spPr>
              <a:xfrm>
                <a:off x="5044442" y="4163198"/>
                <a:ext cx="4464363" cy="1002069"/>
              </a:xfrm>
              <a:prstGeom prst="rect">
                <a:avLst/>
              </a:prstGeom>
              <a:noFill/>
            </p:spPr>
            <p:txBody>
              <a:bodyPr wrap="non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Active Call Panel</a:t>
                </a:r>
              </a:p>
              <a:p>
                <a:pPr marL="0" marR="0" lvl="0" indent="0" algn="ctr" defTabSz="914400" rtl="0" eaLnBrk="1" fontAlgn="auto" latinLnBrk="0" hangingPunct="1">
                  <a:lnSpc>
                    <a:spcPct val="110000"/>
                  </a:lnSpc>
                  <a:spcBef>
                    <a:spcPts val="60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Displays Caller Information, User or Extension input</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and Transfer and Disconnect buttons</a:t>
                </a:r>
              </a:p>
            </p:txBody>
          </p:sp>
        </p:grpSp>
        <p:sp>
          <p:nvSpPr>
            <p:cNvPr id="25" name="Rectangle 24">
              <a:extLst>
                <a:ext uri="{FF2B5EF4-FFF2-40B4-BE49-F238E27FC236}">
                  <a16:creationId xmlns:a16="http://schemas.microsoft.com/office/drawing/2014/main" id="{B4CC4A26-0D87-409A-9917-B432737FBCCB}"/>
                </a:ext>
              </a:extLst>
            </p:cNvPr>
            <p:cNvSpPr/>
            <p:nvPr/>
          </p:nvSpPr>
          <p:spPr>
            <a:xfrm>
              <a:off x="1813389" y="2188395"/>
              <a:ext cx="1938528" cy="7037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E9A8801C-96B1-4DC4-BC8B-12672E117F00}"/>
              </a:ext>
            </a:extLst>
          </p:cNvPr>
          <p:cNvGrpSpPr/>
          <p:nvPr/>
        </p:nvGrpSpPr>
        <p:grpSpPr>
          <a:xfrm>
            <a:off x="3867745" y="2502415"/>
            <a:ext cx="6759883" cy="3380307"/>
            <a:chOff x="3867745" y="2514528"/>
            <a:chExt cx="6759883" cy="3380307"/>
          </a:xfrm>
        </p:grpSpPr>
        <p:grpSp>
          <p:nvGrpSpPr>
            <p:cNvPr id="40" name="Group 39">
              <a:extLst>
                <a:ext uri="{FF2B5EF4-FFF2-40B4-BE49-F238E27FC236}">
                  <a16:creationId xmlns:a16="http://schemas.microsoft.com/office/drawing/2014/main" id="{D00FF17A-EF2A-4E52-8F31-A13C81B91489}"/>
                </a:ext>
              </a:extLst>
            </p:cNvPr>
            <p:cNvGrpSpPr/>
            <p:nvPr/>
          </p:nvGrpSpPr>
          <p:grpSpPr>
            <a:xfrm>
              <a:off x="3867745" y="2820069"/>
              <a:ext cx="6759883" cy="3074766"/>
              <a:chOff x="2290594" y="110080"/>
              <a:chExt cx="6759883" cy="3074766"/>
            </a:xfrm>
          </p:grpSpPr>
          <p:sp>
            <p:nvSpPr>
              <p:cNvPr id="45" name="Rectangle 44">
                <a:extLst>
                  <a:ext uri="{FF2B5EF4-FFF2-40B4-BE49-F238E27FC236}">
                    <a16:creationId xmlns:a16="http://schemas.microsoft.com/office/drawing/2014/main" id="{DDB494C4-1B1E-4555-A603-008F5F11EDEC}"/>
                  </a:ext>
                </a:extLst>
              </p:cNvPr>
              <p:cNvSpPr/>
              <p:nvPr/>
            </p:nvSpPr>
            <p:spPr>
              <a:xfrm>
                <a:off x="2290594" y="110080"/>
                <a:ext cx="6759883" cy="3074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Picture 45">
                <a:extLst>
                  <a:ext uri="{FF2B5EF4-FFF2-40B4-BE49-F238E27FC236}">
                    <a16:creationId xmlns:a16="http://schemas.microsoft.com/office/drawing/2014/main" id="{2C9EA222-FCAB-465A-9AFD-D0AA5107AF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69" r="3672"/>
              <a:stretch/>
            </p:blipFill>
            <p:spPr bwMode="auto">
              <a:xfrm>
                <a:off x="2579171" y="362529"/>
                <a:ext cx="4402476" cy="2468880"/>
              </a:xfrm>
              <a:prstGeom prst="rect">
                <a:avLst/>
              </a:prstGeom>
              <a:noFill/>
              <a:ln w="19050">
                <a:solidFill>
                  <a:schemeClr val="bg1">
                    <a:lumMod val="75000"/>
                  </a:schemeClr>
                </a:solidFill>
              </a:ln>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56CA4066-7D93-4351-865C-BDE0D541BDBE}"/>
                </a:ext>
              </a:extLst>
            </p:cNvPr>
            <p:cNvGrpSpPr/>
            <p:nvPr/>
          </p:nvGrpSpPr>
          <p:grpSpPr>
            <a:xfrm>
              <a:off x="7325589" y="3803825"/>
              <a:ext cx="3043909" cy="1488294"/>
              <a:chOff x="1406107" y="4588105"/>
              <a:chExt cx="3043909" cy="1488294"/>
            </a:xfrm>
          </p:grpSpPr>
          <p:sp>
            <p:nvSpPr>
              <p:cNvPr id="43" name="Rectangle 42">
                <a:extLst>
                  <a:ext uri="{FF2B5EF4-FFF2-40B4-BE49-F238E27FC236}">
                    <a16:creationId xmlns:a16="http://schemas.microsoft.com/office/drawing/2014/main" id="{E106F51B-240D-4D17-8012-458097F085DA}"/>
                  </a:ext>
                </a:extLst>
              </p:cNvPr>
              <p:cNvSpPr/>
              <p:nvPr/>
            </p:nvSpPr>
            <p:spPr>
              <a:xfrm>
                <a:off x="1800664" y="4588105"/>
                <a:ext cx="2649352" cy="1488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8AD0E47B-A207-49BF-8E6C-338F0AEE7563}"/>
                  </a:ext>
                </a:extLst>
              </p:cNvPr>
              <p:cNvSpPr txBox="1"/>
              <p:nvPr/>
            </p:nvSpPr>
            <p:spPr>
              <a:xfrm>
                <a:off x="1406107" y="4669109"/>
                <a:ext cx="2957636" cy="1245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Quick Search</a:t>
                </a:r>
              </a:p>
              <a:p>
                <a:pPr marL="0" marR="0" lvl="0" indent="0" algn="ctr" defTabSz="914400" rtl="0" eaLnBrk="1" fontAlgn="auto" latinLnBrk="0" hangingPunct="1">
                  <a:lnSpc>
                    <a:spcPct val="110000"/>
                  </a:lnSpc>
                  <a:spcBef>
                    <a:spcPts val="60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Dynamically displays matching</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Users or Workgroups for</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Quick Transfer</a:t>
                </a:r>
              </a:p>
            </p:txBody>
          </p:sp>
        </p:grpSp>
        <p:sp>
          <p:nvSpPr>
            <p:cNvPr id="42" name="Rectangle 41">
              <a:extLst>
                <a:ext uri="{FF2B5EF4-FFF2-40B4-BE49-F238E27FC236}">
                  <a16:creationId xmlns:a16="http://schemas.microsoft.com/office/drawing/2014/main" id="{C434F524-FF99-4174-A773-3EA13D1900D6}"/>
                </a:ext>
              </a:extLst>
            </p:cNvPr>
            <p:cNvSpPr/>
            <p:nvPr/>
          </p:nvSpPr>
          <p:spPr>
            <a:xfrm>
              <a:off x="4218484" y="2514528"/>
              <a:ext cx="1637309" cy="2299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3A73D9DA-E457-4E70-A04D-3CAFEDE49F4E}"/>
              </a:ext>
            </a:extLst>
          </p:cNvPr>
          <p:cNvGrpSpPr/>
          <p:nvPr/>
        </p:nvGrpSpPr>
        <p:grpSpPr>
          <a:xfrm>
            <a:off x="3752782" y="2119161"/>
            <a:ext cx="6844570" cy="3677002"/>
            <a:chOff x="3752782" y="2119161"/>
            <a:chExt cx="6844570" cy="3677002"/>
          </a:xfrm>
        </p:grpSpPr>
        <p:grpSp>
          <p:nvGrpSpPr>
            <p:cNvPr id="55" name="Group 54">
              <a:extLst>
                <a:ext uri="{FF2B5EF4-FFF2-40B4-BE49-F238E27FC236}">
                  <a16:creationId xmlns:a16="http://schemas.microsoft.com/office/drawing/2014/main" id="{CD7B0B94-AAF7-4646-A76D-F71FA04A4E0B}"/>
                </a:ext>
              </a:extLst>
            </p:cNvPr>
            <p:cNvGrpSpPr/>
            <p:nvPr/>
          </p:nvGrpSpPr>
          <p:grpSpPr>
            <a:xfrm>
              <a:off x="3752782" y="2119161"/>
              <a:ext cx="6844570" cy="3677002"/>
              <a:chOff x="3770085" y="2113105"/>
              <a:chExt cx="6844570" cy="3677002"/>
            </a:xfrm>
          </p:grpSpPr>
          <p:grpSp>
            <p:nvGrpSpPr>
              <p:cNvPr id="53" name="Group 52">
                <a:extLst>
                  <a:ext uri="{FF2B5EF4-FFF2-40B4-BE49-F238E27FC236}">
                    <a16:creationId xmlns:a16="http://schemas.microsoft.com/office/drawing/2014/main" id="{0F86C63E-AD2E-4290-826D-576CB074F102}"/>
                  </a:ext>
                </a:extLst>
              </p:cNvPr>
              <p:cNvGrpSpPr/>
              <p:nvPr/>
            </p:nvGrpSpPr>
            <p:grpSpPr>
              <a:xfrm>
                <a:off x="3770085" y="2491134"/>
                <a:ext cx="6844570" cy="3298973"/>
                <a:chOff x="3986921" y="3013859"/>
                <a:chExt cx="6844570" cy="3298973"/>
              </a:xfrm>
            </p:grpSpPr>
            <p:sp>
              <p:nvSpPr>
                <p:cNvPr id="48" name="Rectangle 47">
                  <a:extLst>
                    <a:ext uri="{FF2B5EF4-FFF2-40B4-BE49-F238E27FC236}">
                      <a16:creationId xmlns:a16="http://schemas.microsoft.com/office/drawing/2014/main" id="{AAF14752-B9B7-433F-9D1F-FA35E65D6B78}"/>
                    </a:ext>
                  </a:extLst>
                </p:cNvPr>
                <p:cNvSpPr/>
                <p:nvPr/>
              </p:nvSpPr>
              <p:spPr>
                <a:xfrm>
                  <a:off x="3986921" y="3013859"/>
                  <a:ext cx="6844570" cy="3298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3BBB242E-E306-401B-BE2E-41C5F3DE2426}"/>
                    </a:ext>
                  </a:extLst>
                </p:cNvPr>
                <p:cNvSpPr txBox="1"/>
                <p:nvPr/>
              </p:nvSpPr>
              <p:spPr>
                <a:xfrm>
                  <a:off x="4820677" y="4459136"/>
                  <a:ext cx="5177058" cy="6924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Hot Key List</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User configurable hot key assignment for quick call transfers</a:t>
                  </a:r>
                </a:p>
              </p:txBody>
            </p:sp>
          </p:grpSp>
          <p:sp>
            <p:nvSpPr>
              <p:cNvPr id="54" name="Rectangle 53">
                <a:extLst>
                  <a:ext uri="{FF2B5EF4-FFF2-40B4-BE49-F238E27FC236}">
                    <a16:creationId xmlns:a16="http://schemas.microsoft.com/office/drawing/2014/main" id="{51940494-A319-4760-9167-D32DE8F1DBC2}"/>
                  </a:ext>
                </a:extLst>
              </p:cNvPr>
              <p:cNvSpPr/>
              <p:nvPr/>
            </p:nvSpPr>
            <p:spPr>
              <a:xfrm>
                <a:off x="3800365" y="2113105"/>
                <a:ext cx="2532959" cy="3527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6" name="Picture 55" descr="Graphical user interface, text, application, chat or text message&#10;&#10;Description automatically generated">
              <a:extLst>
                <a:ext uri="{FF2B5EF4-FFF2-40B4-BE49-F238E27FC236}">
                  <a16:creationId xmlns:a16="http://schemas.microsoft.com/office/drawing/2014/main" id="{1EA64179-76F8-44CD-A4D1-DE6F55975576}"/>
                </a:ext>
              </a:extLst>
            </p:cNvPr>
            <p:cNvPicPr preferRelativeResize="0">
              <a:picLocks noChangeAspect="1"/>
            </p:cNvPicPr>
            <p:nvPr/>
          </p:nvPicPr>
          <p:blipFill rotWithShape="1">
            <a:blip r:embed="rId5">
              <a:extLst>
                <a:ext uri="{28A0092B-C50C-407E-A947-70E740481C1C}">
                  <a14:useLocalDpi xmlns:a14="http://schemas.microsoft.com/office/drawing/2010/main" val="0"/>
                </a:ext>
              </a:extLst>
            </a:blip>
            <a:srcRect l="27220" t="8122" r="45928" b="82559"/>
            <a:stretch/>
          </p:blipFill>
          <p:spPr>
            <a:xfrm>
              <a:off x="4965683" y="3085252"/>
              <a:ext cx="4418768" cy="667566"/>
            </a:xfrm>
            <a:prstGeom prst="rect">
              <a:avLst/>
            </a:prstGeom>
            <a:ln w="19050">
              <a:solidFill>
                <a:srgbClr val="FF0000"/>
              </a:solidFill>
            </a:ln>
          </p:spPr>
        </p:pic>
      </p:grpSp>
      <p:grpSp>
        <p:nvGrpSpPr>
          <p:cNvPr id="75" name="Group 74">
            <a:extLst>
              <a:ext uri="{FF2B5EF4-FFF2-40B4-BE49-F238E27FC236}">
                <a16:creationId xmlns:a16="http://schemas.microsoft.com/office/drawing/2014/main" id="{2FF809C8-F937-471C-9519-DE9B665CC152}"/>
              </a:ext>
            </a:extLst>
          </p:cNvPr>
          <p:cNvGrpSpPr/>
          <p:nvPr/>
        </p:nvGrpSpPr>
        <p:grpSpPr>
          <a:xfrm>
            <a:off x="1756954" y="2103870"/>
            <a:ext cx="8840398" cy="3664132"/>
            <a:chOff x="1756954" y="2103870"/>
            <a:chExt cx="8840398" cy="3664132"/>
          </a:xfrm>
        </p:grpSpPr>
        <p:sp>
          <p:nvSpPr>
            <p:cNvPr id="67" name="Rectangle 66">
              <a:extLst>
                <a:ext uri="{FF2B5EF4-FFF2-40B4-BE49-F238E27FC236}">
                  <a16:creationId xmlns:a16="http://schemas.microsoft.com/office/drawing/2014/main" id="{11712F48-F9B4-44A4-A811-BB8C942F5E5C}"/>
                </a:ext>
              </a:extLst>
            </p:cNvPr>
            <p:cNvSpPr/>
            <p:nvPr/>
          </p:nvSpPr>
          <p:spPr>
            <a:xfrm>
              <a:off x="3806321" y="2103870"/>
              <a:ext cx="6791031" cy="3664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1" name="Group 70">
              <a:extLst>
                <a:ext uri="{FF2B5EF4-FFF2-40B4-BE49-F238E27FC236}">
                  <a16:creationId xmlns:a16="http://schemas.microsoft.com/office/drawing/2014/main" id="{1E56F6C5-FC50-4A0F-AEC6-1A3D68FAB1E7}"/>
                </a:ext>
              </a:extLst>
            </p:cNvPr>
            <p:cNvGrpSpPr/>
            <p:nvPr/>
          </p:nvGrpSpPr>
          <p:grpSpPr>
            <a:xfrm>
              <a:off x="4350135" y="2415522"/>
              <a:ext cx="2571562" cy="3307513"/>
              <a:chOff x="4350135" y="2415522"/>
              <a:chExt cx="2571562" cy="3307513"/>
            </a:xfrm>
          </p:grpSpPr>
          <p:pic>
            <p:nvPicPr>
              <p:cNvPr id="68" name="Picture 67" descr="Graphical user interface, application&#10;&#10;Description automatically generated">
                <a:extLst>
                  <a:ext uri="{FF2B5EF4-FFF2-40B4-BE49-F238E27FC236}">
                    <a16:creationId xmlns:a16="http://schemas.microsoft.com/office/drawing/2014/main" id="{6ADC94BC-EBBD-41BA-A0B3-F93F2A532D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9220" y="2415522"/>
                <a:ext cx="2413393" cy="2286000"/>
              </a:xfrm>
              <a:prstGeom prst="rect">
                <a:avLst/>
              </a:prstGeom>
              <a:ln w="19050">
                <a:solidFill>
                  <a:srgbClr val="FF0000"/>
                </a:solidFill>
              </a:ln>
            </p:spPr>
          </p:pic>
          <p:sp>
            <p:nvSpPr>
              <p:cNvPr id="70" name="TextBox 69">
                <a:extLst>
                  <a:ext uri="{FF2B5EF4-FFF2-40B4-BE49-F238E27FC236}">
                    <a16:creationId xmlns:a16="http://schemas.microsoft.com/office/drawing/2014/main" id="{3D91B072-FECA-47BB-9D54-BC43514F75E8}"/>
                  </a:ext>
                </a:extLst>
              </p:cNvPr>
              <p:cNvSpPr txBox="1"/>
              <p:nvPr/>
            </p:nvSpPr>
            <p:spPr>
              <a:xfrm>
                <a:off x="4350135" y="4784316"/>
                <a:ext cx="2571562"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Active Queue</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Displays all UNANSWERED calls  in the Operator Queue</a:t>
                </a:r>
              </a:p>
            </p:txBody>
          </p:sp>
        </p:grpSp>
        <p:grpSp>
          <p:nvGrpSpPr>
            <p:cNvPr id="73" name="Group 72">
              <a:extLst>
                <a:ext uri="{FF2B5EF4-FFF2-40B4-BE49-F238E27FC236}">
                  <a16:creationId xmlns:a16="http://schemas.microsoft.com/office/drawing/2014/main" id="{6388487E-CBFA-4388-ACFE-07A13F532844}"/>
                </a:ext>
              </a:extLst>
            </p:cNvPr>
            <p:cNvGrpSpPr/>
            <p:nvPr/>
          </p:nvGrpSpPr>
          <p:grpSpPr>
            <a:xfrm>
              <a:off x="7368508" y="2436249"/>
              <a:ext cx="2617138" cy="3287897"/>
              <a:chOff x="7368508" y="2436249"/>
              <a:chExt cx="2617138" cy="3287897"/>
            </a:xfrm>
          </p:grpSpPr>
          <p:pic>
            <p:nvPicPr>
              <p:cNvPr id="69" name="Picture 68" descr="Graphical user interface, text, application&#10;&#10;Description automatically generated">
                <a:extLst>
                  <a:ext uri="{FF2B5EF4-FFF2-40B4-BE49-F238E27FC236}">
                    <a16:creationId xmlns:a16="http://schemas.microsoft.com/office/drawing/2014/main" id="{5C64EC61-D152-4611-A585-5B89507FF6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09982" y="2436249"/>
                <a:ext cx="2527558" cy="2286000"/>
              </a:xfrm>
              <a:prstGeom prst="rect">
                <a:avLst/>
              </a:prstGeom>
              <a:ln w="19050">
                <a:solidFill>
                  <a:srgbClr val="FF0000"/>
                </a:solidFill>
              </a:ln>
            </p:spPr>
          </p:pic>
          <p:sp>
            <p:nvSpPr>
              <p:cNvPr id="72" name="TextBox 71">
                <a:extLst>
                  <a:ext uri="{FF2B5EF4-FFF2-40B4-BE49-F238E27FC236}">
                    <a16:creationId xmlns:a16="http://schemas.microsoft.com/office/drawing/2014/main" id="{20CA55D2-98C6-4364-B429-6902AC112889}"/>
                  </a:ext>
                </a:extLst>
              </p:cNvPr>
              <p:cNvSpPr txBox="1"/>
              <p:nvPr/>
            </p:nvSpPr>
            <p:spPr>
              <a:xfrm>
                <a:off x="7368508" y="4785427"/>
                <a:ext cx="2617138"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Hold Queue</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Displays all ANSWERED calls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waiting for distribution</a:t>
                </a:r>
              </a:p>
            </p:txBody>
          </p:sp>
        </p:grpSp>
        <p:sp>
          <p:nvSpPr>
            <p:cNvPr id="74" name="Rectangle 73">
              <a:extLst>
                <a:ext uri="{FF2B5EF4-FFF2-40B4-BE49-F238E27FC236}">
                  <a16:creationId xmlns:a16="http://schemas.microsoft.com/office/drawing/2014/main" id="{AB1BB48A-DDD1-4030-A102-98FE94638DBE}"/>
                </a:ext>
              </a:extLst>
            </p:cNvPr>
            <p:cNvSpPr/>
            <p:nvPr/>
          </p:nvSpPr>
          <p:spPr>
            <a:xfrm>
              <a:off x="1756954" y="2945678"/>
              <a:ext cx="1494519" cy="11756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3" name="Group 82">
            <a:extLst>
              <a:ext uri="{FF2B5EF4-FFF2-40B4-BE49-F238E27FC236}">
                <a16:creationId xmlns:a16="http://schemas.microsoft.com/office/drawing/2014/main" id="{9290AF75-7293-439F-9619-0DB720AD0369}"/>
              </a:ext>
            </a:extLst>
          </p:cNvPr>
          <p:cNvGrpSpPr/>
          <p:nvPr/>
        </p:nvGrpSpPr>
        <p:grpSpPr>
          <a:xfrm>
            <a:off x="3836597" y="2144610"/>
            <a:ext cx="6791031" cy="3664132"/>
            <a:chOff x="2430455" y="3012723"/>
            <a:chExt cx="6791031" cy="3664132"/>
          </a:xfrm>
        </p:grpSpPr>
        <p:sp>
          <p:nvSpPr>
            <p:cNvPr id="80" name="Rectangle 79">
              <a:extLst>
                <a:ext uri="{FF2B5EF4-FFF2-40B4-BE49-F238E27FC236}">
                  <a16:creationId xmlns:a16="http://schemas.microsoft.com/office/drawing/2014/main" id="{08C62375-998A-4F20-BEF7-BCEE88CD5130}"/>
                </a:ext>
              </a:extLst>
            </p:cNvPr>
            <p:cNvSpPr/>
            <p:nvPr/>
          </p:nvSpPr>
          <p:spPr>
            <a:xfrm>
              <a:off x="2430455" y="3012723"/>
              <a:ext cx="6791031" cy="3664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 name="Picture 80" descr="Graphical user interface, text, application&#10;&#10;Description automatically generated">
              <a:extLst>
                <a:ext uri="{FF2B5EF4-FFF2-40B4-BE49-F238E27FC236}">
                  <a16:creationId xmlns:a16="http://schemas.microsoft.com/office/drawing/2014/main" id="{3379E893-1DEE-4632-9EFC-BA96DEDD48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5236" y="3224033"/>
              <a:ext cx="3301469" cy="2286000"/>
            </a:xfrm>
            <a:prstGeom prst="rect">
              <a:avLst/>
            </a:prstGeom>
          </p:spPr>
        </p:pic>
        <p:sp>
          <p:nvSpPr>
            <p:cNvPr id="82" name="TextBox 81">
              <a:extLst>
                <a:ext uri="{FF2B5EF4-FFF2-40B4-BE49-F238E27FC236}">
                  <a16:creationId xmlns:a16="http://schemas.microsoft.com/office/drawing/2014/main" id="{1B0234A1-3DA8-4175-AA24-6BF1207B01FC}"/>
                </a:ext>
              </a:extLst>
            </p:cNvPr>
            <p:cNvSpPr txBox="1"/>
            <p:nvPr/>
          </p:nvSpPr>
          <p:spPr>
            <a:xfrm>
              <a:off x="4786904" y="5629138"/>
              <a:ext cx="2078133" cy="938719"/>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Call History</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Displays last 100 calls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Processed by Operator</a:t>
              </a:r>
            </a:p>
          </p:txBody>
        </p:sp>
      </p:grpSp>
    </p:spTree>
    <p:extLst>
      <p:ext uri="{BB962C8B-B14F-4D97-AF65-F5344CB8AC3E}">
        <p14:creationId xmlns:p14="http://schemas.microsoft.com/office/powerpoint/2010/main" val="413705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749"/>
                                          </p:stCondLst>
                                        </p:cTn>
                                        <p:tgtEl>
                                          <p:spTgt spid="26"/>
                                        </p:tgtEl>
                                        <p:attrNameLst>
                                          <p:attrName>style.visibility</p:attrName>
                                        </p:attrNameLst>
                                      </p:cBhvr>
                                      <p:to>
                                        <p:strVal val="hidden"/>
                                      </p:to>
                                    </p:set>
                                  </p:childTnLst>
                                </p:cTn>
                              </p:par>
                              <p:par>
                                <p:cTn id="14" presetID="53" presetClass="entr" presetSubtype="16"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p:cTn id="16" dur="750" fill="hold"/>
                                        <p:tgtEl>
                                          <p:spTgt spid="39"/>
                                        </p:tgtEl>
                                        <p:attrNameLst>
                                          <p:attrName>ppt_w</p:attrName>
                                        </p:attrNameLst>
                                      </p:cBhvr>
                                      <p:tavLst>
                                        <p:tav tm="0">
                                          <p:val>
                                            <p:fltVal val="0"/>
                                          </p:val>
                                        </p:tav>
                                        <p:tav tm="100000">
                                          <p:val>
                                            <p:strVal val="#ppt_w"/>
                                          </p:val>
                                        </p:tav>
                                      </p:tavLst>
                                    </p:anim>
                                    <p:anim calcmode="lin" valueType="num">
                                      <p:cBhvr>
                                        <p:cTn id="17" dur="750" fill="hold"/>
                                        <p:tgtEl>
                                          <p:spTgt spid="39"/>
                                        </p:tgtEl>
                                        <p:attrNameLst>
                                          <p:attrName>ppt_h</p:attrName>
                                        </p:attrNameLst>
                                      </p:cBhvr>
                                      <p:tavLst>
                                        <p:tav tm="0">
                                          <p:val>
                                            <p:fltVal val="0"/>
                                          </p:val>
                                        </p:tav>
                                        <p:tav tm="100000">
                                          <p:val>
                                            <p:strVal val="#ppt_h"/>
                                          </p:val>
                                        </p:tav>
                                      </p:tavLst>
                                    </p:anim>
                                    <p:animEffect transition="in" filter="fade">
                                      <p:cBhvr>
                                        <p:cTn id="18" dur="75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749"/>
                                          </p:stCondLst>
                                        </p:cTn>
                                        <p:tgtEl>
                                          <p:spTgt spid="39"/>
                                        </p:tgtEl>
                                        <p:attrNameLst>
                                          <p:attrName>style.visibility</p:attrName>
                                        </p:attrNameLst>
                                      </p:cBhvr>
                                      <p:to>
                                        <p:strVal val="hidden"/>
                                      </p:to>
                                    </p:set>
                                  </p:childTnLst>
                                </p:cTn>
                              </p:par>
                              <p:par>
                                <p:cTn id="23" presetID="53" presetClass="entr" presetSubtype="16"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p:cTn id="25" dur="750" fill="hold"/>
                                        <p:tgtEl>
                                          <p:spTgt spid="57"/>
                                        </p:tgtEl>
                                        <p:attrNameLst>
                                          <p:attrName>ppt_w</p:attrName>
                                        </p:attrNameLst>
                                      </p:cBhvr>
                                      <p:tavLst>
                                        <p:tav tm="0">
                                          <p:val>
                                            <p:fltVal val="0"/>
                                          </p:val>
                                        </p:tav>
                                        <p:tav tm="100000">
                                          <p:val>
                                            <p:strVal val="#ppt_w"/>
                                          </p:val>
                                        </p:tav>
                                      </p:tavLst>
                                    </p:anim>
                                    <p:anim calcmode="lin" valueType="num">
                                      <p:cBhvr>
                                        <p:cTn id="26" dur="750" fill="hold"/>
                                        <p:tgtEl>
                                          <p:spTgt spid="57"/>
                                        </p:tgtEl>
                                        <p:attrNameLst>
                                          <p:attrName>ppt_h</p:attrName>
                                        </p:attrNameLst>
                                      </p:cBhvr>
                                      <p:tavLst>
                                        <p:tav tm="0">
                                          <p:val>
                                            <p:fltVal val="0"/>
                                          </p:val>
                                        </p:tav>
                                        <p:tav tm="100000">
                                          <p:val>
                                            <p:strVal val="#ppt_h"/>
                                          </p:val>
                                        </p:tav>
                                      </p:tavLst>
                                    </p:anim>
                                    <p:animEffect transition="in" filter="fade">
                                      <p:cBhvr>
                                        <p:cTn id="27" dur="75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749"/>
                                          </p:stCondLst>
                                        </p:cTn>
                                        <p:tgtEl>
                                          <p:spTgt spid="57"/>
                                        </p:tgtEl>
                                        <p:attrNameLst>
                                          <p:attrName>style.visibility</p:attrName>
                                        </p:attrNameLst>
                                      </p:cBhvr>
                                      <p:to>
                                        <p:strVal val="hidden"/>
                                      </p:to>
                                    </p:set>
                                  </p:childTnLst>
                                </p:cTn>
                              </p:par>
                              <p:par>
                                <p:cTn id="32" presetID="53" presetClass="entr" presetSubtype="16" fill="hold" nodeType="withEffect">
                                  <p:stCondLst>
                                    <p:cond delay="0"/>
                                  </p:stCondLst>
                                  <p:childTnLst>
                                    <p:set>
                                      <p:cBhvr>
                                        <p:cTn id="33" dur="1" fill="hold">
                                          <p:stCondLst>
                                            <p:cond delay="0"/>
                                          </p:stCondLst>
                                        </p:cTn>
                                        <p:tgtEl>
                                          <p:spTgt spid="75"/>
                                        </p:tgtEl>
                                        <p:attrNameLst>
                                          <p:attrName>style.visibility</p:attrName>
                                        </p:attrNameLst>
                                      </p:cBhvr>
                                      <p:to>
                                        <p:strVal val="visible"/>
                                      </p:to>
                                    </p:set>
                                    <p:anim calcmode="lin" valueType="num">
                                      <p:cBhvr>
                                        <p:cTn id="34" dur="750" fill="hold"/>
                                        <p:tgtEl>
                                          <p:spTgt spid="75"/>
                                        </p:tgtEl>
                                        <p:attrNameLst>
                                          <p:attrName>ppt_w</p:attrName>
                                        </p:attrNameLst>
                                      </p:cBhvr>
                                      <p:tavLst>
                                        <p:tav tm="0">
                                          <p:val>
                                            <p:fltVal val="0"/>
                                          </p:val>
                                        </p:tav>
                                        <p:tav tm="100000">
                                          <p:val>
                                            <p:strVal val="#ppt_w"/>
                                          </p:val>
                                        </p:tav>
                                      </p:tavLst>
                                    </p:anim>
                                    <p:anim calcmode="lin" valueType="num">
                                      <p:cBhvr>
                                        <p:cTn id="35" dur="750" fill="hold"/>
                                        <p:tgtEl>
                                          <p:spTgt spid="75"/>
                                        </p:tgtEl>
                                        <p:attrNameLst>
                                          <p:attrName>ppt_h</p:attrName>
                                        </p:attrNameLst>
                                      </p:cBhvr>
                                      <p:tavLst>
                                        <p:tav tm="0">
                                          <p:val>
                                            <p:fltVal val="0"/>
                                          </p:val>
                                        </p:tav>
                                        <p:tav tm="100000">
                                          <p:val>
                                            <p:strVal val="#ppt_h"/>
                                          </p:val>
                                        </p:tav>
                                      </p:tavLst>
                                    </p:anim>
                                    <p:animEffect transition="in" filter="fade">
                                      <p:cBhvr>
                                        <p:cTn id="36" dur="750"/>
                                        <p:tgtEl>
                                          <p:spTgt spid="7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749"/>
                                          </p:stCondLst>
                                        </p:cTn>
                                        <p:tgtEl>
                                          <p:spTgt spid="75"/>
                                        </p:tgtEl>
                                        <p:attrNameLst>
                                          <p:attrName>style.visibility</p:attrName>
                                        </p:attrNameLst>
                                      </p:cBhvr>
                                      <p:to>
                                        <p:strVal val="hidden"/>
                                      </p:to>
                                    </p:set>
                                  </p:childTnLst>
                                </p:cTn>
                              </p:par>
                              <p:par>
                                <p:cTn id="41" presetID="53" presetClass="entr" presetSubtype="16" fill="hold" nodeType="withEffect">
                                  <p:stCondLst>
                                    <p:cond delay="0"/>
                                  </p:stCondLst>
                                  <p:childTnLst>
                                    <p:set>
                                      <p:cBhvr>
                                        <p:cTn id="42" dur="1" fill="hold">
                                          <p:stCondLst>
                                            <p:cond delay="0"/>
                                          </p:stCondLst>
                                        </p:cTn>
                                        <p:tgtEl>
                                          <p:spTgt spid="83"/>
                                        </p:tgtEl>
                                        <p:attrNameLst>
                                          <p:attrName>style.visibility</p:attrName>
                                        </p:attrNameLst>
                                      </p:cBhvr>
                                      <p:to>
                                        <p:strVal val="visible"/>
                                      </p:to>
                                    </p:set>
                                    <p:anim calcmode="lin" valueType="num">
                                      <p:cBhvr>
                                        <p:cTn id="43" dur="750" fill="hold"/>
                                        <p:tgtEl>
                                          <p:spTgt spid="83"/>
                                        </p:tgtEl>
                                        <p:attrNameLst>
                                          <p:attrName>ppt_w</p:attrName>
                                        </p:attrNameLst>
                                      </p:cBhvr>
                                      <p:tavLst>
                                        <p:tav tm="0">
                                          <p:val>
                                            <p:fltVal val="0"/>
                                          </p:val>
                                        </p:tav>
                                        <p:tav tm="100000">
                                          <p:val>
                                            <p:strVal val="#ppt_w"/>
                                          </p:val>
                                        </p:tav>
                                      </p:tavLst>
                                    </p:anim>
                                    <p:anim calcmode="lin" valueType="num">
                                      <p:cBhvr>
                                        <p:cTn id="44" dur="750" fill="hold"/>
                                        <p:tgtEl>
                                          <p:spTgt spid="83"/>
                                        </p:tgtEl>
                                        <p:attrNameLst>
                                          <p:attrName>ppt_h</p:attrName>
                                        </p:attrNameLst>
                                      </p:cBhvr>
                                      <p:tavLst>
                                        <p:tav tm="0">
                                          <p:val>
                                            <p:fltVal val="0"/>
                                          </p:val>
                                        </p:tav>
                                        <p:tav tm="100000">
                                          <p:val>
                                            <p:strVal val="#ppt_h"/>
                                          </p:val>
                                        </p:tav>
                                      </p:tavLst>
                                    </p:anim>
                                    <p:animEffect transition="in" filter="fade">
                                      <p:cBhvr>
                                        <p:cTn id="45" dur="7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4" name="Title 33"/>
          <p:cNvSpPr>
            <a:spLocks noGrp="1"/>
          </p:cNvSpPr>
          <p:nvPr>
            <p:ph type="title"/>
          </p:nvPr>
        </p:nvSpPr>
        <p:spPr>
          <a:xfrm>
            <a:off x="2187997" y="118837"/>
            <a:ext cx="7959078" cy="868388"/>
          </a:xfrm>
        </p:spPr>
        <p:txBody>
          <a:bodyPr>
            <a:noAutofit/>
          </a:bodyPr>
          <a:lstStyle/>
          <a:p>
            <a:pPr algn="ctr"/>
            <a:r>
              <a:rPr lang="en-US" sz="28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CoreAttendant Console Frequent Contact View</a:t>
            </a:r>
          </a:p>
        </p:txBody>
      </p:sp>
      <p:pic>
        <p:nvPicPr>
          <p:cNvPr id="19" name="Picture 18">
            <a:extLst>
              <a:ext uri="{FF2B5EF4-FFF2-40B4-BE49-F238E27FC236}">
                <a16:creationId xmlns:a16="http://schemas.microsoft.com/office/drawing/2014/main" id="{13223D48-77C5-4211-9EB7-E66F48184A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1925" y="1233037"/>
            <a:ext cx="10083115" cy="4389120"/>
          </a:xfrm>
          <a:prstGeom prst="rect">
            <a:avLst/>
          </a:prstGeom>
          <a:noFill/>
          <a:ln>
            <a:solidFill>
              <a:schemeClr val="bg1">
                <a:lumMod val="75000"/>
              </a:schemeClr>
            </a:solidFill>
          </a:ln>
        </p:spPr>
      </p:pic>
      <p:sp>
        <p:nvSpPr>
          <p:cNvPr id="2" name="Rectangle 1">
            <a:extLst>
              <a:ext uri="{FF2B5EF4-FFF2-40B4-BE49-F238E27FC236}">
                <a16:creationId xmlns:a16="http://schemas.microsoft.com/office/drawing/2014/main" id="{2DA44900-8D2A-4893-B7E0-06A258DF8EC7}"/>
              </a:ext>
            </a:extLst>
          </p:cNvPr>
          <p:cNvSpPr/>
          <p:nvPr/>
        </p:nvSpPr>
        <p:spPr>
          <a:xfrm>
            <a:off x="8552709" y="2647950"/>
            <a:ext cx="2286742" cy="4766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ooter Placeholder 3">
            <a:extLst>
              <a:ext uri="{FF2B5EF4-FFF2-40B4-BE49-F238E27FC236}">
                <a16:creationId xmlns:a16="http://schemas.microsoft.com/office/drawing/2014/main" id="{07BFAFFE-21C5-45FC-980C-AA668FD8B030}"/>
              </a:ext>
            </a:extLst>
          </p:cNvPr>
          <p:cNvSpPr txBox="1">
            <a:spLocks/>
          </p:cNvSpPr>
          <p:nvPr/>
        </p:nvSpPr>
        <p:spPr>
          <a:xfrm>
            <a:off x="-4456" y="6553200"/>
            <a:ext cx="2614306" cy="304799"/>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small"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Confidential: Not for Distribution</a:t>
            </a:r>
          </a:p>
        </p:txBody>
      </p:sp>
      <p:sp>
        <p:nvSpPr>
          <p:cNvPr id="3" name="TextBox 2">
            <a:extLst>
              <a:ext uri="{FF2B5EF4-FFF2-40B4-BE49-F238E27FC236}">
                <a16:creationId xmlns:a16="http://schemas.microsoft.com/office/drawing/2014/main" id="{7A2B1E91-01A3-4632-856D-751931229C2C}"/>
              </a:ext>
            </a:extLst>
          </p:cNvPr>
          <p:cNvSpPr txBox="1"/>
          <p:nvPr/>
        </p:nvSpPr>
        <p:spPr>
          <a:xfrm>
            <a:off x="4317821" y="5760597"/>
            <a:ext cx="35563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Click on a User to View User Details</a:t>
            </a:r>
          </a:p>
        </p:txBody>
      </p:sp>
      <p:grpSp>
        <p:nvGrpSpPr>
          <p:cNvPr id="20" name="Group 19">
            <a:extLst>
              <a:ext uri="{FF2B5EF4-FFF2-40B4-BE49-F238E27FC236}">
                <a16:creationId xmlns:a16="http://schemas.microsoft.com/office/drawing/2014/main" id="{6D188455-22DC-4A34-99F8-83BCFC8E0D98}"/>
              </a:ext>
            </a:extLst>
          </p:cNvPr>
          <p:cNvGrpSpPr/>
          <p:nvPr/>
        </p:nvGrpSpPr>
        <p:grpSpPr>
          <a:xfrm>
            <a:off x="873770" y="1141597"/>
            <a:ext cx="10241280" cy="5442442"/>
            <a:chOff x="873770" y="1169174"/>
            <a:chExt cx="10241280" cy="5442442"/>
          </a:xfrm>
        </p:grpSpPr>
        <p:pic>
          <p:nvPicPr>
            <p:cNvPr id="21" name="Picture 20">
              <a:extLst>
                <a:ext uri="{FF2B5EF4-FFF2-40B4-BE49-F238E27FC236}">
                  <a16:creationId xmlns:a16="http://schemas.microsoft.com/office/drawing/2014/main" id="{59F529BB-6693-484E-9999-09B6BE97A1A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73770" y="1169174"/>
              <a:ext cx="10241280" cy="4480560"/>
            </a:xfrm>
            <a:prstGeom prst="rect">
              <a:avLst/>
            </a:prstGeom>
            <a:noFill/>
            <a:ln>
              <a:solidFill>
                <a:schemeClr val="bg1">
                  <a:lumMod val="75000"/>
                </a:schemeClr>
              </a:solidFill>
            </a:ln>
          </p:spPr>
        </p:pic>
        <p:sp>
          <p:nvSpPr>
            <p:cNvPr id="23" name="TextBox 22">
              <a:extLst>
                <a:ext uri="{FF2B5EF4-FFF2-40B4-BE49-F238E27FC236}">
                  <a16:creationId xmlns:a16="http://schemas.microsoft.com/office/drawing/2014/main" id="{FF9BF977-C803-4776-A92C-036E538948EF}"/>
                </a:ext>
              </a:extLst>
            </p:cNvPr>
            <p:cNvSpPr txBox="1"/>
            <p:nvPr/>
          </p:nvSpPr>
          <p:spPr>
            <a:xfrm>
              <a:off x="2542181" y="5749842"/>
              <a:ext cx="6928684" cy="861774"/>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User Detail and Organization View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Provides additional information to assist Operator in connecting to the appropriate person Information pulled from customer’s M365 tenant</a:t>
              </a:r>
            </a:p>
          </p:txBody>
        </p:sp>
      </p:grpSp>
      <p:grpSp>
        <p:nvGrpSpPr>
          <p:cNvPr id="27" name="Group 26">
            <a:extLst>
              <a:ext uri="{FF2B5EF4-FFF2-40B4-BE49-F238E27FC236}">
                <a16:creationId xmlns:a16="http://schemas.microsoft.com/office/drawing/2014/main" id="{D2AF6CB3-04EB-4F75-A417-4579D6E8019A}"/>
              </a:ext>
            </a:extLst>
          </p:cNvPr>
          <p:cNvGrpSpPr/>
          <p:nvPr/>
        </p:nvGrpSpPr>
        <p:grpSpPr>
          <a:xfrm>
            <a:off x="881174" y="1024890"/>
            <a:ext cx="10241280" cy="5509259"/>
            <a:chOff x="802889" y="1071237"/>
            <a:chExt cx="10241280" cy="5509259"/>
          </a:xfrm>
        </p:grpSpPr>
        <p:sp>
          <p:nvSpPr>
            <p:cNvPr id="30" name="TextBox 29">
              <a:extLst>
                <a:ext uri="{FF2B5EF4-FFF2-40B4-BE49-F238E27FC236}">
                  <a16:creationId xmlns:a16="http://schemas.microsoft.com/office/drawing/2014/main" id="{0B7F560A-0654-49E6-921F-281E41766A85}"/>
                </a:ext>
              </a:extLst>
            </p:cNvPr>
            <p:cNvSpPr txBox="1"/>
            <p:nvPr/>
          </p:nvSpPr>
          <p:spPr>
            <a:xfrm>
              <a:off x="2478681" y="5964943"/>
              <a:ext cx="6928684" cy="615553"/>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Calendar View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Enables Operator to quickly view User’s future Availability </a:t>
              </a:r>
            </a:p>
          </p:txBody>
        </p:sp>
        <p:pic>
          <p:nvPicPr>
            <p:cNvPr id="31" name="Picture 30">
              <a:extLst>
                <a:ext uri="{FF2B5EF4-FFF2-40B4-BE49-F238E27FC236}">
                  <a16:creationId xmlns:a16="http://schemas.microsoft.com/office/drawing/2014/main" id="{6B271067-3AD8-4F49-A225-3464B6B12A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889" y="1071237"/>
              <a:ext cx="10241280" cy="4891101"/>
            </a:xfrm>
            <a:prstGeom prst="rect">
              <a:avLst/>
            </a:prstGeom>
            <a:ln>
              <a:solidFill>
                <a:schemeClr val="bg1">
                  <a:lumMod val="75000"/>
                </a:schemeClr>
              </a:solidFill>
            </a:ln>
          </p:spPr>
        </p:pic>
      </p:grpSp>
    </p:spTree>
    <p:extLst>
      <p:ext uri="{BB962C8B-B14F-4D97-AF65-F5344CB8AC3E}">
        <p14:creationId xmlns:p14="http://schemas.microsoft.com/office/powerpoint/2010/main" val="312246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750" fill="hold"/>
                                        <p:tgtEl>
                                          <p:spTgt spid="20"/>
                                        </p:tgtEl>
                                        <p:attrNameLst>
                                          <p:attrName>ppt_w</p:attrName>
                                        </p:attrNameLst>
                                      </p:cBhvr>
                                      <p:tavLst>
                                        <p:tav tm="0">
                                          <p:val>
                                            <p:fltVal val="0"/>
                                          </p:val>
                                        </p:tav>
                                        <p:tav tm="100000">
                                          <p:val>
                                            <p:strVal val="#ppt_w"/>
                                          </p:val>
                                        </p:tav>
                                      </p:tavLst>
                                    </p:anim>
                                    <p:anim calcmode="lin" valueType="num">
                                      <p:cBhvr>
                                        <p:cTn id="21" dur="750" fill="hold"/>
                                        <p:tgtEl>
                                          <p:spTgt spid="20"/>
                                        </p:tgtEl>
                                        <p:attrNameLst>
                                          <p:attrName>ppt_h</p:attrName>
                                        </p:attrNameLst>
                                      </p:cBhvr>
                                      <p:tavLst>
                                        <p:tav tm="0">
                                          <p:val>
                                            <p:fltVal val="0"/>
                                          </p:val>
                                        </p:tav>
                                        <p:tav tm="100000">
                                          <p:val>
                                            <p:strVal val="#ppt_h"/>
                                          </p:val>
                                        </p:tav>
                                      </p:tavLst>
                                    </p:anim>
                                    <p:animEffect transition="in" filter="fade">
                                      <p:cBhvr>
                                        <p:cTn id="22" dur="75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750" fill="hold"/>
                                        <p:tgtEl>
                                          <p:spTgt spid="27"/>
                                        </p:tgtEl>
                                        <p:attrNameLst>
                                          <p:attrName>ppt_w</p:attrName>
                                        </p:attrNameLst>
                                      </p:cBhvr>
                                      <p:tavLst>
                                        <p:tav tm="0">
                                          <p:val>
                                            <p:fltVal val="0"/>
                                          </p:val>
                                        </p:tav>
                                        <p:tav tm="100000">
                                          <p:val>
                                            <p:strVal val="#ppt_w"/>
                                          </p:val>
                                        </p:tav>
                                      </p:tavLst>
                                    </p:anim>
                                    <p:anim calcmode="lin" valueType="num">
                                      <p:cBhvr>
                                        <p:cTn id="28" dur="750" fill="hold"/>
                                        <p:tgtEl>
                                          <p:spTgt spid="27"/>
                                        </p:tgtEl>
                                        <p:attrNameLst>
                                          <p:attrName>ppt_h</p:attrName>
                                        </p:attrNameLst>
                                      </p:cBhvr>
                                      <p:tavLst>
                                        <p:tav tm="0">
                                          <p:val>
                                            <p:fltVal val="0"/>
                                          </p:val>
                                        </p:tav>
                                        <p:tav tm="100000">
                                          <p:val>
                                            <p:strVal val="#ppt_h"/>
                                          </p:val>
                                        </p:tav>
                                      </p:tavLst>
                                    </p:anim>
                                    <p:animEffect transition="in" filter="fade">
                                      <p:cBhvr>
                                        <p:cTn id="29"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4" name="Title 33"/>
          <p:cNvSpPr>
            <a:spLocks noGrp="1"/>
          </p:cNvSpPr>
          <p:nvPr>
            <p:ph type="title"/>
          </p:nvPr>
        </p:nvSpPr>
        <p:spPr>
          <a:xfrm>
            <a:off x="2187997" y="118837"/>
            <a:ext cx="7959078" cy="868388"/>
          </a:xfrm>
        </p:spPr>
        <p:txBody>
          <a:bodyPr>
            <a:noAutofit/>
          </a:bodyPr>
          <a:lstStyle/>
          <a:p>
            <a:pPr algn="ctr"/>
            <a:r>
              <a:rPr lang="en-US" sz="28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CoreAttendant Console CI Workgroup View</a:t>
            </a:r>
          </a:p>
        </p:txBody>
      </p:sp>
      <p:sp>
        <p:nvSpPr>
          <p:cNvPr id="22" name="Footer Placeholder 3">
            <a:extLst>
              <a:ext uri="{FF2B5EF4-FFF2-40B4-BE49-F238E27FC236}">
                <a16:creationId xmlns:a16="http://schemas.microsoft.com/office/drawing/2014/main" id="{07BFAFFE-21C5-45FC-980C-AA668FD8B030}"/>
              </a:ext>
            </a:extLst>
          </p:cNvPr>
          <p:cNvSpPr txBox="1">
            <a:spLocks/>
          </p:cNvSpPr>
          <p:nvPr/>
        </p:nvSpPr>
        <p:spPr>
          <a:xfrm>
            <a:off x="-4456" y="6553200"/>
            <a:ext cx="2614306" cy="304799"/>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small" spc="0" normalizeH="0" baseline="0" noProof="0" dirty="0">
                <a:ln>
                  <a:noFill/>
                </a:ln>
                <a:solidFill>
                  <a:prstClr val="white"/>
                </a:solidFill>
                <a:effectLst/>
                <a:uLnTx/>
                <a:uFillTx/>
                <a:latin typeface="Calibri" panose="020F0502020204030204"/>
                <a:ea typeface="+mn-ea"/>
                <a:cs typeface="+mn-cs"/>
              </a:rPr>
              <a:t>Confidential: Not for Distribution</a:t>
            </a:r>
          </a:p>
        </p:txBody>
      </p:sp>
      <p:pic>
        <p:nvPicPr>
          <p:cNvPr id="6" name="Picture 5" descr="Graphical user interface, text, application&#10;&#10;Description automatically generated">
            <a:extLst>
              <a:ext uri="{FF2B5EF4-FFF2-40B4-BE49-F238E27FC236}">
                <a16:creationId xmlns:a16="http://schemas.microsoft.com/office/drawing/2014/main" id="{5757043F-0F42-4D14-B75B-7040766A88EE}"/>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772576" y="987225"/>
            <a:ext cx="10789920" cy="4572000"/>
          </a:xfrm>
          <a:prstGeom prst="rect">
            <a:avLst/>
          </a:prstGeom>
          <a:ln>
            <a:solidFill>
              <a:schemeClr val="bg1">
                <a:lumMod val="75000"/>
              </a:schemeClr>
            </a:solidFill>
          </a:ln>
        </p:spPr>
      </p:pic>
      <p:sp>
        <p:nvSpPr>
          <p:cNvPr id="18" name="Rectangle 17">
            <a:extLst>
              <a:ext uri="{FF2B5EF4-FFF2-40B4-BE49-F238E27FC236}">
                <a16:creationId xmlns:a16="http://schemas.microsoft.com/office/drawing/2014/main" id="{3BC48D01-63D8-4715-A916-13DDBB621ACD}"/>
              </a:ext>
            </a:extLst>
          </p:cNvPr>
          <p:cNvSpPr/>
          <p:nvPr/>
        </p:nvSpPr>
        <p:spPr>
          <a:xfrm>
            <a:off x="3750304" y="2669154"/>
            <a:ext cx="2474147" cy="5769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C2DEEF10-8AD4-45BC-A610-2302078CA997}"/>
              </a:ext>
            </a:extLst>
          </p:cNvPr>
          <p:cNvSpPr txBox="1"/>
          <p:nvPr/>
        </p:nvSpPr>
        <p:spPr>
          <a:xfrm>
            <a:off x="3915157" y="5843147"/>
            <a:ext cx="45047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Click on a Workgroup to View Member Details</a:t>
            </a:r>
          </a:p>
        </p:txBody>
      </p:sp>
      <p:sp>
        <p:nvSpPr>
          <p:cNvPr id="8" name="TextBox 7">
            <a:extLst>
              <a:ext uri="{FF2B5EF4-FFF2-40B4-BE49-F238E27FC236}">
                <a16:creationId xmlns:a16="http://schemas.microsoft.com/office/drawing/2014/main" id="{2A27B323-99D0-4751-B12D-F97D775F5C8D}"/>
              </a:ext>
            </a:extLst>
          </p:cNvPr>
          <p:cNvSpPr txBox="1"/>
          <p:nvPr/>
        </p:nvSpPr>
        <p:spPr>
          <a:xfrm>
            <a:off x="6376573" y="2791139"/>
            <a:ext cx="163179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Available in 4Q21</a:t>
            </a:r>
          </a:p>
        </p:txBody>
      </p:sp>
      <p:pic>
        <p:nvPicPr>
          <p:cNvPr id="25" name="Picture 24">
            <a:extLst>
              <a:ext uri="{FF2B5EF4-FFF2-40B4-BE49-F238E27FC236}">
                <a16:creationId xmlns:a16="http://schemas.microsoft.com/office/drawing/2014/main" id="{4AF61A4D-A2D5-4A3B-A417-6D4587234354}"/>
              </a:ext>
            </a:extLst>
          </p:cNvPr>
          <p:cNvPicPr/>
          <p:nvPr/>
        </p:nvPicPr>
        <p:blipFill rotWithShape="1">
          <a:blip r:embed="rId4">
            <a:extLst>
              <a:ext uri="{28A0092B-C50C-407E-A947-70E740481C1C}">
                <a14:useLocalDpi xmlns:a14="http://schemas.microsoft.com/office/drawing/2010/main" val="0"/>
              </a:ext>
            </a:extLst>
          </a:blip>
          <a:srcRect l="48427" t="25499" r="48796" b="65659"/>
          <a:stretch/>
        </p:blipFill>
        <p:spPr bwMode="auto">
          <a:xfrm>
            <a:off x="6919400" y="2005134"/>
            <a:ext cx="413073" cy="411783"/>
          </a:xfrm>
          <a:prstGeom prst="rect">
            <a:avLst/>
          </a:prstGeom>
          <a:noFill/>
          <a:ln>
            <a:noFill/>
          </a:ln>
        </p:spPr>
      </p:pic>
      <p:sp>
        <p:nvSpPr>
          <p:cNvPr id="26" name="Rectangle 25">
            <a:extLst>
              <a:ext uri="{FF2B5EF4-FFF2-40B4-BE49-F238E27FC236}">
                <a16:creationId xmlns:a16="http://schemas.microsoft.com/office/drawing/2014/main" id="{3EA05911-818A-4A05-A2FD-0CCDD2C322C9}"/>
              </a:ext>
            </a:extLst>
          </p:cNvPr>
          <p:cNvSpPr/>
          <p:nvPr/>
        </p:nvSpPr>
        <p:spPr>
          <a:xfrm>
            <a:off x="6010382" y="2294409"/>
            <a:ext cx="858596" cy="3114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6F23BD95-369C-4EF6-9CA9-89BDBFDE1428}"/>
              </a:ext>
            </a:extLst>
          </p:cNvPr>
          <p:cNvGrpSpPr/>
          <p:nvPr/>
        </p:nvGrpSpPr>
        <p:grpSpPr>
          <a:xfrm>
            <a:off x="381000" y="987225"/>
            <a:ext cx="11430000" cy="5529359"/>
            <a:chOff x="381000" y="960119"/>
            <a:chExt cx="11430000" cy="5529359"/>
          </a:xfrm>
        </p:grpSpPr>
        <p:pic>
          <p:nvPicPr>
            <p:cNvPr id="30" name="Picture 29">
              <a:extLst>
                <a:ext uri="{FF2B5EF4-FFF2-40B4-BE49-F238E27FC236}">
                  <a16:creationId xmlns:a16="http://schemas.microsoft.com/office/drawing/2014/main" id="{B5C720F2-FDED-4D0C-8E68-11E14328DA1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81000" y="960119"/>
              <a:ext cx="11430000" cy="4656909"/>
            </a:xfrm>
            <a:prstGeom prst="rect">
              <a:avLst/>
            </a:prstGeom>
            <a:noFill/>
            <a:ln>
              <a:solidFill>
                <a:schemeClr val="bg1">
                  <a:lumMod val="75000"/>
                </a:schemeClr>
              </a:solidFill>
            </a:ln>
          </p:spPr>
        </p:pic>
        <p:sp>
          <p:nvSpPr>
            <p:cNvPr id="31" name="TextBox 30">
              <a:extLst>
                <a:ext uri="{FF2B5EF4-FFF2-40B4-BE49-F238E27FC236}">
                  <a16:creationId xmlns:a16="http://schemas.microsoft.com/office/drawing/2014/main" id="{BE64EBED-6C38-497D-910D-538C33BF32FB}"/>
                </a:ext>
              </a:extLst>
            </p:cNvPr>
            <p:cNvSpPr txBox="1"/>
            <p:nvPr/>
          </p:nvSpPr>
          <p:spPr>
            <a:xfrm>
              <a:off x="3245572" y="5843147"/>
              <a:ext cx="5700856" cy="646331"/>
            </a:xfrm>
            <a:prstGeom prst="rect">
              <a:avLst/>
            </a:prstGeom>
            <a:solidFill>
              <a:schemeClr val="accent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All Workgroup Members will be displayed with Presence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to enable Direct Transfer to a Specific Workgroup Member </a:t>
              </a:r>
            </a:p>
          </p:txBody>
        </p:sp>
      </p:grpSp>
    </p:spTree>
    <p:extLst>
      <p:ext uri="{BB962C8B-B14F-4D97-AF65-F5344CB8AC3E}">
        <p14:creationId xmlns:p14="http://schemas.microsoft.com/office/powerpoint/2010/main" val="158913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750" fill="hold"/>
                                        <p:tgtEl>
                                          <p:spTgt spid="18"/>
                                        </p:tgtEl>
                                        <p:attrNameLst>
                                          <p:attrName>ppt_w</p:attrName>
                                        </p:attrNameLst>
                                      </p:cBhvr>
                                      <p:tavLst>
                                        <p:tav tm="0">
                                          <p:val>
                                            <p:fltVal val="0"/>
                                          </p:val>
                                        </p:tav>
                                        <p:tav tm="100000">
                                          <p:val>
                                            <p:strVal val="#ppt_w"/>
                                          </p:val>
                                        </p:tav>
                                      </p:tavLst>
                                    </p:anim>
                                    <p:anim calcmode="lin" valueType="num">
                                      <p:cBhvr>
                                        <p:cTn id="14" dur="750" fill="hold"/>
                                        <p:tgtEl>
                                          <p:spTgt spid="18"/>
                                        </p:tgtEl>
                                        <p:attrNameLst>
                                          <p:attrName>ppt_h</p:attrName>
                                        </p:attrNameLst>
                                      </p:cBhvr>
                                      <p:tavLst>
                                        <p:tav tm="0">
                                          <p:val>
                                            <p:fltVal val="0"/>
                                          </p:val>
                                        </p:tav>
                                        <p:tav tm="100000">
                                          <p:val>
                                            <p:strVal val="#ppt_h"/>
                                          </p:val>
                                        </p:tav>
                                      </p:tavLst>
                                    </p:anim>
                                    <p:animEffect transition="in" filter="fade">
                                      <p:cBhvr>
                                        <p:cTn id="15" dur="75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750" fill="hold"/>
                                        <p:tgtEl>
                                          <p:spTgt spid="27"/>
                                        </p:tgtEl>
                                        <p:attrNameLst>
                                          <p:attrName>ppt_w</p:attrName>
                                        </p:attrNameLst>
                                      </p:cBhvr>
                                      <p:tavLst>
                                        <p:tav tm="0">
                                          <p:val>
                                            <p:fltVal val="0"/>
                                          </p:val>
                                        </p:tav>
                                        <p:tav tm="100000">
                                          <p:val>
                                            <p:strVal val="#ppt_w"/>
                                          </p:val>
                                        </p:tav>
                                      </p:tavLst>
                                    </p:anim>
                                    <p:anim calcmode="lin" valueType="num">
                                      <p:cBhvr>
                                        <p:cTn id="21" dur="750" fill="hold"/>
                                        <p:tgtEl>
                                          <p:spTgt spid="27"/>
                                        </p:tgtEl>
                                        <p:attrNameLst>
                                          <p:attrName>ppt_h</p:attrName>
                                        </p:attrNameLst>
                                      </p:cBhvr>
                                      <p:tavLst>
                                        <p:tav tm="0">
                                          <p:val>
                                            <p:fltVal val="0"/>
                                          </p:val>
                                        </p:tav>
                                        <p:tav tm="100000">
                                          <p:val>
                                            <p:strVal val="#ppt_h"/>
                                          </p:val>
                                        </p:tav>
                                      </p:tavLst>
                                    </p:anim>
                                    <p:animEffect transition="in" filter="fade">
                                      <p:cBhvr>
                                        <p:cTn id="22"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EDC5E713-7DF7-4388-A3E0-C9B3B9034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 y="6268932"/>
            <a:ext cx="1384935" cy="589067"/>
          </a:xfrm>
          <a:prstGeom prst="rect">
            <a:avLst/>
          </a:prstGeom>
        </p:spPr>
      </p:pic>
      <p:sp>
        <p:nvSpPr>
          <p:cNvPr id="3" name="Content Placeholder 2">
            <a:extLst>
              <a:ext uri="{FF2B5EF4-FFF2-40B4-BE49-F238E27FC236}">
                <a16:creationId xmlns:a16="http://schemas.microsoft.com/office/drawing/2014/main" id="{5046AA76-63F1-4313-B1F9-632B7ACE7DF8}"/>
              </a:ext>
            </a:extLst>
          </p:cNvPr>
          <p:cNvSpPr>
            <a:spLocks noGrp="1"/>
          </p:cNvSpPr>
          <p:nvPr>
            <p:ph idx="1"/>
          </p:nvPr>
        </p:nvSpPr>
        <p:spPr>
          <a:xfrm>
            <a:off x="771787" y="336332"/>
            <a:ext cx="10829663" cy="5532764"/>
          </a:xfrm>
        </p:spPr>
        <p:txBody>
          <a:bodyPr/>
          <a:lstStyle/>
          <a:p>
            <a:r>
              <a:rPr lang="en-US" sz="5400" dirty="0">
                <a:latin typeface="Segoe UI" panose="020B0502040204020203" pitchFamily="34" charset="0"/>
                <a:cs typeface="Segoe UI" panose="020B0502040204020203" pitchFamily="34" charset="0"/>
              </a:rPr>
              <a:t>                   </a:t>
            </a:r>
          </a:p>
          <a:p>
            <a:endParaRPr lang="en-US" sz="5400" dirty="0">
              <a:latin typeface="Segoe UI" panose="020B0502040204020203" pitchFamily="34" charset="0"/>
              <a:cs typeface="Segoe UI" panose="020B0502040204020203" pitchFamily="34" charset="0"/>
            </a:endParaRPr>
          </a:p>
          <a:p>
            <a:endParaRPr lang="en-US" sz="5400" dirty="0">
              <a:latin typeface="Segoe UI" panose="020B0502040204020203" pitchFamily="34" charset="0"/>
              <a:cs typeface="Segoe UI" panose="020B0502040204020203" pitchFamily="34" charset="0"/>
            </a:endParaRPr>
          </a:p>
          <a:p>
            <a:r>
              <a:rPr lang="en-US" sz="5400" dirty="0">
                <a:solidFill>
                  <a:schemeClr val="accent6">
                    <a:lumMod val="50000"/>
                  </a:schemeClr>
                </a:solidFill>
                <a:latin typeface="Segoe UI" panose="020B0502040204020203" pitchFamily="34" charset="0"/>
                <a:cs typeface="Segoe UI" panose="020B0502040204020203" pitchFamily="34" charset="0"/>
              </a:rPr>
              <a:t>                      </a:t>
            </a:r>
            <a:endParaRPr lang="en-US" dirty="0"/>
          </a:p>
        </p:txBody>
      </p:sp>
      <p:pic>
        <p:nvPicPr>
          <p:cNvPr id="4" name="Picture 3">
            <a:extLst>
              <a:ext uri="{FF2B5EF4-FFF2-40B4-BE49-F238E27FC236}">
                <a16:creationId xmlns:a16="http://schemas.microsoft.com/office/drawing/2014/main" id="{A00190BE-D6D7-4A54-9807-204D41DA367D}"/>
              </a:ext>
            </a:extLst>
          </p:cNvPr>
          <p:cNvPicPr>
            <a:picLocks noChangeAspect="1"/>
          </p:cNvPicPr>
          <p:nvPr/>
        </p:nvPicPr>
        <p:blipFill>
          <a:blip r:embed="rId4"/>
          <a:stretch>
            <a:fillRect/>
          </a:stretch>
        </p:blipFill>
        <p:spPr>
          <a:xfrm>
            <a:off x="0" y="0"/>
            <a:ext cx="12192000" cy="6268932"/>
          </a:xfrm>
          <a:prstGeom prst="rect">
            <a:avLst/>
          </a:prstGeom>
        </p:spPr>
      </p:pic>
    </p:spTree>
    <p:extLst>
      <p:ext uri="{BB962C8B-B14F-4D97-AF65-F5344CB8AC3E}">
        <p14:creationId xmlns:p14="http://schemas.microsoft.com/office/powerpoint/2010/main" val="1513206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EDC5E713-7DF7-4388-A3E0-C9B3B9034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 y="6268932"/>
            <a:ext cx="1384935" cy="589067"/>
          </a:xfrm>
          <a:prstGeom prst="rect">
            <a:avLst/>
          </a:prstGeom>
        </p:spPr>
      </p:pic>
      <p:sp>
        <p:nvSpPr>
          <p:cNvPr id="9" name="Title 8">
            <a:extLst>
              <a:ext uri="{FF2B5EF4-FFF2-40B4-BE49-F238E27FC236}">
                <a16:creationId xmlns:a16="http://schemas.microsoft.com/office/drawing/2014/main" id="{D6226091-217D-4B63-82DD-C2B941F3C7DD}"/>
              </a:ext>
            </a:extLst>
          </p:cNvPr>
          <p:cNvSpPr>
            <a:spLocks noGrp="1"/>
          </p:cNvSpPr>
          <p:nvPr>
            <p:ph type="title"/>
          </p:nvPr>
        </p:nvSpPr>
        <p:spPr>
          <a:xfrm>
            <a:off x="628650" y="990601"/>
            <a:ext cx="10037092" cy="533400"/>
          </a:xfrm>
        </p:spPr>
        <p:txBody>
          <a:bodyPr>
            <a:normAutofit fontScale="90000"/>
          </a:bodyPr>
          <a:lstStyle/>
          <a:p>
            <a:br>
              <a:rPr lang="en-US" dirty="0"/>
            </a:br>
            <a:br>
              <a:rPr lang="en-US" dirty="0"/>
            </a:br>
            <a:endParaRPr lang="en-US" dirty="0"/>
          </a:p>
        </p:txBody>
      </p:sp>
      <p:sp>
        <p:nvSpPr>
          <p:cNvPr id="10" name="Title 1">
            <a:extLst>
              <a:ext uri="{FF2B5EF4-FFF2-40B4-BE49-F238E27FC236}">
                <a16:creationId xmlns:a16="http://schemas.microsoft.com/office/drawing/2014/main" id="{FCA04C30-0C8C-411A-8B69-C609AB58471E}"/>
              </a:ext>
            </a:extLst>
          </p:cNvPr>
          <p:cNvSpPr txBox="1">
            <a:spLocks/>
          </p:cNvSpPr>
          <p:nvPr/>
        </p:nvSpPr>
        <p:spPr>
          <a:xfrm>
            <a:off x="628650" y="-66675"/>
            <a:ext cx="10972800" cy="1323976"/>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4400" kern="1200">
                <a:solidFill>
                  <a:srgbClr val="595457"/>
                </a:solidFill>
                <a:latin typeface="Helvetica Light"/>
                <a:ea typeface="+mj-ea"/>
                <a:cs typeface="+mj-cs"/>
              </a:defRPr>
            </a:lvl1p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3600" b="0" i="0" u="none" strike="noStrike" kern="1200" cap="none" spc="0" normalizeH="0" baseline="0" noProof="0" dirty="0">
              <a:ln>
                <a:noFill/>
              </a:ln>
              <a:solidFill>
                <a:srgbClr val="4472C4">
                  <a:lumMod val="75000"/>
                </a:srgbClr>
              </a:solidFill>
              <a:effectLst/>
              <a:uLnTx/>
              <a:uFillTx/>
              <a:latin typeface="Segoe UI" panose="020B0502040204020203" pitchFamily="34" charset="0"/>
              <a:ea typeface="+mj-ea"/>
              <a:cs typeface="Segoe UI" panose="020B0502040204020203" pitchFamily="34"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lang="en-US" sz="3000" dirty="0">
                <a:ln w="3175">
                  <a:noFill/>
                </a:ln>
                <a:solidFill>
                  <a:srgbClr val="006699"/>
                </a:solidFill>
                <a:latin typeface="Segoe UI" panose="020B0502040204020203" pitchFamily="34" charset="0"/>
                <a:ea typeface="+mn-ea"/>
                <a:cs typeface="Segoe UI" pitchFamily="34" charset="0"/>
              </a:rPr>
              <a:t>Solution Summary</a:t>
            </a:r>
            <a:br>
              <a:rPr kumimoji="0" lang="en-US" sz="2800" b="0" i="0" u="none" strike="noStrike" kern="1200" cap="none" spc="0" normalizeH="0" baseline="0" noProof="0" dirty="0">
                <a:ln>
                  <a:noFill/>
                </a:ln>
                <a:solidFill>
                  <a:srgbClr val="4472C4">
                    <a:lumMod val="75000"/>
                  </a:srgbClr>
                </a:solidFill>
                <a:effectLst/>
                <a:uLnTx/>
                <a:uFillTx/>
                <a:latin typeface="Segoe UI" panose="020B0502040204020203" pitchFamily="34" charset="0"/>
                <a:ea typeface="+mj-ea"/>
                <a:cs typeface="Segoe UI" panose="020B0502040204020203" pitchFamily="34" charset="0"/>
              </a:rPr>
            </a:br>
            <a:r>
              <a:rPr kumimoji="0" lang="en-US" sz="1900" b="0" i="1" u="none" strike="noStrike" kern="1200" cap="none" spc="0" normalizeH="0" baseline="0" noProof="0" dirty="0">
                <a:ln>
                  <a:noFill/>
                </a:ln>
                <a:solidFill>
                  <a:srgbClr val="000000">
                    <a:lumMod val="75000"/>
                    <a:lumOff val="25000"/>
                  </a:srgbClr>
                </a:solidFill>
                <a:effectLst/>
                <a:uLnTx/>
                <a:uFillTx/>
                <a:latin typeface="Segoe UI" panose="020B0502040204020203" pitchFamily="34" charset="0"/>
                <a:ea typeface="+mj-ea"/>
                <a:cs typeface="Segoe UI" panose="020B0502040204020203" pitchFamily="34" charset="0"/>
              </a:rPr>
              <a:t>A Complete, Integrated Enterprise Communications Solution Suite for Teams</a:t>
            </a:r>
            <a:endParaRPr kumimoji="0" lang="en-US" sz="1900" b="0" i="1" u="none" strike="noStrike" kern="1200" cap="none" spc="0" normalizeH="0" baseline="0" noProof="0" dirty="0">
              <a:ln>
                <a:noFill/>
              </a:ln>
              <a:solidFill>
                <a:srgbClr val="4472C4">
                  <a:lumMod val="75000"/>
                </a:srgbClr>
              </a:solidFill>
              <a:effectLst/>
              <a:uLnTx/>
              <a:uFillTx/>
              <a:latin typeface="Segoe UI" panose="020B0502040204020203" pitchFamily="34" charset="0"/>
              <a:ea typeface="+mj-ea"/>
              <a:cs typeface="Segoe UI" panose="020B0502040204020203" pitchFamily="34" charset="0"/>
            </a:endParaRPr>
          </a:p>
        </p:txBody>
      </p:sp>
      <p:sp>
        <p:nvSpPr>
          <p:cNvPr id="3" name="Content Placeholder 2">
            <a:extLst>
              <a:ext uri="{FF2B5EF4-FFF2-40B4-BE49-F238E27FC236}">
                <a16:creationId xmlns:a16="http://schemas.microsoft.com/office/drawing/2014/main" id="{5046AA76-63F1-4313-B1F9-632B7ACE7DF8}"/>
              </a:ext>
            </a:extLst>
          </p:cNvPr>
          <p:cNvSpPr>
            <a:spLocks noGrp="1"/>
          </p:cNvSpPr>
          <p:nvPr>
            <p:ph idx="1"/>
          </p:nvPr>
        </p:nvSpPr>
        <p:spPr>
          <a:xfrm>
            <a:off x="447675" y="1332416"/>
            <a:ext cx="11515725" cy="4536679"/>
          </a:xfrm>
        </p:spPr>
        <p:txBody>
          <a:bodyPr/>
          <a:lstStyle/>
          <a:p>
            <a:pPr lvl="0">
              <a:buFont typeface="Wingdings" panose="05000000000000000000" pitchFamily="2" charset="2"/>
              <a:buChar char="Ø"/>
            </a:pPr>
            <a:endParaRPr lang="en-US" sz="2000" dirty="0"/>
          </a:p>
          <a:p>
            <a:pPr lvl="0">
              <a:buFont typeface="Wingdings" panose="05000000000000000000" pitchFamily="2" charset="2"/>
              <a:buChar char="Ø"/>
            </a:pPr>
            <a:r>
              <a:rPr lang="en-US" sz="2000" dirty="0"/>
              <a:t> </a:t>
            </a:r>
            <a:r>
              <a:rPr lang="en-US" sz="2000" dirty="0">
                <a:solidFill>
                  <a:schemeClr val="tx1">
                    <a:lumMod val="95000"/>
                    <a:lumOff val="5000"/>
                  </a:schemeClr>
                </a:solidFill>
                <a:latin typeface="Segoe UI Semibold" panose="020B0702040204020203" pitchFamily="34" charset="0"/>
                <a:cs typeface="Segoe UI Semibold" panose="020B0702040204020203" pitchFamily="34" charset="0"/>
              </a:rPr>
              <a:t>Enhances Teams with an Integrated, End-to-End Communications Solution. Single user     interface (UI)</a:t>
            </a:r>
          </a:p>
          <a:p>
            <a:pPr lvl="0">
              <a:buFont typeface="Wingdings" panose="05000000000000000000" pitchFamily="2" charset="2"/>
              <a:buChar char="Ø"/>
            </a:pPr>
            <a:r>
              <a:rPr lang="en-US" sz="2000" dirty="0">
                <a:solidFill>
                  <a:schemeClr val="tx1">
                    <a:lumMod val="95000"/>
                    <a:lumOff val="5000"/>
                  </a:schemeClr>
                </a:solidFill>
                <a:latin typeface="Segoe UI Semibold" panose="020B0702040204020203" pitchFamily="34" charset="0"/>
                <a:cs typeface="Segoe UI Semibold" panose="020B0702040204020203" pitchFamily="34" charset="0"/>
              </a:rPr>
              <a:t> Seamless integration with the communication and collaboration tools you already use every day</a:t>
            </a:r>
          </a:p>
          <a:p>
            <a:pPr lvl="0">
              <a:buFont typeface="Wingdings" panose="05000000000000000000" pitchFamily="2" charset="2"/>
              <a:buChar char="Ø"/>
            </a:pPr>
            <a:r>
              <a:rPr lang="en-US" sz="2000" dirty="0">
                <a:solidFill>
                  <a:schemeClr val="tx1">
                    <a:lumMod val="95000"/>
                    <a:lumOff val="5000"/>
                  </a:schemeClr>
                </a:solidFill>
                <a:latin typeface="Segoe UI Semibold" panose="020B0702040204020203" pitchFamily="34" charset="0"/>
                <a:cs typeface="Segoe UI Semibold" panose="020B0702040204020203" pitchFamily="34" charset="0"/>
              </a:rPr>
              <a:t> Single Vendor Solution Suite Eliminates Multi-Vendor Support Issues</a:t>
            </a:r>
          </a:p>
          <a:p>
            <a:pPr lvl="0">
              <a:buFont typeface="Wingdings" panose="05000000000000000000" pitchFamily="2" charset="2"/>
              <a:buChar char="Ø"/>
            </a:pPr>
            <a:r>
              <a:rPr lang="en-US" sz="2000" dirty="0">
                <a:solidFill>
                  <a:schemeClr val="tx1">
                    <a:lumMod val="95000"/>
                    <a:lumOff val="5000"/>
                  </a:schemeClr>
                </a:solidFill>
                <a:latin typeface="Segoe UI Semibold" panose="020B0702040204020203" pitchFamily="34" charset="0"/>
                <a:cs typeface="Segoe UI Semibold" panose="020B0702040204020203" pitchFamily="34" charset="0"/>
              </a:rPr>
              <a:t> Enables Organizations to Replace their Legacy PBX Systems</a:t>
            </a:r>
          </a:p>
          <a:p>
            <a:pPr lvl="0">
              <a:buFont typeface="Wingdings" panose="05000000000000000000" pitchFamily="2" charset="2"/>
              <a:buChar char="Ø"/>
            </a:pPr>
            <a:r>
              <a:rPr lang="en-US" sz="2000" dirty="0">
                <a:solidFill>
                  <a:schemeClr val="tx1">
                    <a:lumMod val="95000"/>
                    <a:lumOff val="5000"/>
                  </a:schemeClr>
                </a:solidFill>
                <a:latin typeface="Segoe UI Semibold" panose="020B0702040204020203" pitchFamily="34" charset="0"/>
                <a:cs typeface="Segoe UI Semibold" panose="020B0702040204020203" pitchFamily="34" charset="0"/>
              </a:rPr>
              <a:t> Cloud-based convenience – No phone system to manage, no tie to a physical site or office or location with peripheral flexibility.</a:t>
            </a:r>
          </a:p>
          <a:p>
            <a:endParaRPr lang="en-US" dirty="0"/>
          </a:p>
        </p:txBody>
      </p:sp>
    </p:spTree>
    <p:extLst>
      <p:ext uri="{BB962C8B-B14F-4D97-AF65-F5344CB8AC3E}">
        <p14:creationId xmlns:p14="http://schemas.microsoft.com/office/powerpoint/2010/main" val="1409355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EDC5E713-7DF7-4388-A3E0-C9B3B9034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 y="6268932"/>
            <a:ext cx="1384935" cy="589067"/>
          </a:xfrm>
          <a:prstGeom prst="rect">
            <a:avLst/>
          </a:prstGeom>
        </p:spPr>
      </p:pic>
      <p:sp>
        <p:nvSpPr>
          <p:cNvPr id="7" name="Title 1">
            <a:extLst>
              <a:ext uri="{FF2B5EF4-FFF2-40B4-BE49-F238E27FC236}">
                <a16:creationId xmlns:a16="http://schemas.microsoft.com/office/drawing/2014/main" id="{8D89BA03-2F11-4E04-AE0C-107EBAA2E40C}"/>
              </a:ext>
            </a:extLst>
          </p:cNvPr>
          <p:cNvSpPr txBox="1">
            <a:spLocks/>
          </p:cNvSpPr>
          <p:nvPr/>
        </p:nvSpPr>
        <p:spPr>
          <a:xfrm>
            <a:off x="1514475" y="2191703"/>
            <a:ext cx="9144000" cy="11430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200" kern="1200" spc="-50" baseline="0">
                <a:solidFill>
                  <a:schemeClr val="tx1">
                    <a:lumMod val="75000"/>
                    <a:lumOff val="25000"/>
                  </a:schemeClr>
                </a:solidFill>
                <a:latin typeface="+mj-lt"/>
                <a:ea typeface="+mj-ea"/>
                <a:cs typeface="+mj-cs"/>
              </a:defRPr>
            </a:lvl1pPr>
          </a:lstStyle>
          <a:p>
            <a:pPr algn="ctr"/>
            <a:r>
              <a:rPr lang="en-US" sz="6600" b="1">
                <a:latin typeface="+mn-lt"/>
              </a:rPr>
              <a:t>Q &amp; A</a:t>
            </a:r>
            <a:endParaRPr lang="en-US" sz="6600" b="1" dirty="0">
              <a:latin typeface="+mn-lt"/>
            </a:endParaRPr>
          </a:p>
        </p:txBody>
      </p:sp>
      <p:sp>
        <p:nvSpPr>
          <p:cNvPr id="8" name="TextBox 7">
            <a:extLst>
              <a:ext uri="{FF2B5EF4-FFF2-40B4-BE49-F238E27FC236}">
                <a16:creationId xmlns:a16="http://schemas.microsoft.com/office/drawing/2014/main" id="{5BA5093B-667F-40DF-B423-9A8CF8A23656}"/>
              </a:ext>
            </a:extLst>
          </p:cNvPr>
          <p:cNvSpPr txBox="1"/>
          <p:nvPr/>
        </p:nvSpPr>
        <p:spPr>
          <a:xfrm>
            <a:off x="3156238" y="3738648"/>
            <a:ext cx="6317673" cy="707886"/>
          </a:xfrm>
          <a:prstGeom prst="rect">
            <a:avLst/>
          </a:prstGeom>
          <a:noFill/>
        </p:spPr>
        <p:txBody>
          <a:bodyPr wrap="square" rtlCol="0">
            <a:spAutoFit/>
          </a:bodyPr>
          <a:lstStyle/>
          <a:p>
            <a:r>
              <a:rPr lang="en-US" sz="2000" i="1" dirty="0"/>
              <a:t>If you haven’t already, please submit your questions in the Q&amp;A Zoom window (access it by clicking “Q&amp;A” icon)</a:t>
            </a:r>
          </a:p>
        </p:txBody>
      </p:sp>
    </p:spTree>
    <p:extLst>
      <p:ext uri="{BB962C8B-B14F-4D97-AF65-F5344CB8AC3E}">
        <p14:creationId xmlns:p14="http://schemas.microsoft.com/office/powerpoint/2010/main" val="1850806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BFA380-0B3F-4385-8FC5-0C89AB56C850}"/>
              </a:ext>
            </a:extLst>
          </p:cNvPr>
          <p:cNvSpPr txBox="1">
            <a:spLocks/>
          </p:cNvSpPr>
          <p:nvPr/>
        </p:nvSpPr>
        <p:spPr>
          <a:xfrm>
            <a:off x="1524000" y="905766"/>
            <a:ext cx="9144000" cy="1143000"/>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200" kern="1200" spc="-50" baseline="0">
                <a:solidFill>
                  <a:schemeClr val="tx1">
                    <a:lumMod val="75000"/>
                    <a:lumOff val="25000"/>
                  </a:schemeClr>
                </a:solidFill>
                <a:latin typeface="+mj-lt"/>
                <a:ea typeface="+mj-ea"/>
                <a:cs typeface="+mj-cs"/>
              </a:defRPr>
            </a:lvl1pPr>
          </a:lstStyle>
          <a:p>
            <a:pPr algn="ctr"/>
            <a:r>
              <a:rPr lang="en-US" sz="5400" b="1" dirty="0">
                <a:latin typeface="+mn-lt"/>
              </a:rPr>
              <a:t>Next Webinar</a:t>
            </a:r>
          </a:p>
        </p:txBody>
      </p:sp>
      <p:sp>
        <p:nvSpPr>
          <p:cNvPr id="5" name="TextBox 4">
            <a:extLst>
              <a:ext uri="{FF2B5EF4-FFF2-40B4-BE49-F238E27FC236}">
                <a16:creationId xmlns:a16="http://schemas.microsoft.com/office/drawing/2014/main" id="{0C0D77B5-C0A2-41B3-AD75-91E68EF33076}"/>
              </a:ext>
            </a:extLst>
          </p:cNvPr>
          <p:cNvSpPr txBox="1"/>
          <p:nvPr/>
        </p:nvSpPr>
        <p:spPr>
          <a:xfrm>
            <a:off x="1910540" y="2495883"/>
            <a:ext cx="8370916" cy="861774"/>
          </a:xfrm>
          <a:prstGeom prst="rect">
            <a:avLst/>
          </a:prstGeom>
          <a:noFill/>
        </p:spPr>
        <p:txBody>
          <a:bodyPr wrap="square" rtlCol="0">
            <a:spAutoFit/>
          </a:bodyPr>
          <a:lstStyle/>
          <a:p>
            <a:pPr algn="ctr"/>
            <a:r>
              <a:rPr lang="en-US" sz="2200" i="1" dirty="0"/>
              <a:t>We look forward to you joining us on </a:t>
            </a:r>
            <a:r>
              <a:rPr lang="en-US" sz="2200" b="1" i="1" dirty="0"/>
              <a:t>October 27</a:t>
            </a:r>
            <a:r>
              <a:rPr lang="en-US" sz="2200" b="1" i="1" baseline="30000" dirty="0"/>
              <a:t>th</a:t>
            </a:r>
            <a:r>
              <a:rPr lang="en-US" sz="2200" b="1" i="1" dirty="0"/>
              <a:t> @ 1PM on </a:t>
            </a:r>
            <a:r>
              <a:rPr lang="en-US" sz="2800" b="1" i="1" dirty="0"/>
              <a:t>“Cybersecurity Horror Stories and How Not to Be One”</a:t>
            </a:r>
            <a:endParaRPr lang="en-US" sz="2000" i="1" dirty="0"/>
          </a:p>
        </p:txBody>
      </p:sp>
      <p:sp>
        <p:nvSpPr>
          <p:cNvPr id="6" name="TextBox 5">
            <a:extLst>
              <a:ext uri="{FF2B5EF4-FFF2-40B4-BE49-F238E27FC236}">
                <a16:creationId xmlns:a16="http://schemas.microsoft.com/office/drawing/2014/main" id="{517AF0D7-CB9F-477C-96C6-EA72C32F10EA}"/>
              </a:ext>
            </a:extLst>
          </p:cNvPr>
          <p:cNvSpPr txBox="1"/>
          <p:nvPr/>
        </p:nvSpPr>
        <p:spPr>
          <a:xfrm>
            <a:off x="2765712" y="3883941"/>
            <a:ext cx="6660573" cy="800219"/>
          </a:xfrm>
          <a:prstGeom prst="rect">
            <a:avLst/>
          </a:prstGeom>
          <a:noFill/>
        </p:spPr>
        <p:txBody>
          <a:bodyPr wrap="square" rtlCol="0">
            <a:spAutoFit/>
          </a:bodyPr>
          <a:lstStyle/>
          <a:p>
            <a:pPr algn="ctr"/>
            <a:r>
              <a:rPr lang="en-US" sz="2200" i="1" dirty="0">
                <a:cs typeface="Calibri"/>
              </a:rPr>
              <a:t>Have a question we didn't address today? </a:t>
            </a:r>
          </a:p>
          <a:p>
            <a:pPr algn="ctr"/>
            <a:r>
              <a:rPr lang="en-US" sz="2200" i="1" dirty="0">
                <a:cs typeface="Calibri"/>
              </a:rPr>
              <a:t>Submit your question here: </a:t>
            </a:r>
            <a:r>
              <a:rPr lang="en-US" sz="2400" b="1" i="1" dirty="0">
                <a:hlinkClick r:id="rId2"/>
              </a:rPr>
              <a:t>Ask_ATS@networkats.com</a:t>
            </a:r>
            <a:endParaRPr lang="en-US" sz="2400" b="1" i="1" dirty="0"/>
          </a:p>
        </p:txBody>
      </p:sp>
      <p:sp>
        <p:nvSpPr>
          <p:cNvPr id="7" name="TextBox 6">
            <a:extLst>
              <a:ext uri="{FF2B5EF4-FFF2-40B4-BE49-F238E27FC236}">
                <a16:creationId xmlns:a16="http://schemas.microsoft.com/office/drawing/2014/main" id="{1B1A01EE-E394-4567-8549-216C25E60BE5}"/>
              </a:ext>
            </a:extLst>
          </p:cNvPr>
          <p:cNvSpPr txBox="1"/>
          <p:nvPr/>
        </p:nvSpPr>
        <p:spPr>
          <a:xfrm>
            <a:off x="3702887" y="5114007"/>
            <a:ext cx="4786224" cy="861774"/>
          </a:xfrm>
          <a:prstGeom prst="rect">
            <a:avLst/>
          </a:prstGeom>
          <a:noFill/>
        </p:spPr>
        <p:txBody>
          <a:bodyPr wrap="square" rtlCol="0">
            <a:spAutoFit/>
          </a:bodyPr>
          <a:lstStyle/>
          <a:p>
            <a:r>
              <a:rPr lang="en-US" sz="3200" b="1" dirty="0"/>
              <a:t>THANK YOU FOR JOINING!</a:t>
            </a:r>
          </a:p>
          <a:p>
            <a:endParaRPr lang="en-US" dirty="0"/>
          </a:p>
        </p:txBody>
      </p:sp>
    </p:spTree>
    <p:extLst>
      <p:ext uri="{BB962C8B-B14F-4D97-AF65-F5344CB8AC3E}">
        <p14:creationId xmlns:p14="http://schemas.microsoft.com/office/powerpoint/2010/main" val="1243458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EDC5E713-7DF7-4388-A3E0-C9B3B9034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 y="6268932"/>
            <a:ext cx="1384935" cy="589067"/>
          </a:xfrm>
          <a:prstGeom prst="rect">
            <a:avLst/>
          </a:prstGeom>
        </p:spPr>
      </p:pic>
      <p:sp>
        <p:nvSpPr>
          <p:cNvPr id="8" name="Title 1">
            <a:extLst>
              <a:ext uri="{FF2B5EF4-FFF2-40B4-BE49-F238E27FC236}">
                <a16:creationId xmlns:a16="http://schemas.microsoft.com/office/drawing/2014/main" id="{8BD58B9F-AC31-4872-A977-E0E988DB948C}"/>
              </a:ext>
            </a:extLst>
          </p:cNvPr>
          <p:cNvSpPr txBox="1">
            <a:spLocks noGrp="1"/>
          </p:cNvSpPr>
          <p:nvPr>
            <p:ph type="title"/>
          </p:nvPr>
        </p:nvSpPr>
        <p:spPr>
          <a:xfrm>
            <a:off x="1096963" y="287338"/>
            <a:ext cx="10058400" cy="860425"/>
          </a:xfrm>
          <a:prstGeom prst="rect">
            <a:avLst/>
          </a:prstGeom>
          <a:noFill/>
          <a:ln>
            <a:noFill/>
            <a:prstDash/>
          </a:ln>
          <a:effectLst/>
        </p:spPr>
        <p:txBody>
          <a:bodyPr rot="0" spcFirstLastPara="0" vertOverflow="overflow" horzOverflow="overflow" vert="horz" wrap="square" lIns="0" tIns="161356" rIns="0" bIns="0" numCol="1" spcCol="0" rtlCol="0" fromWordArt="0" anchor="t" anchorCtr="0" forceAA="0" compatLnSpc="1">
            <a:prstTxWarp prst="textNoShape">
              <a:avLst/>
            </a:prstTxWarp>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algn="ctr" defTabSz="914367">
              <a:defRPr/>
            </a:pPr>
            <a:r>
              <a:rPr lang="en-US" sz="2800" spc="0" dirty="0">
                <a:solidFill>
                  <a:srgbClr val="006699"/>
                </a:solidFill>
                <a:latin typeface="+mn-lt"/>
              </a:rPr>
              <a:t>Teams: The All-in-One Communications Platform</a:t>
            </a:r>
            <a:br>
              <a:rPr lang="en-US" sz="2800" spc="0" dirty="0">
                <a:solidFill>
                  <a:schemeClr val="accent1"/>
                </a:solidFill>
                <a:latin typeface="Segoe UI" panose="020B0502040204020203" pitchFamily="34" charset="0"/>
              </a:rPr>
            </a:br>
            <a:endParaRPr lang="en-US" sz="2800" spc="0" dirty="0">
              <a:solidFill>
                <a:schemeClr val="tx1"/>
              </a:solidFill>
              <a:latin typeface="Segoe UI" panose="020B0502040204020203" pitchFamily="34" charset="0"/>
            </a:endParaRPr>
          </a:p>
        </p:txBody>
      </p:sp>
      <p:sp>
        <p:nvSpPr>
          <p:cNvPr id="9" name="Rectangle 8">
            <a:extLst>
              <a:ext uri="{FF2B5EF4-FFF2-40B4-BE49-F238E27FC236}">
                <a16:creationId xmlns:a16="http://schemas.microsoft.com/office/drawing/2014/main" id="{00FD4A2F-5E06-47E0-93CC-6B23CAF00A19}"/>
              </a:ext>
            </a:extLst>
          </p:cNvPr>
          <p:cNvSpPr/>
          <p:nvPr/>
        </p:nvSpPr>
        <p:spPr>
          <a:xfrm>
            <a:off x="227463" y="839756"/>
            <a:ext cx="11760981" cy="276999"/>
          </a:xfrm>
          <a:prstGeom prst="rect">
            <a:avLst/>
          </a:prstGeom>
        </p:spPr>
        <p:txBody>
          <a:bodyPr wrap="square" lIns="0" tIns="0" rIns="0" bIns="0">
            <a:spAutoFit/>
          </a:bodyPr>
          <a:lstStyle/>
          <a:p>
            <a:pPr algn="ctr"/>
            <a:r>
              <a:rPr lang="en-US" i="1" dirty="0">
                <a:cs typeface="Segoe UI" panose="020B0502040204020203" pitchFamily="34" charset="0"/>
              </a:rPr>
              <a:t>Transform how work gets done by unifying calling, chat, meetings, calendar, and email</a:t>
            </a:r>
          </a:p>
        </p:txBody>
      </p:sp>
      <p:pic>
        <p:nvPicPr>
          <p:cNvPr id="10" name="Content Placeholder 9" descr="A picture containing indoor, monitor, table, computer&#10;&#10;Description automatically generated">
            <a:extLst>
              <a:ext uri="{FF2B5EF4-FFF2-40B4-BE49-F238E27FC236}">
                <a16:creationId xmlns:a16="http://schemas.microsoft.com/office/drawing/2014/main" id="{A2A1A896-A24D-4550-AFA0-52DF15B91321}"/>
              </a:ext>
            </a:extLst>
          </p:cNvPr>
          <p:cNvPicPr>
            <a:picLocks noGrp="1" noChangeAspect="1"/>
          </p:cNvPicPr>
          <p:nvPr>
            <p:ph idx="1"/>
          </p:nvPr>
        </p:nvPicPr>
        <p:blipFill rotWithShape="1">
          <a:blip r:embed="rId4"/>
          <a:srcRect r="3026"/>
          <a:stretch/>
        </p:blipFill>
        <p:spPr>
          <a:xfrm>
            <a:off x="5614124" y="1327986"/>
            <a:ext cx="6672447" cy="4407920"/>
          </a:xfrm>
          <a:prstGeom prst="rect">
            <a:avLst/>
          </a:prstGeom>
        </p:spPr>
      </p:pic>
      <p:grpSp>
        <p:nvGrpSpPr>
          <p:cNvPr id="11" name="Group 10">
            <a:extLst>
              <a:ext uri="{FF2B5EF4-FFF2-40B4-BE49-F238E27FC236}">
                <a16:creationId xmlns:a16="http://schemas.microsoft.com/office/drawing/2014/main" id="{6B3E28D2-3052-4D57-9CA1-1DF938394CC8}"/>
              </a:ext>
            </a:extLst>
          </p:cNvPr>
          <p:cNvGrpSpPr/>
          <p:nvPr/>
        </p:nvGrpSpPr>
        <p:grpSpPr>
          <a:xfrm>
            <a:off x="335643" y="2721130"/>
            <a:ext cx="5200756" cy="640080"/>
            <a:chOff x="228064" y="2026419"/>
            <a:chExt cx="5200756" cy="640080"/>
          </a:xfrm>
        </p:grpSpPr>
        <p:grpSp>
          <p:nvGrpSpPr>
            <p:cNvPr id="12" name="Group 11">
              <a:extLst>
                <a:ext uri="{FF2B5EF4-FFF2-40B4-BE49-F238E27FC236}">
                  <a16:creationId xmlns:a16="http://schemas.microsoft.com/office/drawing/2014/main" id="{EF0D1F6D-560A-453B-A8ED-06630FDA3728}"/>
                </a:ext>
              </a:extLst>
            </p:cNvPr>
            <p:cNvGrpSpPr>
              <a:grpSpLocks noChangeAspect="1"/>
            </p:cNvGrpSpPr>
            <p:nvPr/>
          </p:nvGrpSpPr>
          <p:grpSpPr>
            <a:xfrm>
              <a:off x="228064" y="2026419"/>
              <a:ext cx="640080" cy="640080"/>
              <a:chOff x="115464" y="3450570"/>
              <a:chExt cx="914400" cy="914399"/>
            </a:xfrm>
          </p:grpSpPr>
          <p:sp>
            <p:nvSpPr>
              <p:cNvPr id="14" name="Oval 13">
                <a:extLst>
                  <a:ext uri="{FF2B5EF4-FFF2-40B4-BE49-F238E27FC236}">
                    <a16:creationId xmlns:a16="http://schemas.microsoft.com/office/drawing/2014/main" id="{CF6DCA4C-4898-49A6-A35B-43FF34DBBEE0}"/>
                  </a:ext>
                </a:extLst>
              </p:cNvPr>
              <p:cNvSpPr/>
              <p:nvPr/>
            </p:nvSpPr>
            <p:spPr bwMode="auto">
              <a:xfrm>
                <a:off x="115464" y="3450570"/>
                <a:ext cx="914400" cy="914399"/>
              </a:xfrm>
              <a:prstGeom prst="ellipse">
                <a:avLst/>
              </a:prstGeom>
              <a:solidFill>
                <a:schemeClr val="bg1">
                  <a:alpha val="90000"/>
                </a:schemeClr>
              </a:solidFill>
              <a:ln>
                <a:noFill/>
                <a:headEnd type="none" w="med" len="med"/>
                <a:tailEnd type="none" w="med" len="med"/>
              </a:ln>
              <a:effectLst>
                <a:outerShdw blurRad="50800" dist="38100" algn="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solidFill>
                    <a:schemeClr val="tx1"/>
                  </a:solidFill>
                  <a:cs typeface="Segoe UI" pitchFamily="34" charset="0"/>
                </a:endParaRPr>
              </a:p>
            </p:txBody>
          </p:sp>
          <p:grpSp>
            <p:nvGrpSpPr>
              <p:cNvPr id="15" name="Group 14">
                <a:extLst>
                  <a:ext uri="{FF2B5EF4-FFF2-40B4-BE49-F238E27FC236}">
                    <a16:creationId xmlns:a16="http://schemas.microsoft.com/office/drawing/2014/main" id="{6D36FE88-A663-44B1-81B0-275A722E98AE}"/>
                  </a:ext>
                </a:extLst>
              </p:cNvPr>
              <p:cNvGrpSpPr/>
              <p:nvPr/>
            </p:nvGrpSpPr>
            <p:grpSpPr>
              <a:xfrm>
                <a:off x="281629" y="3682345"/>
                <a:ext cx="582070" cy="450805"/>
                <a:chOff x="6239456" y="3413142"/>
                <a:chExt cx="409575" cy="317213"/>
              </a:xfrm>
            </p:grpSpPr>
            <p:sp>
              <p:nvSpPr>
                <p:cNvPr id="16" name="Freeform: Shape 15">
                  <a:extLst>
                    <a:ext uri="{FF2B5EF4-FFF2-40B4-BE49-F238E27FC236}">
                      <a16:creationId xmlns:a16="http://schemas.microsoft.com/office/drawing/2014/main" id="{97A2D4A6-8350-4227-B7ED-14AA0D899342}"/>
                    </a:ext>
                  </a:extLst>
                </p:cNvPr>
                <p:cNvSpPr/>
                <p:nvPr/>
              </p:nvSpPr>
              <p:spPr>
                <a:xfrm>
                  <a:off x="6239456" y="3720830"/>
                  <a:ext cx="409575" cy="9525"/>
                </a:xfrm>
                <a:custGeom>
                  <a:avLst/>
                  <a:gdLst>
                    <a:gd name="connsiteX0" fmla="*/ 7355 w 409575"/>
                    <a:gd name="connsiteY0" fmla="*/ 7355 h 9525"/>
                    <a:gd name="connsiteX1" fmla="*/ 406453 w 409575"/>
                    <a:gd name="connsiteY1" fmla="*/ 7355 h 9525"/>
                  </a:gdLst>
                  <a:ahLst/>
                  <a:cxnLst>
                    <a:cxn ang="0">
                      <a:pos x="connsiteX0" y="connsiteY0"/>
                    </a:cxn>
                    <a:cxn ang="0">
                      <a:pos x="connsiteX1" y="connsiteY1"/>
                    </a:cxn>
                  </a:cxnLst>
                  <a:rect l="l" t="t" r="r" b="b"/>
                  <a:pathLst>
                    <a:path w="409575" h="9525">
                      <a:moveTo>
                        <a:pt x="7355" y="7355"/>
                      </a:moveTo>
                      <a:lnTo>
                        <a:pt x="406453" y="7355"/>
                      </a:ln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horz" wrap="square" lIns="89642" tIns="44821" rIns="89642" bIns="44821" numCol="1" spcCol="0" rtlCol="0" fromWordArt="0" anchor="t" anchorCtr="0" forceAA="0" compatLnSpc="1">
                  <a:prstTxWarp prst="textNoShape">
                    <a:avLst/>
                  </a:prstTxWarp>
                  <a:noAutofit/>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882"/>
                </a:p>
              </p:txBody>
            </p:sp>
            <p:sp>
              <p:nvSpPr>
                <p:cNvPr id="17" name="Freeform: Shape 16">
                  <a:extLst>
                    <a:ext uri="{FF2B5EF4-FFF2-40B4-BE49-F238E27FC236}">
                      <a16:creationId xmlns:a16="http://schemas.microsoft.com/office/drawing/2014/main" id="{8FF55743-B22A-4DCE-8630-ADB68356A1CB}"/>
                    </a:ext>
                  </a:extLst>
                </p:cNvPr>
                <p:cNvSpPr/>
                <p:nvPr/>
              </p:nvSpPr>
              <p:spPr>
                <a:xfrm>
                  <a:off x="6280414" y="3440790"/>
                  <a:ext cx="314325" cy="266700"/>
                </a:xfrm>
                <a:custGeom>
                  <a:avLst/>
                  <a:gdLst>
                    <a:gd name="connsiteX0" fmla="*/ 312155 w 314325"/>
                    <a:gd name="connsiteY0" fmla="*/ 107368 h 266700"/>
                    <a:gd name="connsiteX1" fmla="*/ 312155 w 314325"/>
                    <a:gd name="connsiteY1" fmla="*/ 267388 h 266700"/>
                    <a:gd name="connsiteX2" fmla="*/ 7355 w 314325"/>
                    <a:gd name="connsiteY2" fmla="*/ 267388 h 266700"/>
                    <a:gd name="connsiteX3" fmla="*/ 7355 w 314325"/>
                    <a:gd name="connsiteY3" fmla="*/ 7355 h 266700"/>
                    <a:gd name="connsiteX4" fmla="*/ 169280 w 314325"/>
                    <a:gd name="connsiteY4" fmla="*/ 7355 h 26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266700">
                      <a:moveTo>
                        <a:pt x="312155" y="107368"/>
                      </a:moveTo>
                      <a:lnTo>
                        <a:pt x="312155" y="267388"/>
                      </a:lnTo>
                      <a:lnTo>
                        <a:pt x="7355" y="267388"/>
                      </a:lnTo>
                      <a:lnTo>
                        <a:pt x="7355" y="7355"/>
                      </a:lnTo>
                      <a:lnTo>
                        <a:pt x="169280" y="7355"/>
                      </a:ln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horz" wrap="square" lIns="89642" tIns="44821" rIns="89642" bIns="44821" numCol="1" spcCol="0" rtlCol="0" fromWordArt="0" anchor="t" anchorCtr="0" forceAA="0" compatLnSpc="1">
                  <a:prstTxWarp prst="textNoShape">
                    <a:avLst/>
                  </a:prstTxWarp>
                  <a:noAutofit/>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882"/>
                </a:p>
              </p:txBody>
            </p:sp>
            <p:sp>
              <p:nvSpPr>
                <p:cNvPr id="18" name="Freeform: Shape 17">
                  <a:extLst>
                    <a:ext uri="{FF2B5EF4-FFF2-40B4-BE49-F238E27FC236}">
                      <a16:creationId xmlns:a16="http://schemas.microsoft.com/office/drawing/2014/main" id="{554EDE1C-5D89-4800-A2F4-AA0F12C89F9C}"/>
                    </a:ext>
                  </a:extLst>
                </p:cNvPr>
                <p:cNvSpPr/>
                <p:nvPr/>
              </p:nvSpPr>
              <p:spPr>
                <a:xfrm>
                  <a:off x="6300416" y="3618909"/>
                  <a:ext cx="219075" cy="85725"/>
                </a:xfrm>
                <a:custGeom>
                  <a:avLst/>
                  <a:gdLst>
                    <a:gd name="connsiteX0" fmla="*/ 220715 w 219075"/>
                    <a:gd name="connsiteY0" fmla="*/ 79745 h 85725"/>
                    <a:gd name="connsiteX1" fmla="*/ 220715 w 219075"/>
                    <a:gd name="connsiteY1" fmla="*/ 79745 h 85725"/>
                    <a:gd name="connsiteX2" fmla="*/ 114035 w 219075"/>
                    <a:gd name="connsiteY2" fmla="*/ 7355 h 85725"/>
                    <a:gd name="connsiteX3" fmla="*/ 7355 w 219075"/>
                    <a:gd name="connsiteY3" fmla="*/ 79745 h 85725"/>
                  </a:gdLst>
                  <a:ahLst/>
                  <a:cxnLst>
                    <a:cxn ang="0">
                      <a:pos x="connsiteX0" y="connsiteY0"/>
                    </a:cxn>
                    <a:cxn ang="0">
                      <a:pos x="connsiteX1" y="connsiteY1"/>
                    </a:cxn>
                    <a:cxn ang="0">
                      <a:pos x="connsiteX2" y="connsiteY2"/>
                    </a:cxn>
                    <a:cxn ang="0">
                      <a:pos x="connsiteX3" y="connsiteY3"/>
                    </a:cxn>
                  </a:cxnLst>
                  <a:rect l="l" t="t" r="r" b="b"/>
                  <a:pathLst>
                    <a:path w="219075" h="85725">
                      <a:moveTo>
                        <a:pt x="220715" y="79745"/>
                      </a:moveTo>
                      <a:lnTo>
                        <a:pt x="220715" y="79745"/>
                      </a:lnTo>
                      <a:cubicBezTo>
                        <a:pt x="220715" y="39740"/>
                        <a:pt x="173090" y="7355"/>
                        <a:pt x="114035" y="7355"/>
                      </a:cubicBezTo>
                      <a:cubicBezTo>
                        <a:pt x="54980" y="7355"/>
                        <a:pt x="7355" y="39740"/>
                        <a:pt x="7355" y="79745"/>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horz" wrap="square" lIns="89642" tIns="44821" rIns="89642" bIns="44821" numCol="1" spcCol="0" rtlCol="0" fromWordArt="0" anchor="t" anchorCtr="0" forceAA="0" compatLnSpc="1">
                  <a:prstTxWarp prst="textNoShape">
                    <a:avLst/>
                  </a:prstTxWarp>
                  <a:noAutofit/>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882"/>
                </a:p>
              </p:txBody>
            </p:sp>
            <p:sp>
              <p:nvSpPr>
                <p:cNvPr id="19" name="Freeform: Shape 18">
                  <a:extLst>
                    <a:ext uri="{FF2B5EF4-FFF2-40B4-BE49-F238E27FC236}">
                      <a16:creationId xmlns:a16="http://schemas.microsoft.com/office/drawing/2014/main" id="{E99547A3-242D-4AA5-8E40-33DD34A9EA56}"/>
                    </a:ext>
                  </a:extLst>
                </p:cNvPr>
                <p:cNvSpPr/>
                <p:nvPr/>
              </p:nvSpPr>
              <p:spPr>
                <a:xfrm>
                  <a:off x="6351851" y="3507465"/>
                  <a:ext cx="114300" cy="114300"/>
                </a:xfrm>
                <a:custGeom>
                  <a:avLst/>
                  <a:gdLst>
                    <a:gd name="connsiteX0" fmla="*/ 108320 w 114300"/>
                    <a:gd name="connsiteY0" fmla="*/ 57838 h 114300"/>
                    <a:gd name="connsiteX1" fmla="*/ 57838 w 114300"/>
                    <a:gd name="connsiteY1" fmla="*/ 108320 h 114300"/>
                    <a:gd name="connsiteX2" fmla="*/ 7355 w 114300"/>
                    <a:gd name="connsiteY2" fmla="*/ 57838 h 114300"/>
                    <a:gd name="connsiteX3" fmla="*/ 57838 w 114300"/>
                    <a:gd name="connsiteY3" fmla="*/ 7355 h 114300"/>
                    <a:gd name="connsiteX4" fmla="*/ 108320 w 114300"/>
                    <a:gd name="connsiteY4" fmla="*/ 57838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08320" y="57838"/>
                      </a:moveTo>
                      <a:cubicBezTo>
                        <a:pt x="108320" y="85718"/>
                        <a:pt x="85718" y="108320"/>
                        <a:pt x="57838" y="108320"/>
                      </a:cubicBezTo>
                      <a:cubicBezTo>
                        <a:pt x="29957" y="108320"/>
                        <a:pt x="7355" y="85718"/>
                        <a:pt x="7355" y="57838"/>
                      </a:cubicBezTo>
                      <a:cubicBezTo>
                        <a:pt x="7355" y="29957"/>
                        <a:pt x="29957" y="7355"/>
                        <a:pt x="57838" y="7355"/>
                      </a:cubicBezTo>
                      <a:cubicBezTo>
                        <a:pt x="85719" y="7355"/>
                        <a:pt x="108320" y="29957"/>
                        <a:pt x="108320" y="57838"/>
                      </a:cubicBezTo>
                      <a:close/>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horz" wrap="square" lIns="89642" tIns="44821" rIns="89642" bIns="44821" numCol="1" spcCol="0" rtlCol="0" fromWordArt="0" anchor="t" anchorCtr="0" forceAA="0" compatLnSpc="1">
                  <a:prstTxWarp prst="textNoShape">
                    <a:avLst/>
                  </a:prstTxWarp>
                  <a:noAutofit/>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882"/>
                </a:p>
              </p:txBody>
            </p:sp>
            <p:sp>
              <p:nvSpPr>
                <p:cNvPr id="20" name="Freeform: Shape 19">
                  <a:extLst>
                    <a:ext uri="{FF2B5EF4-FFF2-40B4-BE49-F238E27FC236}">
                      <a16:creationId xmlns:a16="http://schemas.microsoft.com/office/drawing/2014/main" id="{C4B75018-6A98-4FDA-A3CD-B22F9DB97DE5}"/>
                    </a:ext>
                  </a:extLst>
                </p:cNvPr>
                <p:cNvSpPr/>
                <p:nvPr/>
              </p:nvSpPr>
              <p:spPr>
                <a:xfrm>
                  <a:off x="6456626" y="3413142"/>
                  <a:ext cx="190500" cy="142875"/>
                </a:xfrm>
                <a:custGeom>
                  <a:avLst/>
                  <a:gdLst>
                    <a:gd name="connsiteX0" fmla="*/ 189283 w 190500"/>
                    <a:gd name="connsiteY0" fmla="*/ 63578 h 142875"/>
                    <a:gd name="connsiteX1" fmla="*/ 98795 w 190500"/>
                    <a:gd name="connsiteY1" fmla="*/ 120728 h 142875"/>
                    <a:gd name="connsiteX2" fmla="*/ 78793 w 190500"/>
                    <a:gd name="connsiteY2" fmla="*/ 119776 h 142875"/>
                    <a:gd name="connsiteX3" fmla="*/ 25453 w 190500"/>
                    <a:gd name="connsiteY3" fmla="*/ 139778 h 142875"/>
                    <a:gd name="connsiteX4" fmla="*/ 32120 w 190500"/>
                    <a:gd name="connsiteY4" fmla="*/ 103583 h 142875"/>
                    <a:gd name="connsiteX5" fmla="*/ 7355 w 190500"/>
                    <a:gd name="connsiteY5" fmla="*/ 64531 h 142875"/>
                    <a:gd name="connsiteX6" fmla="*/ 97843 w 190500"/>
                    <a:gd name="connsiteY6" fmla="*/ 7381 h 142875"/>
                    <a:gd name="connsiteX7" fmla="*/ 189283 w 190500"/>
                    <a:gd name="connsiteY7" fmla="*/ 63578 h 142875"/>
                    <a:gd name="connsiteX8" fmla="*/ 47360 w 190500"/>
                    <a:gd name="connsiteY8" fmla="*/ 55006 h 142875"/>
                    <a:gd name="connsiteX9" fmla="*/ 38788 w 190500"/>
                    <a:gd name="connsiteY9" fmla="*/ 63578 h 142875"/>
                    <a:gd name="connsiteX10" fmla="*/ 47360 w 190500"/>
                    <a:gd name="connsiteY10" fmla="*/ 72151 h 142875"/>
                    <a:gd name="connsiteX11" fmla="*/ 55933 w 190500"/>
                    <a:gd name="connsiteY11" fmla="*/ 63578 h 142875"/>
                    <a:gd name="connsiteX12" fmla="*/ 47360 w 190500"/>
                    <a:gd name="connsiteY12" fmla="*/ 55006 h 142875"/>
                    <a:gd name="connsiteX13" fmla="*/ 79745 w 190500"/>
                    <a:gd name="connsiteY13" fmla="*/ 55006 h 142875"/>
                    <a:gd name="connsiteX14" fmla="*/ 71173 w 190500"/>
                    <a:gd name="connsiteY14" fmla="*/ 63578 h 142875"/>
                    <a:gd name="connsiteX15" fmla="*/ 79745 w 190500"/>
                    <a:gd name="connsiteY15" fmla="*/ 72151 h 142875"/>
                    <a:gd name="connsiteX16" fmla="*/ 88318 w 190500"/>
                    <a:gd name="connsiteY16" fmla="*/ 63578 h 142875"/>
                    <a:gd name="connsiteX17" fmla="*/ 79745 w 190500"/>
                    <a:gd name="connsiteY17" fmla="*/ 55006 h 142875"/>
                    <a:gd name="connsiteX18" fmla="*/ 112130 w 190500"/>
                    <a:gd name="connsiteY18" fmla="*/ 55006 h 142875"/>
                    <a:gd name="connsiteX19" fmla="*/ 103558 w 190500"/>
                    <a:gd name="connsiteY19" fmla="*/ 63578 h 142875"/>
                    <a:gd name="connsiteX20" fmla="*/ 112130 w 190500"/>
                    <a:gd name="connsiteY20" fmla="*/ 72151 h 142875"/>
                    <a:gd name="connsiteX21" fmla="*/ 120703 w 190500"/>
                    <a:gd name="connsiteY21" fmla="*/ 63578 h 142875"/>
                    <a:gd name="connsiteX22" fmla="*/ 112130 w 190500"/>
                    <a:gd name="connsiteY22" fmla="*/ 5500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00" h="142875">
                      <a:moveTo>
                        <a:pt x="189283" y="63578"/>
                      </a:moveTo>
                      <a:cubicBezTo>
                        <a:pt x="189283" y="95011"/>
                        <a:pt x="148325" y="120728"/>
                        <a:pt x="98795" y="120728"/>
                      </a:cubicBezTo>
                      <a:cubicBezTo>
                        <a:pt x="92128" y="120728"/>
                        <a:pt x="78793" y="119776"/>
                        <a:pt x="78793" y="119776"/>
                      </a:cubicBezTo>
                      <a:cubicBezTo>
                        <a:pt x="78793" y="119776"/>
                        <a:pt x="75935" y="114061"/>
                        <a:pt x="25453" y="139778"/>
                      </a:cubicBezTo>
                      <a:cubicBezTo>
                        <a:pt x="40693" y="124538"/>
                        <a:pt x="32120" y="103583"/>
                        <a:pt x="32120" y="103583"/>
                      </a:cubicBezTo>
                      <a:cubicBezTo>
                        <a:pt x="16880" y="93106"/>
                        <a:pt x="7355" y="79771"/>
                        <a:pt x="7355" y="64531"/>
                      </a:cubicBezTo>
                      <a:cubicBezTo>
                        <a:pt x="7355" y="33098"/>
                        <a:pt x="48313" y="7381"/>
                        <a:pt x="97843" y="7381"/>
                      </a:cubicBezTo>
                      <a:cubicBezTo>
                        <a:pt x="148325" y="6428"/>
                        <a:pt x="189283" y="32146"/>
                        <a:pt x="189283" y="63578"/>
                      </a:cubicBezTo>
                      <a:close/>
                      <a:moveTo>
                        <a:pt x="47360" y="55006"/>
                      </a:moveTo>
                      <a:cubicBezTo>
                        <a:pt x="42598" y="55006"/>
                        <a:pt x="38788" y="58816"/>
                        <a:pt x="38788" y="63578"/>
                      </a:cubicBezTo>
                      <a:cubicBezTo>
                        <a:pt x="38788" y="68341"/>
                        <a:pt x="42598" y="72151"/>
                        <a:pt x="47360" y="72151"/>
                      </a:cubicBezTo>
                      <a:cubicBezTo>
                        <a:pt x="52123" y="72151"/>
                        <a:pt x="55933" y="68341"/>
                        <a:pt x="55933" y="63578"/>
                      </a:cubicBezTo>
                      <a:cubicBezTo>
                        <a:pt x="55933" y="58816"/>
                        <a:pt x="52123" y="55006"/>
                        <a:pt x="47360" y="55006"/>
                      </a:cubicBezTo>
                      <a:close/>
                      <a:moveTo>
                        <a:pt x="79745" y="55006"/>
                      </a:moveTo>
                      <a:cubicBezTo>
                        <a:pt x="74983" y="55006"/>
                        <a:pt x="71173" y="58816"/>
                        <a:pt x="71173" y="63578"/>
                      </a:cubicBezTo>
                      <a:cubicBezTo>
                        <a:pt x="71173" y="68341"/>
                        <a:pt x="74983" y="72151"/>
                        <a:pt x="79745" y="72151"/>
                      </a:cubicBezTo>
                      <a:cubicBezTo>
                        <a:pt x="84508" y="72151"/>
                        <a:pt x="88318" y="68341"/>
                        <a:pt x="88318" y="63578"/>
                      </a:cubicBezTo>
                      <a:cubicBezTo>
                        <a:pt x="88318" y="58816"/>
                        <a:pt x="84508" y="55006"/>
                        <a:pt x="79745" y="55006"/>
                      </a:cubicBezTo>
                      <a:close/>
                      <a:moveTo>
                        <a:pt x="112130" y="55006"/>
                      </a:moveTo>
                      <a:cubicBezTo>
                        <a:pt x="107368" y="55006"/>
                        <a:pt x="103558" y="58816"/>
                        <a:pt x="103558" y="63578"/>
                      </a:cubicBezTo>
                      <a:cubicBezTo>
                        <a:pt x="103558" y="68341"/>
                        <a:pt x="107368" y="72151"/>
                        <a:pt x="112130" y="72151"/>
                      </a:cubicBezTo>
                      <a:cubicBezTo>
                        <a:pt x="116893" y="72151"/>
                        <a:pt x="120703" y="68341"/>
                        <a:pt x="120703" y="63578"/>
                      </a:cubicBezTo>
                      <a:cubicBezTo>
                        <a:pt x="120703" y="58816"/>
                        <a:pt x="116893" y="55006"/>
                        <a:pt x="112130" y="55006"/>
                      </a:cubicBezTo>
                      <a:close/>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horz" wrap="square" lIns="89642" tIns="44821" rIns="89642" bIns="44821" numCol="1" spcCol="0" rtlCol="0" fromWordArt="0" anchor="t" anchorCtr="0" forceAA="0" compatLnSpc="1">
                  <a:prstTxWarp prst="textNoShape">
                    <a:avLst/>
                  </a:prstTxWarp>
                  <a:noAutofit/>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882"/>
                </a:p>
              </p:txBody>
            </p:sp>
          </p:grpSp>
        </p:grpSp>
        <p:sp>
          <p:nvSpPr>
            <p:cNvPr id="13" name="Rectangle 12">
              <a:extLst>
                <a:ext uri="{FF2B5EF4-FFF2-40B4-BE49-F238E27FC236}">
                  <a16:creationId xmlns:a16="http://schemas.microsoft.com/office/drawing/2014/main" id="{FDE07184-B367-4039-83EB-785DA59FBDBD}"/>
                </a:ext>
              </a:extLst>
            </p:cNvPr>
            <p:cNvSpPr/>
            <p:nvPr/>
          </p:nvSpPr>
          <p:spPr>
            <a:xfrm>
              <a:off x="1074631" y="2093762"/>
              <a:ext cx="4354189" cy="505395"/>
            </a:xfrm>
            <a:prstGeom prst="rect">
              <a:avLst/>
            </a:prstGeom>
          </p:spPr>
          <p:txBody>
            <a:bodyPr wrap="square" lIns="0" tIns="0" rIns="0" bIns="0">
              <a:spAutoFit/>
            </a:bodyPr>
            <a:lstStyle/>
            <a:p>
              <a:r>
                <a:rPr lang="en-US" sz="1765" dirty="0">
                  <a:latin typeface="Segoe UI Semibold"/>
                  <a:cs typeface="Aharoni" panose="020B0604020202020204" pitchFamily="2" charset="-79"/>
                </a:rPr>
                <a:t>Calling, chat, and meetings in a single app</a:t>
              </a:r>
            </a:p>
            <a:p>
              <a:r>
                <a:rPr lang="en-US" sz="1519" dirty="0">
                  <a:latin typeface="Segoe UI Light" panose="020B0502040204020203" pitchFamily="34" charset="0"/>
                  <a:cs typeface="Segoe UI Light" panose="020B0502040204020203" pitchFamily="34" charset="0"/>
                </a:rPr>
                <a:t>Unifying calling with chat and meetings in Teams</a:t>
              </a:r>
            </a:p>
          </p:txBody>
        </p:sp>
      </p:grpSp>
      <p:grpSp>
        <p:nvGrpSpPr>
          <p:cNvPr id="21" name="Group 20">
            <a:extLst>
              <a:ext uri="{FF2B5EF4-FFF2-40B4-BE49-F238E27FC236}">
                <a16:creationId xmlns:a16="http://schemas.microsoft.com/office/drawing/2014/main" id="{40C206C5-8A9A-42AB-9A2C-B4626A28298D}"/>
              </a:ext>
            </a:extLst>
          </p:cNvPr>
          <p:cNvGrpSpPr/>
          <p:nvPr/>
        </p:nvGrpSpPr>
        <p:grpSpPr>
          <a:xfrm>
            <a:off x="335643" y="3566200"/>
            <a:ext cx="5442869" cy="640080"/>
            <a:chOff x="228064" y="3082635"/>
            <a:chExt cx="5442869" cy="640080"/>
          </a:xfrm>
        </p:grpSpPr>
        <p:sp>
          <p:nvSpPr>
            <p:cNvPr id="22" name="Rectangle 21">
              <a:extLst>
                <a:ext uri="{FF2B5EF4-FFF2-40B4-BE49-F238E27FC236}">
                  <a16:creationId xmlns:a16="http://schemas.microsoft.com/office/drawing/2014/main" id="{34AF2526-0FDD-451F-9DF2-337A2F856206}"/>
                </a:ext>
              </a:extLst>
            </p:cNvPr>
            <p:cNvSpPr/>
            <p:nvPr/>
          </p:nvSpPr>
          <p:spPr>
            <a:xfrm>
              <a:off x="1007391" y="3103811"/>
              <a:ext cx="4663542" cy="597728"/>
            </a:xfrm>
            <a:prstGeom prst="rect">
              <a:avLst/>
            </a:prstGeom>
          </p:spPr>
          <p:txBody>
            <a:bodyPr wrap="square">
              <a:spAutoFit/>
            </a:bodyPr>
            <a:lstStyle/>
            <a:p>
              <a:r>
                <a:rPr lang="en-US" sz="1765" dirty="0">
                  <a:latin typeface="Segoe UI Semibold"/>
                  <a:cs typeface="Aharoni" panose="020B0604020202020204" pitchFamily="2" charset="-79"/>
                </a:rPr>
                <a:t>Built-in audio conferencing</a:t>
              </a:r>
            </a:p>
            <a:p>
              <a:r>
                <a:rPr lang="en-US" sz="1519" dirty="0">
                  <a:latin typeface="Segoe UI Light" panose="020B0502040204020203" pitchFamily="34" charset="0"/>
                  <a:cs typeface="Segoe UI Light" panose="020B0502040204020203" pitchFamily="34" charset="0"/>
                </a:rPr>
                <a:t>Integrated into Microsoft 365</a:t>
              </a:r>
            </a:p>
          </p:txBody>
        </p:sp>
        <p:grpSp>
          <p:nvGrpSpPr>
            <p:cNvPr id="23" name="Group 22">
              <a:extLst>
                <a:ext uri="{FF2B5EF4-FFF2-40B4-BE49-F238E27FC236}">
                  <a16:creationId xmlns:a16="http://schemas.microsoft.com/office/drawing/2014/main" id="{5963ED4A-7F4C-4A58-837D-82E189EE0587}"/>
                </a:ext>
              </a:extLst>
            </p:cNvPr>
            <p:cNvGrpSpPr>
              <a:grpSpLocks noChangeAspect="1"/>
            </p:cNvGrpSpPr>
            <p:nvPr/>
          </p:nvGrpSpPr>
          <p:grpSpPr>
            <a:xfrm>
              <a:off x="228064" y="3082635"/>
              <a:ext cx="640080" cy="640080"/>
              <a:chOff x="171691" y="3237275"/>
              <a:chExt cx="896425" cy="896425"/>
            </a:xfrm>
          </p:grpSpPr>
          <p:sp>
            <p:nvSpPr>
              <p:cNvPr id="24" name="Oval 23">
                <a:extLst>
                  <a:ext uri="{FF2B5EF4-FFF2-40B4-BE49-F238E27FC236}">
                    <a16:creationId xmlns:a16="http://schemas.microsoft.com/office/drawing/2014/main" id="{752DE98A-23EE-4544-84C4-01F132500D94}"/>
                  </a:ext>
                  <a:ext uri="{C183D7F6-B498-43B3-948B-1728B52AA6E4}">
                    <adec:decorative xmlns:adec="http://schemas.microsoft.com/office/drawing/2017/decorative" val="1"/>
                  </a:ext>
                </a:extLst>
              </p:cNvPr>
              <p:cNvSpPr/>
              <p:nvPr/>
            </p:nvSpPr>
            <p:spPr bwMode="auto">
              <a:xfrm>
                <a:off x="171691" y="3237275"/>
                <a:ext cx="896425" cy="896425"/>
              </a:xfrm>
              <a:prstGeom prst="ellipse">
                <a:avLst/>
              </a:prstGeom>
              <a:solidFill>
                <a:schemeClr val="bg1">
                  <a:alpha val="90000"/>
                </a:schemeClr>
              </a:solidFill>
              <a:ln>
                <a:noFill/>
                <a:headEnd type="none" w="med" len="med"/>
                <a:tailEnd type="none" w="med" len="med"/>
              </a:ln>
              <a:effectLst>
                <a:outerShdw blurRad="50800" dist="38100" algn="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solidFill>
                    <a:schemeClr val="tx1"/>
                  </a:solidFill>
                  <a:cs typeface="Segoe UI" pitchFamily="34" charset="0"/>
                </a:endParaRPr>
              </a:p>
            </p:txBody>
          </p:sp>
          <p:pic>
            <p:nvPicPr>
              <p:cNvPr id="25" name="Graphic 24" descr="Meeting">
                <a:extLst>
                  <a:ext uri="{FF2B5EF4-FFF2-40B4-BE49-F238E27FC236}">
                    <a16:creationId xmlns:a16="http://schemas.microsoft.com/office/drawing/2014/main" id="{C8109870-0010-4135-9320-E077E5778E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3598" y="3377608"/>
                <a:ext cx="612231" cy="612231"/>
              </a:xfrm>
              <a:prstGeom prst="rect">
                <a:avLst/>
              </a:prstGeom>
            </p:spPr>
          </p:pic>
        </p:grpSp>
      </p:grpSp>
      <p:grpSp>
        <p:nvGrpSpPr>
          <p:cNvPr id="26" name="Group 25">
            <a:extLst>
              <a:ext uri="{FF2B5EF4-FFF2-40B4-BE49-F238E27FC236}">
                <a16:creationId xmlns:a16="http://schemas.microsoft.com/office/drawing/2014/main" id="{FBC1AF76-D17E-41CD-9253-787444647FDF}"/>
              </a:ext>
            </a:extLst>
          </p:cNvPr>
          <p:cNvGrpSpPr/>
          <p:nvPr/>
        </p:nvGrpSpPr>
        <p:grpSpPr>
          <a:xfrm>
            <a:off x="335643" y="4411270"/>
            <a:ext cx="5650203" cy="680425"/>
            <a:chOff x="228064" y="3930802"/>
            <a:chExt cx="5650203" cy="680425"/>
          </a:xfrm>
        </p:grpSpPr>
        <p:sp>
          <p:nvSpPr>
            <p:cNvPr id="27" name="Rectangle 26">
              <a:extLst>
                <a:ext uri="{FF2B5EF4-FFF2-40B4-BE49-F238E27FC236}">
                  <a16:creationId xmlns:a16="http://schemas.microsoft.com/office/drawing/2014/main" id="{B97F8898-9B76-422C-B2A4-9D2428C4D247}"/>
                </a:ext>
              </a:extLst>
            </p:cNvPr>
            <p:cNvSpPr/>
            <p:nvPr/>
          </p:nvSpPr>
          <p:spPr>
            <a:xfrm>
              <a:off x="1074631" y="3971146"/>
              <a:ext cx="4803636" cy="640081"/>
            </a:xfrm>
            <a:prstGeom prst="rect">
              <a:avLst/>
            </a:prstGeom>
          </p:spPr>
          <p:txBody>
            <a:bodyPr wrap="square" lIns="0" tIns="0" rIns="0" bIns="0">
              <a:noAutofit/>
            </a:bodyPr>
            <a:lstStyle/>
            <a:p>
              <a:pPr lvl="0"/>
              <a:r>
                <a:rPr lang="en-US" sz="1765" dirty="0">
                  <a:latin typeface="Segoe UI Semibold"/>
                  <a:cs typeface="Aharoni" panose="020B0604020202020204" pitchFamily="2" charset="-79"/>
                </a:rPr>
                <a:t>Do your best work, in one suite</a:t>
              </a:r>
              <a:br>
                <a:rPr lang="en-US" sz="1716" dirty="0">
                  <a:latin typeface="Segoe UI Semibold"/>
                  <a:cs typeface="Aharoni" panose="020B0604020202020204" pitchFamily="2" charset="-79"/>
                </a:rPr>
              </a:br>
              <a:r>
                <a:rPr lang="en-US" sz="1519" dirty="0">
                  <a:latin typeface="Segoe UI Light" panose="020B0502040204020203" pitchFamily="34" charset="0"/>
                  <a:cs typeface="Segoe UI Light" panose="020B0502040204020203" pitchFamily="34" charset="0"/>
                </a:rPr>
                <a:t>Unified contacts and calendars across Teams &amp; Outlook</a:t>
              </a:r>
              <a:endParaRPr lang="en-US" sz="1470" dirty="0">
                <a:latin typeface="Segoe UI Light" panose="020B0502040204020203" pitchFamily="34" charset="0"/>
                <a:cs typeface="Segoe UI Light" panose="020B0502040204020203" pitchFamily="34" charset="0"/>
              </a:endParaRPr>
            </a:p>
          </p:txBody>
        </p:sp>
        <p:grpSp>
          <p:nvGrpSpPr>
            <p:cNvPr id="28" name="Group 27">
              <a:extLst>
                <a:ext uri="{FF2B5EF4-FFF2-40B4-BE49-F238E27FC236}">
                  <a16:creationId xmlns:a16="http://schemas.microsoft.com/office/drawing/2014/main" id="{3BBD914A-D63B-4F03-B07F-625699660245}"/>
                </a:ext>
              </a:extLst>
            </p:cNvPr>
            <p:cNvGrpSpPr>
              <a:grpSpLocks noChangeAspect="1"/>
            </p:cNvGrpSpPr>
            <p:nvPr/>
          </p:nvGrpSpPr>
          <p:grpSpPr>
            <a:xfrm>
              <a:off x="228064" y="3930802"/>
              <a:ext cx="640080" cy="640080"/>
              <a:chOff x="171691" y="4757418"/>
              <a:chExt cx="896425" cy="896425"/>
            </a:xfrm>
          </p:grpSpPr>
          <p:sp>
            <p:nvSpPr>
              <p:cNvPr id="29" name="Oval 28">
                <a:extLst>
                  <a:ext uri="{FF2B5EF4-FFF2-40B4-BE49-F238E27FC236}">
                    <a16:creationId xmlns:a16="http://schemas.microsoft.com/office/drawing/2014/main" id="{F8583908-894C-4A00-859C-916F4B7925AF}"/>
                  </a:ext>
                  <a:ext uri="{C183D7F6-B498-43B3-948B-1728B52AA6E4}">
                    <adec:decorative xmlns:adec="http://schemas.microsoft.com/office/drawing/2017/decorative" val="1"/>
                  </a:ext>
                </a:extLst>
              </p:cNvPr>
              <p:cNvSpPr/>
              <p:nvPr/>
            </p:nvSpPr>
            <p:spPr bwMode="auto">
              <a:xfrm>
                <a:off x="171691" y="4757418"/>
                <a:ext cx="896425" cy="896425"/>
              </a:xfrm>
              <a:prstGeom prst="ellipse">
                <a:avLst/>
              </a:prstGeom>
              <a:solidFill>
                <a:schemeClr val="bg1">
                  <a:alpha val="90000"/>
                </a:schemeClr>
              </a:solidFill>
              <a:ln>
                <a:noFill/>
                <a:headEnd type="none" w="med" len="med"/>
                <a:tailEnd type="none" w="med" len="med"/>
              </a:ln>
              <a:effectLst>
                <a:outerShdw blurRad="50800" dist="38100" algn="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solidFill>
                    <a:schemeClr val="tx1"/>
                  </a:solidFill>
                  <a:cs typeface="Segoe UI" pitchFamily="34" charset="0"/>
                </a:endParaRPr>
              </a:p>
            </p:txBody>
          </p:sp>
          <p:pic>
            <p:nvPicPr>
              <p:cNvPr id="30" name="Graphic 29" descr="Checklist">
                <a:extLst>
                  <a:ext uri="{FF2B5EF4-FFF2-40B4-BE49-F238E27FC236}">
                    <a16:creationId xmlns:a16="http://schemas.microsoft.com/office/drawing/2014/main" id="{A88D331A-2D72-43C0-9A35-6C09BFBC87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4827" y="4924383"/>
                <a:ext cx="562496" cy="562496"/>
              </a:xfrm>
              <a:prstGeom prst="rect">
                <a:avLst/>
              </a:prstGeom>
            </p:spPr>
          </p:pic>
        </p:grpSp>
      </p:grpSp>
      <p:grpSp>
        <p:nvGrpSpPr>
          <p:cNvPr id="31" name="Group 30">
            <a:extLst>
              <a:ext uri="{FF2B5EF4-FFF2-40B4-BE49-F238E27FC236}">
                <a16:creationId xmlns:a16="http://schemas.microsoft.com/office/drawing/2014/main" id="{58E56AD9-CA0E-46B3-9A5E-EF137E90C457}"/>
              </a:ext>
            </a:extLst>
          </p:cNvPr>
          <p:cNvGrpSpPr/>
          <p:nvPr/>
        </p:nvGrpSpPr>
        <p:grpSpPr>
          <a:xfrm>
            <a:off x="335643" y="1821319"/>
            <a:ext cx="5200756" cy="694821"/>
            <a:chOff x="228064" y="1034649"/>
            <a:chExt cx="4941460" cy="694821"/>
          </a:xfrm>
        </p:grpSpPr>
        <p:grpSp>
          <p:nvGrpSpPr>
            <p:cNvPr id="32" name="Group 31">
              <a:extLst>
                <a:ext uri="{FF2B5EF4-FFF2-40B4-BE49-F238E27FC236}">
                  <a16:creationId xmlns:a16="http://schemas.microsoft.com/office/drawing/2014/main" id="{4A600B33-88D8-4B00-B6B8-948199E5775F}"/>
                </a:ext>
              </a:extLst>
            </p:cNvPr>
            <p:cNvGrpSpPr>
              <a:grpSpLocks noChangeAspect="1"/>
            </p:cNvGrpSpPr>
            <p:nvPr/>
          </p:nvGrpSpPr>
          <p:grpSpPr>
            <a:xfrm>
              <a:off x="228064" y="1062019"/>
              <a:ext cx="640080" cy="640080"/>
              <a:chOff x="131860" y="2273477"/>
              <a:chExt cx="914400" cy="914400"/>
            </a:xfrm>
          </p:grpSpPr>
          <p:sp>
            <p:nvSpPr>
              <p:cNvPr id="34" name="Oval 33">
                <a:extLst>
                  <a:ext uri="{FF2B5EF4-FFF2-40B4-BE49-F238E27FC236}">
                    <a16:creationId xmlns:a16="http://schemas.microsoft.com/office/drawing/2014/main" id="{BA38CE41-5332-47A2-8F23-D468941E4E76}"/>
                  </a:ext>
                </a:extLst>
              </p:cNvPr>
              <p:cNvSpPr/>
              <p:nvPr/>
            </p:nvSpPr>
            <p:spPr bwMode="auto">
              <a:xfrm>
                <a:off x="131860" y="2273477"/>
                <a:ext cx="914400" cy="914400"/>
              </a:xfrm>
              <a:prstGeom prst="ellipse">
                <a:avLst/>
              </a:prstGeom>
              <a:solidFill>
                <a:schemeClr val="bg1">
                  <a:alpha val="90000"/>
                </a:schemeClr>
              </a:solidFill>
              <a:ln>
                <a:noFill/>
                <a:headEnd type="none" w="med" len="med"/>
                <a:tailEnd type="none" w="med" len="med"/>
              </a:ln>
              <a:effectLst>
                <a:outerShdw blurRad="50800" dist="38100" algn="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solidFill>
                    <a:srgbClr val="006699"/>
                  </a:solidFill>
                  <a:cs typeface="Segoe UI" pitchFamily="34" charset="0"/>
                </a:endParaRPr>
              </a:p>
            </p:txBody>
          </p:sp>
          <p:grpSp>
            <p:nvGrpSpPr>
              <p:cNvPr id="35" name="Group 34">
                <a:extLst>
                  <a:ext uri="{FF2B5EF4-FFF2-40B4-BE49-F238E27FC236}">
                    <a16:creationId xmlns:a16="http://schemas.microsoft.com/office/drawing/2014/main" id="{3E9813E7-9286-4129-B603-6360F52DA4C4}"/>
                  </a:ext>
                </a:extLst>
              </p:cNvPr>
              <p:cNvGrpSpPr/>
              <p:nvPr/>
            </p:nvGrpSpPr>
            <p:grpSpPr>
              <a:xfrm>
                <a:off x="291880" y="2366387"/>
                <a:ext cx="604520" cy="687970"/>
                <a:chOff x="9136008" y="3352830"/>
                <a:chExt cx="276225" cy="314361"/>
              </a:xfrm>
            </p:grpSpPr>
            <p:sp>
              <p:nvSpPr>
                <p:cNvPr id="36" name="Freeform: Shape 35">
                  <a:extLst>
                    <a:ext uri="{FF2B5EF4-FFF2-40B4-BE49-F238E27FC236}">
                      <a16:creationId xmlns:a16="http://schemas.microsoft.com/office/drawing/2014/main" id="{DD1A8D9B-C981-4D52-A939-962C9A2B4BFA}"/>
                    </a:ext>
                  </a:extLst>
                </p:cNvPr>
                <p:cNvSpPr/>
                <p:nvPr/>
              </p:nvSpPr>
              <p:spPr>
                <a:xfrm>
                  <a:off x="9136008" y="3390963"/>
                  <a:ext cx="276225" cy="276228"/>
                </a:xfrm>
                <a:custGeom>
                  <a:avLst/>
                  <a:gdLst>
                    <a:gd name="connsiteX0" fmla="*/ 182615 w 276225"/>
                    <a:gd name="connsiteY0" fmla="*/ 7355 h 276225"/>
                    <a:gd name="connsiteX1" fmla="*/ 275960 w 276225"/>
                    <a:gd name="connsiteY1" fmla="*/ 134990 h 276225"/>
                    <a:gd name="connsiteX2" fmla="*/ 141658 w 276225"/>
                    <a:gd name="connsiteY2" fmla="*/ 269293 h 276225"/>
                    <a:gd name="connsiteX3" fmla="*/ 7355 w 276225"/>
                    <a:gd name="connsiteY3" fmla="*/ 134990 h 276225"/>
                    <a:gd name="connsiteX4" fmla="*/ 87365 w 276225"/>
                    <a:gd name="connsiteY4" fmla="*/ 12118 h 2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276225">
                      <a:moveTo>
                        <a:pt x="182615" y="7355"/>
                      </a:moveTo>
                      <a:cubicBezTo>
                        <a:pt x="236908" y="24500"/>
                        <a:pt x="275960" y="74983"/>
                        <a:pt x="275960" y="134990"/>
                      </a:cubicBezTo>
                      <a:cubicBezTo>
                        <a:pt x="275960" y="209285"/>
                        <a:pt x="215953" y="269293"/>
                        <a:pt x="141658" y="269293"/>
                      </a:cubicBezTo>
                      <a:cubicBezTo>
                        <a:pt x="67363" y="269293"/>
                        <a:pt x="7355" y="209285"/>
                        <a:pt x="7355" y="134990"/>
                      </a:cubicBezTo>
                      <a:cubicBezTo>
                        <a:pt x="7355" y="79745"/>
                        <a:pt x="40693" y="33073"/>
                        <a:pt x="87365" y="12118"/>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horz" wrap="square" lIns="89642" tIns="44821" rIns="89642" bIns="44821" numCol="1" spcCol="0" rtlCol="0" fromWordArt="0" anchor="t" anchorCtr="0" forceAA="0" compatLnSpc="1">
                  <a:prstTxWarp prst="textNoShape">
                    <a:avLst/>
                  </a:prstTxWarp>
                  <a:noAutofit/>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882" dirty="0"/>
                </a:p>
              </p:txBody>
            </p:sp>
            <p:sp>
              <p:nvSpPr>
                <p:cNvPr id="37" name="Freeform: Shape 36">
                  <a:extLst>
                    <a:ext uri="{FF2B5EF4-FFF2-40B4-BE49-F238E27FC236}">
                      <a16:creationId xmlns:a16="http://schemas.microsoft.com/office/drawing/2014/main" id="{AD4B56C0-9E47-4C88-A0D2-607906BA68D0}"/>
                    </a:ext>
                  </a:extLst>
                </p:cNvPr>
                <p:cNvSpPr/>
                <p:nvPr/>
              </p:nvSpPr>
              <p:spPr>
                <a:xfrm>
                  <a:off x="9218876" y="3352830"/>
                  <a:ext cx="104775" cy="133350"/>
                </a:xfrm>
                <a:custGeom>
                  <a:avLst/>
                  <a:gdLst>
                    <a:gd name="connsiteX0" fmla="*/ 7355 w 104775"/>
                    <a:gd name="connsiteY0" fmla="*/ 52123 h 133350"/>
                    <a:gd name="connsiteX1" fmla="*/ 53075 w 104775"/>
                    <a:gd name="connsiteY1" fmla="*/ 7355 h 133350"/>
                    <a:gd name="connsiteX2" fmla="*/ 98796 w 104775"/>
                    <a:gd name="connsiteY2" fmla="*/ 52123 h 133350"/>
                    <a:gd name="connsiteX3" fmla="*/ 55933 w 104775"/>
                    <a:gd name="connsiteY3" fmla="*/ 134038 h 133350"/>
                    <a:gd name="connsiteX4" fmla="*/ 51171 w 104775"/>
                    <a:gd name="connsiteY4" fmla="*/ 134038 h 133350"/>
                    <a:gd name="connsiteX5" fmla="*/ 7355 w 104775"/>
                    <a:gd name="connsiteY5" fmla="*/ 52123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33350">
                      <a:moveTo>
                        <a:pt x="7355" y="52123"/>
                      </a:moveTo>
                      <a:cubicBezTo>
                        <a:pt x="7355" y="27358"/>
                        <a:pt x="27358" y="7355"/>
                        <a:pt x="53075" y="7355"/>
                      </a:cubicBezTo>
                      <a:cubicBezTo>
                        <a:pt x="78793" y="7355"/>
                        <a:pt x="98796" y="27358"/>
                        <a:pt x="98796" y="52123"/>
                      </a:cubicBezTo>
                      <a:cubicBezTo>
                        <a:pt x="98796" y="81650"/>
                        <a:pt x="65458" y="122608"/>
                        <a:pt x="55933" y="134038"/>
                      </a:cubicBezTo>
                      <a:cubicBezTo>
                        <a:pt x="54980" y="135943"/>
                        <a:pt x="52123" y="135943"/>
                        <a:pt x="51171" y="134038"/>
                      </a:cubicBezTo>
                      <a:cubicBezTo>
                        <a:pt x="40693" y="122608"/>
                        <a:pt x="7355" y="80698"/>
                        <a:pt x="7355" y="52123"/>
                      </a:cubicBezTo>
                      <a:close/>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horz" wrap="square" lIns="89642" tIns="44821" rIns="89642" bIns="44821" numCol="1" spcCol="0" rtlCol="0" fromWordArt="0" anchor="t" anchorCtr="0" forceAA="0" compatLnSpc="1">
                  <a:prstTxWarp prst="textNoShape">
                    <a:avLst/>
                  </a:prstTxWarp>
                  <a:noAutofit/>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882" dirty="0"/>
                </a:p>
              </p:txBody>
            </p:sp>
            <p:sp>
              <p:nvSpPr>
                <p:cNvPr id="38" name="Freeform: Shape 37">
                  <a:extLst>
                    <a:ext uri="{FF2B5EF4-FFF2-40B4-BE49-F238E27FC236}">
                      <a16:creationId xmlns:a16="http://schemas.microsoft.com/office/drawing/2014/main" id="{A0236FA8-2105-4E8D-957A-148BFBA96C65}"/>
                    </a:ext>
                  </a:extLst>
                </p:cNvPr>
                <p:cNvSpPr/>
                <p:nvPr/>
              </p:nvSpPr>
              <p:spPr>
                <a:xfrm>
                  <a:off x="9236974" y="3369974"/>
                  <a:ext cx="66675" cy="66675"/>
                </a:xfrm>
                <a:custGeom>
                  <a:avLst/>
                  <a:gdLst>
                    <a:gd name="connsiteX0" fmla="*/ 34977 w 66675"/>
                    <a:gd name="connsiteY0" fmla="*/ 62600 h 66675"/>
                    <a:gd name="connsiteX1" fmla="*/ 34977 w 66675"/>
                    <a:gd name="connsiteY1" fmla="*/ 62600 h 66675"/>
                    <a:gd name="connsiteX2" fmla="*/ 7355 w 66675"/>
                    <a:gd name="connsiteY2" fmla="*/ 34978 h 66675"/>
                    <a:gd name="connsiteX3" fmla="*/ 34977 w 66675"/>
                    <a:gd name="connsiteY3" fmla="*/ 7355 h 66675"/>
                    <a:gd name="connsiteX4" fmla="*/ 62600 w 66675"/>
                    <a:gd name="connsiteY4" fmla="*/ 34978 h 66675"/>
                    <a:gd name="connsiteX5" fmla="*/ 34977 w 66675"/>
                    <a:gd name="connsiteY5" fmla="*/ 62600 h 66675"/>
                    <a:gd name="connsiteX6" fmla="*/ 34977 w 66675"/>
                    <a:gd name="connsiteY6" fmla="*/ 6260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66675">
                      <a:moveTo>
                        <a:pt x="34977" y="62600"/>
                      </a:moveTo>
                      <a:lnTo>
                        <a:pt x="34977" y="62600"/>
                      </a:lnTo>
                      <a:cubicBezTo>
                        <a:pt x="19738" y="62600"/>
                        <a:pt x="7355" y="50218"/>
                        <a:pt x="7355" y="34978"/>
                      </a:cubicBezTo>
                      <a:cubicBezTo>
                        <a:pt x="7355" y="19738"/>
                        <a:pt x="19738" y="7355"/>
                        <a:pt x="34977" y="7355"/>
                      </a:cubicBezTo>
                      <a:cubicBezTo>
                        <a:pt x="50218" y="7355"/>
                        <a:pt x="62600" y="19738"/>
                        <a:pt x="62600" y="34978"/>
                      </a:cubicBezTo>
                      <a:cubicBezTo>
                        <a:pt x="62600" y="50218"/>
                        <a:pt x="50218" y="62600"/>
                        <a:pt x="34977" y="62600"/>
                      </a:cubicBezTo>
                      <a:lnTo>
                        <a:pt x="34977" y="62600"/>
                      </a:lnTo>
                      <a:close/>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horz" wrap="square" lIns="89642" tIns="44821" rIns="89642" bIns="44821" numCol="1" spcCol="0" rtlCol="0" fromWordArt="0" anchor="t" anchorCtr="0" forceAA="0" compatLnSpc="1">
                  <a:prstTxWarp prst="textNoShape">
                    <a:avLst/>
                  </a:prstTxWarp>
                  <a:noAutofit/>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882" dirty="0"/>
                </a:p>
              </p:txBody>
            </p:sp>
            <p:sp>
              <p:nvSpPr>
                <p:cNvPr id="39" name="Freeform: Shape 38">
                  <a:extLst>
                    <a:ext uri="{FF2B5EF4-FFF2-40B4-BE49-F238E27FC236}">
                      <a16:creationId xmlns:a16="http://schemas.microsoft.com/office/drawing/2014/main" id="{B435AF32-06CB-4983-946A-6B4EAE8FC6CF}"/>
                    </a:ext>
                  </a:extLst>
                </p:cNvPr>
                <p:cNvSpPr/>
                <p:nvPr/>
              </p:nvSpPr>
              <p:spPr>
                <a:xfrm>
                  <a:off x="9168394" y="3432840"/>
                  <a:ext cx="238125" cy="209550"/>
                </a:xfrm>
                <a:custGeom>
                  <a:avLst/>
                  <a:gdLst>
                    <a:gd name="connsiteX0" fmla="*/ 121655 w 238125"/>
                    <a:gd name="connsiteY0" fmla="*/ 36883 h 209550"/>
                    <a:gd name="connsiteX1" fmla="*/ 126418 w 238125"/>
                    <a:gd name="connsiteY1" fmla="*/ 41645 h 209550"/>
                    <a:gd name="connsiteX2" fmla="*/ 127370 w 238125"/>
                    <a:gd name="connsiteY2" fmla="*/ 44503 h 209550"/>
                    <a:gd name="connsiteX3" fmla="*/ 127370 w 238125"/>
                    <a:gd name="connsiteY3" fmla="*/ 63553 h 209550"/>
                    <a:gd name="connsiteX4" fmla="*/ 123560 w 238125"/>
                    <a:gd name="connsiteY4" fmla="*/ 67363 h 209550"/>
                    <a:gd name="connsiteX5" fmla="*/ 115940 w 238125"/>
                    <a:gd name="connsiteY5" fmla="*/ 67363 h 209550"/>
                    <a:gd name="connsiteX6" fmla="*/ 113082 w 238125"/>
                    <a:gd name="connsiteY6" fmla="*/ 68315 h 209550"/>
                    <a:gd name="connsiteX7" fmla="*/ 101653 w 238125"/>
                    <a:gd name="connsiteY7" fmla="*/ 79745 h 209550"/>
                    <a:gd name="connsiteX8" fmla="*/ 100700 w 238125"/>
                    <a:gd name="connsiteY8" fmla="*/ 82603 h 209550"/>
                    <a:gd name="connsiteX9" fmla="*/ 100700 w 238125"/>
                    <a:gd name="connsiteY9" fmla="*/ 84508 h 209550"/>
                    <a:gd name="connsiteX10" fmla="*/ 96890 w 238125"/>
                    <a:gd name="connsiteY10" fmla="*/ 88318 h 209550"/>
                    <a:gd name="connsiteX11" fmla="*/ 89270 w 238125"/>
                    <a:gd name="connsiteY11" fmla="*/ 88318 h 209550"/>
                    <a:gd name="connsiteX12" fmla="*/ 86413 w 238125"/>
                    <a:gd name="connsiteY12" fmla="*/ 89270 h 209550"/>
                    <a:gd name="connsiteX13" fmla="*/ 75935 w 238125"/>
                    <a:gd name="connsiteY13" fmla="*/ 99748 h 209550"/>
                    <a:gd name="connsiteX14" fmla="*/ 74982 w 238125"/>
                    <a:gd name="connsiteY14" fmla="*/ 102605 h 209550"/>
                    <a:gd name="connsiteX15" fmla="*/ 74982 w 238125"/>
                    <a:gd name="connsiteY15" fmla="*/ 106415 h 209550"/>
                    <a:gd name="connsiteX16" fmla="*/ 74030 w 238125"/>
                    <a:gd name="connsiteY16" fmla="*/ 109273 h 209550"/>
                    <a:gd name="connsiteX17" fmla="*/ 70220 w 238125"/>
                    <a:gd name="connsiteY17" fmla="*/ 113083 h 209550"/>
                    <a:gd name="connsiteX18" fmla="*/ 67363 w 238125"/>
                    <a:gd name="connsiteY18" fmla="*/ 114035 h 209550"/>
                    <a:gd name="connsiteX19" fmla="*/ 63553 w 238125"/>
                    <a:gd name="connsiteY19" fmla="*/ 114035 h 209550"/>
                    <a:gd name="connsiteX20" fmla="*/ 60695 w 238125"/>
                    <a:gd name="connsiteY20" fmla="*/ 113083 h 209550"/>
                    <a:gd name="connsiteX21" fmla="*/ 43550 w 238125"/>
                    <a:gd name="connsiteY21" fmla="*/ 91175 h 209550"/>
                    <a:gd name="connsiteX22" fmla="*/ 40693 w 238125"/>
                    <a:gd name="connsiteY22" fmla="*/ 90223 h 209550"/>
                    <a:gd name="connsiteX23" fmla="*/ 32120 w 238125"/>
                    <a:gd name="connsiteY23" fmla="*/ 90223 h 209550"/>
                    <a:gd name="connsiteX24" fmla="*/ 29263 w 238125"/>
                    <a:gd name="connsiteY24" fmla="*/ 89270 h 209550"/>
                    <a:gd name="connsiteX25" fmla="*/ 24500 w 238125"/>
                    <a:gd name="connsiteY25" fmla="*/ 84508 h 209550"/>
                    <a:gd name="connsiteX26" fmla="*/ 23548 w 238125"/>
                    <a:gd name="connsiteY26" fmla="*/ 81650 h 209550"/>
                    <a:gd name="connsiteX27" fmla="*/ 23548 w 238125"/>
                    <a:gd name="connsiteY27" fmla="*/ 65458 h 209550"/>
                    <a:gd name="connsiteX28" fmla="*/ 24500 w 238125"/>
                    <a:gd name="connsiteY28" fmla="*/ 62600 h 209550"/>
                    <a:gd name="connsiteX29" fmla="*/ 29263 w 238125"/>
                    <a:gd name="connsiteY29" fmla="*/ 57838 h 209550"/>
                    <a:gd name="connsiteX30" fmla="*/ 30215 w 238125"/>
                    <a:gd name="connsiteY30" fmla="*/ 54980 h 209550"/>
                    <a:gd name="connsiteX31" fmla="*/ 30215 w 238125"/>
                    <a:gd name="connsiteY31" fmla="*/ 51170 h 209550"/>
                    <a:gd name="connsiteX32" fmla="*/ 29263 w 238125"/>
                    <a:gd name="connsiteY32" fmla="*/ 48313 h 209550"/>
                    <a:gd name="connsiteX33" fmla="*/ 24500 w 238125"/>
                    <a:gd name="connsiteY33" fmla="*/ 43550 h 209550"/>
                    <a:gd name="connsiteX34" fmla="*/ 23548 w 238125"/>
                    <a:gd name="connsiteY34" fmla="*/ 40693 h 209550"/>
                    <a:gd name="connsiteX35" fmla="*/ 23548 w 238125"/>
                    <a:gd name="connsiteY35" fmla="*/ 25453 h 209550"/>
                    <a:gd name="connsiteX36" fmla="*/ 22595 w 238125"/>
                    <a:gd name="connsiteY36" fmla="*/ 22595 h 209550"/>
                    <a:gd name="connsiteX37" fmla="*/ 7355 w 238125"/>
                    <a:gd name="connsiteY37" fmla="*/ 7355 h 209550"/>
                    <a:gd name="connsiteX38" fmla="*/ 114035 w 238125"/>
                    <a:gd name="connsiteY38" fmla="*/ 202618 h 209550"/>
                    <a:gd name="connsiteX39" fmla="*/ 114988 w 238125"/>
                    <a:gd name="connsiteY39" fmla="*/ 200713 h 209550"/>
                    <a:gd name="connsiteX40" fmla="*/ 114988 w 238125"/>
                    <a:gd name="connsiteY40" fmla="*/ 195950 h 209550"/>
                    <a:gd name="connsiteX41" fmla="*/ 114988 w 238125"/>
                    <a:gd name="connsiteY41" fmla="*/ 185473 h 209550"/>
                    <a:gd name="connsiteX42" fmla="*/ 115940 w 238125"/>
                    <a:gd name="connsiteY42" fmla="*/ 182615 h 209550"/>
                    <a:gd name="connsiteX43" fmla="*/ 119750 w 238125"/>
                    <a:gd name="connsiteY43" fmla="*/ 178805 h 209550"/>
                    <a:gd name="connsiteX44" fmla="*/ 120703 w 238125"/>
                    <a:gd name="connsiteY44" fmla="*/ 175948 h 209550"/>
                    <a:gd name="connsiteX45" fmla="*/ 120703 w 238125"/>
                    <a:gd name="connsiteY45" fmla="*/ 173090 h 209550"/>
                    <a:gd name="connsiteX46" fmla="*/ 121655 w 238125"/>
                    <a:gd name="connsiteY46" fmla="*/ 170233 h 209550"/>
                    <a:gd name="connsiteX47" fmla="*/ 137848 w 238125"/>
                    <a:gd name="connsiteY47" fmla="*/ 154040 h 209550"/>
                    <a:gd name="connsiteX48" fmla="*/ 138800 w 238125"/>
                    <a:gd name="connsiteY48" fmla="*/ 151183 h 209550"/>
                    <a:gd name="connsiteX49" fmla="*/ 138800 w 238125"/>
                    <a:gd name="connsiteY49" fmla="*/ 140705 h 209550"/>
                    <a:gd name="connsiteX50" fmla="*/ 137848 w 238125"/>
                    <a:gd name="connsiteY50" fmla="*/ 137848 h 209550"/>
                    <a:gd name="connsiteX51" fmla="*/ 114988 w 238125"/>
                    <a:gd name="connsiteY51" fmla="*/ 114988 h 209550"/>
                    <a:gd name="connsiteX52" fmla="*/ 112130 w 238125"/>
                    <a:gd name="connsiteY52" fmla="*/ 114035 h 209550"/>
                    <a:gd name="connsiteX53" fmla="*/ 96890 w 238125"/>
                    <a:gd name="connsiteY53" fmla="*/ 114035 h 209550"/>
                    <a:gd name="connsiteX54" fmla="*/ 94032 w 238125"/>
                    <a:gd name="connsiteY54" fmla="*/ 114988 h 209550"/>
                    <a:gd name="connsiteX55" fmla="*/ 83555 w 238125"/>
                    <a:gd name="connsiteY55" fmla="*/ 125465 h 209550"/>
                    <a:gd name="connsiteX56" fmla="*/ 82603 w 238125"/>
                    <a:gd name="connsiteY56" fmla="*/ 128323 h 209550"/>
                    <a:gd name="connsiteX57" fmla="*/ 82603 w 238125"/>
                    <a:gd name="connsiteY57" fmla="*/ 137848 h 209550"/>
                    <a:gd name="connsiteX58" fmla="*/ 83555 w 238125"/>
                    <a:gd name="connsiteY58" fmla="*/ 140705 h 209550"/>
                    <a:gd name="connsiteX59" fmla="*/ 94032 w 238125"/>
                    <a:gd name="connsiteY59" fmla="*/ 151183 h 209550"/>
                    <a:gd name="connsiteX60" fmla="*/ 94985 w 238125"/>
                    <a:gd name="connsiteY60" fmla="*/ 154040 h 209550"/>
                    <a:gd name="connsiteX61" fmla="*/ 94985 w 238125"/>
                    <a:gd name="connsiteY61" fmla="*/ 188330 h 209550"/>
                    <a:gd name="connsiteX62" fmla="*/ 95938 w 238125"/>
                    <a:gd name="connsiteY62" fmla="*/ 192140 h 209550"/>
                    <a:gd name="connsiteX63" fmla="*/ 105463 w 238125"/>
                    <a:gd name="connsiteY63" fmla="*/ 203570 h 209550"/>
                    <a:gd name="connsiteX64" fmla="*/ 110225 w 238125"/>
                    <a:gd name="connsiteY64" fmla="*/ 203570 h 209550"/>
                    <a:gd name="connsiteX65" fmla="*/ 114035 w 238125"/>
                    <a:gd name="connsiteY65" fmla="*/ 202618 h 209550"/>
                    <a:gd name="connsiteX66" fmla="*/ 239765 w 238125"/>
                    <a:gd name="connsiteY66" fmla="*/ 74030 h 209550"/>
                    <a:gd name="connsiteX67" fmla="*/ 225478 w 238125"/>
                    <a:gd name="connsiteY67" fmla="*/ 74030 h 209550"/>
                    <a:gd name="connsiteX68" fmla="*/ 222620 w 238125"/>
                    <a:gd name="connsiteY68" fmla="*/ 74983 h 209550"/>
                    <a:gd name="connsiteX69" fmla="*/ 205475 w 238125"/>
                    <a:gd name="connsiteY69" fmla="*/ 92128 h 209550"/>
                    <a:gd name="connsiteX70" fmla="*/ 204523 w 238125"/>
                    <a:gd name="connsiteY70" fmla="*/ 94985 h 209550"/>
                    <a:gd name="connsiteX71" fmla="*/ 204523 w 238125"/>
                    <a:gd name="connsiteY71" fmla="*/ 114035 h 209550"/>
                    <a:gd name="connsiteX72" fmla="*/ 208332 w 238125"/>
                    <a:gd name="connsiteY72" fmla="*/ 117845 h 209550"/>
                    <a:gd name="connsiteX73" fmla="*/ 228335 w 238125"/>
                    <a:gd name="connsiteY73" fmla="*/ 117845 h 209550"/>
                    <a:gd name="connsiteX74" fmla="*/ 231193 w 238125"/>
                    <a:gd name="connsiteY74" fmla="*/ 118798 h 209550"/>
                    <a:gd name="connsiteX75" fmla="*/ 237860 w 238125"/>
                    <a:gd name="connsiteY75" fmla="*/ 125465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38125" h="209550">
                      <a:moveTo>
                        <a:pt x="121655" y="36883"/>
                      </a:moveTo>
                      <a:lnTo>
                        <a:pt x="126418" y="41645"/>
                      </a:lnTo>
                      <a:cubicBezTo>
                        <a:pt x="127370" y="42598"/>
                        <a:pt x="127370" y="43550"/>
                        <a:pt x="127370" y="44503"/>
                      </a:cubicBezTo>
                      <a:lnTo>
                        <a:pt x="127370" y="63553"/>
                      </a:lnTo>
                      <a:cubicBezTo>
                        <a:pt x="127370" y="65458"/>
                        <a:pt x="125465" y="67363"/>
                        <a:pt x="123560" y="67363"/>
                      </a:cubicBezTo>
                      <a:lnTo>
                        <a:pt x="115940" y="67363"/>
                      </a:lnTo>
                      <a:cubicBezTo>
                        <a:pt x="114988" y="67363"/>
                        <a:pt x="114035" y="67363"/>
                        <a:pt x="113082" y="68315"/>
                      </a:cubicBezTo>
                      <a:lnTo>
                        <a:pt x="101653" y="79745"/>
                      </a:lnTo>
                      <a:cubicBezTo>
                        <a:pt x="100700" y="80698"/>
                        <a:pt x="100700" y="81650"/>
                        <a:pt x="100700" y="82603"/>
                      </a:cubicBezTo>
                      <a:lnTo>
                        <a:pt x="100700" y="84508"/>
                      </a:lnTo>
                      <a:cubicBezTo>
                        <a:pt x="100700" y="86413"/>
                        <a:pt x="98795" y="88318"/>
                        <a:pt x="96890" y="88318"/>
                      </a:cubicBezTo>
                      <a:lnTo>
                        <a:pt x="89270" y="88318"/>
                      </a:lnTo>
                      <a:cubicBezTo>
                        <a:pt x="88318" y="88318"/>
                        <a:pt x="87365" y="88318"/>
                        <a:pt x="86413" y="89270"/>
                      </a:cubicBezTo>
                      <a:lnTo>
                        <a:pt x="75935" y="99748"/>
                      </a:lnTo>
                      <a:cubicBezTo>
                        <a:pt x="74982" y="100700"/>
                        <a:pt x="74982" y="101653"/>
                        <a:pt x="74982" y="102605"/>
                      </a:cubicBezTo>
                      <a:lnTo>
                        <a:pt x="74982" y="106415"/>
                      </a:lnTo>
                      <a:cubicBezTo>
                        <a:pt x="74982" y="107368"/>
                        <a:pt x="74982" y="108320"/>
                        <a:pt x="74030" y="109273"/>
                      </a:cubicBezTo>
                      <a:lnTo>
                        <a:pt x="70220" y="113083"/>
                      </a:lnTo>
                      <a:cubicBezTo>
                        <a:pt x="69268" y="114035"/>
                        <a:pt x="68315" y="114035"/>
                        <a:pt x="67363" y="114035"/>
                      </a:cubicBezTo>
                      <a:lnTo>
                        <a:pt x="63553" y="114035"/>
                      </a:lnTo>
                      <a:cubicBezTo>
                        <a:pt x="62600" y="114035"/>
                        <a:pt x="61648" y="113083"/>
                        <a:pt x="60695" y="113083"/>
                      </a:cubicBezTo>
                      <a:lnTo>
                        <a:pt x="43550" y="91175"/>
                      </a:lnTo>
                      <a:cubicBezTo>
                        <a:pt x="42598" y="90223"/>
                        <a:pt x="41645" y="90223"/>
                        <a:pt x="40693" y="90223"/>
                      </a:cubicBezTo>
                      <a:lnTo>
                        <a:pt x="32120" y="90223"/>
                      </a:lnTo>
                      <a:cubicBezTo>
                        <a:pt x="31168" y="90223"/>
                        <a:pt x="30215" y="90223"/>
                        <a:pt x="29263" y="89270"/>
                      </a:cubicBezTo>
                      <a:lnTo>
                        <a:pt x="24500" y="84508"/>
                      </a:lnTo>
                      <a:cubicBezTo>
                        <a:pt x="23548" y="83555"/>
                        <a:pt x="23548" y="82603"/>
                        <a:pt x="23548" y="81650"/>
                      </a:cubicBezTo>
                      <a:lnTo>
                        <a:pt x="23548" y="65458"/>
                      </a:lnTo>
                      <a:cubicBezTo>
                        <a:pt x="23548" y="64505"/>
                        <a:pt x="23548" y="63553"/>
                        <a:pt x="24500" y="62600"/>
                      </a:cubicBezTo>
                      <a:lnTo>
                        <a:pt x="29263" y="57838"/>
                      </a:lnTo>
                      <a:cubicBezTo>
                        <a:pt x="30215" y="56885"/>
                        <a:pt x="30215" y="55933"/>
                        <a:pt x="30215" y="54980"/>
                      </a:cubicBezTo>
                      <a:lnTo>
                        <a:pt x="30215" y="51170"/>
                      </a:lnTo>
                      <a:cubicBezTo>
                        <a:pt x="30215" y="50218"/>
                        <a:pt x="30215" y="49265"/>
                        <a:pt x="29263" y="48313"/>
                      </a:cubicBezTo>
                      <a:lnTo>
                        <a:pt x="24500" y="43550"/>
                      </a:lnTo>
                      <a:cubicBezTo>
                        <a:pt x="23548" y="42598"/>
                        <a:pt x="23548" y="41645"/>
                        <a:pt x="23548" y="40693"/>
                      </a:cubicBezTo>
                      <a:lnTo>
                        <a:pt x="23548" y="25453"/>
                      </a:lnTo>
                      <a:cubicBezTo>
                        <a:pt x="23548" y="24500"/>
                        <a:pt x="23548" y="23548"/>
                        <a:pt x="22595" y="22595"/>
                      </a:cubicBezTo>
                      <a:lnTo>
                        <a:pt x="7355" y="7355"/>
                      </a:lnTo>
                      <a:moveTo>
                        <a:pt x="114035" y="202618"/>
                      </a:moveTo>
                      <a:cubicBezTo>
                        <a:pt x="114988" y="201665"/>
                        <a:pt x="114988" y="200713"/>
                        <a:pt x="114988" y="200713"/>
                      </a:cubicBezTo>
                      <a:lnTo>
                        <a:pt x="114988" y="195950"/>
                      </a:lnTo>
                      <a:lnTo>
                        <a:pt x="114988" y="185473"/>
                      </a:lnTo>
                      <a:cubicBezTo>
                        <a:pt x="114988" y="184520"/>
                        <a:pt x="114988" y="183568"/>
                        <a:pt x="115940" y="182615"/>
                      </a:cubicBezTo>
                      <a:lnTo>
                        <a:pt x="119750" y="178805"/>
                      </a:lnTo>
                      <a:cubicBezTo>
                        <a:pt x="120703" y="177853"/>
                        <a:pt x="120703" y="176900"/>
                        <a:pt x="120703" y="175948"/>
                      </a:cubicBezTo>
                      <a:lnTo>
                        <a:pt x="120703" y="173090"/>
                      </a:lnTo>
                      <a:cubicBezTo>
                        <a:pt x="120703" y="172138"/>
                        <a:pt x="120703" y="171185"/>
                        <a:pt x="121655" y="170233"/>
                      </a:cubicBezTo>
                      <a:lnTo>
                        <a:pt x="137848" y="154040"/>
                      </a:lnTo>
                      <a:cubicBezTo>
                        <a:pt x="138800" y="153088"/>
                        <a:pt x="138800" y="152135"/>
                        <a:pt x="138800" y="151183"/>
                      </a:cubicBezTo>
                      <a:lnTo>
                        <a:pt x="138800" y="140705"/>
                      </a:lnTo>
                      <a:cubicBezTo>
                        <a:pt x="138800" y="139753"/>
                        <a:pt x="138800" y="138800"/>
                        <a:pt x="137848" y="137848"/>
                      </a:cubicBezTo>
                      <a:lnTo>
                        <a:pt x="114988" y="114988"/>
                      </a:lnTo>
                      <a:cubicBezTo>
                        <a:pt x="114035" y="114035"/>
                        <a:pt x="113082" y="114035"/>
                        <a:pt x="112130" y="114035"/>
                      </a:cubicBezTo>
                      <a:lnTo>
                        <a:pt x="96890" y="114035"/>
                      </a:lnTo>
                      <a:cubicBezTo>
                        <a:pt x="95938" y="114035"/>
                        <a:pt x="94985" y="114035"/>
                        <a:pt x="94032" y="114988"/>
                      </a:cubicBezTo>
                      <a:lnTo>
                        <a:pt x="83555" y="125465"/>
                      </a:lnTo>
                      <a:cubicBezTo>
                        <a:pt x="82603" y="126418"/>
                        <a:pt x="82603" y="127370"/>
                        <a:pt x="82603" y="128323"/>
                      </a:cubicBezTo>
                      <a:lnTo>
                        <a:pt x="82603" y="137848"/>
                      </a:lnTo>
                      <a:cubicBezTo>
                        <a:pt x="82603" y="138800"/>
                        <a:pt x="82603" y="139753"/>
                        <a:pt x="83555" y="140705"/>
                      </a:cubicBezTo>
                      <a:lnTo>
                        <a:pt x="94032" y="151183"/>
                      </a:lnTo>
                      <a:cubicBezTo>
                        <a:pt x="94985" y="152135"/>
                        <a:pt x="94985" y="153088"/>
                        <a:pt x="94985" y="154040"/>
                      </a:cubicBezTo>
                      <a:lnTo>
                        <a:pt x="94985" y="188330"/>
                      </a:lnTo>
                      <a:cubicBezTo>
                        <a:pt x="94985" y="189283"/>
                        <a:pt x="95938" y="191188"/>
                        <a:pt x="95938" y="192140"/>
                      </a:cubicBezTo>
                      <a:lnTo>
                        <a:pt x="105463" y="203570"/>
                      </a:lnTo>
                      <a:cubicBezTo>
                        <a:pt x="106415" y="205475"/>
                        <a:pt x="109273" y="205475"/>
                        <a:pt x="110225" y="203570"/>
                      </a:cubicBezTo>
                      <a:lnTo>
                        <a:pt x="114035" y="202618"/>
                      </a:lnTo>
                      <a:close/>
                      <a:moveTo>
                        <a:pt x="239765" y="74030"/>
                      </a:moveTo>
                      <a:lnTo>
                        <a:pt x="225478" y="74030"/>
                      </a:lnTo>
                      <a:cubicBezTo>
                        <a:pt x="224525" y="74030"/>
                        <a:pt x="223573" y="74030"/>
                        <a:pt x="222620" y="74983"/>
                      </a:cubicBezTo>
                      <a:lnTo>
                        <a:pt x="205475" y="92128"/>
                      </a:lnTo>
                      <a:cubicBezTo>
                        <a:pt x="204523" y="93080"/>
                        <a:pt x="204523" y="94033"/>
                        <a:pt x="204523" y="94985"/>
                      </a:cubicBezTo>
                      <a:lnTo>
                        <a:pt x="204523" y="114035"/>
                      </a:lnTo>
                      <a:cubicBezTo>
                        <a:pt x="204523" y="115940"/>
                        <a:pt x="206428" y="117845"/>
                        <a:pt x="208332" y="117845"/>
                      </a:cubicBezTo>
                      <a:lnTo>
                        <a:pt x="228335" y="117845"/>
                      </a:lnTo>
                      <a:cubicBezTo>
                        <a:pt x="229288" y="117845"/>
                        <a:pt x="230240" y="117845"/>
                        <a:pt x="231193" y="118798"/>
                      </a:cubicBezTo>
                      <a:lnTo>
                        <a:pt x="237860" y="125465"/>
                      </a:ln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horz" wrap="square" lIns="89642" tIns="44821" rIns="89642" bIns="44821" numCol="1" spcCol="0" rtlCol="0" fromWordArt="0" anchor="t" anchorCtr="0" forceAA="0" compatLnSpc="1">
                  <a:prstTxWarp prst="textNoShape">
                    <a:avLst/>
                  </a:prstTxWarp>
                  <a:noAutofit/>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882" dirty="0">
                    <a:solidFill>
                      <a:srgbClr val="006699"/>
                    </a:solidFill>
                  </a:endParaRPr>
                </a:p>
              </p:txBody>
            </p:sp>
          </p:grpSp>
        </p:grpSp>
        <p:sp>
          <p:nvSpPr>
            <p:cNvPr id="33" name="Rectangle 32">
              <a:extLst>
                <a:ext uri="{FF2B5EF4-FFF2-40B4-BE49-F238E27FC236}">
                  <a16:creationId xmlns:a16="http://schemas.microsoft.com/office/drawing/2014/main" id="{655985A4-5E97-4F27-A15B-3918C96843A9}"/>
                </a:ext>
              </a:extLst>
            </p:cNvPr>
            <p:cNvSpPr/>
            <p:nvPr/>
          </p:nvSpPr>
          <p:spPr>
            <a:xfrm>
              <a:off x="1074631" y="1034649"/>
              <a:ext cx="4094893" cy="694821"/>
            </a:xfrm>
            <a:prstGeom prst="rect">
              <a:avLst/>
            </a:prstGeom>
          </p:spPr>
          <p:txBody>
            <a:bodyPr wrap="square" lIns="0" tIns="0" rIns="0" bIns="0">
              <a:noAutofit/>
            </a:bodyPr>
            <a:lstStyle/>
            <a:p>
              <a:pPr lvl="0"/>
              <a:r>
                <a:rPr lang="en-US" sz="1765" dirty="0">
                  <a:latin typeface="Segoe UI Semibold"/>
                  <a:cs typeface="Aharoni" panose="020B0604020202020204" pitchFamily="2" charset="-79"/>
                </a:rPr>
                <a:t>Secure Call from anywhere, on any device</a:t>
              </a:r>
            </a:p>
            <a:p>
              <a:pPr>
                <a:spcBef>
                  <a:spcPts val="196"/>
                </a:spcBef>
              </a:pPr>
              <a:r>
                <a:rPr lang="en-US" sz="1519" dirty="0">
                  <a:latin typeface="Segoe UI Light" panose="020B0502040204020203" pitchFamily="34" charset="0"/>
                  <a:cs typeface="Segoe UI Light" panose="020B0502040204020203" pitchFamily="34" charset="0"/>
                </a:rPr>
                <a:t>Single phone number across all devices</a:t>
              </a:r>
            </a:p>
          </p:txBody>
        </p:sp>
      </p:grpSp>
      <p:grpSp>
        <p:nvGrpSpPr>
          <p:cNvPr id="40" name="Group 39">
            <a:extLst>
              <a:ext uri="{FF2B5EF4-FFF2-40B4-BE49-F238E27FC236}">
                <a16:creationId xmlns:a16="http://schemas.microsoft.com/office/drawing/2014/main" id="{6BFC986D-BCF3-4761-B028-31F77BC27DCF}"/>
              </a:ext>
            </a:extLst>
          </p:cNvPr>
          <p:cNvGrpSpPr/>
          <p:nvPr/>
        </p:nvGrpSpPr>
        <p:grpSpPr>
          <a:xfrm>
            <a:off x="355815" y="5296684"/>
            <a:ext cx="5255144" cy="745345"/>
            <a:chOff x="248236" y="5222722"/>
            <a:chExt cx="5255144" cy="745345"/>
          </a:xfrm>
        </p:grpSpPr>
        <p:grpSp>
          <p:nvGrpSpPr>
            <p:cNvPr id="41" name="Group 40">
              <a:extLst>
                <a:ext uri="{FF2B5EF4-FFF2-40B4-BE49-F238E27FC236}">
                  <a16:creationId xmlns:a16="http://schemas.microsoft.com/office/drawing/2014/main" id="{04D28369-3778-49EA-8932-CA4D13327904}"/>
                </a:ext>
              </a:extLst>
            </p:cNvPr>
            <p:cNvGrpSpPr>
              <a:grpSpLocks noChangeAspect="1"/>
            </p:cNvGrpSpPr>
            <p:nvPr/>
          </p:nvGrpSpPr>
          <p:grpSpPr>
            <a:xfrm>
              <a:off x="248236" y="5222722"/>
              <a:ext cx="640080" cy="640080"/>
              <a:chOff x="72301" y="5159772"/>
              <a:chExt cx="914400" cy="914400"/>
            </a:xfrm>
          </p:grpSpPr>
          <p:sp>
            <p:nvSpPr>
              <p:cNvPr id="43" name="Oval 42">
                <a:extLst>
                  <a:ext uri="{FF2B5EF4-FFF2-40B4-BE49-F238E27FC236}">
                    <a16:creationId xmlns:a16="http://schemas.microsoft.com/office/drawing/2014/main" id="{7067E104-20F2-4180-8F02-50156472EB1D}"/>
                  </a:ext>
                </a:extLst>
              </p:cNvPr>
              <p:cNvSpPr/>
              <p:nvPr/>
            </p:nvSpPr>
            <p:spPr bwMode="auto">
              <a:xfrm>
                <a:off x="72301" y="5159772"/>
                <a:ext cx="914400" cy="914400"/>
              </a:xfrm>
              <a:prstGeom prst="ellipse">
                <a:avLst/>
              </a:prstGeom>
              <a:solidFill>
                <a:schemeClr val="bg1">
                  <a:alpha val="90000"/>
                </a:schemeClr>
              </a:solidFill>
              <a:ln>
                <a:noFill/>
                <a:headEnd type="none" w="med" len="med"/>
                <a:tailEnd type="none" w="med" len="med"/>
              </a:ln>
              <a:effectLst>
                <a:outerShdw blurRad="50800" dist="38100" algn="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solidFill>
                    <a:schemeClr val="tx1"/>
                  </a:solidFill>
                  <a:cs typeface="Segoe UI" pitchFamily="34" charset="0"/>
                </a:endParaRPr>
              </a:p>
            </p:txBody>
          </p:sp>
          <p:grpSp>
            <p:nvGrpSpPr>
              <p:cNvPr id="44" name="Group 43">
                <a:extLst>
                  <a:ext uri="{FF2B5EF4-FFF2-40B4-BE49-F238E27FC236}">
                    <a16:creationId xmlns:a16="http://schemas.microsoft.com/office/drawing/2014/main" id="{9E7CD4B5-4611-48CC-AF1F-C080ECD75F8C}"/>
                  </a:ext>
                </a:extLst>
              </p:cNvPr>
              <p:cNvGrpSpPr/>
              <p:nvPr/>
            </p:nvGrpSpPr>
            <p:grpSpPr>
              <a:xfrm>
                <a:off x="238468" y="5391563"/>
                <a:ext cx="582070" cy="450807"/>
                <a:chOff x="6209084" y="4615853"/>
                <a:chExt cx="409575" cy="317214"/>
              </a:xfrm>
            </p:grpSpPr>
            <p:sp>
              <p:nvSpPr>
                <p:cNvPr id="45" name="Freeform: Shape 44">
                  <a:extLst>
                    <a:ext uri="{FF2B5EF4-FFF2-40B4-BE49-F238E27FC236}">
                      <a16:creationId xmlns:a16="http://schemas.microsoft.com/office/drawing/2014/main" id="{F10D79A4-4193-4EC5-895A-BADC8F5A51BA}"/>
                    </a:ext>
                  </a:extLst>
                </p:cNvPr>
                <p:cNvSpPr/>
                <p:nvPr/>
              </p:nvSpPr>
              <p:spPr>
                <a:xfrm>
                  <a:off x="6209084" y="4923542"/>
                  <a:ext cx="409575" cy="9525"/>
                </a:xfrm>
                <a:custGeom>
                  <a:avLst/>
                  <a:gdLst>
                    <a:gd name="connsiteX0" fmla="*/ 7355 w 409575"/>
                    <a:gd name="connsiteY0" fmla="*/ 7355 h 9525"/>
                    <a:gd name="connsiteX1" fmla="*/ 406453 w 409575"/>
                    <a:gd name="connsiteY1" fmla="*/ 7355 h 9525"/>
                  </a:gdLst>
                  <a:ahLst/>
                  <a:cxnLst>
                    <a:cxn ang="0">
                      <a:pos x="connsiteX0" y="connsiteY0"/>
                    </a:cxn>
                    <a:cxn ang="0">
                      <a:pos x="connsiteX1" y="connsiteY1"/>
                    </a:cxn>
                  </a:cxnLst>
                  <a:rect l="l" t="t" r="r" b="b"/>
                  <a:pathLst>
                    <a:path w="409575" h="9525">
                      <a:moveTo>
                        <a:pt x="7355" y="7355"/>
                      </a:moveTo>
                      <a:lnTo>
                        <a:pt x="406453" y="7355"/>
                      </a:ln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horz" wrap="square" lIns="89642" tIns="44821" rIns="89642" bIns="44821" numCol="1" spcCol="0" rtlCol="0" fromWordArt="0" anchor="t" anchorCtr="0" forceAA="0" compatLnSpc="1">
                  <a:prstTxWarp prst="textNoShape">
                    <a:avLst/>
                  </a:prstTxWarp>
                  <a:noAutofit/>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882" dirty="0"/>
                </a:p>
              </p:txBody>
            </p:sp>
            <p:sp>
              <p:nvSpPr>
                <p:cNvPr id="46" name="Freeform: Shape 45">
                  <a:extLst>
                    <a:ext uri="{FF2B5EF4-FFF2-40B4-BE49-F238E27FC236}">
                      <a16:creationId xmlns:a16="http://schemas.microsoft.com/office/drawing/2014/main" id="{4DD5AB32-FE26-4AA9-9A6C-9DFE43BEF036}"/>
                    </a:ext>
                  </a:extLst>
                </p:cNvPr>
                <p:cNvSpPr/>
                <p:nvPr/>
              </p:nvSpPr>
              <p:spPr>
                <a:xfrm>
                  <a:off x="6229766" y="4643501"/>
                  <a:ext cx="314325" cy="266700"/>
                </a:xfrm>
                <a:custGeom>
                  <a:avLst/>
                  <a:gdLst>
                    <a:gd name="connsiteX0" fmla="*/ 312155 w 314325"/>
                    <a:gd name="connsiteY0" fmla="*/ 107368 h 266700"/>
                    <a:gd name="connsiteX1" fmla="*/ 312155 w 314325"/>
                    <a:gd name="connsiteY1" fmla="*/ 267388 h 266700"/>
                    <a:gd name="connsiteX2" fmla="*/ 7355 w 314325"/>
                    <a:gd name="connsiteY2" fmla="*/ 267388 h 266700"/>
                    <a:gd name="connsiteX3" fmla="*/ 7355 w 314325"/>
                    <a:gd name="connsiteY3" fmla="*/ 7355 h 266700"/>
                    <a:gd name="connsiteX4" fmla="*/ 169280 w 314325"/>
                    <a:gd name="connsiteY4" fmla="*/ 7355 h 26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266700">
                      <a:moveTo>
                        <a:pt x="312155" y="107368"/>
                      </a:moveTo>
                      <a:lnTo>
                        <a:pt x="312155" y="267388"/>
                      </a:lnTo>
                      <a:lnTo>
                        <a:pt x="7355" y="267388"/>
                      </a:lnTo>
                      <a:lnTo>
                        <a:pt x="7355" y="7355"/>
                      </a:lnTo>
                      <a:lnTo>
                        <a:pt x="169280" y="7355"/>
                      </a:ln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horz" wrap="square" lIns="89642" tIns="44821" rIns="89642" bIns="44821" numCol="1" spcCol="0" rtlCol="0" fromWordArt="0" anchor="t" anchorCtr="0" forceAA="0" compatLnSpc="1">
                  <a:prstTxWarp prst="textNoShape">
                    <a:avLst/>
                  </a:prstTxWarp>
                  <a:noAutofit/>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882" dirty="0"/>
                </a:p>
              </p:txBody>
            </p:sp>
            <p:sp>
              <p:nvSpPr>
                <p:cNvPr id="47" name="Freeform: Shape 46">
                  <a:extLst>
                    <a:ext uri="{FF2B5EF4-FFF2-40B4-BE49-F238E27FC236}">
                      <a16:creationId xmlns:a16="http://schemas.microsoft.com/office/drawing/2014/main" id="{875C610F-2AC1-4F8A-BB46-372084CF4165}"/>
                    </a:ext>
                  </a:extLst>
                </p:cNvPr>
                <p:cNvSpPr/>
                <p:nvPr/>
              </p:nvSpPr>
              <p:spPr>
                <a:xfrm>
                  <a:off x="6249767" y="4821618"/>
                  <a:ext cx="219075" cy="85725"/>
                </a:xfrm>
                <a:custGeom>
                  <a:avLst/>
                  <a:gdLst>
                    <a:gd name="connsiteX0" fmla="*/ 220715 w 219075"/>
                    <a:gd name="connsiteY0" fmla="*/ 79745 h 85725"/>
                    <a:gd name="connsiteX1" fmla="*/ 220715 w 219075"/>
                    <a:gd name="connsiteY1" fmla="*/ 79745 h 85725"/>
                    <a:gd name="connsiteX2" fmla="*/ 114035 w 219075"/>
                    <a:gd name="connsiteY2" fmla="*/ 7355 h 85725"/>
                    <a:gd name="connsiteX3" fmla="*/ 7355 w 219075"/>
                    <a:gd name="connsiteY3" fmla="*/ 79745 h 85725"/>
                  </a:gdLst>
                  <a:ahLst/>
                  <a:cxnLst>
                    <a:cxn ang="0">
                      <a:pos x="connsiteX0" y="connsiteY0"/>
                    </a:cxn>
                    <a:cxn ang="0">
                      <a:pos x="connsiteX1" y="connsiteY1"/>
                    </a:cxn>
                    <a:cxn ang="0">
                      <a:pos x="connsiteX2" y="connsiteY2"/>
                    </a:cxn>
                    <a:cxn ang="0">
                      <a:pos x="connsiteX3" y="connsiteY3"/>
                    </a:cxn>
                  </a:cxnLst>
                  <a:rect l="l" t="t" r="r" b="b"/>
                  <a:pathLst>
                    <a:path w="219075" h="85725">
                      <a:moveTo>
                        <a:pt x="220715" y="79745"/>
                      </a:moveTo>
                      <a:lnTo>
                        <a:pt x="220715" y="79745"/>
                      </a:lnTo>
                      <a:cubicBezTo>
                        <a:pt x="220715" y="39740"/>
                        <a:pt x="173090" y="7355"/>
                        <a:pt x="114035" y="7355"/>
                      </a:cubicBezTo>
                      <a:cubicBezTo>
                        <a:pt x="54980" y="7355"/>
                        <a:pt x="7355" y="39740"/>
                        <a:pt x="7355" y="79745"/>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horz" wrap="square" lIns="89642" tIns="44821" rIns="89642" bIns="44821" numCol="1" spcCol="0" rtlCol="0" fromWordArt="0" anchor="t" anchorCtr="0" forceAA="0" compatLnSpc="1">
                  <a:prstTxWarp prst="textNoShape">
                    <a:avLst/>
                  </a:prstTxWarp>
                  <a:noAutofit/>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882" dirty="0"/>
                </a:p>
              </p:txBody>
            </p:sp>
            <p:sp>
              <p:nvSpPr>
                <p:cNvPr id="48" name="Freeform: Shape 47">
                  <a:extLst>
                    <a:ext uri="{FF2B5EF4-FFF2-40B4-BE49-F238E27FC236}">
                      <a16:creationId xmlns:a16="http://schemas.microsoft.com/office/drawing/2014/main" id="{79DDBBE8-8338-4A93-BFF1-E9F3CB57C453}"/>
                    </a:ext>
                  </a:extLst>
                </p:cNvPr>
                <p:cNvSpPr/>
                <p:nvPr/>
              </p:nvSpPr>
              <p:spPr>
                <a:xfrm>
                  <a:off x="6321479" y="4710178"/>
                  <a:ext cx="114300" cy="114300"/>
                </a:xfrm>
                <a:custGeom>
                  <a:avLst/>
                  <a:gdLst>
                    <a:gd name="connsiteX0" fmla="*/ 108320 w 114300"/>
                    <a:gd name="connsiteY0" fmla="*/ 57838 h 114300"/>
                    <a:gd name="connsiteX1" fmla="*/ 57838 w 114300"/>
                    <a:gd name="connsiteY1" fmla="*/ 108320 h 114300"/>
                    <a:gd name="connsiteX2" fmla="*/ 7355 w 114300"/>
                    <a:gd name="connsiteY2" fmla="*/ 57838 h 114300"/>
                    <a:gd name="connsiteX3" fmla="*/ 57838 w 114300"/>
                    <a:gd name="connsiteY3" fmla="*/ 7355 h 114300"/>
                    <a:gd name="connsiteX4" fmla="*/ 108320 w 114300"/>
                    <a:gd name="connsiteY4" fmla="*/ 57838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08320" y="57838"/>
                      </a:moveTo>
                      <a:cubicBezTo>
                        <a:pt x="108320" y="85718"/>
                        <a:pt x="85718" y="108320"/>
                        <a:pt x="57838" y="108320"/>
                      </a:cubicBezTo>
                      <a:cubicBezTo>
                        <a:pt x="29957" y="108320"/>
                        <a:pt x="7355" y="85718"/>
                        <a:pt x="7355" y="57838"/>
                      </a:cubicBezTo>
                      <a:cubicBezTo>
                        <a:pt x="7355" y="29957"/>
                        <a:pt x="29957" y="7355"/>
                        <a:pt x="57838" y="7355"/>
                      </a:cubicBezTo>
                      <a:cubicBezTo>
                        <a:pt x="85719" y="7355"/>
                        <a:pt x="108320" y="29957"/>
                        <a:pt x="108320" y="57838"/>
                      </a:cubicBezTo>
                      <a:close/>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horz" wrap="square" lIns="89642" tIns="44821" rIns="89642" bIns="44821" numCol="1" spcCol="0" rtlCol="0" fromWordArt="0" anchor="t" anchorCtr="0" forceAA="0" compatLnSpc="1">
                  <a:prstTxWarp prst="textNoShape">
                    <a:avLst/>
                  </a:prstTxWarp>
                  <a:noAutofit/>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882" dirty="0"/>
                </a:p>
              </p:txBody>
            </p:sp>
            <p:sp>
              <p:nvSpPr>
                <p:cNvPr id="49" name="Freeform: Shape 48">
                  <a:extLst>
                    <a:ext uri="{FF2B5EF4-FFF2-40B4-BE49-F238E27FC236}">
                      <a16:creationId xmlns:a16="http://schemas.microsoft.com/office/drawing/2014/main" id="{7E613671-4DB6-49CA-9268-811837EEA1A6}"/>
                    </a:ext>
                  </a:extLst>
                </p:cNvPr>
                <p:cNvSpPr/>
                <p:nvPr/>
              </p:nvSpPr>
              <p:spPr>
                <a:xfrm>
                  <a:off x="6426253" y="4615853"/>
                  <a:ext cx="190500" cy="142875"/>
                </a:xfrm>
                <a:custGeom>
                  <a:avLst/>
                  <a:gdLst>
                    <a:gd name="connsiteX0" fmla="*/ 189283 w 190500"/>
                    <a:gd name="connsiteY0" fmla="*/ 63578 h 142875"/>
                    <a:gd name="connsiteX1" fmla="*/ 98795 w 190500"/>
                    <a:gd name="connsiteY1" fmla="*/ 120728 h 142875"/>
                    <a:gd name="connsiteX2" fmla="*/ 78793 w 190500"/>
                    <a:gd name="connsiteY2" fmla="*/ 119776 h 142875"/>
                    <a:gd name="connsiteX3" fmla="*/ 25453 w 190500"/>
                    <a:gd name="connsiteY3" fmla="*/ 139778 h 142875"/>
                    <a:gd name="connsiteX4" fmla="*/ 32120 w 190500"/>
                    <a:gd name="connsiteY4" fmla="*/ 103583 h 142875"/>
                    <a:gd name="connsiteX5" fmla="*/ 7355 w 190500"/>
                    <a:gd name="connsiteY5" fmla="*/ 64531 h 142875"/>
                    <a:gd name="connsiteX6" fmla="*/ 97843 w 190500"/>
                    <a:gd name="connsiteY6" fmla="*/ 7381 h 142875"/>
                    <a:gd name="connsiteX7" fmla="*/ 189283 w 190500"/>
                    <a:gd name="connsiteY7" fmla="*/ 63578 h 142875"/>
                    <a:gd name="connsiteX8" fmla="*/ 47360 w 190500"/>
                    <a:gd name="connsiteY8" fmla="*/ 55006 h 142875"/>
                    <a:gd name="connsiteX9" fmla="*/ 38788 w 190500"/>
                    <a:gd name="connsiteY9" fmla="*/ 63578 h 142875"/>
                    <a:gd name="connsiteX10" fmla="*/ 47360 w 190500"/>
                    <a:gd name="connsiteY10" fmla="*/ 72151 h 142875"/>
                    <a:gd name="connsiteX11" fmla="*/ 55933 w 190500"/>
                    <a:gd name="connsiteY11" fmla="*/ 63578 h 142875"/>
                    <a:gd name="connsiteX12" fmla="*/ 47360 w 190500"/>
                    <a:gd name="connsiteY12" fmla="*/ 55006 h 142875"/>
                    <a:gd name="connsiteX13" fmla="*/ 79745 w 190500"/>
                    <a:gd name="connsiteY13" fmla="*/ 55006 h 142875"/>
                    <a:gd name="connsiteX14" fmla="*/ 71173 w 190500"/>
                    <a:gd name="connsiteY14" fmla="*/ 63578 h 142875"/>
                    <a:gd name="connsiteX15" fmla="*/ 79745 w 190500"/>
                    <a:gd name="connsiteY15" fmla="*/ 72151 h 142875"/>
                    <a:gd name="connsiteX16" fmla="*/ 88318 w 190500"/>
                    <a:gd name="connsiteY16" fmla="*/ 63578 h 142875"/>
                    <a:gd name="connsiteX17" fmla="*/ 79745 w 190500"/>
                    <a:gd name="connsiteY17" fmla="*/ 55006 h 142875"/>
                    <a:gd name="connsiteX18" fmla="*/ 112130 w 190500"/>
                    <a:gd name="connsiteY18" fmla="*/ 55006 h 142875"/>
                    <a:gd name="connsiteX19" fmla="*/ 103558 w 190500"/>
                    <a:gd name="connsiteY19" fmla="*/ 63578 h 142875"/>
                    <a:gd name="connsiteX20" fmla="*/ 112130 w 190500"/>
                    <a:gd name="connsiteY20" fmla="*/ 72151 h 142875"/>
                    <a:gd name="connsiteX21" fmla="*/ 120703 w 190500"/>
                    <a:gd name="connsiteY21" fmla="*/ 63578 h 142875"/>
                    <a:gd name="connsiteX22" fmla="*/ 112130 w 190500"/>
                    <a:gd name="connsiteY22" fmla="*/ 5500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00" h="142875">
                      <a:moveTo>
                        <a:pt x="189283" y="63578"/>
                      </a:moveTo>
                      <a:cubicBezTo>
                        <a:pt x="189283" y="95011"/>
                        <a:pt x="148325" y="120728"/>
                        <a:pt x="98795" y="120728"/>
                      </a:cubicBezTo>
                      <a:cubicBezTo>
                        <a:pt x="92128" y="120728"/>
                        <a:pt x="78793" y="119776"/>
                        <a:pt x="78793" y="119776"/>
                      </a:cubicBezTo>
                      <a:cubicBezTo>
                        <a:pt x="78793" y="119776"/>
                        <a:pt x="75935" y="114061"/>
                        <a:pt x="25453" y="139778"/>
                      </a:cubicBezTo>
                      <a:cubicBezTo>
                        <a:pt x="40693" y="124538"/>
                        <a:pt x="32120" y="103583"/>
                        <a:pt x="32120" y="103583"/>
                      </a:cubicBezTo>
                      <a:cubicBezTo>
                        <a:pt x="16880" y="93106"/>
                        <a:pt x="7355" y="79771"/>
                        <a:pt x="7355" y="64531"/>
                      </a:cubicBezTo>
                      <a:cubicBezTo>
                        <a:pt x="7355" y="33098"/>
                        <a:pt x="48313" y="7381"/>
                        <a:pt x="97843" y="7381"/>
                      </a:cubicBezTo>
                      <a:cubicBezTo>
                        <a:pt x="148325" y="6428"/>
                        <a:pt x="189283" y="32146"/>
                        <a:pt x="189283" y="63578"/>
                      </a:cubicBezTo>
                      <a:close/>
                      <a:moveTo>
                        <a:pt x="47360" y="55006"/>
                      </a:moveTo>
                      <a:cubicBezTo>
                        <a:pt x="42598" y="55006"/>
                        <a:pt x="38788" y="58816"/>
                        <a:pt x="38788" y="63578"/>
                      </a:cubicBezTo>
                      <a:cubicBezTo>
                        <a:pt x="38788" y="68341"/>
                        <a:pt x="42598" y="72151"/>
                        <a:pt x="47360" y="72151"/>
                      </a:cubicBezTo>
                      <a:cubicBezTo>
                        <a:pt x="52123" y="72151"/>
                        <a:pt x="55933" y="68341"/>
                        <a:pt x="55933" y="63578"/>
                      </a:cubicBezTo>
                      <a:cubicBezTo>
                        <a:pt x="55933" y="58816"/>
                        <a:pt x="52123" y="55006"/>
                        <a:pt x="47360" y="55006"/>
                      </a:cubicBezTo>
                      <a:close/>
                      <a:moveTo>
                        <a:pt x="79745" y="55006"/>
                      </a:moveTo>
                      <a:cubicBezTo>
                        <a:pt x="74983" y="55006"/>
                        <a:pt x="71173" y="58816"/>
                        <a:pt x="71173" y="63578"/>
                      </a:cubicBezTo>
                      <a:cubicBezTo>
                        <a:pt x="71173" y="68341"/>
                        <a:pt x="74983" y="72151"/>
                        <a:pt x="79745" y="72151"/>
                      </a:cubicBezTo>
                      <a:cubicBezTo>
                        <a:pt x="84508" y="72151"/>
                        <a:pt x="88318" y="68341"/>
                        <a:pt x="88318" y="63578"/>
                      </a:cubicBezTo>
                      <a:cubicBezTo>
                        <a:pt x="88318" y="58816"/>
                        <a:pt x="84508" y="55006"/>
                        <a:pt x="79745" y="55006"/>
                      </a:cubicBezTo>
                      <a:close/>
                      <a:moveTo>
                        <a:pt x="112130" y="55006"/>
                      </a:moveTo>
                      <a:cubicBezTo>
                        <a:pt x="107368" y="55006"/>
                        <a:pt x="103558" y="58816"/>
                        <a:pt x="103558" y="63578"/>
                      </a:cubicBezTo>
                      <a:cubicBezTo>
                        <a:pt x="103558" y="68341"/>
                        <a:pt x="107368" y="72151"/>
                        <a:pt x="112130" y="72151"/>
                      </a:cubicBezTo>
                      <a:cubicBezTo>
                        <a:pt x="116893" y="72151"/>
                        <a:pt x="120703" y="68341"/>
                        <a:pt x="120703" y="63578"/>
                      </a:cubicBezTo>
                      <a:cubicBezTo>
                        <a:pt x="120703" y="58816"/>
                        <a:pt x="116893" y="55006"/>
                        <a:pt x="112130" y="55006"/>
                      </a:cubicBezTo>
                      <a:close/>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horz" wrap="square" lIns="89642" tIns="44821" rIns="89642" bIns="44821" numCol="1" spcCol="0" rtlCol="0" fromWordArt="0" anchor="t" anchorCtr="0" forceAA="0" compatLnSpc="1">
                  <a:prstTxWarp prst="textNoShape">
                    <a:avLst/>
                  </a:prstTxWarp>
                  <a:noAutofit/>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882" dirty="0"/>
                </a:p>
              </p:txBody>
            </p:sp>
          </p:grpSp>
        </p:grpSp>
        <p:sp>
          <p:nvSpPr>
            <p:cNvPr id="42" name="Rectangle 41">
              <a:extLst>
                <a:ext uri="{FF2B5EF4-FFF2-40B4-BE49-F238E27FC236}">
                  <a16:creationId xmlns:a16="http://schemas.microsoft.com/office/drawing/2014/main" id="{E237F6C9-98B4-43AE-BC17-7AE099455B89}"/>
                </a:ext>
              </a:extLst>
            </p:cNvPr>
            <p:cNvSpPr/>
            <p:nvPr/>
          </p:nvSpPr>
          <p:spPr>
            <a:xfrm>
              <a:off x="1074631" y="5238489"/>
              <a:ext cx="4428749" cy="729578"/>
            </a:xfrm>
            <a:prstGeom prst="rect">
              <a:avLst/>
            </a:prstGeom>
          </p:spPr>
          <p:txBody>
            <a:bodyPr wrap="square" lIns="0" tIns="0" rIns="0" bIns="0">
              <a:noAutofit/>
            </a:bodyPr>
            <a:lstStyle/>
            <a:p>
              <a:pPr>
                <a:spcBef>
                  <a:spcPts val="196"/>
                </a:spcBef>
              </a:pPr>
              <a:r>
                <a:rPr lang="en-US" sz="1765" dirty="0">
                  <a:latin typeface="Segoe UI Semibold"/>
                  <a:cs typeface="Aharoni" panose="020B0604020202020204" pitchFamily="2" charset="-79"/>
                </a:rPr>
                <a:t>AI-powered intelligence</a:t>
              </a:r>
            </a:p>
            <a:p>
              <a:pPr>
                <a:spcBef>
                  <a:spcPts val="196"/>
                </a:spcBef>
              </a:pPr>
              <a:r>
                <a:rPr lang="en-US" sz="1568" dirty="0">
                  <a:latin typeface="Segoe UI Light" panose="020B0502040204020203" pitchFamily="34" charset="0"/>
                  <a:cs typeface="Segoe UI Light" panose="020B0502040204020203" pitchFamily="34" charset="0"/>
                </a:rPr>
                <a:t>Auto VM transcription and analytics</a:t>
              </a:r>
            </a:p>
          </p:txBody>
        </p:sp>
      </p:grpSp>
    </p:spTree>
    <p:extLst>
      <p:ext uri="{BB962C8B-B14F-4D97-AF65-F5344CB8AC3E}">
        <p14:creationId xmlns:p14="http://schemas.microsoft.com/office/powerpoint/2010/main" val="3363077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EDC5E713-7DF7-4388-A3E0-C9B3B9034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 y="6268932"/>
            <a:ext cx="1384935" cy="589067"/>
          </a:xfrm>
          <a:prstGeom prst="rect">
            <a:avLst/>
          </a:prstGeom>
        </p:spPr>
      </p:pic>
      <p:sp>
        <p:nvSpPr>
          <p:cNvPr id="8" name="Title 1">
            <a:extLst>
              <a:ext uri="{FF2B5EF4-FFF2-40B4-BE49-F238E27FC236}">
                <a16:creationId xmlns:a16="http://schemas.microsoft.com/office/drawing/2014/main" id="{8BD58B9F-AC31-4872-A977-E0E988DB948C}"/>
              </a:ext>
            </a:extLst>
          </p:cNvPr>
          <p:cNvSpPr txBox="1">
            <a:spLocks noGrp="1"/>
          </p:cNvSpPr>
          <p:nvPr>
            <p:ph type="title"/>
          </p:nvPr>
        </p:nvSpPr>
        <p:spPr>
          <a:xfrm>
            <a:off x="1096963" y="287338"/>
            <a:ext cx="10058400" cy="860425"/>
          </a:xfrm>
          <a:prstGeom prst="rect">
            <a:avLst/>
          </a:prstGeom>
          <a:noFill/>
          <a:ln>
            <a:noFill/>
            <a:prstDash/>
          </a:ln>
          <a:effectLst/>
        </p:spPr>
        <p:txBody>
          <a:bodyPr rot="0" spcFirstLastPara="0" vertOverflow="overflow" horzOverflow="overflow" vert="horz" wrap="square" lIns="0" tIns="161356" rIns="0" bIns="0" numCol="1" spcCol="0" rtlCol="0" fromWordArt="0" anchor="t" anchorCtr="0" forceAA="0" compatLnSpc="1">
            <a:prstTxWarp prst="textNoShape">
              <a:avLst/>
            </a:prstTxWarp>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algn="ctr" defTabSz="914367">
              <a:defRPr/>
            </a:pPr>
            <a:r>
              <a:rPr lang="en-US" sz="2800" spc="0" dirty="0">
                <a:solidFill>
                  <a:srgbClr val="006699"/>
                </a:solidFill>
                <a:latin typeface="+mn-lt"/>
              </a:rPr>
              <a:t>Microsoft Teams: The Game Changer</a:t>
            </a:r>
            <a:br>
              <a:rPr lang="en-US" sz="2800" spc="0" dirty="0">
                <a:solidFill>
                  <a:schemeClr val="accent1"/>
                </a:solidFill>
                <a:latin typeface="Segoe UI" panose="020B0502040204020203" pitchFamily="34" charset="0"/>
              </a:rPr>
            </a:br>
            <a:endParaRPr lang="en-US" sz="2800" spc="0" dirty="0">
              <a:solidFill>
                <a:schemeClr val="tx1"/>
              </a:solidFill>
              <a:latin typeface="Segoe UI" panose="020B0502040204020203" pitchFamily="34" charset="0"/>
            </a:endParaRPr>
          </a:p>
        </p:txBody>
      </p:sp>
      <p:pic>
        <p:nvPicPr>
          <p:cNvPr id="2" name="Content Placeholder 1">
            <a:extLst>
              <a:ext uri="{FF2B5EF4-FFF2-40B4-BE49-F238E27FC236}">
                <a16:creationId xmlns:a16="http://schemas.microsoft.com/office/drawing/2014/main" id="{034E3520-81A9-4CEB-85DE-32B9E5529515}"/>
              </a:ext>
            </a:extLst>
          </p:cNvPr>
          <p:cNvPicPr>
            <a:picLocks noGrp="1" noChangeAspect="1"/>
          </p:cNvPicPr>
          <p:nvPr>
            <p:ph idx="1"/>
          </p:nvPr>
        </p:nvPicPr>
        <p:blipFill>
          <a:blip r:embed="rId4"/>
          <a:stretch>
            <a:fillRect/>
          </a:stretch>
        </p:blipFill>
        <p:spPr>
          <a:xfrm>
            <a:off x="205274" y="1147763"/>
            <a:ext cx="5561044" cy="5035323"/>
          </a:xfrm>
          <a:prstGeom prst="rect">
            <a:avLst/>
          </a:prstGeom>
        </p:spPr>
      </p:pic>
      <p:grpSp>
        <p:nvGrpSpPr>
          <p:cNvPr id="53" name="Group 52">
            <a:extLst>
              <a:ext uri="{FF2B5EF4-FFF2-40B4-BE49-F238E27FC236}">
                <a16:creationId xmlns:a16="http://schemas.microsoft.com/office/drawing/2014/main" id="{CCAA159D-FCB7-41AD-A1A0-92B796B94433}"/>
              </a:ext>
            </a:extLst>
          </p:cNvPr>
          <p:cNvGrpSpPr/>
          <p:nvPr/>
        </p:nvGrpSpPr>
        <p:grpSpPr>
          <a:xfrm>
            <a:off x="5831200" y="1261982"/>
            <a:ext cx="4824536" cy="4682951"/>
            <a:chOff x="6240016" y="1296624"/>
            <a:chExt cx="4824536" cy="4682951"/>
          </a:xfrm>
        </p:grpSpPr>
        <p:sp>
          <p:nvSpPr>
            <p:cNvPr id="54" name="Rectangle 53">
              <a:extLst>
                <a:ext uri="{FF2B5EF4-FFF2-40B4-BE49-F238E27FC236}">
                  <a16:creationId xmlns:a16="http://schemas.microsoft.com/office/drawing/2014/main" id="{8751BB0F-B9CA-4E48-B0C7-5A1686D2DC0E}"/>
                </a:ext>
              </a:extLst>
            </p:cNvPr>
            <p:cNvSpPr/>
            <p:nvPr/>
          </p:nvSpPr>
          <p:spPr>
            <a:xfrm>
              <a:off x="6240016" y="1296624"/>
              <a:ext cx="4824536" cy="936104"/>
            </a:xfrm>
            <a:prstGeom prst="rect">
              <a:avLst/>
            </a:prstGeom>
            <a:solidFill>
              <a:srgbClr val="006699"/>
            </a:solidFill>
            <a:ln>
              <a:solidFill>
                <a:srgbClr val="0066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r>
                <a:rPr lang="en-US" sz="1400" dirty="0">
                  <a:effectLst>
                    <a:outerShdw blurRad="38100" dist="38100" dir="2700000" algn="tl">
                      <a:srgbClr val="000000">
                        <a:alpha val="43137"/>
                      </a:srgbClr>
                    </a:outerShdw>
                  </a:effectLst>
                </a:rPr>
                <a:t>Altigen adds Enhanced PBX &amp; Contact Center Apps to Teams</a:t>
              </a:r>
            </a:p>
            <a:p>
              <a:pPr algn="ctr">
                <a:lnSpc>
                  <a:spcPct val="200000"/>
                </a:lnSpc>
              </a:pPr>
              <a:r>
                <a:rPr lang="en-US" sz="1400" dirty="0">
                  <a:effectLst>
                    <a:outerShdw blurRad="38100" dist="38100" dir="2700000" algn="tl">
                      <a:srgbClr val="000000">
                        <a:alpha val="43137"/>
                      </a:srgbClr>
                    </a:outerShdw>
                  </a:effectLst>
                </a:rPr>
                <a:t>Enables Company PBX to be Replaced with Teams Phone System</a:t>
              </a:r>
            </a:p>
          </p:txBody>
        </p:sp>
        <p:pic>
          <p:nvPicPr>
            <p:cNvPr id="55" name="Picture 54" descr="A picture containing computer&#10;&#10;Description automatically generated">
              <a:extLst>
                <a:ext uri="{FF2B5EF4-FFF2-40B4-BE49-F238E27FC236}">
                  <a16:creationId xmlns:a16="http://schemas.microsoft.com/office/drawing/2014/main" id="{F4DA1D38-14F2-4501-A62F-0DAF8153C3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7632" y="2059487"/>
              <a:ext cx="4370573" cy="3920088"/>
            </a:xfrm>
            <a:prstGeom prst="rect">
              <a:avLst/>
            </a:prstGeom>
          </p:spPr>
        </p:pic>
      </p:grpSp>
    </p:spTree>
    <p:extLst>
      <p:ext uri="{BB962C8B-B14F-4D97-AF65-F5344CB8AC3E}">
        <p14:creationId xmlns:p14="http://schemas.microsoft.com/office/powerpoint/2010/main" val="53062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EDC5E713-7DF7-4388-A3E0-C9B3B9034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 y="6268932"/>
            <a:ext cx="1384935" cy="589067"/>
          </a:xfrm>
          <a:prstGeom prst="rect">
            <a:avLst/>
          </a:prstGeom>
        </p:spPr>
      </p:pic>
      <p:sp>
        <p:nvSpPr>
          <p:cNvPr id="8" name="Title 1">
            <a:extLst>
              <a:ext uri="{FF2B5EF4-FFF2-40B4-BE49-F238E27FC236}">
                <a16:creationId xmlns:a16="http://schemas.microsoft.com/office/drawing/2014/main" id="{8BD58B9F-AC31-4872-A977-E0E988DB948C}"/>
              </a:ext>
            </a:extLst>
          </p:cNvPr>
          <p:cNvSpPr txBox="1">
            <a:spLocks noGrp="1"/>
          </p:cNvSpPr>
          <p:nvPr>
            <p:ph type="title"/>
          </p:nvPr>
        </p:nvSpPr>
        <p:spPr>
          <a:xfrm>
            <a:off x="1066800" y="344048"/>
            <a:ext cx="10058400" cy="860425"/>
          </a:xfrm>
          <a:prstGeom prst="rect">
            <a:avLst/>
          </a:prstGeom>
          <a:noFill/>
          <a:ln>
            <a:noFill/>
            <a:prstDash/>
          </a:ln>
          <a:effectLst/>
        </p:spPr>
        <p:txBody>
          <a:bodyPr rot="0" spcFirstLastPara="0" vertOverflow="overflow" horzOverflow="overflow" vert="horz" wrap="square" lIns="0" tIns="161356" rIns="0" bIns="0" numCol="1" spcCol="0" rtlCol="0" fromWordArt="0" anchor="t" anchorCtr="0" forceAA="0" compatLnSpc="1">
            <a:prstTxWarp prst="textNoShape">
              <a:avLst/>
            </a:prstTxWarp>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algn="ctr" defTabSz="914367">
              <a:defRPr/>
            </a:pPr>
            <a:r>
              <a:rPr lang="en-US" sz="2800" spc="0" dirty="0">
                <a:solidFill>
                  <a:srgbClr val="006699"/>
                </a:solidFill>
                <a:latin typeface="+mn-lt"/>
              </a:rPr>
              <a:t>Altigen Solution for Microsoft Teams Phone System</a:t>
            </a:r>
            <a:br>
              <a:rPr lang="en-US" sz="2800" spc="0" dirty="0">
                <a:solidFill>
                  <a:schemeClr val="accent1"/>
                </a:solidFill>
                <a:latin typeface="Segoe UI" panose="020B0502040204020203" pitchFamily="34" charset="0"/>
              </a:rPr>
            </a:br>
            <a:endParaRPr lang="en-US" sz="2800" spc="0" dirty="0">
              <a:solidFill>
                <a:schemeClr val="tx1"/>
              </a:solidFill>
              <a:latin typeface="Segoe UI" panose="020B0502040204020203" pitchFamily="34" charset="0"/>
            </a:endParaRPr>
          </a:p>
        </p:txBody>
      </p:sp>
      <p:sp>
        <p:nvSpPr>
          <p:cNvPr id="3" name="Content Placeholder 2">
            <a:extLst>
              <a:ext uri="{FF2B5EF4-FFF2-40B4-BE49-F238E27FC236}">
                <a16:creationId xmlns:a16="http://schemas.microsoft.com/office/drawing/2014/main" id="{91072168-0566-47F8-806B-27AA0F8C37B7}"/>
              </a:ext>
            </a:extLst>
          </p:cNvPr>
          <p:cNvSpPr>
            <a:spLocks noGrp="1"/>
          </p:cNvSpPr>
          <p:nvPr>
            <p:ph idx="1"/>
          </p:nvPr>
        </p:nvSpPr>
        <p:spPr>
          <a:xfrm>
            <a:off x="1013866" y="1239728"/>
            <a:ext cx="10302883" cy="4682951"/>
          </a:xfrm>
        </p:spPr>
        <p:txBody>
          <a:bodyPr/>
          <a:lstStyle/>
          <a:p>
            <a:endParaRPr lang="en-US" dirty="0"/>
          </a:p>
        </p:txBody>
      </p:sp>
      <p:grpSp>
        <p:nvGrpSpPr>
          <p:cNvPr id="11" name="Group 10">
            <a:extLst>
              <a:ext uri="{FF2B5EF4-FFF2-40B4-BE49-F238E27FC236}">
                <a16:creationId xmlns:a16="http://schemas.microsoft.com/office/drawing/2014/main" id="{B27B5FEE-6D09-4277-9289-5A31C9F0D4C5}"/>
              </a:ext>
            </a:extLst>
          </p:cNvPr>
          <p:cNvGrpSpPr/>
          <p:nvPr/>
        </p:nvGrpSpPr>
        <p:grpSpPr>
          <a:xfrm>
            <a:off x="1629672" y="1786138"/>
            <a:ext cx="9071270" cy="3432757"/>
            <a:chOff x="1127448" y="1752582"/>
            <a:chExt cx="9071270" cy="3432757"/>
          </a:xfrm>
        </p:grpSpPr>
        <p:grpSp>
          <p:nvGrpSpPr>
            <p:cNvPr id="12" name="Group 11">
              <a:extLst>
                <a:ext uri="{FF2B5EF4-FFF2-40B4-BE49-F238E27FC236}">
                  <a16:creationId xmlns:a16="http://schemas.microsoft.com/office/drawing/2014/main" id="{125EBB56-D2E4-44D5-A4A3-65055E2A72F5}"/>
                </a:ext>
              </a:extLst>
            </p:cNvPr>
            <p:cNvGrpSpPr/>
            <p:nvPr/>
          </p:nvGrpSpPr>
          <p:grpSpPr>
            <a:xfrm>
              <a:off x="1127448" y="1752582"/>
              <a:ext cx="9071270" cy="3432757"/>
              <a:chOff x="1127448" y="1752582"/>
              <a:chExt cx="9071270" cy="3432757"/>
            </a:xfrm>
          </p:grpSpPr>
          <p:grpSp>
            <p:nvGrpSpPr>
              <p:cNvPr id="14" name="Group 13">
                <a:extLst>
                  <a:ext uri="{FF2B5EF4-FFF2-40B4-BE49-F238E27FC236}">
                    <a16:creationId xmlns:a16="http://schemas.microsoft.com/office/drawing/2014/main" id="{9C697DA9-67DB-411E-A806-C93B7441E46D}"/>
                  </a:ext>
                </a:extLst>
              </p:cNvPr>
              <p:cNvGrpSpPr/>
              <p:nvPr/>
            </p:nvGrpSpPr>
            <p:grpSpPr>
              <a:xfrm>
                <a:off x="1127448" y="1752582"/>
                <a:ext cx="9071270" cy="3432757"/>
                <a:chOff x="1129186" y="1868451"/>
                <a:chExt cx="9071270" cy="3432757"/>
              </a:xfrm>
            </p:grpSpPr>
            <p:grpSp>
              <p:nvGrpSpPr>
                <p:cNvPr id="16" name="Group 15">
                  <a:extLst>
                    <a:ext uri="{FF2B5EF4-FFF2-40B4-BE49-F238E27FC236}">
                      <a16:creationId xmlns:a16="http://schemas.microsoft.com/office/drawing/2014/main" id="{427FD3E0-8D56-443D-AB4E-E6FC137FBF49}"/>
                    </a:ext>
                  </a:extLst>
                </p:cNvPr>
                <p:cNvGrpSpPr/>
                <p:nvPr/>
              </p:nvGrpSpPr>
              <p:grpSpPr>
                <a:xfrm>
                  <a:off x="1129186" y="1868451"/>
                  <a:ext cx="9071270" cy="3432757"/>
                  <a:chOff x="1129186" y="1868451"/>
                  <a:chExt cx="9071270" cy="3432757"/>
                </a:xfrm>
              </p:grpSpPr>
              <p:grpSp>
                <p:nvGrpSpPr>
                  <p:cNvPr id="19" name="Group 18">
                    <a:extLst>
                      <a:ext uri="{FF2B5EF4-FFF2-40B4-BE49-F238E27FC236}">
                        <a16:creationId xmlns:a16="http://schemas.microsoft.com/office/drawing/2014/main" id="{C4E5C03C-6B3F-4E04-983F-9108E627EE07}"/>
                      </a:ext>
                    </a:extLst>
                  </p:cNvPr>
                  <p:cNvGrpSpPr/>
                  <p:nvPr/>
                </p:nvGrpSpPr>
                <p:grpSpPr>
                  <a:xfrm>
                    <a:off x="1129186" y="1868451"/>
                    <a:ext cx="9071270" cy="3432757"/>
                    <a:chOff x="1207045" y="1755736"/>
                    <a:chExt cx="9071270" cy="3432757"/>
                  </a:xfrm>
                </p:grpSpPr>
                <p:cxnSp>
                  <p:nvCxnSpPr>
                    <p:cNvPr id="21" name="Straight Connector 20">
                      <a:extLst>
                        <a:ext uri="{FF2B5EF4-FFF2-40B4-BE49-F238E27FC236}">
                          <a16:creationId xmlns:a16="http://schemas.microsoft.com/office/drawing/2014/main" id="{306451D1-D68A-44E8-B8B3-40F8A3F51FB4}"/>
                        </a:ext>
                      </a:extLst>
                    </p:cNvPr>
                    <p:cNvCxnSpPr>
                      <a:cxnSpLocks/>
                    </p:cNvCxnSpPr>
                    <p:nvPr/>
                  </p:nvCxnSpPr>
                  <p:spPr>
                    <a:xfrm flipV="1">
                      <a:off x="1855117" y="3511798"/>
                      <a:ext cx="5852160" cy="10544"/>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97939B5B-CF75-4F97-9033-86582AD09169}"/>
                        </a:ext>
                      </a:extLst>
                    </p:cNvPr>
                    <p:cNvGrpSpPr/>
                    <p:nvPr/>
                  </p:nvGrpSpPr>
                  <p:grpSpPr>
                    <a:xfrm>
                      <a:off x="1207045" y="1755736"/>
                      <a:ext cx="9071270" cy="3432757"/>
                      <a:chOff x="1207045" y="1755736"/>
                      <a:chExt cx="9071270" cy="3432757"/>
                    </a:xfrm>
                  </p:grpSpPr>
                  <p:cxnSp>
                    <p:nvCxnSpPr>
                      <p:cNvPr id="23" name="Straight Connector 22">
                        <a:extLst>
                          <a:ext uri="{FF2B5EF4-FFF2-40B4-BE49-F238E27FC236}">
                            <a16:creationId xmlns:a16="http://schemas.microsoft.com/office/drawing/2014/main" id="{7AA9F80C-5475-4DF6-A326-972334977AED}"/>
                          </a:ext>
                        </a:extLst>
                      </p:cNvPr>
                      <p:cNvCxnSpPr>
                        <a:cxnSpLocks/>
                      </p:cNvCxnSpPr>
                      <p:nvPr/>
                    </p:nvCxnSpPr>
                    <p:spPr>
                      <a:xfrm flipV="1">
                        <a:off x="7374471" y="3496028"/>
                        <a:ext cx="2011680" cy="10544"/>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559B338-9CC1-4B0E-A4AB-1CE95DD6CAB3}"/>
                          </a:ext>
                        </a:extLst>
                      </p:cNvPr>
                      <p:cNvCxnSpPr>
                        <a:cxnSpLocks/>
                      </p:cNvCxnSpPr>
                      <p:nvPr/>
                    </p:nvCxnSpPr>
                    <p:spPr>
                      <a:xfrm flipH="1">
                        <a:off x="7192598" y="2775207"/>
                        <a:ext cx="1461665" cy="140984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78183FF-E81F-4E3D-AA94-9EC6D7702A0D}"/>
                          </a:ext>
                        </a:extLst>
                      </p:cNvPr>
                      <p:cNvCxnSpPr>
                        <a:cxnSpLocks/>
                      </p:cNvCxnSpPr>
                      <p:nvPr/>
                    </p:nvCxnSpPr>
                    <p:spPr>
                      <a:xfrm>
                        <a:off x="7123827" y="2868310"/>
                        <a:ext cx="1335282" cy="1276525"/>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02241833-A033-44BD-AA48-400A50928E27}"/>
                          </a:ext>
                        </a:extLst>
                      </p:cNvPr>
                      <p:cNvSpPr>
                        <a:spLocks noChangeAspect="1"/>
                      </p:cNvSpPr>
                      <p:nvPr/>
                    </p:nvSpPr>
                    <p:spPr>
                      <a:xfrm>
                        <a:off x="7282487" y="2920860"/>
                        <a:ext cx="1188720" cy="11887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EF1179A1-CA26-4610-A060-8255AFDFC88D}"/>
                          </a:ext>
                        </a:extLst>
                      </p:cNvPr>
                      <p:cNvGrpSpPr/>
                      <p:nvPr/>
                    </p:nvGrpSpPr>
                    <p:grpSpPr>
                      <a:xfrm>
                        <a:off x="1207045" y="3014203"/>
                        <a:ext cx="1300356" cy="1346076"/>
                        <a:chOff x="632500" y="1848046"/>
                        <a:chExt cx="1300356" cy="1346076"/>
                      </a:xfrm>
                    </p:grpSpPr>
                    <p:pic>
                      <p:nvPicPr>
                        <p:cNvPr id="46" name="Picture 45" descr="A close up of a sign&#10;&#10;Description automatically generated">
                          <a:extLst>
                            <a:ext uri="{FF2B5EF4-FFF2-40B4-BE49-F238E27FC236}">
                              <a16:creationId xmlns:a16="http://schemas.microsoft.com/office/drawing/2014/main" id="{1A857932-525E-4B95-82A8-95097A8C8CF5}"/>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34038" y="1848046"/>
                          <a:ext cx="1097280" cy="1097280"/>
                        </a:xfrm>
                        <a:prstGeom prst="rect">
                          <a:avLst/>
                        </a:prstGeom>
                      </p:spPr>
                    </p:pic>
                    <p:sp>
                      <p:nvSpPr>
                        <p:cNvPr id="47" name="TextBox 46">
                          <a:extLst>
                            <a:ext uri="{FF2B5EF4-FFF2-40B4-BE49-F238E27FC236}">
                              <a16:creationId xmlns:a16="http://schemas.microsoft.com/office/drawing/2014/main" id="{98FA6C83-F389-447C-9D85-A88B4568824B}"/>
                            </a:ext>
                          </a:extLst>
                        </p:cNvPr>
                        <p:cNvSpPr txBox="1"/>
                        <p:nvPr/>
                      </p:nvSpPr>
                      <p:spPr>
                        <a:xfrm>
                          <a:off x="632500" y="2763235"/>
                          <a:ext cx="1300356" cy="430887"/>
                        </a:xfrm>
                        <a:prstGeom prst="rect">
                          <a:avLst/>
                        </a:prstGeom>
                        <a:noFill/>
                      </p:spPr>
                      <p:txBody>
                        <a:bodyPr wrap="none" rtlCol="0">
                          <a:spAutoFit/>
                        </a:bodyPr>
                        <a:lstStyle/>
                        <a:p>
                          <a:pPr algn="ctr"/>
                          <a:r>
                            <a:rPr lang="en-US" sz="1100" b="1" dirty="0">
                              <a:solidFill>
                                <a:schemeClr val="accent1">
                                  <a:lumMod val="50000"/>
                                </a:schemeClr>
                              </a:solidFill>
                              <a:latin typeface="Segoe UI Semibold" panose="020B0702040204020203" pitchFamily="34" charset="0"/>
                              <a:cs typeface="Segoe UI Semibold" panose="020B0702040204020203" pitchFamily="34" charset="0"/>
                            </a:rPr>
                            <a:t>Altigen Service</a:t>
                          </a:r>
                        </a:p>
                        <a:p>
                          <a:pPr algn="ctr"/>
                          <a:r>
                            <a:rPr lang="en-US" sz="1100" b="1" dirty="0">
                              <a:solidFill>
                                <a:schemeClr val="accent1">
                                  <a:lumMod val="50000"/>
                                </a:schemeClr>
                              </a:solidFill>
                              <a:latin typeface="Segoe UI Semibold" panose="020B0702040204020203" pitchFamily="34" charset="0"/>
                              <a:cs typeface="Segoe UI Semibold" panose="020B0702040204020203" pitchFamily="34" charset="0"/>
                            </a:rPr>
                            <a:t>Delivery Platform</a:t>
                          </a:r>
                        </a:p>
                      </p:txBody>
                    </p:sp>
                  </p:grpSp>
                  <p:grpSp>
                    <p:nvGrpSpPr>
                      <p:cNvPr id="28" name="Group 27">
                        <a:extLst>
                          <a:ext uri="{FF2B5EF4-FFF2-40B4-BE49-F238E27FC236}">
                            <a16:creationId xmlns:a16="http://schemas.microsoft.com/office/drawing/2014/main" id="{1FF19934-DC34-4731-8AD6-4785DCA24C6F}"/>
                          </a:ext>
                        </a:extLst>
                      </p:cNvPr>
                      <p:cNvGrpSpPr/>
                      <p:nvPr/>
                    </p:nvGrpSpPr>
                    <p:grpSpPr>
                      <a:xfrm>
                        <a:off x="4917046" y="3290474"/>
                        <a:ext cx="1186543" cy="896389"/>
                        <a:chOff x="3514034" y="2248227"/>
                        <a:chExt cx="1186543" cy="896389"/>
                      </a:xfrm>
                    </p:grpSpPr>
                    <p:pic>
                      <p:nvPicPr>
                        <p:cNvPr id="44" name="Picture 2" descr="Router clip art (116611) Free SVG Download / 4 Vector">
                          <a:extLst>
                            <a:ext uri="{FF2B5EF4-FFF2-40B4-BE49-F238E27FC236}">
                              <a16:creationId xmlns:a16="http://schemas.microsoft.com/office/drawing/2014/main" id="{1B42D1B2-B0F3-40FB-A037-A9F1713F5845}"/>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95230" y="2248227"/>
                          <a:ext cx="825022" cy="54864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3A583794-E131-44CF-BE45-CC8E8E2B39D5}"/>
                            </a:ext>
                          </a:extLst>
                        </p:cNvPr>
                        <p:cNvSpPr txBox="1"/>
                        <p:nvPr/>
                      </p:nvSpPr>
                      <p:spPr>
                        <a:xfrm>
                          <a:off x="3514034" y="2713729"/>
                          <a:ext cx="1186543" cy="430887"/>
                        </a:xfrm>
                        <a:prstGeom prst="rect">
                          <a:avLst/>
                        </a:prstGeom>
                        <a:noFill/>
                      </p:spPr>
                      <p:txBody>
                        <a:bodyPr wrap="none" rtlCol="0">
                          <a:spAutoFit/>
                        </a:bodyPr>
                        <a:lstStyle/>
                        <a:p>
                          <a:pPr algn="ctr"/>
                          <a:r>
                            <a:rPr lang="en-US" sz="1100" b="1">
                              <a:solidFill>
                                <a:schemeClr val="accent1">
                                  <a:lumMod val="50000"/>
                                </a:schemeClr>
                              </a:solidFill>
                              <a:latin typeface="Segoe UI Semibold" panose="020B0702040204020203" pitchFamily="34" charset="0"/>
                              <a:cs typeface="Segoe UI Semibold" panose="020B0702040204020203" pitchFamily="34" charset="0"/>
                            </a:rPr>
                            <a:t>Teams Certified</a:t>
                          </a:r>
                        </a:p>
                        <a:p>
                          <a:pPr algn="ctr"/>
                          <a:r>
                            <a:rPr lang="en-US" sz="1100" b="1">
                              <a:solidFill>
                                <a:schemeClr val="accent1">
                                  <a:lumMod val="50000"/>
                                </a:schemeClr>
                              </a:solidFill>
                              <a:latin typeface="Segoe UI Semibold" panose="020B0702040204020203" pitchFamily="34" charset="0"/>
                              <a:cs typeface="Segoe UI Semibold" panose="020B0702040204020203" pitchFamily="34" charset="0"/>
                            </a:rPr>
                            <a:t>Ribbon SBC</a:t>
                          </a:r>
                        </a:p>
                      </p:txBody>
                    </p:sp>
                  </p:grpSp>
                  <p:grpSp>
                    <p:nvGrpSpPr>
                      <p:cNvPr id="29" name="Group 28">
                        <a:extLst>
                          <a:ext uri="{FF2B5EF4-FFF2-40B4-BE49-F238E27FC236}">
                            <a16:creationId xmlns:a16="http://schemas.microsoft.com/office/drawing/2014/main" id="{412A9F00-F846-421D-AA05-2454545A8F06}"/>
                          </a:ext>
                        </a:extLst>
                      </p:cNvPr>
                      <p:cNvGrpSpPr/>
                      <p:nvPr/>
                    </p:nvGrpSpPr>
                    <p:grpSpPr>
                      <a:xfrm>
                        <a:off x="6498767" y="1755736"/>
                        <a:ext cx="3072286" cy="3432757"/>
                        <a:chOff x="6568137" y="1755736"/>
                        <a:chExt cx="3072286" cy="3432757"/>
                      </a:xfrm>
                    </p:grpSpPr>
                    <p:grpSp>
                      <p:nvGrpSpPr>
                        <p:cNvPr id="32" name="Group 31">
                          <a:extLst>
                            <a:ext uri="{FF2B5EF4-FFF2-40B4-BE49-F238E27FC236}">
                              <a16:creationId xmlns:a16="http://schemas.microsoft.com/office/drawing/2014/main" id="{C1B97DC1-9366-420F-876D-F6587A9C587D}"/>
                            </a:ext>
                          </a:extLst>
                        </p:cNvPr>
                        <p:cNvGrpSpPr/>
                        <p:nvPr/>
                      </p:nvGrpSpPr>
                      <p:grpSpPr>
                        <a:xfrm>
                          <a:off x="7860840" y="4112139"/>
                          <a:ext cx="1651414" cy="1076354"/>
                          <a:chOff x="7537206" y="3532138"/>
                          <a:chExt cx="1651414" cy="1076354"/>
                        </a:xfrm>
                      </p:grpSpPr>
                      <p:pic>
                        <p:nvPicPr>
                          <p:cNvPr id="42" name="Picture 41" descr="A close up of a logo&#10;&#10;Description automatically generated">
                            <a:extLst>
                              <a:ext uri="{FF2B5EF4-FFF2-40B4-BE49-F238E27FC236}">
                                <a16:creationId xmlns:a16="http://schemas.microsoft.com/office/drawing/2014/main" id="{A9815EAE-D45D-4192-892C-5BC41F6127AB}"/>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13268" y="3532138"/>
                            <a:ext cx="731520" cy="731520"/>
                          </a:xfrm>
                          <a:prstGeom prst="rect">
                            <a:avLst/>
                          </a:prstGeom>
                          <a:noFill/>
                        </p:spPr>
                      </p:pic>
                      <p:sp>
                        <p:nvSpPr>
                          <p:cNvPr id="43" name="TextBox 42">
                            <a:extLst>
                              <a:ext uri="{FF2B5EF4-FFF2-40B4-BE49-F238E27FC236}">
                                <a16:creationId xmlns:a16="http://schemas.microsoft.com/office/drawing/2014/main" id="{9C58E914-26AD-480F-A968-450D72A4C8B4}"/>
                              </a:ext>
                            </a:extLst>
                          </p:cNvPr>
                          <p:cNvSpPr txBox="1"/>
                          <p:nvPr/>
                        </p:nvSpPr>
                        <p:spPr>
                          <a:xfrm>
                            <a:off x="7537206" y="4177605"/>
                            <a:ext cx="1651414" cy="430887"/>
                          </a:xfrm>
                          <a:prstGeom prst="rect">
                            <a:avLst/>
                          </a:prstGeom>
                          <a:noFill/>
                        </p:spPr>
                        <p:txBody>
                          <a:bodyPr wrap="none" rtlCol="0">
                            <a:spAutoFit/>
                          </a:bodyPr>
                          <a:lstStyle/>
                          <a:p>
                            <a:pPr algn="ctr"/>
                            <a:r>
                              <a:rPr lang="en-US" sz="1100" b="1">
                                <a:solidFill>
                                  <a:schemeClr val="accent1">
                                    <a:lumMod val="50000"/>
                                  </a:schemeClr>
                                </a:solidFill>
                                <a:latin typeface="Segoe UI Semibold" panose="020B0702040204020203" pitchFamily="34" charset="0"/>
                                <a:cs typeface="Segoe UI Semibold" panose="020B0702040204020203" pitchFamily="34" charset="0"/>
                              </a:rPr>
                              <a:t>Altigen CoreInteract</a:t>
                            </a:r>
                          </a:p>
                          <a:p>
                            <a:pPr algn="ctr"/>
                            <a:r>
                              <a:rPr lang="en-US" sz="1100" b="1">
                                <a:solidFill>
                                  <a:schemeClr val="accent1">
                                    <a:lumMod val="50000"/>
                                  </a:schemeClr>
                                </a:solidFill>
                                <a:latin typeface="Segoe UI Semibold" panose="020B0702040204020203" pitchFamily="34" charset="0"/>
                                <a:cs typeface="Segoe UI Semibold" panose="020B0702040204020203" pitchFamily="34" charset="0"/>
                              </a:rPr>
                              <a:t>Customer Engagement</a:t>
                            </a:r>
                          </a:p>
                        </p:txBody>
                      </p:sp>
                    </p:grpSp>
                    <p:grpSp>
                      <p:nvGrpSpPr>
                        <p:cNvPr id="33" name="Group 32">
                          <a:extLst>
                            <a:ext uri="{FF2B5EF4-FFF2-40B4-BE49-F238E27FC236}">
                              <a16:creationId xmlns:a16="http://schemas.microsoft.com/office/drawing/2014/main" id="{204EC1D1-A35D-4FB6-B673-3FB2BFECAEC9}"/>
                            </a:ext>
                          </a:extLst>
                        </p:cNvPr>
                        <p:cNvGrpSpPr/>
                        <p:nvPr/>
                      </p:nvGrpSpPr>
                      <p:grpSpPr>
                        <a:xfrm>
                          <a:off x="6568137" y="4239413"/>
                          <a:ext cx="920445" cy="840827"/>
                          <a:chOff x="6244503" y="3659412"/>
                          <a:chExt cx="920445" cy="840827"/>
                        </a:xfrm>
                      </p:grpSpPr>
                      <p:pic>
                        <p:nvPicPr>
                          <p:cNvPr id="40" name="Picture 39" descr="A picture containing speaker&#10;&#10;Description automatically generated">
                            <a:extLst>
                              <a:ext uri="{FF2B5EF4-FFF2-40B4-BE49-F238E27FC236}">
                                <a16:creationId xmlns:a16="http://schemas.microsoft.com/office/drawing/2014/main" id="{3DAA89F4-37DB-4DE5-91B6-BBD9E74B02FA}"/>
                              </a:ext>
                            </a:extLst>
                          </p:cNvPr>
                          <p:cNvPicPr preferRelativeResize="0">
                            <a:picLocks/>
                          </p:cNvPicPr>
                          <p:nvPr/>
                        </p:nvPicPr>
                        <p:blipFill rotWithShape="1">
                          <a:blip r:embed="rId7">
                            <a:clrChange>
                              <a:clrFrom>
                                <a:srgbClr val="000000">
                                  <a:alpha val="0"/>
                                </a:srgbClr>
                              </a:clrFrom>
                              <a:clrTo>
                                <a:srgbClr val="000000">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t="25082" b="24299"/>
                          <a:stretch/>
                        </p:blipFill>
                        <p:spPr>
                          <a:xfrm>
                            <a:off x="6283573" y="3659412"/>
                            <a:ext cx="822960" cy="457200"/>
                          </a:xfrm>
                          <a:prstGeom prst="rect">
                            <a:avLst/>
                          </a:prstGeom>
                          <a:noFill/>
                        </p:spPr>
                      </p:pic>
                      <p:sp>
                        <p:nvSpPr>
                          <p:cNvPr id="41" name="TextBox 40">
                            <a:extLst>
                              <a:ext uri="{FF2B5EF4-FFF2-40B4-BE49-F238E27FC236}">
                                <a16:creationId xmlns:a16="http://schemas.microsoft.com/office/drawing/2014/main" id="{9B0F2CFB-DB32-4067-938F-4D1694E5B630}"/>
                              </a:ext>
                            </a:extLst>
                          </p:cNvPr>
                          <p:cNvSpPr txBox="1"/>
                          <p:nvPr/>
                        </p:nvSpPr>
                        <p:spPr>
                          <a:xfrm>
                            <a:off x="6244503" y="4069352"/>
                            <a:ext cx="920445" cy="430887"/>
                          </a:xfrm>
                          <a:prstGeom prst="rect">
                            <a:avLst/>
                          </a:prstGeom>
                          <a:noFill/>
                        </p:spPr>
                        <p:txBody>
                          <a:bodyPr wrap="none" rtlCol="0">
                            <a:spAutoFit/>
                          </a:bodyPr>
                          <a:lstStyle/>
                          <a:p>
                            <a:pPr algn="ctr"/>
                            <a:r>
                              <a:rPr lang="en-US" sz="1100" b="1">
                                <a:solidFill>
                                  <a:schemeClr val="accent1">
                                    <a:lumMod val="50000"/>
                                  </a:schemeClr>
                                </a:solidFill>
                                <a:latin typeface="Segoe UI Semibold" panose="020B0702040204020203" pitchFamily="34" charset="0"/>
                                <a:cs typeface="Segoe UI Semibold" panose="020B0702040204020203" pitchFamily="34" charset="0"/>
                              </a:rPr>
                              <a:t>Altigen Call</a:t>
                            </a:r>
                          </a:p>
                          <a:p>
                            <a:pPr algn="ctr"/>
                            <a:r>
                              <a:rPr lang="en-US" sz="1100" b="1">
                                <a:solidFill>
                                  <a:schemeClr val="accent1">
                                    <a:lumMod val="50000"/>
                                  </a:schemeClr>
                                </a:solidFill>
                                <a:latin typeface="Segoe UI Semibold" panose="020B0702040204020203" pitchFamily="34" charset="0"/>
                                <a:cs typeface="Segoe UI Semibold" panose="020B0702040204020203" pitchFamily="34" charset="0"/>
                              </a:rPr>
                              <a:t>Recording</a:t>
                            </a:r>
                          </a:p>
                        </p:txBody>
                      </p:sp>
                    </p:grpSp>
                    <p:grpSp>
                      <p:nvGrpSpPr>
                        <p:cNvPr id="34" name="Group 33">
                          <a:extLst>
                            <a:ext uri="{FF2B5EF4-FFF2-40B4-BE49-F238E27FC236}">
                              <a16:creationId xmlns:a16="http://schemas.microsoft.com/office/drawing/2014/main" id="{45B6B57E-7B84-446A-8098-251DCE6DFC59}"/>
                            </a:ext>
                          </a:extLst>
                        </p:cNvPr>
                        <p:cNvGrpSpPr/>
                        <p:nvPr/>
                      </p:nvGrpSpPr>
                      <p:grpSpPr>
                        <a:xfrm>
                          <a:off x="6633016" y="1768644"/>
                          <a:ext cx="928388" cy="1142921"/>
                          <a:chOff x="7923769" y="1163419"/>
                          <a:chExt cx="928388" cy="1142921"/>
                        </a:xfrm>
                      </p:grpSpPr>
                      <p:pic>
                        <p:nvPicPr>
                          <p:cNvPr id="38" name="Picture 37" descr="A close up of a sign&#10;&#10;Description automatically generated">
                            <a:extLst>
                              <a:ext uri="{FF2B5EF4-FFF2-40B4-BE49-F238E27FC236}">
                                <a16:creationId xmlns:a16="http://schemas.microsoft.com/office/drawing/2014/main" id="{A5FFA7EC-6ABD-4E7D-8C2A-A37E204A5340}"/>
                              </a:ext>
                            </a:extLst>
                          </p:cNvPr>
                          <p:cNvPicPr preferRelativeResize="0">
                            <a:picLocks/>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6839" t="15680" r="5932" b="15587"/>
                          <a:stretch/>
                        </p:blipFill>
                        <p:spPr>
                          <a:xfrm>
                            <a:off x="7923769" y="1574820"/>
                            <a:ext cx="928388" cy="731520"/>
                          </a:xfrm>
                          <a:prstGeom prst="rect">
                            <a:avLst/>
                          </a:prstGeom>
                          <a:noFill/>
                        </p:spPr>
                      </p:pic>
                      <p:sp>
                        <p:nvSpPr>
                          <p:cNvPr id="39" name="TextBox 38">
                            <a:extLst>
                              <a:ext uri="{FF2B5EF4-FFF2-40B4-BE49-F238E27FC236}">
                                <a16:creationId xmlns:a16="http://schemas.microsoft.com/office/drawing/2014/main" id="{439EC418-7C9C-4EE2-9A12-B837BD6F2E04}"/>
                              </a:ext>
                            </a:extLst>
                          </p:cNvPr>
                          <p:cNvSpPr txBox="1"/>
                          <p:nvPr/>
                        </p:nvSpPr>
                        <p:spPr>
                          <a:xfrm>
                            <a:off x="7925404" y="1163419"/>
                            <a:ext cx="920445" cy="430887"/>
                          </a:xfrm>
                          <a:prstGeom prst="rect">
                            <a:avLst/>
                          </a:prstGeom>
                          <a:noFill/>
                        </p:spPr>
                        <p:txBody>
                          <a:bodyPr wrap="none" rtlCol="0">
                            <a:spAutoFit/>
                          </a:bodyPr>
                          <a:lstStyle/>
                          <a:p>
                            <a:pPr algn="ctr"/>
                            <a:r>
                              <a:rPr lang="en-US" sz="1100" b="1">
                                <a:solidFill>
                                  <a:schemeClr val="accent1">
                                    <a:lumMod val="50000"/>
                                  </a:schemeClr>
                                </a:solidFill>
                                <a:latin typeface="Segoe UI Semibold" panose="020B0702040204020203" pitchFamily="34" charset="0"/>
                                <a:cs typeface="Segoe UI Semibold" panose="020B0702040204020203" pitchFamily="34" charset="0"/>
                              </a:rPr>
                              <a:t>Altigen Call</a:t>
                            </a:r>
                          </a:p>
                          <a:p>
                            <a:pPr algn="ctr"/>
                            <a:r>
                              <a:rPr lang="en-US" sz="1100" b="1">
                                <a:solidFill>
                                  <a:schemeClr val="accent1">
                                    <a:lumMod val="50000"/>
                                  </a:schemeClr>
                                </a:solidFill>
                                <a:latin typeface="Segoe UI Semibold" panose="020B0702040204020203" pitchFamily="34" charset="0"/>
                                <a:cs typeface="Segoe UI Semibold" panose="020B0702040204020203" pitchFamily="34" charset="0"/>
                              </a:rPr>
                              <a:t>Reporting</a:t>
                            </a:r>
                          </a:p>
                        </p:txBody>
                      </p:sp>
                    </p:grpSp>
                    <p:grpSp>
                      <p:nvGrpSpPr>
                        <p:cNvPr id="35" name="Group 34">
                          <a:extLst>
                            <a:ext uri="{FF2B5EF4-FFF2-40B4-BE49-F238E27FC236}">
                              <a16:creationId xmlns:a16="http://schemas.microsoft.com/office/drawing/2014/main" id="{5CE80981-4500-417E-A3B9-83A8F00E792C}"/>
                            </a:ext>
                          </a:extLst>
                        </p:cNvPr>
                        <p:cNvGrpSpPr/>
                        <p:nvPr/>
                      </p:nvGrpSpPr>
                      <p:grpSpPr>
                        <a:xfrm>
                          <a:off x="8190254" y="1755736"/>
                          <a:ext cx="1450169" cy="1137093"/>
                          <a:chOff x="8593174" y="2098670"/>
                          <a:chExt cx="1450169" cy="1137093"/>
                        </a:xfrm>
                      </p:grpSpPr>
                      <p:sp>
                        <p:nvSpPr>
                          <p:cNvPr id="36" name="TextBox 35">
                            <a:extLst>
                              <a:ext uri="{FF2B5EF4-FFF2-40B4-BE49-F238E27FC236}">
                                <a16:creationId xmlns:a16="http://schemas.microsoft.com/office/drawing/2014/main" id="{5EB2D0B4-2EFD-49A3-899B-A2A6DA522D1F}"/>
                              </a:ext>
                            </a:extLst>
                          </p:cNvPr>
                          <p:cNvSpPr txBox="1"/>
                          <p:nvPr/>
                        </p:nvSpPr>
                        <p:spPr>
                          <a:xfrm>
                            <a:off x="8593174" y="2098670"/>
                            <a:ext cx="1450169" cy="430887"/>
                          </a:xfrm>
                          <a:prstGeom prst="rect">
                            <a:avLst/>
                          </a:prstGeom>
                          <a:noFill/>
                        </p:spPr>
                        <p:txBody>
                          <a:bodyPr wrap="square" rtlCol="0">
                            <a:spAutoFit/>
                          </a:bodyPr>
                          <a:lstStyle/>
                          <a:p>
                            <a:pPr algn="ctr"/>
                            <a:r>
                              <a:rPr lang="en-US" sz="1100" b="1" dirty="0">
                                <a:solidFill>
                                  <a:schemeClr val="accent1">
                                    <a:lumMod val="50000"/>
                                  </a:schemeClr>
                                </a:solidFill>
                                <a:latin typeface="Segoe UI Semibold" panose="020B0702040204020203" pitchFamily="34" charset="0"/>
                                <a:cs typeface="Segoe UI Semibold" panose="020B0702040204020203" pitchFamily="34" charset="0"/>
                              </a:rPr>
                              <a:t>Altigen </a:t>
                            </a:r>
                            <a:r>
                              <a:rPr lang="en-US" sz="1100" b="1" dirty="0" err="1">
                                <a:solidFill>
                                  <a:schemeClr val="accent1">
                                    <a:lumMod val="50000"/>
                                  </a:schemeClr>
                                </a:solidFill>
                                <a:latin typeface="Segoe UI Semibold" panose="020B0702040204020203" pitchFamily="34" charset="0"/>
                                <a:cs typeface="Segoe UI Semibold" panose="020B0702040204020203" pitchFamily="34" charset="0"/>
                              </a:rPr>
                              <a:t>CoreAttendant</a:t>
                            </a:r>
                            <a:endParaRPr lang="en-US" sz="1100" b="1" dirty="0">
                              <a:solidFill>
                                <a:schemeClr val="accent1">
                                  <a:lumMod val="50000"/>
                                </a:schemeClr>
                              </a:solidFill>
                              <a:latin typeface="Segoe UI Semibold" panose="020B0702040204020203" pitchFamily="34" charset="0"/>
                              <a:cs typeface="Segoe UI Semibold" panose="020B0702040204020203" pitchFamily="34" charset="0"/>
                            </a:endParaRPr>
                          </a:p>
                        </p:txBody>
                      </p:sp>
                      <p:pic>
                        <p:nvPicPr>
                          <p:cNvPr id="37" name="Picture 2" descr="Automatic Call Distribution">
                            <a:extLst>
                              <a:ext uri="{FF2B5EF4-FFF2-40B4-BE49-F238E27FC236}">
                                <a16:creationId xmlns:a16="http://schemas.microsoft.com/office/drawing/2014/main" id="{FCE8EE1A-A1AD-4E9A-951E-36CD9D073A60}"/>
                              </a:ext>
                            </a:extLst>
                          </p:cNvPr>
                          <p:cNvPicPr>
                            <a:picLocks noChangeAspect="1" noChangeArrowheads="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40115" y="2504243"/>
                            <a:ext cx="731520" cy="731520"/>
                          </a:xfrm>
                          <a:prstGeom prst="rect">
                            <a:avLst/>
                          </a:prstGeom>
                          <a:noFill/>
                        </p:spPr>
                      </p:pic>
                    </p:grpSp>
                  </p:grpSp>
                  <p:sp>
                    <p:nvSpPr>
                      <p:cNvPr id="30" name="TextBox 29">
                        <a:extLst>
                          <a:ext uri="{FF2B5EF4-FFF2-40B4-BE49-F238E27FC236}">
                            <a16:creationId xmlns:a16="http://schemas.microsoft.com/office/drawing/2014/main" id="{DE1E1147-4FB5-407D-8EDD-68F8171A45AA}"/>
                          </a:ext>
                        </a:extLst>
                      </p:cNvPr>
                      <p:cNvSpPr txBox="1"/>
                      <p:nvPr/>
                    </p:nvSpPr>
                    <p:spPr>
                      <a:xfrm>
                        <a:off x="9070559" y="3701113"/>
                        <a:ext cx="1207756" cy="430887"/>
                      </a:xfrm>
                      <a:prstGeom prst="rect">
                        <a:avLst/>
                      </a:prstGeom>
                      <a:noFill/>
                    </p:spPr>
                    <p:txBody>
                      <a:bodyPr wrap="square" rtlCol="0">
                        <a:spAutoFit/>
                      </a:bodyPr>
                      <a:lstStyle/>
                      <a:p>
                        <a:pPr algn="ctr"/>
                        <a:r>
                          <a:rPr lang="en-US" sz="1100">
                            <a:solidFill>
                              <a:schemeClr val="accent1">
                                <a:lumMod val="50000"/>
                              </a:schemeClr>
                            </a:solidFill>
                            <a:latin typeface="Segoe UI Semibold" panose="020B0702040204020203" pitchFamily="34" charset="0"/>
                            <a:cs typeface="Segoe UI Semibold" panose="020B0702040204020203" pitchFamily="34" charset="0"/>
                          </a:rPr>
                          <a:t>Altigen PBX</a:t>
                        </a:r>
                      </a:p>
                      <a:p>
                        <a:pPr algn="ctr"/>
                        <a:r>
                          <a:rPr lang="en-US" sz="1100">
                            <a:solidFill>
                              <a:schemeClr val="accent1">
                                <a:lumMod val="50000"/>
                              </a:schemeClr>
                            </a:solidFill>
                            <a:latin typeface="Segoe UI Semibold" panose="020B0702040204020203" pitchFamily="34" charset="0"/>
                            <a:cs typeface="Segoe UI Semibold" panose="020B0702040204020203" pitchFamily="34" charset="0"/>
                          </a:rPr>
                          <a:t>Device Gateway</a:t>
                        </a:r>
                      </a:p>
                    </p:txBody>
                  </p:sp>
                  <p:sp>
                    <p:nvSpPr>
                      <p:cNvPr id="31" name="TextBox 30">
                        <a:extLst>
                          <a:ext uri="{FF2B5EF4-FFF2-40B4-BE49-F238E27FC236}">
                            <a16:creationId xmlns:a16="http://schemas.microsoft.com/office/drawing/2014/main" id="{38548217-F820-4722-A1C6-2482A89A9E31}"/>
                          </a:ext>
                        </a:extLst>
                      </p:cNvPr>
                      <p:cNvSpPr txBox="1"/>
                      <p:nvPr/>
                    </p:nvSpPr>
                    <p:spPr>
                      <a:xfrm>
                        <a:off x="3079253" y="3861048"/>
                        <a:ext cx="1116011" cy="430887"/>
                      </a:xfrm>
                      <a:prstGeom prst="rect">
                        <a:avLst/>
                      </a:prstGeom>
                      <a:noFill/>
                    </p:spPr>
                    <p:txBody>
                      <a:bodyPr wrap="none" rtlCol="0">
                        <a:spAutoFit/>
                      </a:bodyPr>
                      <a:lstStyle/>
                      <a:p>
                        <a:pPr algn="ctr"/>
                        <a:r>
                          <a:rPr lang="en-US" sz="1100" b="1" dirty="0">
                            <a:solidFill>
                              <a:schemeClr val="accent1">
                                <a:lumMod val="50000"/>
                              </a:schemeClr>
                            </a:solidFill>
                            <a:latin typeface="Segoe UI Semibold" panose="020B0702040204020203" pitchFamily="34" charset="0"/>
                            <a:cs typeface="Segoe UI Semibold" panose="020B0702040204020203" pitchFamily="34" charset="0"/>
                          </a:rPr>
                          <a:t>Altigen SIP</a:t>
                        </a:r>
                      </a:p>
                      <a:p>
                        <a:pPr algn="ctr"/>
                        <a:r>
                          <a:rPr lang="en-US" sz="1100" b="1" dirty="0">
                            <a:solidFill>
                              <a:schemeClr val="accent1">
                                <a:lumMod val="50000"/>
                              </a:schemeClr>
                            </a:solidFill>
                            <a:latin typeface="Segoe UI Semibold" panose="020B0702040204020203" pitchFamily="34" charset="0"/>
                            <a:cs typeface="Segoe UI Semibold" panose="020B0702040204020203" pitchFamily="34" charset="0"/>
                          </a:rPr>
                          <a:t>Direct Routing</a:t>
                        </a:r>
                      </a:p>
                    </p:txBody>
                  </p:sp>
                </p:grpSp>
              </p:grpSp>
              <p:pic>
                <p:nvPicPr>
                  <p:cNvPr id="20" name="Picture 19" descr="A close up of a logo&#10;&#10;Description automatically generated">
                    <a:extLst>
                      <a:ext uri="{FF2B5EF4-FFF2-40B4-BE49-F238E27FC236}">
                        <a16:creationId xmlns:a16="http://schemas.microsoft.com/office/drawing/2014/main" id="{9C58EB8D-CA8F-4EE1-9DF4-67FA88E497DD}"/>
                      </a:ext>
                    </a:extLst>
                  </p:cNvPr>
                  <p:cNvPicPr>
                    <a:picLocks noChangeAspect="1"/>
                  </p:cNvPicPr>
                  <p:nvPr/>
                </p:nvPicPr>
                <p:blipFill>
                  <a:blip r:embed="rId10">
                    <a:duotone>
                      <a:schemeClr val="accent1">
                        <a:shade val="45000"/>
                        <a:satMod val="135000"/>
                      </a:schemeClr>
                      <a:prstClr val="white"/>
                    </a:duotone>
                  </a:blip>
                  <a:stretch>
                    <a:fillRect/>
                  </a:stretch>
                </p:blipFill>
                <p:spPr>
                  <a:xfrm>
                    <a:off x="9264352" y="3220968"/>
                    <a:ext cx="640080" cy="640080"/>
                  </a:xfrm>
                  <a:prstGeom prst="rect">
                    <a:avLst/>
                  </a:prstGeom>
                  <a:noFill/>
                </p:spPr>
              </p:pic>
            </p:grpSp>
            <p:sp>
              <p:nvSpPr>
                <p:cNvPr id="17" name="TextBox 16">
                  <a:extLst>
                    <a:ext uri="{FF2B5EF4-FFF2-40B4-BE49-F238E27FC236}">
                      <a16:creationId xmlns:a16="http://schemas.microsoft.com/office/drawing/2014/main" id="{BE63E12D-9D8D-4E26-96C8-DCA9B9177D63}"/>
                    </a:ext>
                  </a:extLst>
                </p:cNvPr>
                <p:cNvSpPr txBox="1"/>
                <p:nvPr/>
              </p:nvSpPr>
              <p:spPr>
                <a:xfrm>
                  <a:off x="7285975" y="3717032"/>
                  <a:ext cx="1042273" cy="430887"/>
                </a:xfrm>
                <a:prstGeom prst="rect">
                  <a:avLst/>
                </a:prstGeom>
                <a:noFill/>
              </p:spPr>
              <p:txBody>
                <a:bodyPr wrap="none" rtlCol="0">
                  <a:spAutoFit/>
                </a:bodyPr>
                <a:lstStyle/>
                <a:p>
                  <a:pPr algn="ctr"/>
                  <a:r>
                    <a:rPr lang="en-US" sz="1100" b="1">
                      <a:solidFill>
                        <a:schemeClr val="tx1">
                          <a:lumMod val="65000"/>
                          <a:lumOff val="35000"/>
                        </a:schemeClr>
                      </a:solidFill>
                      <a:latin typeface="Segoe UI Semibold" panose="020B0702040204020203" pitchFamily="34" charset="0"/>
                      <a:cs typeface="Segoe UI Semibold" panose="020B0702040204020203" pitchFamily="34" charset="0"/>
                    </a:rPr>
                    <a:t>Teams Phone</a:t>
                  </a:r>
                </a:p>
                <a:p>
                  <a:pPr algn="ctr"/>
                  <a:r>
                    <a:rPr lang="en-US" sz="1100" b="1">
                      <a:solidFill>
                        <a:schemeClr val="tx1">
                          <a:lumMod val="65000"/>
                          <a:lumOff val="35000"/>
                        </a:schemeClr>
                      </a:solidFill>
                      <a:latin typeface="Segoe UI Semibold" panose="020B0702040204020203" pitchFamily="34" charset="0"/>
                      <a:cs typeface="Segoe UI Semibold" panose="020B0702040204020203" pitchFamily="34" charset="0"/>
                    </a:rPr>
                    <a:t>System</a:t>
                  </a:r>
                </a:p>
              </p:txBody>
            </p:sp>
            <p:pic>
              <p:nvPicPr>
                <p:cNvPr id="18" name="Picture 17" descr="A picture containing object, clock, drawing&#10;&#10;Description automatically generated">
                  <a:extLst>
                    <a:ext uri="{FF2B5EF4-FFF2-40B4-BE49-F238E27FC236}">
                      <a16:creationId xmlns:a16="http://schemas.microsoft.com/office/drawing/2014/main" id="{F6590D2F-0B59-4A4E-BE30-BDED592DC040}"/>
                    </a:ext>
                  </a:extLst>
                </p:cNvPr>
                <p:cNvPicPr>
                  <a:picLocks noChangeAspect="1"/>
                </p:cNvPicPr>
                <p:nvPr/>
              </p:nvPicPr>
              <p:blipFill>
                <a:blip r:embed="rId11"/>
                <a:stretch>
                  <a:fillRect/>
                </a:stretch>
              </p:blipFill>
              <p:spPr>
                <a:xfrm>
                  <a:off x="7469847" y="3212976"/>
                  <a:ext cx="589935" cy="548640"/>
                </a:xfrm>
                <a:prstGeom prst="rect">
                  <a:avLst/>
                </a:prstGeom>
              </p:spPr>
            </p:pic>
          </p:grpSp>
          <p:sp>
            <p:nvSpPr>
              <p:cNvPr id="15" name="Oval 14">
                <a:extLst>
                  <a:ext uri="{FF2B5EF4-FFF2-40B4-BE49-F238E27FC236}">
                    <a16:creationId xmlns:a16="http://schemas.microsoft.com/office/drawing/2014/main" id="{42E3990F-07B0-4B43-813B-32BA87E1FA5B}"/>
                  </a:ext>
                </a:extLst>
              </p:cNvPr>
              <p:cNvSpPr/>
              <p:nvPr/>
            </p:nvSpPr>
            <p:spPr>
              <a:xfrm>
                <a:off x="3215680" y="3223421"/>
                <a:ext cx="630136" cy="5915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4" descr="See the source image">
              <a:extLst>
                <a:ext uri="{FF2B5EF4-FFF2-40B4-BE49-F238E27FC236}">
                  <a16:creationId xmlns:a16="http://schemas.microsoft.com/office/drawing/2014/main" id="{7EEDF601-E2FB-4AA8-A050-1C4CB42AD7FE}"/>
                </a:ext>
              </a:extLst>
            </p:cNvPr>
            <p:cNvPicPr>
              <a:picLocks noChangeAspect="1" noChangeArrowheads="1"/>
            </p:cNvPicPr>
            <p:nvPr/>
          </p:nvPicPr>
          <p:blipFill>
            <a:blip r:embed="rId12">
              <a:duotone>
                <a:schemeClr val="accent1">
                  <a:shade val="45000"/>
                  <a:satMod val="135000"/>
                </a:schemeClr>
                <a:prstClr val="white"/>
              </a:duotone>
              <a:alphaModFix amt="75000"/>
              <a:extLst>
                <a:ext uri="{28A0092B-C50C-407E-A947-70E740481C1C}">
                  <a14:useLocalDpi xmlns:a14="http://schemas.microsoft.com/office/drawing/2010/main" val="0"/>
                </a:ext>
              </a:extLst>
            </a:blip>
            <a:srcRect/>
            <a:stretch>
              <a:fillRect/>
            </a:stretch>
          </p:blipFill>
          <p:spPr bwMode="auto">
            <a:xfrm>
              <a:off x="3183971" y="3153428"/>
              <a:ext cx="731520" cy="731520"/>
            </a:xfrm>
            <a:prstGeom prst="rect">
              <a:avLst/>
            </a:prstGeom>
            <a:noFill/>
          </p:spPr>
        </p:pic>
      </p:grpSp>
    </p:spTree>
    <p:extLst>
      <p:ext uri="{BB962C8B-B14F-4D97-AF65-F5344CB8AC3E}">
        <p14:creationId xmlns:p14="http://schemas.microsoft.com/office/powerpoint/2010/main" val="3525547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EDC5E713-7DF7-4388-A3E0-C9B3B9034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 y="6268932"/>
            <a:ext cx="1384935" cy="589067"/>
          </a:xfrm>
          <a:prstGeom prst="rect">
            <a:avLst/>
          </a:prstGeom>
        </p:spPr>
      </p:pic>
      <p:sp>
        <p:nvSpPr>
          <p:cNvPr id="8" name="Title 1">
            <a:extLst>
              <a:ext uri="{FF2B5EF4-FFF2-40B4-BE49-F238E27FC236}">
                <a16:creationId xmlns:a16="http://schemas.microsoft.com/office/drawing/2014/main" id="{8BD58B9F-AC31-4872-A977-E0E988DB948C}"/>
              </a:ext>
            </a:extLst>
          </p:cNvPr>
          <p:cNvSpPr txBox="1">
            <a:spLocks noGrp="1"/>
          </p:cNvSpPr>
          <p:nvPr>
            <p:ph type="title"/>
          </p:nvPr>
        </p:nvSpPr>
        <p:spPr>
          <a:xfrm>
            <a:off x="1097280" y="-95250"/>
            <a:ext cx="9989820" cy="1344236"/>
          </a:xfrm>
          <a:prstGeom prst="rect">
            <a:avLst/>
          </a:prstGeom>
          <a:noFill/>
          <a:ln>
            <a:noFill/>
            <a:prstDash/>
          </a:ln>
          <a:effectLst/>
        </p:spPr>
        <p:txBody>
          <a:bodyPr rot="0" spcFirstLastPara="0" vertOverflow="overflow" horzOverflow="overflow" vert="horz" wrap="square" lIns="0" tIns="161356" rIns="0" bIns="0" numCol="1" spcCol="0" rtlCol="0" fromWordArt="0" anchor="t" anchorCtr="0" forceAA="0" compatLnSpc="1">
            <a:prstTxWarp prst="textNoShape">
              <a:avLst/>
            </a:prstTxWarp>
            <a:normAutofit fontScale="90000"/>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algn="ctr" defTabSz="914367">
              <a:lnSpc>
                <a:spcPct val="100000"/>
              </a:lnSpc>
            </a:pPr>
            <a:br>
              <a:rPr lang="en-US" sz="3100" spc="0" dirty="0">
                <a:solidFill>
                  <a:srgbClr val="006699"/>
                </a:solidFill>
                <a:latin typeface="Segoe UI" panose="020B0502040204020203" pitchFamily="34" charset="0"/>
              </a:rPr>
            </a:br>
            <a:r>
              <a:rPr lang="en-US" sz="3100" spc="0" dirty="0">
                <a:solidFill>
                  <a:srgbClr val="006699"/>
                </a:solidFill>
                <a:latin typeface="+mn-lt"/>
              </a:rPr>
              <a:t>Report and Analytics</a:t>
            </a:r>
            <a:br>
              <a:rPr lang="en-US" sz="2800" spc="0" dirty="0">
                <a:solidFill>
                  <a:srgbClr val="006699"/>
                </a:solidFill>
                <a:latin typeface="Segoe UI" panose="020B0502040204020203" pitchFamily="34" charset="0"/>
              </a:rPr>
            </a:br>
            <a:r>
              <a:rPr lang="en-US" sz="2000" i="1" spc="0" dirty="0">
                <a:solidFill>
                  <a:schemeClr val="tx1"/>
                </a:solidFill>
                <a:latin typeface="+mn-lt"/>
              </a:rPr>
              <a:t>Altigen Enterprise Reporting</a:t>
            </a:r>
            <a:br>
              <a:rPr lang="en-US" sz="2800" spc="0" dirty="0">
                <a:solidFill>
                  <a:srgbClr val="006699"/>
                </a:solidFill>
                <a:latin typeface="Segoe UI" panose="020B0502040204020203" pitchFamily="34" charset="0"/>
              </a:rPr>
            </a:br>
            <a:endParaRPr lang="en-US" sz="1800" i="1" spc="0" dirty="0">
              <a:solidFill>
                <a:schemeClr val="tx1"/>
              </a:solidFill>
              <a:latin typeface="Segoe UI" panose="020B0502040204020203" pitchFamily="34" charset="0"/>
            </a:endParaRPr>
          </a:p>
        </p:txBody>
      </p:sp>
      <p:pic>
        <p:nvPicPr>
          <p:cNvPr id="5" name="Content Placeholder 4">
            <a:extLst>
              <a:ext uri="{FF2B5EF4-FFF2-40B4-BE49-F238E27FC236}">
                <a16:creationId xmlns:a16="http://schemas.microsoft.com/office/drawing/2014/main" id="{7CABF86A-31D5-4505-B4E7-50C1CCA632C9}"/>
              </a:ext>
            </a:extLst>
          </p:cNvPr>
          <p:cNvPicPr preferRelativeResize="0">
            <a:picLocks noGrp="1"/>
          </p:cNvPicPr>
          <p:nvPr>
            <p:ph sz="half" idx="2"/>
          </p:nvPr>
        </p:nvPicPr>
        <p:blipFill>
          <a:blip r:embed="rId4"/>
          <a:stretch>
            <a:fillRect/>
          </a:stretch>
        </p:blipFill>
        <p:spPr>
          <a:xfrm>
            <a:off x="6216968" y="1695635"/>
            <a:ext cx="4938712" cy="4040047"/>
          </a:xfrm>
          <a:prstGeom prst="rect">
            <a:avLst/>
          </a:prstGeom>
        </p:spPr>
      </p:pic>
      <p:sp>
        <p:nvSpPr>
          <p:cNvPr id="9" name="TextBox 8">
            <a:extLst>
              <a:ext uri="{FF2B5EF4-FFF2-40B4-BE49-F238E27FC236}">
                <a16:creationId xmlns:a16="http://schemas.microsoft.com/office/drawing/2014/main" id="{560C10A3-E3F4-469C-B699-03F7471A2EAE}"/>
              </a:ext>
            </a:extLst>
          </p:cNvPr>
          <p:cNvSpPr txBox="1"/>
          <p:nvPr/>
        </p:nvSpPr>
        <p:spPr>
          <a:xfrm>
            <a:off x="491784" y="1695635"/>
            <a:ext cx="4465469" cy="3913379"/>
          </a:xfrm>
          <a:prstGeom prst="rect">
            <a:avLst/>
          </a:prstGeom>
          <a:noFill/>
        </p:spPr>
        <p:txBody>
          <a:bodyPr wrap="square" rtlCol="0">
            <a:spAutoFit/>
          </a:bodyPr>
          <a:lstStyle/>
          <a:p>
            <a:pPr marL="182880" indent="-182880">
              <a:spcBef>
                <a:spcPts val="1200"/>
              </a:spcBef>
              <a:buFont typeface="Arial" panose="020B0604020202020204" pitchFamily="34" charset="0"/>
              <a:buChar char="•"/>
            </a:pPr>
            <a:r>
              <a:rPr lang="en-US" sz="1770" dirty="0">
                <a:latin typeface="Segoe UI Semibold" panose="020B0702040204020203" pitchFamily="34" charset="0"/>
                <a:cs typeface="Segoe UI Semibold" panose="020B0702040204020203" pitchFamily="34" charset="0"/>
              </a:rPr>
              <a:t>Report on All Teams Activities</a:t>
            </a:r>
          </a:p>
          <a:p>
            <a:pPr marL="365760" indent="-182880">
              <a:spcBef>
                <a:spcPts val="300"/>
              </a:spcBef>
              <a:buFont typeface="Arial" panose="020B0604020202020204" pitchFamily="34" charset="0"/>
              <a:buChar char="•"/>
            </a:pPr>
            <a:r>
              <a:rPr lang="en-US" sz="1520" dirty="0">
                <a:latin typeface="Segoe UI Light" panose="020B0502040204020203" pitchFamily="34" charset="0"/>
                <a:cs typeface="Segoe UI Light" panose="020B0502040204020203" pitchFamily="34" charset="0"/>
              </a:rPr>
              <a:t>Voice, Video, Conference Calls</a:t>
            </a:r>
          </a:p>
          <a:p>
            <a:pPr marL="365760" indent="-182880">
              <a:spcBef>
                <a:spcPts val="300"/>
              </a:spcBef>
              <a:buFont typeface="Arial" panose="020B0604020202020204" pitchFamily="34" charset="0"/>
              <a:buChar char="•"/>
            </a:pPr>
            <a:r>
              <a:rPr lang="en-US" sz="1520" dirty="0">
                <a:latin typeface="Segoe UI Light" panose="020B0502040204020203" pitchFamily="34" charset="0"/>
                <a:cs typeface="Segoe UI Light" panose="020B0502040204020203" pitchFamily="34" charset="0"/>
              </a:rPr>
              <a:t>Chat, File Transfers, Shared Apps </a:t>
            </a:r>
          </a:p>
          <a:p>
            <a:pPr marL="182880" indent="-182880">
              <a:spcBef>
                <a:spcPts val="1200"/>
              </a:spcBef>
              <a:buFont typeface="Arial" panose="020B0604020202020204" pitchFamily="34" charset="0"/>
              <a:buChar char="•"/>
            </a:pPr>
            <a:r>
              <a:rPr lang="en-US" sz="1770" dirty="0">
                <a:latin typeface="Segoe UI Semibold" panose="020B0702040204020203" pitchFamily="34" charset="0"/>
                <a:cs typeface="Segoe UI Semibold" panose="020B0702040204020203" pitchFamily="34" charset="0"/>
              </a:rPr>
              <a:t>End-to-End Analytics</a:t>
            </a:r>
          </a:p>
          <a:p>
            <a:pPr marL="365760" indent="-182880">
              <a:spcBef>
                <a:spcPts val="300"/>
              </a:spcBef>
              <a:buFont typeface="Arial" panose="020B0604020202020204" pitchFamily="34" charset="0"/>
              <a:buChar char="•"/>
            </a:pPr>
            <a:r>
              <a:rPr lang="en-US" sz="1520" dirty="0">
                <a:latin typeface="Segoe UI Light" panose="020B0502040204020203" pitchFamily="34" charset="0"/>
                <a:cs typeface="Segoe UI Light" panose="020B0502040204020203" pitchFamily="34" charset="0"/>
              </a:rPr>
              <a:t>Call Quality / MOS</a:t>
            </a:r>
          </a:p>
          <a:p>
            <a:pPr marL="365760" indent="-182880">
              <a:spcBef>
                <a:spcPts val="300"/>
              </a:spcBef>
              <a:buFont typeface="Arial" panose="020B0604020202020204" pitchFamily="34" charset="0"/>
              <a:buChar char="•"/>
            </a:pPr>
            <a:r>
              <a:rPr lang="en-US" sz="1520" dirty="0">
                <a:latin typeface="Segoe UI Light" panose="020B0502040204020203" pitchFamily="34" charset="0"/>
                <a:cs typeface="Segoe UI Light" panose="020B0502040204020203" pitchFamily="34" charset="0"/>
              </a:rPr>
              <a:t>Endpoint Monitoring</a:t>
            </a:r>
          </a:p>
          <a:p>
            <a:pPr marL="365760" indent="-182880">
              <a:spcBef>
                <a:spcPts val="300"/>
              </a:spcBef>
              <a:buFont typeface="Arial" panose="020B0604020202020204" pitchFamily="34" charset="0"/>
              <a:buChar char="•"/>
            </a:pPr>
            <a:r>
              <a:rPr lang="en-US" sz="1520" dirty="0">
                <a:latin typeface="Segoe UI Light" panose="020B0502040204020203" pitchFamily="34" charset="0"/>
                <a:cs typeface="Segoe UI Light" panose="020B0502040204020203" pitchFamily="34" charset="0"/>
              </a:rPr>
              <a:t>User Adoption by Activity Type</a:t>
            </a:r>
          </a:p>
          <a:p>
            <a:pPr marL="365760" indent="-182880">
              <a:spcBef>
                <a:spcPts val="300"/>
              </a:spcBef>
              <a:buFont typeface="Arial" panose="020B0604020202020204" pitchFamily="34" charset="0"/>
              <a:buChar char="•"/>
            </a:pPr>
            <a:r>
              <a:rPr lang="en-US" sz="1520" dirty="0">
                <a:latin typeface="Segoe UI Light" panose="020B0502040204020203" pitchFamily="34" charset="0"/>
                <a:cs typeface="Segoe UI Light" panose="020B0502040204020203" pitchFamily="34" charset="0"/>
              </a:rPr>
              <a:t>Usage Statistics</a:t>
            </a:r>
          </a:p>
          <a:p>
            <a:pPr marL="365760" indent="-182880">
              <a:spcBef>
                <a:spcPts val="300"/>
              </a:spcBef>
              <a:buFont typeface="Arial" panose="020B0604020202020204" pitchFamily="34" charset="0"/>
              <a:buChar char="•"/>
            </a:pPr>
            <a:r>
              <a:rPr lang="en-US" sz="1520" dirty="0">
                <a:latin typeface="Segoe UI Light" panose="020B0502040204020203" pitchFamily="34" charset="0"/>
                <a:cs typeface="Segoe UI Light" panose="020B0502040204020203" pitchFamily="34" charset="0"/>
              </a:rPr>
              <a:t>Cost Allocation</a:t>
            </a:r>
          </a:p>
          <a:p>
            <a:pPr marL="182880" indent="-182880">
              <a:spcBef>
                <a:spcPts val="1200"/>
              </a:spcBef>
              <a:buFont typeface="Arial" panose="020B0604020202020204" pitchFamily="34" charset="0"/>
              <a:buChar char="•"/>
            </a:pPr>
            <a:r>
              <a:rPr lang="en-US" sz="1770" dirty="0">
                <a:latin typeface="Segoe UI Semibold" panose="020B0702040204020203" pitchFamily="34" charset="0"/>
                <a:cs typeface="Segoe UI Semibold" panose="020B0702040204020203" pitchFamily="34" charset="0"/>
              </a:rPr>
              <a:t>Real-Time and Historical Reports</a:t>
            </a:r>
          </a:p>
          <a:p>
            <a:pPr marL="182880" indent="-182880">
              <a:spcBef>
                <a:spcPts val="1200"/>
              </a:spcBef>
              <a:buFont typeface="Arial" panose="020B0604020202020204" pitchFamily="34" charset="0"/>
              <a:buChar char="•"/>
            </a:pPr>
            <a:r>
              <a:rPr lang="en-US" sz="1770" dirty="0">
                <a:latin typeface="Segoe UI Semibold" panose="020B0702040204020203" pitchFamily="34" charset="0"/>
                <a:cs typeface="Segoe UI Semibold" panose="020B0702040204020203" pitchFamily="34" charset="0"/>
              </a:rPr>
              <a:t>Detail and Summary Reports</a:t>
            </a:r>
          </a:p>
          <a:p>
            <a:pPr marL="182880" indent="-182880">
              <a:spcBef>
                <a:spcPts val="1200"/>
              </a:spcBef>
              <a:buFont typeface="Arial" panose="020B0604020202020204" pitchFamily="34" charset="0"/>
              <a:buChar char="•"/>
            </a:pPr>
            <a:endParaRPr lang="en-US"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0630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EDC5E713-7DF7-4388-A3E0-C9B3B9034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 y="6268932"/>
            <a:ext cx="1384935" cy="589067"/>
          </a:xfrm>
          <a:prstGeom prst="rect">
            <a:avLst/>
          </a:prstGeom>
        </p:spPr>
      </p:pic>
      <p:sp>
        <p:nvSpPr>
          <p:cNvPr id="3" name="Content Placeholder 2">
            <a:extLst>
              <a:ext uri="{FF2B5EF4-FFF2-40B4-BE49-F238E27FC236}">
                <a16:creationId xmlns:a16="http://schemas.microsoft.com/office/drawing/2014/main" id="{5046AA76-63F1-4313-B1F9-632B7ACE7DF8}"/>
              </a:ext>
            </a:extLst>
          </p:cNvPr>
          <p:cNvSpPr>
            <a:spLocks noGrp="1"/>
          </p:cNvSpPr>
          <p:nvPr>
            <p:ph idx="1"/>
          </p:nvPr>
        </p:nvSpPr>
        <p:spPr>
          <a:xfrm>
            <a:off x="771787" y="336332"/>
            <a:ext cx="10829663" cy="5532764"/>
          </a:xfrm>
        </p:spPr>
        <p:txBody>
          <a:bodyPr/>
          <a:lstStyle/>
          <a:p>
            <a:r>
              <a:rPr lang="en-US" sz="5400" dirty="0">
                <a:latin typeface="Segoe UI" panose="020B0502040204020203" pitchFamily="34" charset="0"/>
                <a:cs typeface="Segoe UI" panose="020B0502040204020203" pitchFamily="34" charset="0"/>
              </a:rPr>
              <a:t>                   </a:t>
            </a:r>
          </a:p>
          <a:p>
            <a:endParaRPr lang="en-US" sz="5400" dirty="0">
              <a:latin typeface="Segoe UI" panose="020B0502040204020203" pitchFamily="34" charset="0"/>
              <a:cs typeface="Segoe UI" panose="020B0502040204020203" pitchFamily="34" charset="0"/>
            </a:endParaRPr>
          </a:p>
          <a:p>
            <a:endParaRPr lang="en-US" sz="5400" dirty="0">
              <a:latin typeface="Segoe UI" panose="020B0502040204020203" pitchFamily="34" charset="0"/>
              <a:cs typeface="Segoe UI" panose="020B0502040204020203" pitchFamily="34" charset="0"/>
            </a:endParaRPr>
          </a:p>
          <a:p>
            <a:endParaRPr lang="en-US" dirty="0"/>
          </a:p>
        </p:txBody>
      </p:sp>
      <p:pic>
        <p:nvPicPr>
          <p:cNvPr id="2" name="Picture 1">
            <a:extLst>
              <a:ext uri="{FF2B5EF4-FFF2-40B4-BE49-F238E27FC236}">
                <a16:creationId xmlns:a16="http://schemas.microsoft.com/office/drawing/2014/main" id="{77874DC2-2F93-47F4-9455-61502FB423D3}"/>
              </a:ext>
            </a:extLst>
          </p:cNvPr>
          <p:cNvPicPr>
            <a:picLocks noChangeAspect="1"/>
          </p:cNvPicPr>
          <p:nvPr/>
        </p:nvPicPr>
        <p:blipFill>
          <a:blip r:embed="rId4"/>
          <a:stretch>
            <a:fillRect/>
          </a:stretch>
        </p:blipFill>
        <p:spPr>
          <a:xfrm>
            <a:off x="1" y="-404336"/>
            <a:ext cx="12192000" cy="6673268"/>
          </a:xfrm>
          <a:prstGeom prst="rect">
            <a:avLst/>
          </a:prstGeom>
        </p:spPr>
      </p:pic>
    </p:spTree>
    <p:extLst>
      <p:ext uri="{BB962C8B-B14F-4D97-AF65-F5344CB8AC3E}">
        <p14:creationId xmlns:p14="http://schemas.microsoft.com/office/powerpoint/2010/main" val="2864043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EDC5E713-7DF7-4388-A3E0-C9B3B9034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 y="6268932"/>
            <a:ext cx="1384935" cy="589067"/>
          </a:xfrm>
          <a:prstGeom prst="rect">
            <a:avLst/>
          </a:prstGeom>
        </p:spPr>
      </p:pic>
      <p:sp>
        <p:nvSpPr>
          <p:cNvPr id="3" name="Content Placeholder 2">
            <a:extLst>
              <a:ext uri="{FF2B5EF4-FFF2-40B4-BE49-F238E27FC236}">
                <a16:creationId xmlns:a16="http://schemas.microsoft.com/office/drawing/2014/main" id="{5046AA76-63F1-4313-B1F9-632B7ACE7DF8}"/>
              </a:ext>
            </a:extLst>
          </p:cNvPr>
          <p:cNvSpPr>
            <a:spLocks noGrp="1"/>
          </p:cNvSpPr>
          <p:nvPr>
            <p:ph idx="1"/>
          </p:nvPr>
        </p:nvSpPr>
        <p:spPr>
          <a:xfrm>
            <a:off x="771787" y="336332"/>
            <a:ext cx="10829663" cy="5532764"/>
          </a:xfrm>
        </p:spPr>
        <p:txBody>
          <a:bodyPr/>
          <a:lstStyle/>
          <a:p>
            <a:r>
              <a:rPr lang="en-US" sz="5400" dirty="0">
                <a:latin typeface="Segoe UI" panose="020B0502040204020203" pitchFamily="34" charset="0"/>
                <a:cs typeface="Segoe UI" panose="020B0502040204020203" pitchFamily="34" charset="0"/>
              </a:rPr>
              <a:t>                   </a:t>
            </a:r>
          </a:p>
          <a:p>
            <a:endParaRPr lang="en-US" sz="5400" dirty="0">
              <a:latin typeface="Segoe UI" panose="020B0502040204020203" pitchFamily="34" charset="0"/>
              <a:cs typeface="Segoe UI" panose="020B0502040204020203" pitchFamily="34" charset="0"/>
            </a:endParaRPr>
          </a:p>
          <a:p>
            <a:endParaRPr lang="en-US" sz="5400" dirty="0">
              <a:latin typeface="Segoe UI" panose="020B0502040204020203" pitchFamily="34" charset="0"/>
              <a:cs typeface="Segoe UI" panose="020B0502040204020203" pitchFamily="34" charset="0"/>
            </a:endParaRPr>
          </a:p>
          <a:p>
            <a:endParaRPr lang="en-US" dirty="0"/>
          </a:p>
        </p:txBody>
      </p:sp>
      <p:pic>
        <p:nvPicPr>
          <p:cNvPr id="2" name="Picture 1">
            <a:extLst>
              <a:ext uri="{FF2B5EF4-FFF2-40B4-BE49-F238E27FC236}">
                <a16:creationId xmlns:a16="http://schemas.microsoft.com/office/drawing/2014/main" id="{F0E4B24A-D721-450C-A36E-BE658C817D35}"/>
              </a:ext>
            </a:extLst>
          </p:cNvPr>
          <p:cNvPicPr>
            <a:picLocks noChangeAspect="1"/>
          </p:cNvPicPr>
          <p:nvPr/>
        </p:nvPicPr>
        <p:blipFill>
          <a:blip r:embed="rId4"/>
          <a:stretch>
            <a:fillRect/>
          </a:stretch>
        </p:blipFill>
        <p:spPr>
          <a:xfrm>
            <a:off x="563400" y="1002581"/>
            <a:ext cx="11065199" cy="4852837"/>
          </a:xfrm>
          <a:prstGeom prst="rect">
            <a:avLst/>
          </a:prstGeom>
        </p:spPr>
      </p:pic>
      <p:pic>
        <p:nvPicPr>
          <p:cNvPr id="4" name="Picture 3">
            <a:extLst>
              <a:ext uri="{FF2B5EF4-FFF2-40B4-BE49-F238E27FC236}">
                <a16:creationId xmlns:a16="http://schemas.microsoft.com/office/drawing/2014/main" id="{75BAF103-AD81-497A-BF97-E7BCEAA2E5BA}"/>
              </a:ext>
            </a:extLst>
          </p:cNvPr>
          <p:cNvPicPr>
            <a:picLocks noChangeAspect="1"/>
          </p:cNvPicPr>
          <p:nvPr/>
        </p:nvPicPr>
        <p:blipFill>
          <a:blip r:embed="rId5"/>
          <a:stretch>
            <a:fillRect/>
          </a:stretch>
        </p:blipFill>
        <p:spPr>
          <a:xfrm>
            <a:off x="1121233" y="2712658"/>
            <a:ext cx="9949534" cy="1432684"/>
          </a:xfrm>
          <a:prstGeom prst="rect">
            <a:avLst/>
          </a:prstGeom>
        </p:spPr>
      </p:pic>
      <p:pic>
        <p:nvPicPr>
          <p:cNvPr id="5" name="Picture 4">
            <a:extLst>
              <a:ext uri="{FF2B5EF4-FFF2-40B4-BE49-F238E27FC236}">
                <a16:creationId xmlns:a16="http://schemas.microsoft.com/office/drawing/2014/main" id="{4E8CFC3B-39A0-4D1C-BE0B-750A2A9A8E59}"/>
              </a:ext>
            </a:extLst>
          </p:cNvPr>
          <p:cNvPicPr>
            <a:picLocks noChangeAspect="1"/>
          </p:cNvPicPr>
          <p:nvPr/>
        </p:nvPicPr>
        <p:blipFill>
          <a:blip r:embed="rId6"/>
          <a:stretch>
            <a:fillRect/>
          </a:stretch>
        </p:blipFill>
        <p:spPr>
          <a:xfrm>
            <a:off x="4416406" y="2538907"/>
            <a:ext cx="3359187" cy="1780186"/>
          </a:xfrm>
          <a:prstGeom prst="rect">
            <a:avLst/>
          </a:prstGeom>
        </p:spPr>
      </p:pic>
      <p:pic>
        <p:nvPicPr>
          <p:cNvPr id="7" name="Picture 6">
            <a:extLst>
              <a:ext uri="{FF2B5EF4-FFF2-40B4-BE49-F238E27FC236}">
                <a16:creationId xmlns:a16="http://schemas.microsoft.com/office/drawing/2014/main" id="{3B9BABF2-6694-4D33-A4F0-79E5C2A265CB}"/>
              </a:ext>
            </a:extLst>
          </p:cNvPr>
          <p:cNvPicPr>
            <a:picLocks noChangeAspect="1"/>
          </p:cNvPicPr>
          <p:nvPr/>
        </p:nvPicPr>
        <p:blipFill>
          <a:blip r:embed="rId7"/>
          <a:stretch>
            <a:fillRect/>
          </a:stretch>
        </p:blipFill>
        <p:spPr>
          <a:xfrm>
            <a:off x="384741" y="232933"/>
            <a:ext cx="10955462" cy="755970"/>
          </a:xfrm>
          <a:prstGeom prst="rect">
            <a:avLst/>
          </a:prstGeom>
        </p:spPr>
      </p:pic>
    </p:spTree>
    <p:extLst>
      <p:ext uri="{BB962C8B-B14F-4D97-AF65-F5344CB8AC3E}">
        <p14:creationId xmlns:p14="http://schemas.microsoft.com/office/powerpoint/2010/main" val="2042136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EDC5E713-7DF7-4388-A3E0-C9B3B9034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 y="6268932"/>
            <a:ext cx="1384935" cy="589067"/>
          </a:xfrm>
          <a:prstGeom prst="rect">
            <a:avLst/>
          </a:prstGeom>
        </p:spPr>
      </p:pic>
      <p:sp>
        <p:nvSpPr>
          <p:cNvPr id="3" name="Content Placeholder 2">
            <a:extLst>
              <a:ext uri="{FF2B5EF4-FFF2-40B4-BE49-F238E27FC236}">
                <a16:creationId xmlns:a16="http://schemas.microsoft.com/office/drawing/2014/main" id="{5046AA76-63F1-4313-B1F9-632B7ACE7DF8}"/>
              </a:ext>
            </a:extLst>
          </p:cNvPr>
          <p:cNvSpPr>
            <a:spLocks noGrp="1"/>
          </p:cNvSpPr>
          <p:nvPr>
            <p:ph idx="1"/>
          </p:nvPr>
        </p:nvSpPr>
        <p:spPr>
          <a:xfrm>
            <a:off x="771787" y="336332"/>
            <a:ext cx="10829663" cy="5532764"/>
          </a:xfrm>
        </p:spPr>
        <p:txBody>
          <a:bodyPr>
            <a:normAutofit/>
          </a:bodyPr>
          <a:lstStyle/>
          <a:p>
            <a:r>
              <a:rPr lang="en-US" sz="5400" dirty="0">
                <a:latin typeface="Segoe UI" panose="020B0502040204020203" pitchFamily="34" charset="0"/>
                <a:cs typeface="Segoe UI" panose="020B0502040204020203" pitchFamily="34" charset="0"/>
              </a:rPr>
              <a:t>    </a:t>
            </a:r>
            <a:r>
              <a:rPr lang="en-US" sz="2800" spc="-50" dirty="0">
                <a:solidFill>
                  <a:srgbClr val="638DCB"/>
                </a:solidFill>
                <a:ea typeface="+mj-ea"/>
                <a:cs typeface="Segoe UI" panose="020B0502040204020203" pitchFamily="34" charset="0"/>
              </a:rPr>
              <a:t>Digital Transformation for Modern Office Communications</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1800" spc="-50" dirty="0" err="1">
                <a:solidFill>
                  <a:srgbClr val="638DCB"/>
                </a:solidFill>
                <a:ea typeface="+mj-ea"/>
                <a:cs typeface="Segoe UI" panose="020B0502040204020203" pitchFamily="34" charset="0"/>
              </a:rPr>
              <a:t>CoreInteract</a:t>
            </a:r>
            <a:r>
              <a:rPr lang="en-US" sz="1800" spc="-50" dirty="0">
                <a:solidFill>
                  <a:srgbClr val="638DCB"/>
                </a:solidFill>
                <a:ea typeface="+mj-ea"/>
                <a:cs typeface="Segoe UI" panose="020B0502040204020203" pitchFamily="34" charset="0"/>
              </a:rPr>
              <a:t> enables your Enterprise Users to Engage with Customers</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1800" spc="-50" dirty="0">
                <a:solidFill>
                  <a:srgbClr val="638DCB"/>
                </a:solidFill>
                <a:ea typeface="+mj-ea"/>
                <a:cs typeface="Segoe UI" panose="020B0502040204020203" pitchFamily="34" charset="0"/>
              </a:rPr>
              <a:t>Using the Customer’s Preferred Communications Channels</a:t>
            </a:r>
          </a:p>
          <a:p>
            <a:r>
              <a:rPr lang="en-US" sz="2800" dirty="0">
                <a:solidFill>
                  <a:srgbClr val="3366CC"/>
                </a:solidFill>
                <a:cs typeface="Segoe UI" panose="020B0502040204020203" pitchFamily="34" charset="0"/>
              </a:rPr>
              <a:t>               </a:t>
            </a:r>
          </a:p>
          <a:p>
            <a:endParaRPr lang="en-US" sz="5400" dirty="0">
              <a:latin typeface="Segoe UI" panose="020B0502040204020203" pitchFamily="34" charset="0"/>
              <a:cs typeface="Segoe UI" panose="020B0502040204020203" pitchFamily="34" charset="0"/>
            </a:endParaRPr>
          </a:p>
          <a:p>
            <a:endParaRPr lang="en-US" sz="5400" dirty="0">
              <a:latin typeface="Segoe UI" panose="020B0502040204020203" pitchFamily="34" charset="0"/>
              <a:cs typeface="Segoe UI" panose="020B0502040204020203" pitchFamily="34" charset="0"/>
            </a:endParaRPr>
          </a:p>
          <a:p>
            <a:endParaRPr lang="en-US" dirty="0"/>
          </a:p>
        </p:txBody>
      </p:sp>
      <p:grpSp>
        <p:nvGrpSpPr>
          <p:cNvPr id="7" name="Group 6">
            <a:extLst>
              <a:ext uri="{FF2B5EF4-FFF2-40B4-BE49-F238E27FC236}">
                <a16:creationId xmlns:a16="http://schemas.microsoft.com/office/drawing/2014/main" id="{A937BBF9-ABEE-4EA3-A466-C0CF9AE8F93D}"/>
              </a:ext>
            </a:extLst>
          </p:cNvPr>
          <p:cNvGrpSpPr/>
          <p:nvPr/>
        </p:nvGrpSpPr>
        <p:grpSpPr>
          <a:xfrm>
            <a:off x="609607" y="2429970"/>
            <a:ext cx="3370526" cy="2986093"/>
            <a:chOff x="987685" y="2765235"/>
            <a:chExt cx="2671330" cy="2505294"/>
          </a:xfrm>
        </p:grpSpPr>
        <p:sp>
          <p:nvSpPr>
            <p:cNvPr id="8" name="Oval 7">
              <a:extLst>
                <a:ext uri="{FF2B5EF4-FFF2-40B4-BE49-F238E27FC236}">
                  <a16:creationId xmlns:a16="http://schemas.microsoft.com/office/drawing/2014/main" id="{B70B0CCF-EFB4-4839-8A6E-2765294E18DC}"/>
                </a:ext>
              </a:extLst>
            </p:cNvPr>
            <p:cNvSpPr>
              <a:spLocks noChangeAspect="1"/>
            </p:cNvSpPr>
            <p:nvPr/>
          </p:nvSpPr>
          <p:spPr>
            <a:xfrm>
              <a:off x="1776384" y="3474106"/>
              <a:ext cx="1097280" cy="1097280"/>
            </a:xfrm>
            <a:prstGeom prst="ellipse">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14B0DA8B-E51A-42C3-BA20-67C3DB575F3B}"/>
                </a:ext>
              </a:extLst>
            </p:cNvPr>
            <p:cNvGrpSpPr/>
            <p:nvPr/>
          </p:nvGrpSpPr>
          <p:grpSpPr>
            <a:xfrm>
              <a:off x="2562722" y="2765235"/>
              <a:ext cx="698962" cy="698962"/>
              <a:chOff x="1278038" y="2947646"/>
              <a:chExt cx="698962" cy="698962"/>
            </a:xfrm>
          </p:grpSpPr>
          <p:sp>
            <p:nvSpPr>
              <p:cNvPr id="27" name="Oval 26">
                <a:extLst>
                  <a:ext uri="{FF2B5EF4-FFF2-40B4-BE49-F238E27FC236}">
                    <a16:creationId xmlns:a16="http://schemas.microsoft.com/office/drawing/2014/main" id="{5F9E9E74-8E04-41B4-B8AC-59551C7A6513}"/>
                  </a:ext>
                </a:extLst>
              </p:cNvPr>
              <p:cNvSpPr/>
              <p:nvPr/>
            </p:nvSpPr>
            <p:spPr>
              <a:xfrm>
                <a:off x="1278038" y="2947646"/>
                <a:ext cx="698962" cy="698962"/>
              </a:xfrm>
              <a:prstGeom prst="ellipse">
                <a:avLst/>
              </a:prstGeom>
              <a:solidFill>
                <a:schemeClr val="bg1"/>
              </a:solidFill>
              <a:ln w="19050">
                <a:solidFill>
                  <a:srgbClr val="7093D2"/>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8" name="Picture 10" descr="Fax Free Vectors Download Icon PNG Transparent Background, Free Download  #4907 - FreeIconsPNG">
                <a:extLst>
                  <a:ext uri="{FF2B5EF4-FFF2-40B4-BE49-F238E27FC236}">
                    <a16:creationId xmlns:a16="http://schemas.microsoft.com/office/drawing/2014/main" id="{4BB7DF79-742D-407D-8FD6-14A9CD9CAA7C}"/>
                  </a:ext>
                </a:extLst>
              </p:cNvPr>
              <p:cNvPicPr>
                <a:picLocks noChangeAspect="1" noChangeArrowheads="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t="24798"/>
              <a:stretch/>
            </p:blipFill>
            <p:spPr bwMode="auto">
              <a:xfrm>
                <a:off x="1335460" y="3026630"/>
                <a:ext cx="613939" cy="481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403420EE-42CB-41A1-B9D5-0BA0D50384D3}"/>
                </a:ext>
              </a:extLst>
            </p:cNvPr>
            <p:cNvGrpSpPr/>
            <p:nvPr/>
          </p:nvGrpSpPr>
          <p:grpSpPr>
            <a:xfrm>
              <a:off x="987685" y="3693821"/>
              <a:ext cx="698962" cy="698962"/>
              <a:chOff x="932931" y="3782629"/>
              <a:chExt cx="698962" cy="698962"/>
            </a:xfrm>
          </p:grpSpPr>
          <p:sp>
            <p:nvSpPr>
              <p:cNvPr id="25" name="Oval 24">
                <a:extLst>
                  <a:ext uri="{FF2B5EF4-FFF2-40B4-BE49-F238E27FC236}">
                    <a16:creationId xmlns:a16="http://schemas.microsoft.com/office/drawing/2014/main" id="{C08922EB-4DC0-4C21-8424-185CEFFB2F7A}"/>
                  </a:ext>
                </a:extLst>
              </p:cNvPr>
              <p:cNvSpPr/>
              <p:nvPr/>
            </p:nvSpPr>
            <p:spPr>
              <a:xfrm>
                <a:off x="932931" y="3782629"/>
                <a:ext cx="698962" cy="698962"/>
              </a:xfrm>
              <a:prstGeom prst="ellipse">
                <a:avLst/>
              </a:prstGeom>
              <a:solidFill>
                <a:schemeClr val="bg1"/>
              </a:solidFill>
              <a:ln w="19050">
                <a:solidFill>
                  <a:srgbClr val="7093D2"/>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6" name="Picture 4" descr="Amazon.com: Chat Application: Appstore for Android">
                <a:extLst>
                  <a:ext uri="{FF2B5EF4-FFF2-40B4-BE49-F238E27FC236}">
                    <a16:creationId xmlns:a16="http://schemas.microsoft.com/office/drawing/2014/main" id="{C56DCA1B-2102-41D2-9B0C-145D1820028E}"/>
                  </a:ext>
                </a:extLst>
              </p:cNvPr>
              <p:cNvPicPr>
                <a:picLocks noChangeAspect="1" noChangeArrowheads="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1053812" y="3933330"/>
                <a:ext cx="457200" cy="457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87081A8D-453D-4F76-BF41-7E85480CEA36}"/>
                </a:ext>
              </a:extLst>
            </p:cNvPr>
            <p:cNvGrpSpPr/>
            <p:nvPr/>
          </p:nvGrpSpPr>
          <p:grpSpPr>
            <a:xfrm>
              <a:off x="2960053" y="3703867"/>
              <a:ext cx="698962" cy="698962"/>
              <a:chOff x="1305932" y="3762117"/>
              <a:chExt cx="698962" cy="698962"/>
            </a:xfrm>
          </p:grpSpPr>
          <p:sp>
            <p:nvSpPr>
              <p:cNvPr id="23" name="Oval 22">
                <a:extLst>
                  <a:ext uri="{FF2B5EF4-FFF2-40B4-BE49-F238E27FC236}">
                    <a16:creationId xmlns:a16="http://schemas.microsoft.com/office/drawing/2014/main" id="{194A5ABE-D6F9-4C07-AB67-AE7960846044}"/>
                  </a:ext>
                </a:extLst>
              </p:cNvPr>
              <p:cNvSpPr/>
              <p:nvPr/>
            </p:nvSpPr>
            <p:spPr>
              <a:xfrm>
                <a:off x="1305932" y="3762117"/>
                <a:ext cx="698962" cy="698962"/>
              </a:xfrm>
              <a:prstGeom prst="ellipse">
                <a:avLst/>
              </a:prstGeom>
              <a:solidFill>
                <a:schemeClr val="bg1"/>
              </a:solidFill>
              <a:ln w="19050">
                <a:solidFill>
                  <a:srgbClr val="7093D2"/>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4" name="Picture 12" descr="Phone Icon – Free Download, PNG and Vector">
                <a:extLst>
                  <a:ext uri="{FF2B5EF4-FFF2-40B4-BE49-F238E27FC236}">
                    <a16:creationId xmlns:a16="http://schemas.microsoft.com/office/drawing/2014/main" id="{F29D25C3-7677-49F0-8647-CEE2302D2BE2}"/>
                  </a:ext>
                </a:extLst>
              </p:cNvPr>
              <p:cNvPicPr>
                <a:picLocks noChangeAspect="1" noChangeArrowheads="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26813" y="3882998"/>
                <a:ext cx="457200" cy="457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61AFC4A2-2F5A-449E-9CF9-0BF67F183ED8}"/>
                </a:ext>
              </a:extLst>
            </p:cNvPr>
            <p:cNvGrpSpPr/>
            <p:nvPr/>
          </p:nvGrpSpPr>
          <p:grpSpPr>
            <a:xfrm>
              <a:off x="1388364" y="2765235"/>
              <a:ext cx="698962" cy="698962"/>
              <a:chOff x="877602" y="2818313"/>
              <a:chExt cx="698962" cy="698962"/>
            </a:xfrm>
          </p:grpSpPr>
          <p:sp>
            <p:nvSpPr>
              <p:cNvPr id="21" name="Oval 20">
                <a:extLst>
                  <a:ext uri="{FF2B5EF4-FFF2-40B4-BE49-F238E27FC236}">
                    <a16:creationId xmlns:a16="http://schemas.microsoft.com/office/drawing/2014/main" id="{68A90F7A-2301-4AF2-8062-EEDDE0A04D81}"/>
                  </a:ext>
                </a:extLst>
              </p:cNvPr>
              <p:cNvSpPr/>
              <p:nvPr/>
            </p:nvSpPr>
            <p:spPr>
              <a:xfrm>
                <a:off x="877602" y="2818313"/>
                <a:ext cx="698962" cy="698962"/>
              </a:xfrm>
              <a:prstGeom prst="ellipse">
                <a:avLst/>
              </a:prstGeom>
              <a:solidFill>
                <a:schemeClr val="bg1"/>
              </a:solidFill>
              <a:ln w="19050">
                <a:solidFill>
                  <a:srgbClr val="7093D2"/>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2" name="Picture 2" descr="SMS icon PNG and SVG Vector Free Download">
                <a:extLst>
                  <a:ext uri="{FF2B5EF4-FFF2-40B4-BE49-F238E27FC236}">
                    <a16:creationId xmlns:a16="http://schemas.microsoft.com/office/drawing/2014/main" id="{BF8E4B07-9BE9-4E1D-ADAC-9625987EE7DF}"/>
                  </a:ext>
                </a:extLst>
              </p:cNvPr>
              <p:cNvPicPr>
                <a:picLocks noChangeAspect="1" noChangeArrowheads="1"/>
              </p:cNvPicPr>
              <p:nvPr/>
            </p:nvPicPr>
            <p:blipFill>
              <a:blip r:embed="rId7">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1952" y="3001814"/>
                <a:ext cx="470262" cy="411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8E415410-C7D4-4B15-B355-4FB9719EE3D4}"/>
                </a:ext>
              </a:extLst>
            </p:cNvPr>
            <p:cNvGrpSpPr/>
            <p:nvPr/>
          </p:nvGrpSpPr>
          <p:grpSpPr>
            <a:xfrm>
              <a:off x="1388364" y="4571567"/>
              <a:ext cx="1827083" cy="698962"/>
              <a:chOff x="1113450" y="4143711"/>
              <a:chExt cx="1827083" cy="698962"/>
            </a:xfrm>
          </p:grpSpPr>
          <p:grpSp>
            <p:nvGrpSpPr>
              <p:cNvPr id="15" name="Group 14">
                <a:extLst>
                  <a:ext uri="{FF2B5EF4-FFF2-40B4-BE49-F238E27FC236}">
                    <a16:creationId xmlns:a16="http://schemas.microsoft.com/office/drawing/2014/main" id="{636663AA-E7E1-4100-86E9-0DA1EA35E706}"/>
                  </a:ext>
                </a:extLst>
              </p:cNvPr>
              <p:cNvGrpSpPr/>
              <p:nvPr/>
            </p:nvGrpSpPr>
            <p:grpSpPr>
              <a:xfrm>
                <a:off x="2241571" y="4143711"/>
                <a:ext cx="698962" cy="698962"/>
                <a:chOff x="1278038" y="2120935"/>
                <a:chExt cx="698962" cy="698962"/>
              </a:xfrm>
            </p:grpSpPr>
            <p:sp>
              <p:nvSpPr>
                <p:cNvPr id="19" name="Oval 18">
                  <a:extLst>
                    <a:ext uri="{FF2B5EF4-FFF2-40B4-BE49-F238E27FC236}">
                      <a16:creationId xmlns:a16="http://schemas.microsoft.com/office/drawing/2014/main" id="{C811C3E1-2D33-4E03-8613-73CCF3525A40}"/>
                    </a:ext>
                  </a:extLst>
                </p:cNvPr>
                <p:cNvSpPr/>
                <p:nvPr/>
              </p:nvSpPr>
              <p:spPr>
                <a:xfrm>
                  <a:off x="1278038" y="2120935"/>
                  <a:ext cx="698962" cy="698962"/>
                </a:xfrm>
                <a:prstGeom prst="ellipse">
                  <a:avLst/>
                </a:prstGeom>
                <a:solidFill>
                  <a:schemeClr val="bg1"/>
                </a:solidFill>
                <a:ln w="19050">
                  <a:solidFill>
                    <a:srgbClr val="7093D2"/>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0" name="Picture 6" descr="Email Icon Apple Watch Mail Icon Png - Clip Art Library">
                  <a:extLst>
                    <a:ext uri="{FF2B5EF4-FFF2-40B4-BE49-F238E27FC236}">
                      <a16:creationId xmlns:a16="http://schemas.microsoft.com/office/drawing/2014/main" id="{5D709F0D-AE96-4E8F-BB86-031BB61259A7}"/>
                    </a:ext>
                  </a:extLst>
                </p:cNvPr>
                <p:cNvPicPr>
                  <a:picLocks noChangeAspect="1" noChangeArrowheads="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35644" y="2267656"/>
                  <a:ext cx="383750" cy="365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8DA7D2BA-D51D-48C6-848E-573976F986AE}"/>
                  </a:ext>
                </a:extLst>
              </p:cNvPr>
              <p:cNvGrpSpPr/>
              <p:nvPr/>
            </p:nvGrpSpPr>
            <p:grpSpPr>
              <a:xfrm>
                <a:off x="1113450" y="4143711"/>
                <a:ext cx="698962" cy="698962"/>
                <a:chOff x="948750" y="4752652"/>
                <a:chExt cx="698962" cy="698962"/>
              </a:xfrm>
            </p:grpSpPr>
            <p:sp>
              <p:nvSpPr>
                <p:cNvPr id="17" name="Oval 16">
                  <a:extLst>
                    <a:ext uri="{FF2B5EF4-FFF2-40B4-BE49-F238E27FC236}">
                      <a16:creationId xmlns:a16="http://schemas.microsoft.com/office/drawing/2014/main" id="{7C50D9F8-54DF-4D87-89CC-22985AFC72DA}"/>
                    </a:ext>
                  </a:extLst>
                </p:cNvPr>
                <p:cNvSpPr/>
                <p:nvPr/>
              </p:nvSpPr>
              <p:spPr>
                <a:xfrm>
                  <a:off x="948750" y="4752652"/>
                  <a:ext cx="698962" cy="698962"/>
                </a:xfrm>
                <a:prstGeom prst="ellipse">
                  <a:avLst/>
                </a:prstGeom>
                <a:solidFill>
                  <a:schemeClr val="bg1"/>
                </a:solidFill>
                <a:ln w="19050">
                  <a:solidFill>
                    <a:srgbClr val="7093D2"/>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8" name="Picture 6" descr="Social Networks Icons Png - Circle Social Media Icon, Transparent Png ,  Transparent Png Image - PNGitem">
                  <a:extLst>
                    <a:ext uri="{FF2B5EF4-FFF2-40B4-BE49-F238E27FC236}">
                      <a16:creationId xmlns:a16="http://schemas.microsoft.com/office/drawing/2014/main" id="{EA86D430-5C9D-4C7D-9C5C-8180BCA2DE8D}"/>
                    </a:ext>
                  </a:extLst>
                </p:cNvPr>
                <p:cNvPicPr>
                  <a:picLocks noChangeAspect="1" noChangeArrowheads="1"/>
                </p:cNvPicPr>
                <p:nvPr/>
              </p:nvPicPr>
              <p:blipFill>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974978" y="4850673"/>
                  <a:ext cx="646506" cy="50292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4" name="Picture 14" descr="Remarketing - Inland Empire IT Services">
              <a:extLst>
                <a:ext uri="{FF2B5EF4-FFF2-40B4-BE49-F238E27FC236}">
                  <a16:creationId xmlns:a16="http://schemas.microsoft.com/office/drawing/2014/main" id="{B804D198-4632-484E-948C-9DB30393B8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4530" y="3624466"/>
              <a:ext cx="822960" cy="822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CE7C2F8D-FC67-4F81-9FBC-AABCE511A754}"/>
              </a:ext>
            </a:extLst>
          </p:cNvPr>
          <p:cNvGrpSpPr/>
          <p:nvPr/>
        </p:nvGrpSpPr>
        <p:grpSpPr>
          <a:xfrm>
            <a:off x="4967611" y="2868498"/>
            <a:ext cx="2103120" cy="2103120"/>
            <a:chOff x="4636105" y="3538124"/>
            <a:chExt cx="2103120" cy="2103120"/>
          </a:xfrm>
        </p:grpSpPr>
        <p:sp>
          <p:nvSpPr>
            <p:cNvPr id="30" name="Oval 29">
              <a:extLst>
                <a:ext uri="{FF2B5EF4-FFF2-40B4-BE49-F238E27FC236}">
                  <a16:creationId xmlns:a16="http://schemas.microsoft.com/office/drawing/2014/main" id="{969F0BB3-817E-4D06-90AD-EA1ECB03EA58}"/>
                </a:ext>
              </a:extLst>
            </p:cNvPr>
            <p:cNvSpPr/>
            <p:nvPr/>
          </p:nvSpPr>
          <p:spPr>
            <a:xfrm>
              <a:off x="4636105" y="3538124"/>
              <a:ext cx="2103120" cy="2103120"/>
            </a:xfrm>
            <a:prstGeom prst="ellipse">
              <a:avLst/>
            </a:prstGeom>
            <a:solidFill>
              <a:schemeClr val="bg1"/>
            </a:solid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AA6F9920-4B70-4DE1-B5C7-FFFA65C8F26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832309" y="4132484"/>
              <a:ext cx="1710712" cy="914400"/>
            </a:xfrm>
            <a:prstGeom prst="rect">
              <a:avLst/>
            </a:prstGeom>
            <a:solidFill>
              <a:schemeClr val="bg1"/>
            </a:solidFill>
          </p:spPr>
        </p:pic>
      </p:grpSp>
      <p:grpSp>
        <p:nvGrpSpPr>
          <p:cNvPr id="32" name="Group 31">
            <a:extLst>
              <a:ext uri="{FF2B5EF4-FFF2-40B4-BE49-F238E27FC236}">
                <a16:creationId xmlns:a16="http://schemas.microsoft.com/office/drawing/2014/main" id="{315BB3AC-8D86-4734-ACFD-86FD0B373355}"/>
              </a:ext>
            </a:extLst>
          </p:cNvPr>
          <p:cNvGrpSpPr/>
          <p:nvPr/>
        </p:nvGrpSpPr>
        <p:grpSpPr>
          <a:xfrm>
            <a:off x="7876947" y="1884293"/>
            <a:ext cx="3680214" cy="3952156"/>
            <a:chOff x="7626569" y="1884293"/>
            <a:chExt cx="3680214" cy="3952156"/>
          </a:xfrm>
        </p:grpSpPr>
        <p:grpSp>
          <p:nvGrpSpPr>
            <p:cNvPr id="33" name="Group 32">
              <a:extLst>
                <a:ext uri="{FF2B5EF4-FFF2-40B4-BE49-F238E27FC236}">
                  <a16:creationId xmlns:a16="http://schemas.microsoft.com/office/drawing/2014/main" id="{5E050E55-C3B6-47B8-8F80-90D0A669EC54}"/>
                </a:ext>
              </a:extLst>
            </p:cNvPr>
            <p:cNvGrpSpPr/>
            <p:nvPr/>
          </p:nvGrpSpPr>
          <p:grpSpPr>
            <a:xfrm>
              <a:off x="9935183" y="3162439"/>
              <a:ext cx="1371600" cy="1371600"/>
              <a:chOff x="8660247" y="1460252"/>
              <a:chExt cx="1371600" cy="1371600"/>
            </a:xfrm>
          </p:grpSpPr>
          <p:sp>
            <p:nvSpPr>
              <p:cNvPr id="69" name="Oval 68">
                <a:extLst>
                  <a:ext uri="{FF2B5EF4-FFF2-40B4-BE49-F238E27FC236}">
                    <a16:creationId xmlns:a16="http://schemas.microsoft.com/office/drawing/2014/main" id="{A5D18925-6E16-4D06-8843-3FA5780BE4A0}"/>
                  </a:ext>
                </a:extLst>
              </p:cNvPr>
              <p:cNvSpPr>
                <a:spLocks noChangeAspect="1"/>
              </p:cNvSpPr>
              <p:nvPr/>
            </p:nvSpPr>
            <p:spPr>
              <a:xfrm>
                <a:off x="8660247" y="1460252"/>
                <a:ext cx="1371600" cy="1371600"/>
              </a:xfrm>
              <a:prstGeom prst="ellipse">
                <a:avLst/>
              </a:prstGeom>
              <a:solidFill>
                <a:schemeClr val="bg1"/>
              </a:solid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70" name="Group 69">
                <a:extLst>
                  <a:ext uri="{FF2B5EF4-FFF2-40B4-BE49-F238E27FC236}">
                    <a16:creationId xmlns:a16="http://schemas.microsoft.com/office/drawing/2014/main" id="{E86A6A67-8BC0-4E7A-A1F8-07CAE75DC3EF}"/>
                  </a:ext>
                </a:extLst>
              </p:cNvPr>
              <p:cNvGrpSpPr/>
              <p:nvPr/>
            </p:nvGrpSpPr>
            <p:grpSpPr>
              <a:xfrm>
                <a:off x="8843151" y="2037086"/>
                <a:ext cx="1037285" cy="365760"/>
                <a:chOff x="8792351" y="2037086"/>
                <a:chExt cx="1037285" cy="365760"/>
              </a:xfrm>
            </p:grpSpPr>
            <p:pic>
              <p:nvPicPr>
                <p:cNvPr id="74" name="Picture 4" descr="3d Man Phone High Res Stock Images | Shutterstock">
                  <a:extLst>
                    <a:ext uri="{FF2B5EF4-FFF2-40B4-BE49-F238E27FC236}">
                      <a16:creationId xmlns:a16="http://schemas.microsoft.com/office/drawing/2014/main" id="{E1FE45A2-D7CA-408A-9E78-95DDA8E09F4F}"/>
                    </a:ext>
                  </a:extLst>
                </p:cNvPr>
                <p:cNvPicPr>
                  <a:picLocks noChangeAspect="1" noChangeArrowheads="1"/>
                </p:cNvPicPr>
                <p:nvPr/>
              </p:nvPicPr>
              <p:blipFill rotWithShape="1">
                <a:blip r:embed="rId1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b="11538"/>
                <a:stretch/>
              </p:blipFill>
              <p:spPr bwMode="auto">
                <a:xfrm>
                  <a:off x="8792351" y="2037086"/>
                  <a:ext cx="436084" cy="36576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3d Man Phone High Res Stock Images | Shutterstock">
                  <a:extLst>
                    <a:ext uri="{FF2B5EF4-FFF2-40B4-BE49-F238E27FC236}">
                      <a16:creationId xmlns:a16="http://schemas.microsoft.com/office/drawing/2014/main" id="{6E11DA87-07A7-4508-BB9F-A902745CB5BA}"/>
                    </a:ext>
                  </a:extLst>
                </p:cNvPr>
                <p:cNvPicPr>
                  <a:picLocks noChangeAspect="1" noChangeArrowheads="1"/>
                </p:cNvPicPr>
                <p:nvPr/>
              </p:nvPicPr>
              <p:blipFill rotWithShape="1">
                <a:blip r:embed="rId1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b="11538"/>
                <a:stretch/>
              </p:blipFill>
              <p:spPr bwMode="auto">
                <a:xfrm>
                  <a:off x="9446337" y="2037086"/>
                  <a:ext cx="383299" cy="365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1" name="Group 70">
                <a:extLst>
                  <a:ext uri="{FF2B5EF4-FFF2-40B4-BE49-F238E27FC236}">
                    <a16:creationId xmlns:a16="http://schemas.microsoft.com/office/drawing/2014/main" id="{BD16DB26-B260-4EA8-9CFF-D4B532DBCD55}"/>
                  </a:ext>
                </a:extLst>
              </p:cNvPr>
              <p:cNvGrpSpPr/>
              <p:nvPr/>
            </p:nvGrpSpPr>
            <p:grpSpPr>
              <a:xfrm>
                <a:off x="8883905" y="1536191"/>
                <a:ext cx="924291" cy="1185187"/>
                <a:chOff x="8833699" y="1536191"/>
                <a:chExt cx="924291" cy="1185187"/>
              </a:xfrm>
            </p:grpSpPr>
            <p:sp>
              <p:nvSpPr>
                <p:cNvPr id="72" name="TextBox 71">
                  <a:extLst>
                    <a:ext uri="{FF2B5EF4-FFF2-40B4-BE49-F238E27FC236}">
                      <a16:creationId xmlns:a16="http://schemas.microsoft.com/office/drawing/2014/main" id="{960BB8EC-DA02-4E96-82AC-9A1D75E687CE}"/>
                    </a:ext>
                  </a:extLst>
                </p:cNvPr>
                <p:cNvSpPr txBox="1"/>
                <p:nvPr/>
              </p:nvSpPr>
              <p:spPr>
                <a:xfrm>
                  <a:off x="8833699" y="1536191"/>
                  <a:ext cx="92429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Corporate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Services</a:t>
                  </a:r>
                </a:p>
              </p:txBody>
            </p:sp>
            <p:pic>
              <p:nvPicPr>
                <p:cNvPr id="73" name="Picture 4" descr="3d Man Phone High Res Stock Images | Shutterstock">
                  <a:extLst>
                    <a:ext uri="{FF2B5EF4-FFF2-40B4-BE49-F238E27FC236}">
                      <a16:creationId xmlns:a16="http://schemas.microsoft.com/office/drawing/2014/main" id="{738B92C8-DE4C-4E92-ADA4-B85E6BE77A4F}"/>
                    </a:ext>
                  </a:extLst>
                </p:cNvPr>
                <p:cNvPicPr>
                  <a:picLocks noChangeAspect="1" noChangeArrowheads="1"/>
                </p:cNvPicPr>
                <p:nvPr/>
              </p:nvPicPr>
              <p:blipFill rotWithShape="1">
                <a:blip r:embed="rId1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b="11538"/>
                <a:stretch/>
              </p:blipFill>
              <p:spPr bwMode="auto">
                <a:xfrm>
                  <a:off x="9193092" y="2355618"/>
                  <a:ext cx="383299" cy="36576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4" name="Group 33">
              <a:extLst>
                <a:ext uri="{FF2B5EF4-FFF2-40B4-BE49-F238E27FC236}">
                  <a16:creationId xmlns:a16="http://schemas.microsoft.com/office/drawing/2014/main" id="{A140750B-4A9B-4CA4-B2E9-7DE016D337D9}"/>
                </a:ext>
              </a:extLst>
            </p:cNvPr>
            <p:cNvGrpSpPr/>
            <p:nvPr/>
          </p:nvGrpSpPr>
          <p:grpSpPr>
            <a:xfrm>
              <a:off x="7626569" y="4295869"/>
              <a:ext cx="1371600" cy="1371600"/>
              <a:chOff x="8953453" y="1629221"/>
              <a:chExt cx="1371600" cy="1371600"/>
            </a:xfrm>
          </p:grpSpPr>
          <p:sp>
            <p:nvSpPr>
              <p:cNvPr id="62" name="Oval 61">
                <a:extLst>
                  <a:ext uri="{FF2B5EF4-FFF2-40B4-BE49-F238E27FC236}">
                    <a16:creationId xmlns:a16="http://schemas.microsoft.com/office/drawing/2014/main" id="{1B949004-2219-4B7B-85E5-8D3283D234D2}"/>
                  </a:ext>
                </a:extLst>
              </p:cNvPr>
              <p:cNvSpPr>
                <a:spLocks noChangeAspect="1"/>
              </p:cNvSpPr>
              <p:nvPr/>
            </p:nvSpPr>
            <p:spPr>
              <a:xfrm>
                <a:off x="8953453" y="1629221"/>
                <a:ext cx="1371600" cy="1371600"/>
              </a:xfrm>
              <a:prstGeom prst="ellipse">
                <a:avLst/>
              </a:prstGeom>
              <a:solidFill>
                <a:schemeClr val="bg1"/>
              </a:solid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63" name="Group 62">
                <a:extLst>
                  <a:ext uri="{FF2B5EF4-FFF2-40B4-BE49-F238E27FC236}">
                    <a16:creationId xmlns:a16="http://schemas.microsoft.com/office/drawing/2014/main" id="{0EE239A5-B31C-4001-8747-FDDA00660883}"/>
                  </a:ext>
                </a:extLst>
              </p:cNvPr>
              <p:cNvGrpSpPr/>
              <p:nvPr/>
            </p:nvGrpSpPr>
            <p:grpSpPr>
              <a:xfrm>
                <a:off x="9136357" y="2206055"/>
                <a:ext cx="1037285" cy="365760"/>
                <a:chOff x="9085557" y="2206055"/>
                <a:chExt cx="1037285" cy="365760"/>
              </a:xfrm>
            </p:grpSpPr>
            <p:pic>
              <p:nvPicPr>
                <p:cNvPr id="67" name="Picture 4" descr="3d Man Phone High Res Stock Images | Shutterstock">
                  <a:extLst>
                    <a:ext uri="{FF2B5EF4-FFF2-40B4-BE49-F238E27FC236}">
                      <a16:creationId xmlns:a16="http://schemas.microsoft.com/office/drawing/2014/main" id="{0BE735A4-4BB6-4742-9E7B-22E4EC902E09}"/>
                    </a:ext>
                  </a:extLst>
                </p:cNvPr>
                <p:cNvPicPr>
                  <a:picLocks noChangeAspect="1" noChangeArrowheads="1"/>
                </p:cNvPicPr>
                <p:nvPr/>
              </p:nvPicPr>
              <p:blipFill rotWithShape="1">
                <a:blip r:embed="rId1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b="11538"/>
                <a:stretch/>
              </p:blipFill>
              <p:spPr bwMode="auto">
                <a:xfrm>
                  <a:off x="9085557" y="2206055"/>
                  <a:ext cx="436084" cy="36576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3d Man Phone High Res Stock Images | Shutterstock">
                  <a:extLst>
                    <a:ext uri="{FF2B5EF4-FFF2-40B4-BE49-F238E27FC236}">
                      <a16:creationId xmlns:a16="http://schemas.microsoft.com/office/drawing/2014/main" id="{F46388B0-1C2E-4A85-BCFA-26CE167213DE}"/>
                    </a:ext>
                  </a:extLst>
                </p:cNvPr>
                <p:cNvPicPr>
                  <a:picLocks noChangeAspect="1" noChangeArrowheads="1"/>
                </p:cNvPicPr>
                <p:nvPr/>
              </p:nvPicPr>
              <p:blipFill rotWithShape="1">
                <a:blip r:embed="rId1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b="11538"/>
                <a:stretch/>
              </p:blipFill>
              <p:spPr bwMode="auto">
                <a:xfrm>
                  <a:off x="9739543" y="2206055"/>
                  <a:ext cx="383299" cy="365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4" name="Group 63">
                <a:extLst>
                  <a:ext uri="{FF2B5EF4-FFF2-40B4-BE49-F238E27FC236}">
                    <a16:creationId xmlns:a16="http://schemas.microsoft.com/office/drawing/2014/main" id="{59285722-671E-4127-9AB4-406B886247DE}"/>
                  </a:ext>
                </a:extLst>
              </p:cNvPr>
              <p:cNvGrpSpPr/>
              <p:nvPr/>
            </p:nvGrpSpPr>
            <p:grpSpPr>
              <a:xfrm>
                <a:off x="9177108" y="1694950"/>
                <a:ext cx="924292" cy="1195397"/>
                <a:chOff x="9126902" y="1694950"/>
                <a:chExt cx="924292" cy="1195397"/>
              </a:xfrm>
            </p:grpSpPr>
            <p:sp>
              <p:nvSpPr>
                <p:cNvPr id="65" name="TextBox 64">
                  <a:extLst>
                    <a:ext uri="{FF2B5EF4-FFF2-40B4-BE49-F238E27FC236}">
                      <a16:creationId xmlns:a16="http://schemas.microsoft.com/office/drawing/2014/main" id="{CCB291D2-DB75-4292-9E35-62BC7D6154EE}"/>
                    </a:ext>
                  </a:extLst>
                </p:cNvPr>
                <p:cNvSpPr txBox="1"/>
                <p:nvPr/>
              </p:nvSpPr>
              <p:spPr>
                <a:xfrm>
                  <a:off x="9126902" y="1694950"/>
                  <a:ext cx="92429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Human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Resources</a:t>
                  </a:r>
                </a:p>
              </p:txBody>
            </p:sp>
            <p:pic>
              <p:nvPicPr>
                <p:cNvPr id="66" name="Picture 4" descr="3d Man Phone High Res Stock Images | Shutterstock">
                  <a:extLst>
                    <a:ext uri="{FF2B5EF4-FFF2-40B4-BE49-F238E27FC236}">
                      <a16:creationId xmlns:a16="http://schemas.microsoft.com/office/drawing/2014/main" id="{41723A4C-3D26-421F-9A2D-650BFE0A5946}"/>
                    </a:ext>
                  </a:extLst>
                </p:cNvPr>
                <p:cNvPicPr>
                  <a:picLocks noChangeAspect="1" noChangeArrowheads="1"/>
                </p:cNvPicPr>
                <p:nvPr/>
              </p:nvPicPr>
              <p:blipFill rotWithShape="1">
                <a:blip r:embed="rId1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b="11538"/>
                <a:stretch/>
              </p:blipFill>
              <p:spPr bwMode="auto">
                <a:xfrm>
                  <a:off x="9486298" y="2524587"/>
                  <a:ext cx="383299" cy="36576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5" name="Group 34">
              <a:extLst>
                <a:ext uri="{FF2B5EF4-FFF2-40B4-BE49-F238E27FC236}">
                  <a16:creationId xmlns:a16="http://schemas.microsoft.com/office/drawing/2014/main" id="{5B51A9D4-D0D7-480D-9B09-FABFDF85D573}"/>
                </a:ext>
              </a:extLst>
            </p:cNvPr>
            <p:cNvGrpSpPr/>
            <p:nvPr/>
          </p:nvGrpSpPr>
          <p:grpSpPr>
            <a:xfrm>
              <a:off x="9173003" y="4464849"/>
              <a:ext cx="1371600" cy="1371600"/>
              <a:chOff x="8704971" y="1708735"/>
              <a:chExt cx="1371600" cy="1371600"/>
            </a:xfrm>
          </p:grpSpPr>
          <p:sp>
            <p:nvSpPr>
              <p:cNvPr id="55" name="Oval 54">
                <a:extLst>
                  <a:ext uri="{FF2B5EF4-FFF2-40B4-BE49-F238E27FC236}">
                    <a16:creationId xmlns:a16="http://schemas.microsoft.com/office/drawing/2014/main" id="{0F74F1A6-77EB-46FF-A36D-C38B5C4109DF}"/>
                  </a:ext>
                </a:extLst>
              </p:cNvPr>
              <p:cNvSpPr>
                <a:spLocks noChangeAspect="1"/>
              </p:cNvSpPr>
              <p:nvPr/>
            </p:nvSpPr>
            <p:spPr>
              <a:xfrm>
                <a:off x="8704971" y="1708735"/>
                <a:ext cx="1371600" cy="1371600"/>
              </a:xfrm>
              <a:prstGeom prst="ellipse">
                <a:avLst/>
              </a:prstGeom>
              <a:solidFill>
                <a:schemeClr val="bg1"/>
              </a:solid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56" name="Group 55">
                <a:extLst>
                  <a:ext uri="{FF2B5EF4-FFF2-40B4-BE49-F238E27FC236}">
                    <a16:creationId xmlns:a16="http://schemas.microsoft.com/office/drawing/2014/main" id="{E5893165-318D-4BDF-9548-CD64081C4158}"/>
                  </a:ext>
                </a:extLst>
              </p:cNvPr>
              <p:cNvGrpSpPr/>
              <p:nvPr/>
            </p:nvGrpSpPr>
            <p:grpSpPr>
              <a:xfrm>
                <a:off x="8887875" y="2285569"/>
                <a:ext cx="1037285" cy="365760"/>
                <a:chOff x="8837075" y="2285569"/>
                <a:chExt cx="1037285" cy="365760"/>
              </a:xfrm>
            </p:grpSpPr>
            <p:pic>
              <p:nvPicPr>
                <p:cNvPr id="60" name="Picture 4" descr="3d Man Phone High Res Stock Images | Shutterstock">
                  <a:extLst>
                    <a:ext uri="{FF2B5EF4-FFF2-40B4-BE49-F238E27FC236}">
                      <a16:creationId xmlns:a16="http://schemas.microsoft.com/office/drawing/2014/main" id="{2654846E-F0E0-43AF-9CB8-91F148EEB292}"/>
                    </a:ext>
                  </a:extLst>
                </p:cNvPr>
                <p:cNvPicPr>
                  <a:picLocks noChangeAspect="1" noChangeArrowheads="1"/>
                </p:cNvPicPr>
                <p:nvPr/>
              </p:nvPicPr>
              <p:blipFill rotWithShape="1">
                <a:blip r:embed="rId1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b="11538"/>
                <a:stretch/>
              </p:blipFill>
              <p:spPr bwMode="auto">
                <a:xfrm>
                  <a:off x="8837075" y="2285569"/>
                  <a:ext cx="436084" cy="36576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3d Man Phone High Res Stock Images | Shutterstock">
                  <a:extLst>
                    <a:ext uri="{FF2B5EF4-FFF2-40B4-BE49-F238E27FC236}">
                      <a16:creationId xmlns:a16="http://schemas.microsoft.com/office/drawing/2014/main" id="{791813C1-BED3-400B-AA37-7108EE999F45}"/>
                    </a:ext>
                  </a:extLst>
                </p:cNvPr>
                <p:cNvPicPr>
                  <a:picLocks noChangeAspect="1" noChangeArrowheads="1"/>
                </p:cNvPicPr>
                <p:nvPr/>
              </p:nvPicPr>
              <p:blipFill rotWithShape="1">
                <a:blip r:embed="rId1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b="11538"/>
                <a:stretch/>
              </p:blipFill>
              <p:spPr bwMode="auto">
                <a:xfrm>
                  <a:off x="9491061" y="2285569"/>
                  <a:ext cx="383299" cy="365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3D99BE21-0B81-4CF1-89E8-3A07FFE47F53}"/>
                  </a:ext>
                </a:extLst>
              </p:cNvPr>
              <p:cNvGrpSpPr/>
              <p:nvPr/>
            </p:nvGrpSpPr>
            <p:grpSpPr>
              <a:xfrm>
                <a:off x="9113291" y="1854254"/>
                <a:ext cx="558030" cy="1115607"/>
                <a:chOff x="9063085" y="1854254"/>
                <a:chExt cx="558030" cy="1115607"/>
              </a:xfrm>
            </p:grpSpPr>
            <p:sp>
              <p:nvSpPr>
                <p:cNvPr id="58" name="TextBox 57">
                  <a:extLst>
                    <a:ext uri="{FF2B5EF4-FFF2-40B4-BE49-F238E27FC236}">
                      <a16:creationId xmlns:a16="http://schemas.microsoft.com/office/drawing/2014/main" id="{3FB7F2C4-3CEA-402D-AC6B-229FCBE6CFFC}"/>
                    </a:ext>
                  </a:extLst>
                </p:cNvPr>
                <p:cNvSpPr txBox="1"/>
                <p:nvPr/>
              </p:nvSpPr>
              <p:spPr>
                <a:xfrm>
                  <a:off x="9063085" y="1854254"/>
                  <a:ext cx="554960"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Sales</a:t>
                  </a:r>
                </a:p>
              </p:txBody>
            </p:sp>
            <p:pic>
              <p:nvPicPr>
                <p:cNvPr id="59" name="Picture 4" descr="3d Man Phone High Res Stock Images | Shutterstock">
                  <a:extLst>
                    <a:ext uri="{FF2B5EF4-FFF2-40B4-BE49-F238E27FC236}">
                      <a16:creationId xmlns:a16="http://schemas.microsoft.com/office/drawing/2014/main" id="{869F1FFE-21CB-4105-892F-994E48841FA0}"/>
                    </a:ext>
                  </a:extLst>
                </p:cNvPr>
                <p:cNvPicPr>
                  <a:picLocks noChangeAspect="1" noChangeArrowheads="1"/>
                </p:cNvPicPr>
                <p:nvPr/>
              </p:nvPicPr>
              <p:blipFill rotWithShape="1">
                <a:blip r:embed="rId1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b="11538"/>
                <a:stretch/>
              </p:blipFill>
              <p:spPr bwMode="auto">
                <a:xfrm>
                  <a:off x="9237816" y="2604101"/>
                  <a:ext cx="383299" cy="36576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6" name="Group 35">
              <a:extLst>
                <a:ext uri="{FF2B5EF4-FFF2-40B4-BE49-F238E27FC236}">
                  <a16:creationId xmlns:a16="http://schemas.microsoft.com/office/drawing/2014/main" id="{F0A923B0-382E-43BF-B25E-20FF900E49B8}"/>
                </a:ext>
              </a:extLst>
            </p:cNvPr>
            <p:cNvGrpSpPr/>
            <p:nvPr/>
          </p:nvGrpSpPr>
          <p:grpSpPr>
            <a:xfrm>
              <a:off x="9133243" y="1884293"/>
              <a:ext cx="1371600" cy="1371600"/>
              <a:chOff x="8660247" y="1460252"/>
              <a:chExt cx="1371600" cy="1371600"/>
            </a:xfrm>
          </p:grpSpPr>
          <p:sp>
            <p:nvSpPr>
              <p:cNvPr id="48" name="Oval 47">
                <a:extLst>
                  <a:ext uri="{FF2B5EF4-FFF2-40B4-BE49-F238E27FC236}">
                    <a16:creationId xmlns:a16="http://schemas.microsoft.com/office/drawing/2014/main" id="{6AE708F5-C3D4-424D-8B81-1E0AA5627D4D}"/>
                  </a:ext>
                </a:extLst>
              </p:cNvPr>
              <p:cNvSpPr>
                <a:spLocks noChangeAspect="1"/>
              </p:cNvSpPr>
              <p:nvPr/>
            </p:nvSpPr>
            <p:spPr>
              <a:xfrm>
                <a:off x="8660247" y="1460252"/>
                <a:ext cx="1371600" cy="1371600"/>
              </a:xfrm>
              <a:prstGeom prst="ellipse">
                <a:avLst/>
              </a:prstGeom>
              <a:solidFill>
                <a:schemeClr val="bg1"/>
              </a:solid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BBABCA58-78CF-43C7-923B-CFFFA5ED2945}"/>
                  </a:ext>
                </a:extLst>
              </p:cNvPr>
              <p:cNvGrpSpPr/>
              <p:nvPr/>
            </p:nvGrpSpPr>
            <p:grpSpPr>
              <a:xfrm>
                <a:off x="8843151" y="2037086"/>
                <a:ext cx="1037285" cy="365760"/>
                <a:chOff x="8792351" y="2037086"/>
                <a:chExt cx="1037285" cy="365760"/>
              </a:xfrm>
            </p:grpSpPr>
            <p:pic>
              <p:nvPicPr>
                <p:cNvPr id="53" name="Picture 4" descr="3d Man Phone High Res Stock Images | Shutterstock">
                  <a:extLst>
                    <a:ext uri="{FF2B5EF4-FFF2-40B4-BE49-F238E27FC236}">
                      <a16:creationId xmlns:a16="http://schemas.microsoft.com/office/drawing/2014/main" id="{9CC26748-1E45-4116-A547-267E32984114}"/>
                    </a:ext>
                  </a:extLst>
                </p:cNvPr>
                <p:cNvPicPr>
                  <a:picLocks noChangeAspect="1" noChangeArrowheads="1"/>
                </p:cNvPicPr>
                <p:nvPr/>
              </p:nvPicPr>
              <p:blipFill rotWithShape="1">
                <a:blip r:embed="rId1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b="11538"/>
                <a:stretch/>
              </p:blipFill>
              <p:spPr bwMode="auto">
                <a:xfrm>
                  <a:off x="8792351" y="2037086"/>
                  <a:ext cx="436084" cy="3657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3d Man Phone High Res Stock Images | Shutterstock">
                  <a:extLst>
                    <a:ext uri="{FF2B5EF4-FFF2-40B4-BE49-F238E27FC236}">
                      <a16:creationId xmlns:a16="http://schemas.microsoft.com/office/drawing/2014/main" id="{86276638-038F-4908-B2C2-AB9127C62D2F}"/>
                    </a:ext>
                  </a:extLst>
                </p:cNvPr>
                <p:cNvPicPr>
                  <a:picLocks noChangeAspect="1" noChangeArrowheads="1"/>
                </p:cNvPicPr>
                <p:nvPr/>
              </p:nvPicPr>
              <p:blipFill rotWithShape="1">
                <a:blip r:embed="rId1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b="11538"/>
                <a:stretch/>
              </p:blipFill>
              <p:spPr bwMode="auto">
                <a:xfrm>
                  <a:off x="9446337" y="2037086"/>
                  <a:ext cx="383299" cy="365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6C9474F5-400F-4C02-BE73-E50D33343935}"/>
                  </a:ext>
                </a:extLst>
              </p:cNvPr>
              <p:cNvGrpSpPr/>
              <p:nvPr/>
            </p:nvGrpSpPr>
            <p:grpSpPr>
              <a:xfrm>
                <a:off x="8843381" y="1526254"/>
                <a:ext cx="1005340" cy="1195124"/>
                <a:chOff x="8793175" y="1526254"/>
                <a:chExt cx="1005340" cy="1195124"/>
              </a:xfrm>
            </p:grpSpPr>
            <p:sp>
              <p:nvSpPr>
                <p:cNvPr id="51" name="TextBox 50">
                  <a:extLst>
                    <a:ext uri="{FF2B5EF4-FFF2-40B4-BE49-F238E27FC236}">
                      <a16:creationId xmlns:a16="http://schemas.microsoft.com/office/drawing/2014/main" id="{DFC3DBC4-17BC-4CB6-992C-AC9633C78BC9}"/>
                    </a:ext>
                  </a:extLst>
                </p:cNvPr>
                <p:cNvSpPr txBox="1"/>
                <p:nvPr/>
              </p:nvSpPr>
              <p:spPr>
                <a:xfrm>
                  <a:off x="8793175" y="1526254"/>
                  <a:ext cx="100534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Loan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Origination</a:t>
                  </a:r>
                </a:p>
              </p:txBody>
            </p:sp>
            <p:pic>
              <p:nvPicPr>
                <p:cNvPr id="52" name="Picture 4" descr="3d Man Phone High Res Stock Images | Shutterstock">
                  <a:extLst>
                    <a:ext uri="{FF2B5EF4-FFF2-40B4-BE49-F238E27FC236}">
                      <a16:creationId xmlns:a16="http://schemas.microsoft.com/office/drawing/2014/main" id="{6BF1011F-3DE9-4B24-9323-D408C45C4F95}"/>
                    </a:ext>
                  </a:extLst>
                </p:cNvPr>
                <p:cNvPicPr>
                  <a:picLocks noChangeAspect="1" noChangeArrowheads="1"/>
                </p:cNvPicPr>
                <p:nvPr/>
              </p:nvPicPr>
              <p:blipFill rotWithShape="1">
                <a:blip r:embed="rId1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b="11538"/>
                <a:stretch/>
              </p:blipFill>
              <p:spPr bwMode="auto">
                <a:xfrm>
                  <a:off x="9193092" y="2355618"/>
                  <a:ext cx="383299" cy="36576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7" name="Group 36">
              <a:extLst>
                <a:ext uri="{FF2B5EF4-FFF2-40B4-BE49-F238E27FC236}">
                  <a16:creationId xmlns:a16="http://schemas.microsoft.com/office/drawing/2014/main" id="{EBCD08A5-8E4E-4CB7-BC36-6A84F48FE18D}"/>
                </a:ext>
              </a:extLst>
            </p:cNvPr>
            <p:cNvGrpSpPr/>
            <p:nvPr/>
          </p:nvGrpSpPr>
          <p:grpSpPr>
            <a:xfrm>
              <a:off x="7626569" y="2023447"/>
              <a:ext cx="1371600" cy="1371600"/>
              <a:chOff x="8953453" y="1629221"/>
              <a:chExt cx="1371600" cy="1371600"/>
            </a:xfrm>
          </p:grpSpPr>
          <p:sp>
            <p:nvSpPr>
              <p:cNvPr id="41" name="Oval 40">
                <a:extLst>
                  <a:ext uri="{FF2B5EF4-FFF2-40B4-BE49-F238E27FC236}">
                    <a16:creationId xmlns:a16="http://schemas.microsoft.com/office/drawing/2014/main" id="{6E9F3F8B-9DF8-4BE5-B834-3D623F6C982B}"/>
                  </a:ext>
                </a:extLst>
              </p:cNvPr>
              <p:cNvSpPr>
                <a:spLocks noChangeAspect="1"/>
              </p:cNvSpPr>
              <p:nvPr/>
            </p:nvSpPr>
            <p:spPr>
              <a:xfrm>
                <a:off x="8953453" y="1629221"/>
                <a:ext cx="1371600" cy="1371600"/>
              </a:xfrm>
              <a:prstGeom prst="ellipse">
                <a:avLst/>
              </a:prstGeom>
              <a:solidFill>
                <a:schemeClr val="bg1"/>
              </a:solid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42" name="Group 41">
                <a:extLst>
                  <a:ext uri="{FF2B5EF4-FFF2-40B4-BE49-F238E27FC236}">
                    <a16:creationId xmlns:a16="http://schemas.microsoft.com/office/drawing/2014/main" id="{8D5649A6-3A18-494B-B217-B23EB697B055}"/>
                  </a:ext>
                </a:extLst>
              </p:cNvPr>
              <p:cNvGrpSpPr/>
              <p:nvPr/>
            </p:nvGrpSpPr>
            <p:grpSpPr>
              <a:xfrm>
                <a:off x="9136357" y="2206055"/>
                <a:ext cx="1037285" cy="365760"/>
                <a:chOff x="9085557" y="2206055"/>
                <a:chExt cx="1037285" cy="365760"/>
              </a:xfrm>
            </p:grpSpPr>
            <p:pic>
              <p:nvPicPr>
                <p:cNvPr id="46" name="Picture 4" descr="3d Man Phone High Res Stock Images | Shutterstock">
                  <a:extLst>
                    <a:ext uri="{FF2B5EF4-FFF2-40B4-BE49-F238E27FC236}">
                      <a16:creationId xmlns:a16="http://schemas.microsoft.com/office/drawing/2014/main" id="{287AC61D-5167-4621-ACC8-12A8EA48F2BA}"/>
                    </a:ext>
                  </a:extLst>
                </p:cNvPr>
                <p:cNvPicPr>
                  <a:picLocks noChangeAspect="1" noChangeArrowheads="1"/>
                </p:cNvPicPr>
                <p:nvPr/>
              </p:nvPicPr>
              <p:blipFill rotWithShape="1">
                <a:blip r:embed="rId1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b="11538"/>
                <a:stretch/>
              </p:blipFill>
              <p:spPr bwMode="auto">
                <a:xfrm>
                  <a:off x="9085557" y="2206055"/>
                  <a:ext cx="436084" cy="36576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3d Man Phone High Res Stock Images | Shutterstock">
                  <a:extLst>
                    <a:ext uri="{FF2B5EF4-FFF2-40B4-BE49-F238E27FC236}">
                      <a16:creationId xmlns:a16="http://schemas.microsoft.com/office/drawing/2014/main" id="{8782500A-14B9-44A1-B6C3-D45D7CC4ABF2}"/>
                    </a:ext>
                  </a:extLst>
                </p:cNvPr>
                <p:cNvPicPr>
                  <a:picLocks noChangeAspect="1" noChangeArrowheads="1"/>
                </p:cNvPicPr>
                <p:nvPr/>
              </p:nvPicPr>
              <p:blipFill rotWithShape="1">
                <a:blip r:embed="rId1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b="11538"/>
                <a:stretch/>
              </p:blipFill>
              <p:spPr bwMode="auto">
                <a:xfrm>
                  <a:off x="9739543" y="2206055"/>
                  <a:ext cx="383299" cy="365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814218C5-C4F3-4655-9973-E93956AF6897}"/>
                  </a:ext>
                </a:extLst>
              </p:cNvPr>
              <p:cNvGrpSpPr/>
              <p:nvPr/>
            </p:nvGrpSpPr>
            <p:grpSpPr>
              <a:xfrm>
                <a:off x="9181439" y="1774740"/>
                <a:ext cx="915636" cy="1115607"/>
                <a:chOff x="9131233" y="1774740"/>
                <a:chExt cx="915636" cy="1115607"/>
              </a:xfrm>
            </p:grpSpPr>
            <p:sp>
              <p:nvSpPr>
                <p:cNvPr id="44" name="TextBox 43">
                  <a:extLst>
                    <a:ext uri="{FF2B5EF4-FFF2-40B4-BE49-F238E27FC236}">
                      <a16:creationId xmlns:a16="http://schemas.microsoft.com/office/drawing/2014/main" id="{47690CF4-6544-4997-AE33-FDA5E9B18C48}"/>
                    </a:ext>
                  </a:extLst>
                </p:cNvPr>
                <p:cNvSpPr txBox="1"/>
                <p:nvPr/>
              </p:nvSpPr>
              <p:spPr>
                <a:xfrm>
                  <a:off x="9131233" y="1774740"/>
                  <a:ext cx="915636"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Help Desk</a:t>
                  </a:r>
                </a:p>
              </p:txBody>
            </p:sp>
            <p:pic>
              <p:nvPicPr>
                <p:cNvPr id="45" name="Picture 4" descr="3d Man Phone High Res Stock Images | Shutterstock">
                  <a:extLst>
                    <a:ext uri="{FF2B5EF4-FFF2-40B4-BE49-F238E27FC236}">
                      <a16:creationId xmlns:a16="http://schemas.microsoft.com/office/drawing/2014/main" id="{6ED1430A-C995-4A27-90E1-8FEB498B56E2}"/>
                    </a:ext>
                  </a:extLst>
                </p:cNvPr>
                <p:cNvPicPr>
                  <a:picLocks noChangeAspect="1" noChangeArrowheads="1"/>
                </p:cNvPicPr>
                <p:nvPr/>
              </p:nvPicPr>
              <p:blipFill rotWithShape="1">
                <a:blip r:embed="rId1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b="11538"/>
                <a:stretch/>
              </p:blipFill>
              <p:spPr bwMode="auto">
                <a:xfrm>
                  <a:off x="9486298" y="2524587"/>
                  <a:ext cx="383299" cy="36576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8" name="Group 37">
              <a:extLst>
                <a:ext uri="{FF2B5EF4-FFF2-40B4-BE49-F238E27FC236}">
                  <a16:creationId xmlns:a16="http://schemas.microsoft.com/office/drawing/2014/main" id="{349165EA-8793-4C96-9CDC-058217BAE284}"/>
                </a:ext>
              </a:extLst>
            </p:cNvPr>
            <p:cNvGrpSpPr/>
            <p:nvPr/>
          </p:nvGrpSpPr>
          <p:grpSpPr>
            <a:xfrm>
              <a:off x="8404605" y="3056709"/>
              <a:ext cx="1645920" cy="1645920"/>
              <a:chOff x="7062538" y="3914269"/>
              <a:chExt cx="1645920" cy="1645920"/>
            </a:xfrm>
          </p:grpSpPr>
          <p:sp>
            <p:nvSpPr>
              <p:cNvPr id="39" name="Oval 38">
                <a:extLst>
                  <a:ext uri="{FF2B5EF4-FFF2-40B4-BE49-F238E27FC236}">
                    <a16:creationId xmlns:a16="http://schemas.microsoft.com/office/drawing/2014/main" id="{527B11E6-5436-407D-B854-EC2DD76DFC67}"/>
                  </a:ext>
                </a:extLst>
              </p:cNvPr>
              <p:cNvSpPr>
                <a:spLocks noChangeAspect="1"/>
              </p:cNvSpPr>
              <p:nvPr/>
            </p:nvSpPr>
            <p:spPr>
              <a:xfrm>
                <a:off x="7062538" y="3914269"/>
                <a:ext cx="1645920" cy="1645920"/>
              </a:xfrm>
              <a:prstGeom prst="ellipse">
                <a:avLst/>
              </a:prstGeom>
              <a:solidFill>
                <a:schemeClr val="bg1"/>
              </a:solidFill>
              <a:ln>
                <a:solidFill>
                  <a:srgbClr val="39319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0" name="Picture 2" descr="Microsoft Teams - Wikipedia">
                <a:extLst>
                  <a:ext uri="{FF2B5EF4-FFF2-40B4-BE49-F238E27FC236}">
                    <a16:creationId xmlns:a16="http://schemas.microsoft.com/office/drawing/2014/main" id="{0BB6BB5A-7EFE-441B-BEC7-5564EA3A240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74561" y="4294628"/>
                <a:ext cx="983196" cy="914400"/>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76" name="Straight Connector 75">
            <a:extLst>
              <a:ext uri="{FF2B5EF4-FFF2-40B4-BE49-F238E27FC236}">
                <a16:creationId xmlns:a16="http://schemas.microsoft.com/office/drawing/2014/main" id="{B1A914AB-2FA1-42D5-A5EB-26E2D11B7BA5}"/>
              </a:ext>
            </a:extLst>
          </p:cNvPr>
          <p:cNvCxnSpPr>
            <a:cxnSpLocks/>
            <a:endCxn id="30" idx="2"/>
          </p:cNvCxnSpPr>
          <p:nvPr/>
        </p:nvCxnSpPr>
        <p:spPr>
          <a:xfrm flipV="1">
            <a:off x="4045515" y="3920058"/>
            <a:ext cx="922096" cy="8756"/>
          </a:xfrm>
          <a:prstGeom prst="line">
            <a:avLst/>
          </a:prstGeom>
          <a:ln w="19050">
            <a:solidFill>
              <a:schemeClr val="tx1"/>
            </a:solidFill>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352EB80-115E-470C-808F-1CA0E139DD73}"/>
              </a:ext>
            </a:extLst>
          </p:cNvPr>
          <p:cNvCxnSpPr>
            <a:cxnSpLocks/>
            <a:endCxn id="39" idx="2"/>
          </p:cNvCxnSpPr>
          <p:nvPr/>
        </p:nvCxnSpPr>
        <p:spPr>
          <a:xfrm flipV="1">
            <a:off x="7138293" y="3879669"/>
            <a:ext cx="1516690" cy="26483"/>
          </a:xfrm>
          <a:prstGeom prst="line">
            <a:avLst/>
          </a:prstGeom>
          <a:ln w="19050">
            <a:solidFill>
              <a:schemeClr val="tx1"/>
            </a:solidFill>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0923460"/>
      </p:ext>
    </p:extLst>
  </p:cSld>
  <p:clrMapOvr>
    <a:masterClrMapping/>
  </p:clrMapOvr>
</p:sld>
</file>

<file path=ppt/theme/theme1.xml><?xml version="1.0" encoding="utf-8"?>
<a:theme xmlns:a="http://schemas.openxmlformats.org/drawingml/2006/main" name="1_Office Theme">
  <a:themeElements>
    <a:clrScheme name="Altigen 1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2_Office Theme">
  <a:themeElements>
    <a:clrScheme name="Altigen 1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3488</TotalTime>
  <Words>1626</Words>
  <Application>Microsoft Macintosh PowerPoint</Application>
  <PresentationFormat>Widescreen</PresentationFormat>
  <Paragraphs>273</Paragraphs>
  <Slides>27</Slides>
  <Notes>25</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27</vt:i4>
      </vt:variant>
    </vt:vector>
  </HeadingPairs>
  <TitlesOfParts>
    <vt:vector size="42" baseType="lpstr">
      <vt:lpstr>Arial</vt:lpstr>
      <vt:lpstr>Calibri</vt:lpstr>
      <vt:lpstr>Calibri Light</vt:lpstr>
      <vt:lpstr>Helvetica</vt:lpstr>
      <vt:lpstr>Helvetica Light</vt:lpstr>
      <vt:lpstr>Segoe UI</vt:lpstr>
      <vt:lpstr>Segoe UI Light</vt:lpstr>
      <vt:lpstr>Segoe UI Semibold</vt:lpstr>
      <vt:lpstr>Source Sans Pro</vt:lpstr>
      <vt:lpstr>Times New Roman</vt:lpstr>
      <vt:lpstr>Wingdings</vt:lpstr>
      <vt:lpstr>1_Office Theme</vt:lpstr>
      <vt:lpstr>Retrospect</vt:lpstr>
      <vt:lpstr>2_Office Theme</vt:lpstr>
      <vt:lpstr>Office Theme</vt:lpstr>
      <vt:lpstr>Microsoft Teams Phone System Solutions</vt:lpstr>
      <vt:lpstr>Introduction</vt:lpstr>
      <vt:lpstr>Teams: The All-in-One Communications Platform </vt:lpstr>
      <vt:lpstr>Microsoft Teams: The Game Changer </vt:lpstr>
      <vt:lpstr>Altigen Solution for Microsoft Teams Phone System </vt:lpstr>
      <vt:lpstr> Report and Analytics Altigen Enterprise Reporting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CoreAttendant Console for Teams</vt:lpstr>
      <vt:lpstr>CoreAttendant Console for Teams Feature Highlights</vt:lpstr>
      <vt:lpstr>CoreAttendant Console Frequent Contact View</vt:lpstr>
      <vt:lpstr>CoreAttendant Console CI Workgroup View</vt:lpstr>
      <vt:lpstr>PowerPoint Presentation</vt:lpstr>
      <vt:lpstr>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Teams Phone System</dc:title>
  <dc:creator>Mukta Kori</dc:creator>
  <cp:lastModifiedBy>Alisha Lawrence</cp:lastModifiedBy>
  <cp:revision>5</cp:revision>
  <dcterms:created xsi:type="dcterms:W3CDTF">2021-02-09T23:55:17Z</dcterms:created>
  <dcterms:modified xsi:type="dcterms:W3CDTF">2021-09-22T19:08:28Z</dcterms:modified>
</cp:coreProperties>
</file>