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Lst>
  <p:notesMasterIdLst>
    <p:notesMasterId r:id="rId12"/>
  </p:notesMasterIdLst>
  <p:sldIdLst>
    <p:sldId id="3312" r:id="rId3"/>
    <p:sldId id="3297" r:id="rId4"/>
    <p:sldId id="3300" r:id="rId5"/>
    <p:sldId id="3301" r:id="rId6"/>
    <p:sldId id="3305" r:id="rId7"/>
    <p:sldId id="3311" r:id="rId8"/>
    <p:sldId id="3309" r:id="rId9"/>
    <p:sldId id="3310" r:id="rId10"/>
    <p:sldId id="256" r:id="rId11"/>
  </p:sldIdLst>
  <p:sldSz cx="12192000" cy="6858000"/>
  <p:notesSz cx="6858000" cy="9144000"/>
  <p:embeddedFontLst>
    <p:embeddedFont>
      <p:font typeface="Calibri" panose="020F0502020204030204" pitchFamily="34" charset="0"/>
      <p:regular r:id="rId13"/>
      <p:bold r:id="rId14"/>
      <p:italic r:id="rId15"/>
      <p:boldItalic r:id="rId16"/>
    </p:embeddedFont>
    <p:embeddedFont>
      <p:font typeface="Calibri Light" panose="020F0302020204030204" pitchFamily="34" charset="0"/>
      <p:regular r:id="rId17"/>
      <p:italic r:id="rId18"/>
    </p:embeddedFont>
    <p:embeddedFont>
      <p:font typeface="DengXian" panose="02010600030101010101" pitchFamily="2" charset="-122"/>
      <p:regular r:id="rId19"/>
      <p:bold r:id="rId20"/>
    </p:embeddedFont>
    <p:embeddedFont>
      <p:font typeface="Montserrat" pitchFamily="2" charset="77"/>
      <p:regular r:id="rId21"/>
      <p:bold r:id="rId22"/>
      <p:italic r:id="rId23"/>
      <p:boldItalic r:id="rId24"/>
    </p:embeddedFont>
    <p:embeddedFont>
      <p:font typeface="Montserrat ExtraBold" pitchFamily="2" charset="77"/>
      <p:bold r:id="rId25"/>
      <p:italic r:id="rId26"/>
      <p:boldItalic r:id="rId27"/>
    </p:embeddedFont>
    <p:embeddedFont>
      <p:font typeface="Montserrat Light" pitchFamily="2" charset="77"/>
      <p:regular r:id="rId28"/>
      <p:italic r:id="rId29"/>
    </p:embeddedFont>
    <p:embeddedFont>
      <p:font typeface="Montserrat SemiBold" pitchFamily="2" charset="77"/>
      <p:regular r:id="rId30"/>
      <p:bold r:id="rId31"/>
    </p:embeddedFont>
    <p:embeddedFont>
      <p:font typeface="ProximaNova-Regular" panose="02000506030000020004" pitchFamily="2" charset="0"/>
      <p:regular r:id="rId32"/>
      <p:bold r:id="rId33"/>
      <p:italic r:id="rId34"/>
      <p:boldItalic r:id="rId35"/>
    </p:embeddedFont>
    <p:embeddedFont>
      <p:font typeface="Raleway" pitchFamily="2" charset="77"/>
      <p:regular r:id="rId36"/>
      <p:bold r:id="rId37"/>
      <p:italic r:id="rId38"/>
      <p:boldItalic r:id="rId39"/>
    </p:embeddedFont>
    <p:embeddedFont>
      <p:font typeface="Raleway Black" pitchFamily="2" charset="77"/>
      <p:bold r:id="rId40"/>
      <p:italic r:id="rId41"/>
      <p:boldItalic r:id="rId42"/>
    </p:embeddedFont>
    <p:embeddedFont>
      <p:font typeface="Raleway ExtraBold" pitchFamily="2" charset="77"/>
      <p:bold r:id="rId43"/>
      <p:italic r:id="rId44"/>
      <p:boldItalic r:id="rId45"/>
    </p:embeddedFont>
    <p:embeddedFont>
      <p:font typeface="Raleway Light" pitchFamily="2" charset="77"/>
      <p:regular r:id="rId46"/>
      <p:italic r:id="rId47"/>
    </p:embeddedFont>
    <p:embeddedFont>
      <p:font typeface="Raleway Medium" pitchFamily="2" charset="77"/>
      <p:regular r:id="rId48"/>
      <p:italic r:id="rId49"/>
    </p:embeddedFont>
    <p:embeddedFont>
      <p:font typeface="Raleway SemiBold" pitchFamily="2" charset="77"/>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454C"/>
    <a:srgbClr val="710000"/>
    <a:srgbClr val="8C0000"/>
    <a:srgbClr val="FB8B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075" autoAdjust="0"/>
    <p:restoredTop sz="96327" autoAdjust="0"/>
  </p:normalViewPr>
  <p:slideViewPr>
    <p:cSldViewPr snapToGrid="0">
      <p:cViewPr varScale="1">
        <p:scale>
          <a:sx n="119" d="100"/>
          <a:sy n="119" d="100"/>
        </p:scale>
        <p:origin x="216" y="288"/>
      </p:cViewPr>
      <p:guideLst/>
    </p:cSldViewPr>
  </p:slideViewPr>
  <p:notesTextViewPr>
    <p:cViewPr>
      <p:scale>
        <a:sx n="65" d="100"/>
        <a:sy n="65" d="100"/>
      </p:scale>
      <p:origin x="0" y="0"/>
    </p:cViewPr>
  </p:notesTextViewPr>
  <p:notesViewPr>
    <p:cSldViewPr snapToGrid="0">
      <p:cViewPr varScale="1">
        <p:scale>
          <a:sx n="85" d="100"/>
          <a:sy n="85" d="100"/>
        </p:scale>
        <p:origin x="3928" y="1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9" Type="http://schemas.openxmlformats.org/officeDocument/2006/relationships/font" Target="fonts/font27.fntdata"/><Relationship Id="rId21" Type="http://schemas.openxmlformats.org/officeDocument/2006/relationships/font" Target="fonts/font9.fntdata"/><Relationship Id="rId34" Type="http://schemas.openxmlformats.org/officeDocument/2006/relationships/font" Target="fonts/font22.fntdata"/><Relationship Id="rId42" Type="http://schemas.openxmlformats.org/officeDocument/2006/relationships/font" Target="fonts/font30.fntdata"/><Relationship Id="rId47" Type="http://schemas.openxmlformats.org/officeDocument/2006/relationships/font" Target="fonts/font35.fntdata"/><Relationship Id="rId50" Type="http://schemas.openxmlformats.org/officeDocument/2006/relationships/font" Target="fonts/font38.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font" Target="fonts/font4.fntdata"/><Relationship Id="rId29" Type="http://schemas.openxmlformats.org/officeDocument/2006/relationships/font" Target="fonts/font17.fntdata"/><Relationship Id="rId11" Type="http://schemas.openxmlformats.org/officeDocument/2006/relationships/slide" Target="slides/slide9.xml"/><Relationship Id="rId24" Type="http://schemas.openxmlformats.org/officeDocument/2006/relationships/font" Target="fonts/font12.fntdata"/><Relationship Id="rId32" Type="http://schemas.openxmlformats.org/officeDocument/2006/relationships/font" Target="fonts/font20.fntdata"/><Relationship Id="rId37" Type="http://schemas.openxmlformats.org/officeDocument/2006/relationships/font" Target="fonts/font25.fntdata"/><Relationship Id="rId40" Type="http://schemas.openxmlformats.org/officeDocument/2006/relationships/font" Target="fonts/font28.fntdata"/><Relationship Id="rId45" Type="http://schemas.openxmlformats.org/officeDocument/2006/relationships/font" Target="fonts/font33.fntdata"/><Relationship Id="rId53" Type="http://schemas.openxmlformats.org/officeDocument/2006/relationships/font" Target="fonts/font41.fntdata"/><Relationship Id="rId5" Type="http://schemas.openxmlformats.org/officeDocument/2006/relationships/slide" Target="slides/slide3.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font" Target="fonts/font23.fntdata"/><Relationship Id="rId43" Type="http://schemas.openxmlformats.org/officeDocument/2006/relationships/font" Target="fonts/font31.fntdata"/><Relationship Id="rId48" Type="http://schemas.openxmlformats.org/officeDocument/2006/relationships/font" Target="fonts/font36.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39.fntdata"/><Relationship Id="rId3" Type="http://schemas.openxmlformats.org/officeDocument/2006/relationships/slide" Target="slides/slide1.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font" Target="fonts/font21.fntdata"/><Relationship Id="rId38" Type="http://schemas.openxmlformats.org/officeDocument/2006/relationships/font" Target="fonts/font26.fntdata"/><Relationship Id="rId46" Type="http://schemas.openxmlformats.org/officeDocument/2006/relationships/font" Target="fonts/font34.fntdata"/><Relationship Id="rId20" Type="http://schemas.openxmlformats.org/officeDocument/2006/relationships/font" Target="fonts/font8.fntdata"/><Relationship Id="rId41" Type="http://schemas.openxmlformats.org/officeDocument/2006/relationships/font" Target="fonts/font29.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font" Target="fonts/font24.fntdata"/><Relationship Id="rId49" Type="http://schemas.openxmlformats.org/officeDocument/2006/relationships/font" Target="fonts/font37.fntdata"/><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font" Target="fonts/font19.fntdata"/><Relationship Id="rId44" Type="http://schemas.openxmlformats.org/officeDocument/2006/relationships/font" Target="fonts/font32.fntdata"/><Relationship Id="rId52" Type="http://schemas.openxmlformats.org/officeDocument/2006/relationships/font" Target="fonts/font4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4B3FEC-856E-4AAF-BDA7-7E68A5CD9F29}" type="datetimeFigureOut">
              <a:rPr lang="en-US" smtClean="0"/>
              <a:t>10/28/21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E65FD1-AE3A-4F2F-B692-96FCDDD497A5}" type="slidenum">
              <a:rPr lang="en-US" smtClean="0"/>
              <a:t>‹#›</a:t>
            </a:fld>
            <a:endParaRPr lang="en-US"/>
          </a:p>
        </p:txBody>
      </p:sp>
    </p:spTree>
    <p:extLst>
      <p:ext uri="{BB962C8B-B14F-4D97-AF65-F5344CB8AC3E}">
        <p14:creationId xmlns:p14="http://schemas.microsoft.com/office/powerpoint/2010/main" val="470445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ybersecuritydive.com/news/colonial-Joseph-Blount-ransomware-legacy-vpn/601523/"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verizon.com/business/resources/reports/dbir/2021/masters-guide/" TargetMode="External"/><Relationship Id="rId4" Type="http://schemas.openxmlformats.org/officeDocument/2006/relationships/hyperlink" Target="https://www.govtech.com/sponsored/back-to-basics-a-deeper-look-at-the-colonial-pipeline-hack"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ybersecuritydive.com/news/colonial-Joseph-Blount-ransomware-legacy-vpn/601523/"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verizon.com/business/resources/reports/dbir/2021/masters-guide/" TargetMode="External"/><Relationship Id="rId4" Type="http://schemas.openxmlformats.org/officeDocument/2006/relationships/hyperlink" Target="https://www.govtech.com/sponsored/back-to-basics-a-deeper-look-at-the-colonial-pipeline-hack"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www.cybersecuritydive.com/news/colonial-Joseph-Blount-ransomware-legacy-vpn/601523/" TargetMode="External"/><Relationship Id="rId3" Type="http://schemas.openxmlformats.org/officeDocument/2006/relationships/hyperlink" Target="https://spycloud.com/ransomware-fueled-by-stolen-credentials/" TargetMode="External"/><Relationship Id="rId7" Type="http://schemas.openxmlformats.org/officeDocument/2006/relationships/hyperlink" Target="https://www.zdnet.com/article/updated-kaseya-ransomware-attack-faq-what-we-know-now/"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portswigger.net/daily-swig/revil-ransomware-attackers-demand-70m-following-kaseya-vsa-supply-chain-attack" TargetMode="External"/><Relationship Id="rId11" Type="http://schemas.openxmlformats.org/officeDocument/2006/relationships/hyperlink" Target="https://www.govtech.com/sponsored/back-to-basics-a-deeper-look-at-the-colonial-pipeline-hack" TargetMode="External"/><Relationship Id="rId5" Type="http://schemas.openxmlformats.org/officeDocument/2006/relationships/hyperlink" Target="https://portswigger.net/daily-swig/four-fold-increase-in-software-supply-chain-attacks-predicted-in-2021-report" TargetMode="External"/><Relationship Id="rId10" Type="http://schemas.openxmlformats.org/officeDocument/2006/relationships/hyperlink" Target="https://www.cnbc.com/2021/06/08/colonial-pipeline-ceo-testifies-on-first-hours-of-ransomware-attack.html" TargetMode="External"/><Relationship Id="rId4" Type="http://schemas.openxmlformats.org/officeDocument/2006/relationships/hyperlink" Target="https://techmonitor.ai/technology/cybersecurity/evolution-of-ransomware-extortion-tactics" TargetMode="External"/><Relationship Id="rId9" Type="http://schemas.openxmlformats.org/officeDocument/2006/relationships/hyperlink" Target="https://www.techrepublic.com/article/billions-of-passwords-leaked-online-from-past-data-breache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E8E65FD1-AE3A-4F2F-B692-96FCDDD497A5}" type="slidenum">
              <a:rPr lang="en-US" smtClean="0"/>
              <a:t>1</a:t>
            </a:fld>
            <a:endParaRPr lang="en-US"/>
          </a:p>
        </p:txBody>
      </p:sp>
    </p:spTree>
    <p:extLst>
      <p:ext uri="{BB962C8B-B14F-4D97-AF65-F5344CB8AC3E}">
        <p14:creationId xmlns:p14="http://schemas.microsoft.com/office/powerpoint/2010/main" val="3273340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0273C-7D21-F648-BF7B-CAB36B9B2759}" type="slidenum">
              <a:rPr kumimoji="0" lang="en-C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560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i="0" dirty="0">
                <a:solidFill>
                  <a:srgbClr val="132934"/>
                </a:solidFill>
                <a:effectLst/>
                <a:latin typeface="ProximaNova-Regular"/>
              </a:rPr>
              <a:t>61 percent of data breaches are caused by leaked credentials </a:t>
            </a:r>
            <a:r>
              <a:rPr lang="en-US" b="0" i="0" dirty="0">
                <a:solidFill>
                  <a:srgbClr val="132934"/>
                </a:solidFill>
                <a:effectLst/>
                <a:latin typeface="ProximaNova-Regular"/>
              </a:rPr>
              <a:t>– Verizon 2021 Data breach investigations report</a:t>
            </a:r>
          </a:p>
          <a:p>
            <a:r>
              <a:rPr lang="en-US" b="1" dirty="0">
                <a:solidFill>
                  <a:srgbClr val="132934"/>
                </a:solidFill>
                <a:latin typeface="ProximaNova-Regular"/>
              </a:rPr>
              <a:t>2. June 2021, Collection of 8.4 billion passwords named “rockyou2021 was posted on a forum. Represents  the largest collection of leaked credentials to date. Gathered from past data breaches. – </a:t>
            </a:r>
            <a:r>
              <a:rPr lang="en-US" dirty="0">
                <a:solidFill>
                  <a:srgbClr val="132934"/>
                </a:solidFill>
                <a:latin typeface="ProximaNova-Regular"/>
              </a:rPr>
              <a:t>tech republic</a:t>
            </a:r>
          </a:p>
          <a:p>
            <a:r>
              <a:rPr lang="en-US" b="1" dirty="0">
                <a:solidFill>
                  <a:srgbClr val="132934"/>
                </a:solidFill>
                <a:latin typeface="ProximaNova-Regular"/>
              </a:rPr>
              <a:t>3. Phishing is a huge source of stolen credentials. 64% of phishing emails are attempting credential theft </a:t>
            </a:r>
            <a:r>
              <a:rPr lang="en-US" dirty="0">
                <a:solidFill>
                  <a:srgbClr val="132934"/>
                </a:solidFill>
                <a:latin typeface="ProximaNova-Regular"/>
              </a:rPr>
              <a:t>- </a:t>
            </a:r>
            <a:r>
              <a:rPr lang="en-US" dirty="0" err="1">
                <a:solidFill>
                  <a:srgbClr val="132934"/>
                </a:solidFill>
                <a:latin typeface="ProximaNova-Regular"/>
              </a:rPr>
              <a:t>Phishlab</a:t>
            </a:r>
            <a:endParaRPr lang="en-US" dirty="0">
              <a:solidFill>
                <a:srgbClr val="132934"/>
              </a:solidFill>
              <a:latin typeface="ProximaNova-Regular"/>
            </a:endParaRPr>
          </a:p>
          <a:p>
            <a:r>
              <a:rPr lang="en-US" b="1" dirty="0">
                <a:solidFill>
                  <a:srgbClr val="132934"/>
                </a:solidFill>
                <a:latin typeface="ProximaNova-Regular"/>
              </a:rPr>
              <a:t>4</a:t>
            </a:r>
            <a:r>
              <a:rPr lang="en-US" dirty="0">
                <a:solidFill>
                  <a:srgbClr val="132934"/>
                </a:solidFill>
                <a:latin typeface="ProximaNova-Regular"/>
              </a:rPr>
              <a:t>. </a:t>
            </a:r>
            <a:r>
              <a:rPr lang="en-US" b="1" dirty="0">
                <a:solidFill>
                  <a:srgbClr val="132934"/>
                </a:solidFill>
                <a:latin typeface="ProximaNova-Regular"/>
              </a:rPr>
              <a:t>Threat actors routinely sell “fresh” credentials on the dark web or various “hacker” forums.</a:t>
            </a:r>
            <a:endParaRPr lang="en-US" dirty="0">
              <a:solidFill>
                <a:srgbClr val="132934"/>
              </a:solidFill>
              <a:latin typeface="ProximaNova-Regular"/>
            </a:endParaRPr>
          </a:p>
          <a:p>
            <a:r>
              <a:rPr lang="en-US" b="1" dirty="0">
                <a:solidFill>
                  <a:srgbClr val="132934"/>
                </a:solidFill>
                <a:latin typeface="ProximaNova-Regular"/>
              </a:rPr>
              <a:t>5. Colonial Pipeline – Attacked by Ransomware Gang Darkside</a:t>
            </a:r>
          </a:p>
          <a:p>
            <a:r>
              <a:rPr lang="en-US" b="1" dirty="0">
                <a:solidFill>
                  <a:srgbClr val="132934"/>
                </a:solidFill>
                <a:latin typeface="ProximaNova-Regular"/>
              </a:rPr>
              <a:t> - Paid </a:t>
            </a:r>
            <a:r>
              <a:rPr lang="en-US" b="1" dirty="0">
                <a:solidFill>
                  <a:srgbClr val="000000"/>
                </a:solidFill>
                <a:latin typeface="Lyon"/>
              </a:rPr>
              <a:t>$5 Million dollar ransom</a:t>
            </a:r>
          </a:p>
          <a:p>
            <a:r>
              <a:rPr lang="en-US" b="1" dirty="0">
                <a:solidFill>
                  <a:srgbClr val="000000"/>
                </a:solidFill>
                <a:latin typeface="Lyon"/>
              </a:rPr>
              <a:t> - Shutdown 5.5k miles of pipeline as a safety precaution</a:t>
            </a:r>
          </a:p>
          <a:p>
            <a:r>
              <a:rPr lang="en-US" b="1" dirty="0">
                <a:solidFill>
                  <a:srgbClr val="000000"/>
                </a:solidFill>
                <a:latin typeface="Lyon"/>
              </a:rPr>
              <a:t> - Severely slowed fuel delivery on U.S East coast</a:t>
            </a:r>
          </a:p>
          <a:p>
            <a:r>
              <a:rPr lang="en-US" b="1" dirty="0">
                <a:solidFill>
                  <a:srgbClr val="000000"/>
                </a:solidFill>
                <a:latin typeface="Lyon"/>
              </a:rPr>
              <a:t> - Hackers got in by leveraging stolen credentials to target a “legacy” </a:t>
            </a:r>
            <a:r>
              <a:rPr lang="en-US" b="1" dirty="0" err="1">
                <a:solidFill>
                  <a:srgbClr val="000000"/>
                </a:solidFill>
                <a:latin typeface="Lyon"/>
              </a:rPr>
              <a:t>vpn</a:t>
            </a:r>
            <a:r>
              <a:rPr lang="en-US" b="1" dirty="0">
                <a:solidFill>
                  <a:srgbClr val="000000"/>
                </a:solidFill>
                <a:latin typeface="Lyon"/>
              </a:rPr>
              <a:t> account that was unused and didn’t have Multi Factor Authentication(MFA) enabled. VPN access allows threat actor access to internal networks. They can then intercept traffic and/or pivot between machines on the network.</a:t>
            </a:r>
          </a:p>
          <a:p>
            <a:r>
              <a:rPr lang="en-US" b="1" dirty="0">
                <a:solidFill>
                  <a:srgbClr val="000000"/>
                </a:solidFill>
                <a:latin typeface="Lyon"/>
              </a:rPr>
              <a:t>6. Key Takeaways</a:t>
            </a:r>
          </a:p>
          <a:p>
            <a:r>
              <a:rPr lang="en-US" b="1" dirty="0">
                <a:solidFill>
                  <a:srgbClr val="000000"/>
                </a:solidFill>
                <a:latin typeface="Lyon"/>
              </a:rPr>
              <a:t> - Use MFA – If credentials are stolen MFA makes it significantly less likely threat actors will be able to exploit the stolen credentials</a:t>
            </a:r>
          </a:p>
          <a:p>
            <a:r>
              <a:rPr lang="en-US" b="1" dirty="0">
                <a:solidFill>
                  <a:srgbClr val="000000"/>
                </a:solidFill>
                <a:latin typeface="Lyon"/>
              </a:rPr>
              <a:t> - Do not store credentials “in the clear” or unsecured. Use a Password Vault to store credentials. </a:t>
            </a:r>
          </a:p>
          <a:p>
            <a:r>
              <a:rPr lang="en-US" b="1" dirty="0">
                <a:solidFill>
                  <a:srgbClr val="000000"/>
                </a:solidFill>
                <a:latin typeface="Lyon"/>
              </a:rPr>
              <a:t> - Do not reuse passwords across multiple accounts. Use a separate password for each account</a:t>
            </a:r>
          </a:p>
          <a:p>
            <a:pPr marL="685800" lvl="1" indent="-228600">
              <a:buAutoNum type="arabicPeriod"/>
            </a:pPr>
            <a:r>
              <a:rPr lang="en-US" sz="1000" b="1" dirty="0">
                <a:solidFill>
                  <a:srgbClr val="000000"/>
                </a:solidFill>
                <a:latin typeface="Lyon"/>
              </a:rPr>
              <a:t>Sources –</a:t>
            </a:r>
          </a:p>
          <a:p>
            <a:pPr marL="1143000" lvl="2" indent="-228600">
              <a:buAutoNum type="arabicPeriod"/>
            </a:pPr>
            <a:r>
              <a:rPr lang="en-US" sz="1000" dirty="0">
                <a:hlinkClick r:id="rId3"/>
              </a:rPr>
              <a:t>Colonial CEO says ransomware hackers exploited legacy VPN | Cybersecurity Dive</a:t>
            </a:r>
            <a:endParaRPr lang="en-US" sz="1000" b="1" dirty="0">
              <a:solidFill>
                <a:srgbClr val="000000"/>
              </a:solidFill>
              <a:latin typeface="Lyon"/>
            </a:endParaRPr>
          </a:p>
          <a:p>
            <a:pPr marL="1143000" lvl="2" indent="-228600">
              <a:buAutoNum type="arabicPeriod"/>
            </a:pPr>
            <a:r>
              <a:rPr lang="en-US" sz="1000" dirty="0">
                <a:hlinkClick r:id="rId4"/>
              </a:rPr>
              <a:t>Back to Basics: A Deeper Look at the Colonial Pipeline Hack (govtech.com)</a:t>
            </a:r>
            <a:endParaRPr lang="en-US" sz="1000" dirty="0"/>
          </a:p>
          <a:p>
            <a:pPr marL="1143000" lvl="2" indent="-228600">
              <a:buAutoNum type="arabicPeriod"/>
            </a:pPr>
            <a:r>
              <a:rPr lang="en-US" sz="1000" dirty="0">
                <a:hlinkClick r:id="rId5"/>
              </a:rPr>
              <a:t>2021 DBIR Master's Guide | Verizon</a:t>
            </a:r>
            <a:endParaRPr lang="en-US" sz="1000" b="1" dirty="0">
              <a:solidFill>
                <a:srgbClr val="000000"/>
              </a:solidFill>
              <a:latin typeface="Lyon"/>
            </a:endParaRPr>
          </a:p>
          <a:p>
            <a:pPr marL="685800" lvl="1" indent="-228600">
              <a:buAutoNum type="arabicPeriod"/>
            </a:pPr>
            <a:endParaRPr lang="en-US" b="1" dirty="0">
              <a:solidFill>
                <a:srgbClr val="000000"/>
              </a:solidFill>
              <a:latin typeface="Lyon"/>
            </a:endParaRPr>
          </a:p>
          <a:p>
            <a:pPr lvl="1"/>
            <a:endParaRPr lang="en-US" b="1" dirty="0"/>
          </a:p>
          <a:p>
            <a:endParaRPr lang="en-US" dirty="0"/>
          </a:p>
          <a:p>
            <a:endParaRPr lang="en-C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0273C-7D21-F648-BF7B-CAB36B9B2759}" type="slidenum">
              <a:rPr kumimoji="0" lang="en-C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073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i="0" dirty="0">
                <a:solidFill>
                  <a:srgbClr val="132934"/>
                </a:solidFill>
                <a:effectLst/>
                <a:latin typeface="ProximaNova-Regular"/>
              </a:rPr>
              <a:t>61 percent of data breaches are caused by leaked credentials </a:t>
            </a:r>
            <a:r>
              <a:rPr lang="en-US" b="0" i="0" dirty="0">
                <a:solidFill>
                  <a:srgbClr val="132934"/>
                </a:solidFill>
                <a:effectLst/>
                <a:latin typeface="ProximaNova-Regular"/>
              </a:rPr>
              <a:t>– Verizon 2021 Data breach investigations report</a:t>
            </a:r>
          </a:p>
          <a:p>
            <a:r>
              <a:rPr lang="en-US" b="1" dirty="0">
                <a:solidFill>
                  <a:srgbClr val="132934"/>
                </a:solidFill>
                <a:latin typeface="ProximaNova-Regular"/>
              </a:rPr>
              <a:t>2. June 2021, Collection of 8.4 billion passwords named “rockyou2021 was posted on a forum. Represents  the largest collection of leaked credentials to date. Gathered from past data breaches. – </a:t>
            </a:r>
            <a:r>
              <a:rPr lang="en-US" dirty="0">
                <a:solidFill>
                  <a:srgbClr val="132934"/>
                </a:solidFill>
                <a:latin typeface="ProximaNova-Regular"/>
              </a:rPr>
              <a:t>tech republic</a:t>
            </a:r>
          </a:p>
          <a:p>
            <a:r>
              <a:rPr lang="en-US" b="1" dirty="0">
                <a:solidFill>
                  <a:srgbClr val="132934"/>
                </a:solidFill>
                <a:latin typeface="ProximaNova-Regular"/>
              </a:rPr>
              <a:t>3. Phishing is a huge source of stolen credentials. 64% of phishing emails are attempting credential theft </a:t>
            </a:r>
            <a:r>
              <a:rPr lang="en-US" dirty="0">
                <a:solidFill>
                  <a:srgbClr val="132934"/>
                </a:solidFill>
                <a:latin typeface="ProximaNova-Regular"/>
              </a:rPr>
              <a:t>- </a:t>
            </a:r>
            <a:r>
              <a:rPr lang="en-US" dirty="0" err="1">
                <a:solidFill>
                  <a:srgbClr val="132934"/>
                </a:solidFill>
                <a:latin typeface="ProximaNova-Regular"/>
              </a:rPr>
              <a:t>Phishlab</a:t>
            </a:r>
            <a:endParaRPr lang="en-US" dirty="0">
              <a:solidFill>
                <a:srgbClr val="132934"/>
              </a:solidFill>
              <a:latin typeface="ProximaNova-Regular"/>
            </a:endParaRPr>
          </a:p>
          <a:p>
            <a:r>
              <a:rPr lang="en-US" b="1" dirty="0">
                <a:solidFill>
                  <a:srgbClr val="132934"/>
                </a:solidFill>
                <a:latin typeface="ProximaNova-Regular"/>
              </a:rPr>
              <a:t>4</a:t>
            </a:r>
            <a:r>
              <a:rPr lang="en-US" dirty="0">
                <a:solidFill>
                  <a:srgbClr val="132934"/>
                </a:solidFill>
                <a:latin typeface="ProximaNova-Regular"/>
              </a:rPr>
              <a:t>. </a:t>
            </a:r>
            <a:r>
              <a:rPr lang="en-US" b="1" dirty="0">
                <a:solidFill>
                  <a:srgbClr val="132934"/>
                </a:solidFill>
                <a:latin typeface="ProximaNova-Regular"/>
              </a:rPr>
              <a:t>Threat actors routinely sell “fresh” credentials on the dark web or various “hacker” forums.</a:t>
            </a:r>
            <a:endParaRPr lang="en-US" dirty="0">
              <a:solidFill>
                <a:srgbClr val="132934"/>
              </a:solidFill>
              <a:latin typeface="ProximaNova-Regular"/>
            </a:endParaRPr>
          </a:p>
          <a:p>
            <a:r>
              <a:rPr lang="en-US" b="1" dirty="0">
                <a:solidFill>
                  <a:srgbClr val="132934"/>
                </a:solidFill>
                <a:latin typeface="ProximaNova-Regular"/>
              </a:rPr>
              <a:t>5. Colonial Pipeline – Attacked by Ransomware Gang Darkside</a:t>
            </a:r>
          </a:p>
          <a:p>
            <a:r>
              <a:rPr lang="en-US" b="1" dirty="0">
                <a:solidFill>
                  <a:srgbClr val="132934"/>
                </a:solidFill>
                <a:latin typeface="ProximaNova-Regular"/>
              </a:rPr>
              <a:t> - Paid </a:t>
            </a:r>
            <a:r>
              <a:rPr lang="en-US" b="1" dirty="0">
                <a:solidFill>
                  <a:srgbClr val="000000"/>
                </a:solidFill>
                <a:latin typeface="Lyon"/>
              </a:rPr>
              <a:t>$5 Million dollar ransom</a:t>
            </a:r>
          </a:p>
          <a:p>
            <a:r>
              <a:rPr lang="en-US" b="1" dirty="0">
                <a:solidFill>
                  <a:srgbClr val="000000"/>
                </a:solidFill>
                <a:latin typeface="Lyon"/>
              </a:rPr>
              <a:t> - Shutdown 5.5k miles of pipeline as a safety precaution</a:t>
            </a:r>
          </a:p>
          <a:p>
            <a:r>
              <a:rPr lang="en-US" b="1" dirty="0">
                <a:solidFill>
                  <a:srgbClr val="000000"/>
                </a:solidFill>
                <a:latin typeface="Lyon"/>
              </a:rPr>
              <a:t> - Severely slowed fuel delivery on U.S East coast</a:t>
            </a:r>
          </a:p>
          <a:p>
            <a:r>
              <a:rPr lang="en-US" b="1" dirty="0">
                <a:solidFill>
                  <a:srgbClr val="000000"/>
                </a:solidFill>
                <a:latin typeface="Lyon"/>
              </a:rPr>
              <a:t> - Hackers got in by leveraging stolen credentials to target a “legacy” </a:t>
            </a:r>
            <a:r>
              <a:rPr lang="en-US" b="1" dirty="0" err="1">
                <a:solidFill>
                  <a:srgbClr val="000000"/>
                </a:solidFill>
                <a:latin typeface="Lyon"/>
              </a:rPr>
              <a:t>vpn</a:t>
            </a:r>
            <a:r>
              <a:rPr lang="en-US" b="1" dirty="0">
                <a:solidFill>
                  <a:srgbClr val="000000"/>
                </a:solidFill>
                <a:latin typeface="Lyon"/>
              </a:rPr>
              <a:t> account that was unused and didn’t have Multi Factor Authentication(MFA) enabled. VPN access allows threat actor access to internal networks. They can then intercept traffic and/or pivot between machines on the network.</a:t>
            </a:r>
          </a:p>
          <a:p>
            <a:r>
              <a:rPr lang="en-US" b="1" dirty="0">
                <a:solidFill>
                  <a:srgbClr val="000000"/>
                </a:solidFill>
                <a:latin typeface="Lyon"/>
              </a:rPr>
              <a:t>6. Key Takeaways</a:t>
            </a:r>
          </a:p>
          <a:p>
            <a:r>
              <a:rPr lang="en-US" b="1" dirty="0">
                <a:solidFill>
                  <a:srgbClr val="000000"/>
                </a:solidFill>
                <a:latin typeface="Lyon"/>
              </a:rPr>
              <a:t> - Use MFA – If credentials are stolen MFA makes it significantly less likely threat actors will be able to exploit the stolen credentials</a:t>
            </a:r>
          </a:p>
          <a:p>
            <a:r>
              <a:rPr lang="en-US" b="1" dirty="0">
                <a:solidFill>
                  <a:srgbClr val="000000"/>
                </a:solidFill>
                <a:latin typeface="Lyon"/>
              </a:rPr>
              <a:t> - Do not store credentials “in the clear” or unsecured. Use a Password Vault to store credentials. </a:t>
            </a:r>
          </a:p>
          <a:p>
            <a:r>
              <a:rPr lang="en-US" b="1" dirty="0">
                <a:solidFill>
                  <a:srgbClr val="000000"/>
                </a:solidFill>
                <a:latin typeface="Lyon"/>
              </a:rPr>
              <a:t> - Do not reuse passwords across multiple accounts. Use a separate password for each account</a:t>
            </a:r>
          </a:p>
          <a:p>
            <a:pPr marL="685800" lvl="1" indent="-228600">
              <a:buAutoNum type="arabicPeriod"/>
            </a:pPr>
            <a:r>
              <a:rPr lang="en-US" sz="1000" b="1" dirty="0">
                <a:solidFill>
                  <a:srgbClr val="000000"/>
                </a:solidFill>
                <a:latin typeface="Lyon"/>
              </a:rPr>
              <a:t>Sources –</a:t>
            </a:r>
          </a:p>
          <a:p>
            <a:pPr marL="1143000" lvl="2" indent="-228600">
              <a:buAutoNum type="arabicPeriod"/>
            </a:pPr>
            <a:r>
              <a:rPr lang="en-US" sz="1000" dirty="0">
                <a:hlinkClick r:id="rId3"/>
              </a:rPr>
              <a:t>Colonial CEO says ransomware hackers exploited legacy VPN | Cybersecurity Dive</a:t>
            </a:r>
            <a:endParaRPr lang="en-US" sz="1000" b="1" dirty="0">
              <a:solidFill>
                <a:srgbClr val="000000"/>
              </a:solidFill>
              <a:latin typeface="Lyon"/>
            </a:endParaRPr>
          </a:p>
          <a:p>
            <a:pPr marL="1143000" lvl="2" indent="-228600">
              <a:buAutoNum type="arabicPeriod"/>
            </a:pPr>
            <a:r>
              <a:rPr lang="en-US" sz="1000" dirty="0">
                <a:hlinkClick r:id="rId4"/>
              </a:rPr>
              <a:t>Back to Basics: A Deeper Look at the Colonial Pipeline Hack (govtech.com)</a:t>
            </a:r>
            <a:endParaRPr lang="en-US" sz="1000" dirty="0"/>
          </a:p>
          <a:p>
            <a:pPr marL="1143000" lvl="2" indent="-228600">
              <a:buAutoNum type="arabicPeriod"/>
            </a:pPr>
            <a:r>
              <a:rPr lang="en-US" sz="1000" dirty="0">
                <a:hlinkClick r:id="rId5"/>
              </a:rPr>
              <a:t>2021 DBIR Master's Guide | Verizon</a:t>
            </a:r>
            <a:endParaRPr lang="en-US" sz="1000" b="1" dirty="0">
              <a:solidFill>
                <a:srgbClr val="000000"/>
              </a:solidFill>
              <a:latin typeface="Lyon"/>
            </a:endParaRPr>
          </a:p>
          <a:p>
            <a:pPr marL="685800" lvl="1" indent="-228600">
              <a:buAutoNum type="arabicPeriod"/>
            </a:pPr>
            <a:endParaRPr lang="en-US" b="1" dirty="0">
              <a:solidFill>
                <a:srgbClr val="000000"/>
              </a:solidFill>
              <a:latin typeface="Lyon"/>
            </a:endParaRPr>
          </a:p>
          <a:p>
            <a:pPr lvl="1"/>
            <a:endParaRPr lang="en-US" b="1" dirty="0"/>
          </a:p>
          <a:p>
            <a:endParaRPr lang="en-US" dirty="0"/>
          </a:p>
          <a:p>
            <a:endParaRPr lang="en-C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0273C-7D21-F648-BF7B-CAB36B9B2759}" type="slidenum">
              <a:rPr kumimoji="0" lang="en-C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731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dirty="0"/>
              <a:t>4 times more supply chain attacks expected to take place in 2021 then 2020 </a:t>
            </a:r>
            <a:r>
              <a:rPr lang="en-US" dirty="0"/>
              <a:t>– European Union agency for Cybersecurity(</a:t>
            </a:r>
            <a:r>
              <a:rPr lang="en-US" b="0" i="0" dirty="0">
                <a:solidFill>
                  <a:srgbClr val="324D5C"/>
                </a:solidFill>
                <a:effectLst/>
                <a:latin typeface="Arial" panose="020B0604020202020204" pitchFamily="34" charset="0"/>
              </a:rPr>
              <a:t>ENISA)</a:t>
            </a:r>
          </a:p>
          <a:p>
            <a:pPr marL="228600" indent="-228600">
              <a:buAutoNum type="arabicPeriod"/>
            </a:pPr>
            <a:r>
              <a:rPr lang="en-US" sz="1200" b="1" dirty="0"/>
              <a:t>“</a:t>
            </a:r>
            <a:r>
              <a:rPr lang="en-US" sz="1200" b="1" i="0" dirty="0">
                <a:solidFill>
                  <a:srgbClr val="324D5C"/>
                </a:solidFill>
                <a:effectLst/>
                <a:latin typeface="Arial" panose="020B0604020202020204" pitchFamily="34" charset="0"/>
              </a:rPr>
              <a:t>66% of supply chain attacks were committed by exploiting an unknown vulnerability, while 16% leveraged known software flaws” </a:t>
            </a:r>
            <a:r>
              <a:rPr lang="en-US" sz="1200" b="0" i="0" dirty="0">
                <a:solidFill>
                  <a:srgbClr val="324D5C"/>
                </a:solidFill>
                <a:effectLst/>
                <a:latin typeface="Arial" panose="020B0604020202020204" pitchFamily="34" charset="0"/>
              </a:rPr>
              <a:t>– ENISA report</a:t>
            </a:r>
          </a:p>
          <a:p>
            <a:pPr marL="228600" indent="-228600">
              <a:buAutoNum type="arabicPeriod"/>
            </a:pPr>
            <a:r>
              <a:rPr lang="en-US" sz="1200" b="1" dirty="0">
                <a:solidFill>
                  <a:srgbClr val="324D5C"/>
                </a:solidFill>
                <a:latin typeface="Arial" panose="020B0604020202020204" pitchFamily="34" charset="0"/>
              </a:rPr>
              <a:t>Solar Winds – Compromised SolarWinds Orion It management system</a:t>
            </a:r>
          </a:p>
          <a:p>
            <a:r>
              <a:rPr lang="en-US" sz="1200" b="1" dirty="0">
                <a:solidFill>
                  <a:srgbClr val="324D5C"/>
                </a:solidFill>
                <a:latin typeface="Arial" panose="020B0604020202020204" pitchFamily="34" charset="0"/>
              </a:rPr>
              <a:t> - </a:t>
            </a:r>
            <a:r>
              <a:rPr lang="en-US" sz="1200" b="1" i="0" dirty="0">
                <a:solidFill>
                  <a:srgbClr val="666666"/>
                </a:solidFill>
                <a:effectLst/>
                <a:latin typeface="Arial" panose="020B0604020202020204" pitchFamily="34" charset="0"/>
              </a:rPr>
              <a:t>30k+ private and public organizations including government used Orion. Thousands compromised</a:t>
            </a:r>
          </a:p>
          <a:p>
            <a:pPr marL="171450" indent="-171450">
              <a:buFontTx/>
              <a:buChar char="-"/>
            </a:pPr>
            <a:r>
              <a:rPr lang="en-US" sz="1200" b="1" dirty="0">
                <a:solidFill>
                  <a:srgbClr val="666666"/>
                </a:solidFill>
                <a:latin typeface="Arial" panose="020B0604020202020204" pitchFamily="34" charset="0"/>
              </a:rPr>
              <a:t>Attackers compromised </a:t>
            </a:r>
            <a:r>
              <a:rPr lang="en-US" sz="1200" b="1" dirty="0" err="1">
                <a:solidFill>
                  <a:srgbClr val="666666"/>
                </a:solidFill>
                <a:latin typeface="Arial" panose="020B0604020202020204" pitchFamily="34" charset="0"/>
              </a:rPr>
              <a:t>Solarwinds</a:t>
            </a:r>
            <a:r>
              <a:rPr lang="en-US" sz="1200" b="1" dirty="0">
                <a:solidFill>
                  <a:srgbClr val="666666"/>
                </a:solidFill>
                <a:latin typeface="Arial" panose="020B0604020202020204" pitchFamily="34" charset="0"/>
              </a:rPr>
              <a:t> Orion code and injected malicious code named “Sunburst” into the Orion software.</a:t>
            </a:r>
          </a:p>
          <a:p>
            <a:pPr marL="171450" indent="-171450">
              <a:buFontTx/>
              <a:buChar char="-"/>
            </a:pPr>
            <a:r>
              <a:rPr lang="en-US" sz="1200" b="1" dirty="0" err="1">
                <a:solidFill>
                  <a:srgbClr val="666666"/>
                </a:solidFill>
                <a:latin typeface="Arial" panose="020B0604020202020204" pitchFamily="34" charset="0"/>
              </a:rPr>
              <a:t>Solarwinds</a:t>
            </a:r>
            <a:r>
              <a:rPr lang="en-US" sz="1200" b="1" dirty="0">
                <a:solidFill>
                  <a:srgbClr val="666666"/>
                </a:solidFill>
                <a:latin typeface="Arial" panose="020B0604020202020204" pitchFamily="34" charset="0"/>
              </a:rPr>
              <a:t> then unknowingly sent out software updates containing the “sunburst malware” to its Orion users. </a:t>
            </a:r>
          </a:p>
          <a:p>
            <a:pPr marL="171450" indent="-171450">
              <a:buFontTx/>
              <a:buChar char="-"/>
            </a:pPr>
            <a:r>
              <a:rPr lang="en-US" sz="1200" b="1" dirty="0">
                <a:solidFill>
                  <a:srgbClr val="666666"/>
                </a:solidFill>
                <a:latin typeface="Arial" panose="020B0604020202020204" pitchFamily="34" charset="0"/>
              </a:rPr>
              <a:t>The attackers then used the “Sunburst malware” backdoor to compromise the victims networks and drop even more malware or tools to exfiltrate data</a:t>
            </a:r>
            <a:r>
              <a:rPr lang="en-US" sz="1200" dirty="0">
                <a:solidFill>
                  <a:srgbClr val="666666"/>
                </a:solidFill>
                <a:latin typeface="Arial" panose="020B0604020202020204" pitchFamily="34" charset="0"/>
              </a:rPr>
              <a:t>.</a:t>
            </a:r>
          </a:p>
          <a:p>
            <a:pPr marL="171450" indent="-171450">
              <a:buFontTx/>
              <a:buChar char="-"/>
            </a:pPr>
            <a:endParaRPr lang="en-US" sz="1200" dirty="0">
              <a:solidFill>
                <a:srgbClr val="666666"/>
              </a:solidFill>
              <a:latin typeface="Arial" panose="020B0604020202020204" pitchFamily="34" charset="0"/>
            </a:endParaRPr>
          </a:p>
          <a:p>
            <a:r>
              <a:rPr lang="en-US" sz="1200" dirty="0">
                <a:solidFill>
                  <a:srgbClr val="666666"/>
                </a:solidFill>
                <a:latin typeface="Arial" panose="020B0604020202020204" pitchFamily="34" charset="0"/>
              </a:rPr>
              <a:t>4. </a:t>
            </a:r>
            <a:r>
              <a:rPr lang="en-US" sz="1200" b="1" dirty="0">
                <a:solidFill>
                  <a:srgbClr val="666666"/>
                </a:solidFill>
                <a:latin typeface="Arial" panose="020B0604020202020204" pitchFamily="34" charset="0"/>
              </a:rPr>
              <a:t>Kaseya – Attackers leveraged a zero day exploit to compromise On prem Kaseya VSA servers which are used for remote management services.</a:t>
            </a:r>
          </a:p>
          <a:p>
            <a:r>
              <a:rPr lang="en-US" sz="1200" b="1" dirty="0">
                <a:solidFill>
                  <a:srgbClr val="666666"/>
                </a:solidFill>
                <a:latin typeface="Arial" panose="020B0604020202020204" pitchFamily="34" charset="0"/>
              </a:rPr>
              <a:t> - After compromising the servers they then used the compromised servers to push a fake “update” to the VSA agents on the endpoints that actually contained ransomware</a:t>
            </a:r>
          </a:p>
          <a:p>
            <a:pPr marL="171450" indent="-171450">
              <a:buFontTx/>
              <a:buChar char="-"/>
            </a:pPr>
            <a:r>
              <a:rPr lang="en-US" sz="1200" b="1" dirty="0">
                <a:solidFill>
                  <a:srgbClr val="666666"/>
                </a:solidFill>
                <a:latin typeface="Arial" panose="020B0604020202020204" pitchFamily="34" charset="0"/>
              </a:rPr>
              <a:t>Because the VSA agent is required to be “trusted” and whitelisted against any security tools, it was free to be used as a vehicle to drop malware. </a:t>
            </a:r>
          </a:p>
          <a:p>
            <a:pPr marL="171450" indent="-171450">
              <a:buFontTx/>
              <a:buChar char="-"/>
            </a:pPr>
            <a:r>
              <a:rPr lang="en-US" sz="1200" b="1" dirty="0">
                <a:solidFill>
                  <a:srgbClr val="666666"/>
                </a:solidFill>
                <a:latin typeface="Arial" panose="020B0604020202020204" pitchFamily="34" charset="0"/>
              </a:rPr>
              <a:t>Over 1000 businesses were affected. 70 million dollar ransom demanded.</a:t>
            </a:r>
            <a:r>
              <a:rPr lang="en-US" sz="1200" dirty="0">
                <a:solidFill>
                  <a:srgbClr val="666666"/>
                </a:solidFill>
                <a:latin typeface="Arial" panose="020B0604020202020204" pitchFamily="34" charset="0"/>
              </a:rPr>
              <a:t> </a:t>
            </a:r>
          </a:p>
          <a:p>
            <a:r>
              <a:rPr lang="en-US" sz="1200" dirty="0">
                <a:solidFill>
                  <a:srgbClr val="666666"/>
                </a:solidFill>
                <a:latin typeface="Arial" panose="020B0604020202020204" pitchFamily="34" charset="0"/>
              </a:rPr>
              <a:t>5.</a:t>
            </a:r>
            <a:r>
              <a:rPr lang="en-US" sz="1200" b="1" dirty="0">
                <a:solidFill>
                  <a:srgbClr val="666666"/>
                </a:solidFill>
                <a:latin typeface="Arial" panose="020B0604020202020204" pitchFamily="34" charset="0"/>
              </a:rPr>
              <a:t> Key Takeaways </a:t>
            </a:r>
          </a:p>
          <a:p>
            <a:r>
              <a:rPr lang="en-US" sz="1200" b="1" dirty="0">
                <a:solidFill>
                  <a:srgbClr val="666666"/>
                </a:solidFill>
                <a:latin typeface="Arial" panose="020B0604020202020204" pitchFamily="34" charset="0"/>
              </a:rPr>
              <a:t> - Users should never install unapproved software on company assets. </a:t>
            </a:r>
          </a:p>
          <a:p>
            <a:r>
              <a:rPr lang="en-US" sz="1200" b="1" dirty="0">
                <a:solidFill>
                  <a:srgbClr val="666666"/>
                </a:solidFill>
                <a:latin typeface="Arial" panose="020B0604020202020204" pitchFamily="34" charset="0"/>
              </a:rPr>
              <a:t>Organizations should use a whitelist to only allow approved software whenever possible.</a:t>
            </a:r>
          </a:p>
          <a:p>
            <a:pPr marL="171450" indent="-171450">
              <a:buFontTx/>
              <a:buChar char="-"/>
            </a:pPr>
            <a:r>
              <a:rPr lang="en-US" sz="1200" b="1" dirty="0">
                <a:solidFill>
                  <a:srgbClr val="666666"/>
                </a:solidFill>
                <a:latin typeface="Arial" panose="020B0604020202020204" pitchFamily="34" charset="0"/>
              </a:rPr>
              <a:t>Organizations must monitor and maintain awareness of their critical vendors/suppliers security advisories</a:t>
            </a:r>
          </a:p>
          <a:p>
            <a:pPr marL="171450" indent="-171450">
              <a:buFontTx/>
              <a:buChar char="-"/>
            </a:pPr>
            <a:r>
              <a:rPr lang="en-US" sz="1200" b="1" dirty="0">
                <a:solidFill>
                  <a:srgbClr val="666666"/>
                </a:solidFill>
                <a:latin typeface="Arial" panose="020B0604020202020204" pitchFamily="34" charset="0"/>
              </a:rPr>
              <a:t>Organizations should implement a continuous patching program – Patch management program.</a:t>
            </a:r>
          </a:p>
          <a:p>
            <a:pPr marL="171450" indent="-171450">
              <a:buFontTx/>
              <a:buChar char="-"/>
            </a:pPr>
            <a:r>
              <a:rPr lang="en-US" sz="1200" b="1" dirty="0">
                <a:solidFill>
                  <a:srgbClr val="666666"/>
                </a:solidFill>
                <a:latin typeface="Arial" panose="020B0604020202020204" pitchFamily="34" charset="0"/>
              </a:rPr>
              <a:t>Organizations should implement a lifecycle management program – Out of lifecycle products should either be replaced or shielded behind multiple layers of defense if replacement isn’t an option.</a:t>
            </a:r>
          </a:p>
          <a:p>
            <a:pPr marL="171450" indent="-171450">
              <a:buFontTx/>
              <a:buChar char="-"/>
            </a:pPr>
            <a:r>
              <a:rPr lang="en-US" sz="1200" b="1" dirty="0">
                <a:solidFill>
                  <a:srgbClr val="666666"/>
                </a:solidFill>
                <a:latin typeface="Arial" panose="020B0604020202020204" pitchFamily="34" charset="0"/>
              </a:rPr>
              <a:t>Organizations should consider implementing/subscribing to a threat intelligence program to track threats and vulnerabilities to their organization.</a:t>
            </a:r>
          </a:p>
          <a:p>
            <a:endParaRPr lang="en-US" dirty="0">
              <a:solidFill>
                <a:srgbClr val="666666"/>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0273C-7D21-F648-BF7B-CAB36B9B2759}" type="slidenum">
              <a:rPr kumimoji="0" lang="en-C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429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Ransomware used to be indiscriminate and low value. Typical resulted in ransoms in hundreds of dollars of bitcoin</a:t>
            </a:r>
          </a:p>
          <a:p>
            <a:pPr marL="171450" indent="-171450">
              <a:buFontTx/>
              <a:buChar char="-"/>
            </a:pPr>
            <a:r>
              <a:rPr lang="en-US" dirty="0"/>
              <a:t>By 2016 ransoms in the 10k of dollars began to be reported.</a:t>
            </a:r>
          </a:p>
          <a:p>
            <a:pPr marL="171450" indent="-171450">
              <a:buFontTx/>
              <a:buChar char="-"/>
            </a:pPr>
            <a:r>
              <a:rPr lang="en-US" dirty="0"/>
              <a:t>Now according to Palo Alto, average ransom demand in 2020 is 847K dollars. Average paid is 312k with a high of 10m in 2020.</a:t>
            </a:r>
          </a:p>
          <a:p>
            <a:pPr marL="171450" indent="-171450">
              <a:buFontTx/>
              <a:buChar char="-"/>
            </a:pPr>
            <a:r>
              <a:rPr lang="en-US" dirty="0"/>
              <a:t>Average cost to remediate is 1.9m in 2021 per event. </a:t>
            </a:r>
          </a:p>
          <a:p>
            <a:r>
              <a:rPr lang="en-US" dirty="0"/>
              <a:t>2. What's driving this jump in ransom and cost to remediate? Change in TTP’s!</a:t>
            </a:r>
          </a:p>
          <a:p>
            <a:pPr marL="171450" indent="-171450">
              <a:buFontTx/>
              <a:buChar char="-"/>
            </a:pPr>
            <a:r>
              <a:rPr lang="en-US" dirty="0"/>
              <a:t>No longer indiscriminate or of low complexity</a:t>
            </a:r>
          </a:p>
          <a:p>
            <a:pPr marL="171450" indent="-171450">
              <a:buFontTx/>
              <a:buChar char="-"/>
            </a:pPr>
            <a:r>
              <a:rPr lang="en-US" dirty="0"/>
              <a:t>Instead of using random phish campaigns to deliver malware indiscriminately, attackers are using stolen/bought credentials to target organizations.</a:t>
            </a:r>
          </a:p>
          <a:p>
            <a:pPr marL="171450" indent="-171450">
              <a:buFontTx/>
              <a:buChar char="-"/>
            </a:pPr>
            <a:r>
              <a:rPr lang="en-US" dirty="0"/>
              <a:t>They use stolen credentials to breach user accounts and then move laterally through a network, identifying valuable data and exfiltrating it.</a:t>
            </a:r>
          </a:p>
          <a:p>
            <a:pPr marL="171450" indent="-171450">
              <a:buFontTx/>
              <a:buChar char="-"/>
            </a:pPr>
            <a:r>
              <a:rPr lang="en-US" dirty="0"/>
              <a:t>Once the data is exfiltrated and they have control of a domain controller or other ability to mass spread the encryptor, they encrypt all data near simultaneously throughout the infrastructure/network.</a:t>
            </a:r>
          </a:p>
          <a:p>
            <a:pPr marL="171450" indent="-171450">
              <a:buFontTx/>
              <a:buChar char="-"/>
            </a:pPr>
            <a:r>
              <a:rPr lang="en-US" dirty="0"/>
              <a:t>They now have a double hostage scenario. Both the encrypted files are used as hostage as well as threat to release data that they’ve exfiltrated. </a:t>
            </a:r>
          </a:p>
          <a:p>
            <a:r>
              <a:rPr lang="en-US" dirty="0"/>
              <a:t>3. Key takeaways </a:t>
            </a:r>
          </a:p>
          <a:p>
            <a:r>
              <a:rPr lang="en-US" dirty="0"/>
              <a:t>- Ransomware is a lucrative business and will only increase its spread.</a:t>
            </a:r>
          </a:p>
          <a:p>
            <a:pPr marL="171450" indent="-171450">
              <a:buFontTx/>
              <a:buChar char="-"/>
            </a:pPr>
            <a:r>
              <a:rPr lang="en-US" dirty="0"/>
              <a:t>Organizations should use Multi factor authentication to the greatest extent possible.</a:t>
            </a:r>
          </a:p>
          <a:p>
            <a:pPr marL="171450" indent="-171450">
              <a:buFontTx/>
              <a:buChar char="-"/>
            </a:pPr>
            <a:r>
              <a:rPr lang="en-US" dirty="0"/>
              <a:t>Ransomware operators are skilled attackers and target organizations specifically based on vulnerability profiles and ability to pay. </a:t>
            </a:r>
          </a:p>
          <a:p>
            <a:pPr marL="171450" indent="-171450">
              <a:buFontTx/>
              <a:buChar char="-"/>
            </a:pPr>
            <a:r>
              <a:rPr lang="en-US" dirty="0"/>
              <a:t>Organizations should take an “assume breach” posture and practice defense in depth.  Assume actors will breach your outer layer of defenses and have internal controls to maintain visibility and prevent lateral movement.</a:t>
            </a:r>
          </a:p>
          <a:p>
            <a:pPr marL="171450" indent="-171450">
              <a:buFontTx/>
              <a:buChar char="-"/>
            </a:pPr>
            <a:r>
              <a:rPr lang="en-US" dirty="0"/>
              <a:t>Organizations must plan for and include ransomware events in the </a:t>
            </a:r>
            <a:r>
              <a:rPr lang="en-US" dirty="0" err="1"/>
              <a:t>ir</a:t>
            </a:r>
            <a:r>
              <a:rPr lang="en-US" dirty="0"/>
              <a:t> incident response plans.</a:t>
            </a:r>
          </a:p>
          <a:p>
            <a:endParaRPr lang="en-C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0273C-7D21-F648-BF7B-CAB36B9B2759}" type="slidenum">
              <a:rPr kumimoji="0" lang="en-C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549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Ransomware used to be indiscriminate and low value. Typical resulted in ransoms in hundreds of dollars of bitcoin</a:t>
            </a:r>
          </a:p>
          <a:p>
            <a:pPr marL="171450" indent="-171450">
              <a:buFontTx/>
              <a:buChar char="-"/>
            </a:pPr>
            <a:r>
              <a:rPr lang="en-US" dirty="0"/>
              <a:t>By 2016 ransoms in the 10k of dollars began to be reported.</a:t>
            </a:r>
          </a:p>
          <a:p>
            <a:pPr marL="171450" indent="-171450">
              <a:buFontTx/>
              <a:buChar char="-"/>
            </a:pPr>
            <a:r>
              <a:rPr lang="en-US" dirty="0"/>
              <a:t>Now according to Palo Alto, average ransom demand in 2020 is 847K dollars. Average paid is 312k with a high of 10m in 2020.</a:t>
            </a:r>
          </a:p>
          <a:p>
            <a:pPr marL="171450" indent="-171450">
              <a:buFontTx/>
              <a:buChar char="-"/>
            </a:pPr>
            <a:r>
              <a:rPr lang="en-US" dirty="0"/>
              <a:t>Average cost to remediate is 1.9m in 2021 per event. </a:t>
            </a:r>
          </a:p>
          <a:p>
            <a:r>
              <a:rPr lang="en-US" dirty="0"/>
              <a:t>2. What's driving this jump in ransom and cost to remediate? Change in TTP’s!</a:t>
            </a:r>
          </a:p>
          <a:p>
            <a:pPr marL="171450" indent="-171450">
              <a:buFontTx/>
              <a:buChar char="-"/>
            </a:pPr>
            <a:r>
              <a:rPr lang="en-US" dirty="0"/>
              <a:t>No longer indiscriminate or of low complexity</a:t>
            </a:r>
          </a:p>
          <a:p>
            <a:pPr marL="171450" indent="-171450">
              <a:buFontTx/>
              <a:buChar char="-"/>
            </a:pPr>
            <a:r>
              <a:rPr lang="en-US" dirty="0"/>
              <a:t>Instead of using random phish campaigns to deliver malware indiscriminately, attackers are using stolen/bought credentials to target organizations.</a:t>
            </a:r>
          </a:p>
          <a:p>
            <a:pPr marL="171450" indent="-171450">
              <a:buFontTx/>
              <a:buChar char="-"/>
            </a:pPr>
            <a:r>
              <a:rPr lang="en-US" dirty="0"/>
              <a:t>They use stolen credentials to breach user accounts and then move laterally through a network, identifying valuable data and exfiltrating it.</a:t>
            </a:r>
          </a:p>
          <a:p>
            <a:pPr marL="171450" indent="-171450">
              <a:buFontTx/>
              <a:buChar char="-"/>
            </a:pPr>
            <a:r>
              <a:rPr lang="en-US" dirty="0"/>
              <a:t>Once the data is exfiltrated and they have control of a domain controller or other ability to mass spread the encryptor, they encrypt all data near simultaneously throughout the infrastructure/network.</a:t>
            </a:r>
          </a:p>
          <a:p>
            <a:pPr marL="171450" indent="-171450">
              <a:buFontTx/>
              <a:buChar char="-"/>
            </a:pPr>
            <a:r>
              <a:rPr lang="en-US" dirty="0"/>
              <a:t>They now have a double hostage scenario. Both the encrypted files are used as hostage as well as threat to release data that they’ve exfiltrated. </a:t>
            </a:r>
          </a:p>
          <a:p>
            <a:r>
              <a:rPr lang="en-US" dirty="0"/>
              <a:t>3. Key takeaways </a:t>
            </a:r>
          </a:p>
          <a:p>
            <a:r>
              <a:rPr lang="en-US" dirty="0"/>
              <a:t>- Ransomware is a lucrative business and will only increase its spread.</a:t>
            </a:r>
          </a:p>
          <a:p>
            <a:pPr marL="171450" indent="-171450">
              <a:buFontTx/>
              <a:buChar char="-"/>
            </a:pPr>
            <a:r>
              <a:rPr lang="en-US" dirty="0"/>
              <a:t>Organizations should use Multi factor authentication to the greatest extent possible.</a:t>
            </a:r>
          </a:p>
          <a:p>
            <a:pPr marL="171450" indent="-171450">
              <a:buFontTx/>
              <a:buChar char="-"/>
            </a:pPr>
            <a:r>
              <a:rPr lang="en-US" dirty="0"/>
              <a:t>Ransomware operators are skilled attackers and target organizations specifically based on vulnerability profiles and ability to pay. </a:t>
            </a:r>
          </a:p>
          <a:p>
            <a:pPr marL="171450" indent="-171450">
              <a:buFontTx/>
              <a:buChar char="-"/>
            </a:pPr>
            <a:r>
              <a:rPr lang="en-US" dirty="0"/>
              <a:t>Organizations should take an “assume breach” posture and practice defense in depth.  Assume actors will breach your outer layer of defenses and have internal controls to maintain visibility and prevent lateral movement.</a:t>
            </a:r>
          </a:p>
          <a:p>
            <a:pPr marL="171450" indent="-171450">
              <a:buFontTx/>
              <a:buChar char="-"/>
            </a:pPr>
            <a:r>
              <a:rPr lang="en-US" dirty="0"/>
              <a:t>Organizations must plan for and include ransomware events in the </a:t>
            </a:r>
            <a:r>
              <a:rPr lang="en-US" dirty="0" err="1"/>
              <a:t>ir</a:t>
            </a:r>
            <a:r>
              <a:rPr lang="en-US" dirty="0"/>
              <a:t> incident response plans.</a:t>
            </a:r>
          </a:p>
          <a:p>
            <a:endParaRPr lang="en-C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0273C-7D21-F648-BF7B-CAB36B9B2759}" type="slidenum">
              <a:rPr kumimoji="0" lang="en-C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033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E8E65FD1-AE3A-4F2F-B692-96FCDDD497A5}" type="slidenum">
              <a:rPr lang="en-US" smtClean="0"/>
              <a:t>8</a:t>
            </a:fld>
            <a:endParaRPr lang="en-US"/>
          </a:p>
        </p:txBody>
      </p:sp>
    </p:spTree>
    <p:extLst>
      <p:ext uri="{BB962C8B-B14F-4D97-AF65-F5344CB8AC3E}">
        <p14:creationId xmlns:p14="http://schemas.microsoft.com/office/powerpoint/2010/main" val="3770349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for previous slides:</a:t>
            </a:r>
          </a:p>
          <a:p>
            <a:endParaRPr lang="en-US" dirty="0"/>
          </a:p>
          <a:p>
            <a:r>
              <a:rPr lang="en-US" dirty="0">
                <a:hlinkClick r:id="rId3"/>
              </a:rPr>
              <a:t>One for the Money, Two for the Show, $4.4M for the Ransomware Gang That Used ATO | SpyCloud</a:t>
            </a:r>
            <a:endParaRPr lang="en-US" dirty="0"/>
          </a:p>
          <a:p>
            <a:r>
              <a:rPr lang="en-US" dirty="0">
                <a:hlinkClick r:id="rId4"/>
              </a:rPr>
              <a:t>The evolution of ransomware extortion tactics - Tech Monitor</a:t>
            </a:r>
            <a:endParaRPr lang="en-US" dirty="0"/>
          </a:p>
          <a:p>
            <a:r>
              <a:rPr lang="en-US" dirty="0">
                <a:hlinkClick r:id="rId5"/>
              </a:rPr>
              <a:t>Four-fold increase in software supply chain attacks predicted in 2021 – report | The Daily Swig (portswigger.net)</a:t>
            </a:r>
            <a:endParaRPr lang="en-US" dirty="0"/>
          </a:p>
          <a:p>
            <a:r>
              <a:rPr lang="en-US" dirty="0">
                <a:hlinkClick r:id="rId6"/>
              </a:rPr>
              <a:t>REvil ransomware attackers demand $70m following Kaseya VSA supply chain attack | The Daily Swig (portswigger.net)</a:t>
            </a:r>
            <a:endParaRPr lang="en-US" dirty="0"/>
          </a:p>
          <a:p>
            <a:r>
              <a:rPr lang="en-US" dirty="0">
                <a:hlinkClick r:id="rId7"/>
              </a:rPr>
              <a:t>Updated Kaseya ransomware attack FAQ: What we know now | ZDNet</a:t>
            </a:r>
            <a:endParaRPr lang="en-US" dirty="0"/>
          </a:p>
          <a:p>
            <a:r>
              <a:rPr lang="en-US" dirty="0">
                <a:hlinkClick r:id="rId8"/>
              </a:rPr>
              <a:t>Colonial CEO says ransomware hackers exploited legacy VPN | Cybersecurity Dive</a:t>
            </a:r>
            <a:endParaRPr lang="en-US" dirty="0"/>
          </a:p>
          <a:p>
            <a:r>
              <a:rPr lang="en-US" dirty="0">
                <a:hlinkClick r:id="rId9"/>
              </a:rPr>
              <a:t>Billions of passwords leaked online from past data breaches – TechRepublic</a:t>
            </a:r>
            <a:endParaRPr lang="en-US" dirty="0"/>
          </a:p>
          <a:p>
            <a:r>
              <a:rPr lang="en-US" dirty="0">
                <a:hlinkClick r:id="rId10"/>
              </a:rPr>
              <a:t>Colonial Pipeline paid $5M ransom one day after hack, CEO tells Senate (cnbc.com)</a:t>
            </a:r>
            <a:endParaRPr lang="en-US" dirty="0"/>
          </a:p>
          <a:p>
            <a:r>
              <a:rPr lang="en-US" dirty="0">
                <a:hlinkClick r:id="rId11"/>
              </a:rPr>
              <a:t>Back to Basics: A Deeper Look at the Colonial Pipeline Hack (govtech.com)</a:t>
            </a:r>
            <a:endParaRPr lang="en-US" dirty="0"/>
          </a:p>
          <a:p>
            <a:endParaRPr lang="en-CN" dirty="0"/>
          </a:p>
        </p:txBody>
      </p:sp>
      <p:sp>
        <p:nvSpPr>
          <p:cNvPr id="4" name="Slide Number Placeholder 3"/>
          <p:cNvSpPr>
            <a:spLocks noGrp="1"/>
          </p:cNvSpPr>
          <p:nvPr>
            <p:ph type="sldNum" sz="quarter" idx="5"/>
          </p:nvPr>
        </p:nvSpPr>
        <p:spPr/>
        <p:txBody>
          <a:bodyPr/>
          <a:lstStyle/>
          <a:p>
            <a:fld id="{E8E65FD1-AE3A-4F2F-B692-96FCDDD497A5}" type="slidenum">
              <a:rPr lang="en-US" smtClean="0"/>
              <a:t>9</a:t>
            </a:fld>
            <a:endParaRPr lang="en-US"/>
          </a:p>
        </p:txBody>
      </p:sp>
    </p:spTree>
    <p:extLst>
      <p:ext uri="{BB962C8B-B14F-4D97-AF65-F5344CB8AC3E}">
        <p14:creationId xmlns:p14="http://schemas.microsoft.com/office/powerpoint/2010/main" val="750907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E599F-E886-43A3-A789-9C9F521E01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2FC9DD-FB0E-4041-AF47-EAFA72F17D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5D8922-E094-4515-A784-7C53C35BA66C}"/>
              </a:ext>
            </a:extLst>
          </p:cNvPr>
          <p:cNvSpPr>
            <a:spLocks noGrp="1"/>
          </p:cNvSpPr>
          <p:nvPr>
            <p:ph type="dt" sz="half" idx="10"/>
          </p:nvPr>
        </p:nvSpPr>
        <p:spPr/>
        <p:txBody>
          <a:bodyPr/>
          <a:lstStyle/>
          <a:p>
            <a:fld id="{7F3DAF83-8716-4974-9E5C-FEA281FF41C4}" type="datetimeFigureOut">
              <a:rPr lang="en-US" smtClean="0"/>
              <a:t>10/28/21</a:t>
            </a:fld>
            <a:endParaRPr lang="en-US"/>
          </a:p>
        </p:txBody>
      </p:sp>
      <p:sp>
        <p:nvSpPr>
          <p:cNvPr id="5" name="Footer Placeholder 4">
            <a:extLst>
              <a:ext uri="{FF2B5EF4-FFF2-40B4-BE49-F238E27FC236}">
                <a16:creationId xmlns:a16="http://schemas.microsoft.com/office/drawing/2014/main" id="{00C7916F-868E-4C88-AA7F-B0D62CB8EC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0A7D2-BD65-4142-A8DE-80B128E4C026}"/>
              </a:ext>
            </a:extLst>
          </p:cNvPr>
          <p:cNvSpPr>
            <a:spLocks noGrp="1"/>
          </p:cNvSpPr>
          <p:nvPr>
            <p:ph type="sldNum" sz="quarter" idx="12"/>
          </p:nvPr>
        </p:nvSpPr>
        <p:spPr/>
        <p:txBody>
          <a:bodyPr/>
          <a:lstStyle/>
          <a:p>
            <a:fld id="{BAC55DD2-F2CF-434F-98A5-15650AE10A3E}" type="slidenum">
              <a:rPr lang="en-US" smtClean="0"/>
              <a:t>‹#›</a:t>
            </a:fld>
            <a:endParaRPr lang="en-US"/>
          </a:p>
        </p:txBody>
      </p:sp>
    </p:spTree>
    <p:extLst>
      <p:ext uri="{BB962C8B-B14F-4D97-AF65-F5344CB8AC3E}">
        <p14:creationId xmlns:p14="http://schemas.microsoft.com/office/powerpoint/2010/main" val="1266264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B30DA-1373-4CFC-8886-1D26AC70C2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40C8A8-1CE7-4219-8F86-9023814D0E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DFA7B-1C1B-45BF-B1ED-784D90F87EDB}"/>
              </a:ext>
            </a:extLst>
          </p:cNvPr>
          <p:cNvSpPr>
            <a:spLocks noGrp="1"/>
          </p:cNvSpPr>
          <p:nvPr>
            <p:ph type="dt" sz="half" idx="10"/>
          </p:nvPr>
        </p:nvSpPr>
        <p:spPr/>
        <p:txBody>
          <a:bodyPr/>
          <a:lstStyle/>
          <a:p>
            <a:fld id="{7F3DAF83-8716-4974-9E5C-FEA281FF41C4}" type="datetimeFigureOut">
              <a:rPr lang="en-US" smtClean="0"/>
              <a:t>10/28/21</a:t>
            </a:fld>
            <a:endParaRPr lang="en-US"/>
          </a:p>
        </p:txBody>
      </p:sp>
      <p:sp>
        <p:nvSpPr>
          <p:cNvPr id="5" name="Footer Placeholder 4">
            <a:extLst>
              <a:ext uri="{FF2B5EF4-FFF2-40B4-BE49-F238E27FC236}">
                <a16:creationId xmlns:a16="http://schemas.microsoft.com/office/drawing/2014/main" id="{ABE1DBEE-CC26-4B83-A281-1D7CBAEFB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07AB43-94C6-4BF9-9D36-1816A27875E9}"/>
              </a:ext>
            </a:extLst>
          </p:cNvPr>
          <p:cNvSpPr>
            <a:spLocks noGrp="1"/>
          </p:cNvSpPr>
          <p:nvPr>
            <p:ph type="sldNum" sz="quarter" idx="12"/>
          </p:nvPr>
        </p:nvSpPr>
        <p:spPr/>
        <p:txBody>
          <a:bodyPr/>
          <a:lstStyle/>
          <a:p>
            <a:fld id="{BAC55DD2-F2CF-434F-98A5-15650AE10A3E}" type="slidenum">
              <a:rPr lang="en-US" smtClean="0"/>
              <a:t>‹#›</a:t>
            </a:fld>
            <a:endParaRPr lang="en-US"/>
          </a:p>
        </p:txBody>
      </p:sp>
    </p:spTree>
    <p:extLst>
      <p:ext uri="{BB962C8B-B14F-4D97-AF65-F5344CB8AC3E}">
        <p14:creationId xmlns:p14="http://schemas.microsoft.com/office/powerpoint/2010/main" val="3059570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CC80B-EAAB-4F43-9AFE-3BFA11521B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2F5CD3-D45A-49A9-9BAF-8F2963819A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11585F-8CA7-4CB6-87A9-C7D77A92966F}"/>
              </a:ext>
            </a:extLst>
          </p:cNvPr>
          <p:cNvSpPr>
            <a:spLocks noGrp="1"/>
          </p:cNvSpPr>
          <p:nvPr>
            <p:ph type="dt" sz="half" idx="10"/>
          </p:nvPr>
        </p:nvSpPr>
        <p:spPr/>
        <p:txBody>
          <a:bodyPr/>
          <a:lstStyle/>
          <a:p>
            <a:fld id="{7F3DAF83-8716-4974-9E5C-FEA281FF41C4}" type="datetimeFigureOut">
              <a:rPr lang="en-US" smtClean="0"/>
              <a:t>10/28/21</a:t>
            </a:fld>
            <a:endParaRPr lang="en-US"/>
          </a:p>
        </p:txBody>
      </p:sp>
      <p:sp>
        <p:nvSpPr>
          <p:cNvPr id="5" name="Footer Placeholder 4">
            <a:extLst>
              <a:ext uri="{FF2B5EF4-FFF2-40B4-BE49-F238E27FC236}">
                <a16:creationId xmlns:a16="http://schemas.microsoft.com/office/drawing/2014/main" id="{1ED8CBC4-FAA4-4675-A954-FE775F28D0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4A9DA9-202C-4147-A8F5-F8CD493235F2}"/>
              </a:ext>
            </a:extLst>
          </p:cNvPr>
          <p:cNvSpPr>
            <a:spLocks noGrp="1"/>
          </p:cNvSpPr>
          <p:nvPr>
            <p:ph type="sldNum" sz="quarter" idx="12"/>
          </p:nvPr>
        </p:nvSpPr>
        <p:spPr/>
        <p:txBody>
          <a:bodyPr/>
          <a:lstStyle/>
          <a:p>
            <a:fld id="{BAC55DD2-F2CF-434F-98A5-15650AE10A3E}" type="slidenum">
              <a:rPr lang="en-US" smtClean="0"/>
              <a:t>‹#›</a:t>
            </a:fld>
            <a:endParaRPr lang="en-US"/>
          </a:p>
        </p:txBody>
      </p:sp>
    </p:spTree>
    <p:extLst>
      <p:ext uri="{BB962C8B-B14F-4D97-AF65-F5344CB8AC3E}">
        <p14:creationId xmlns:p14="http://schemas.microsoft.com/office/powerpoint/2010/main" val="3478929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20342-F4C9-CE4E-AC6D-F3DE007A1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N"/>
          </a:p>
        </p:txBody>
      </p:sp>
      <p:sp>
        <p:nvSpPr>
          <p:cNvPr id="3" name="Subtitle 2">
            <a:extLst>
              <a:ext uri="{FF2B5EF4-FFF2-40B4-BE49-F238E27FC236}">
                <a16:creationId xmlns:a16="http://schemas.microsoft.com/office/drawing/2014/main" id="{F25CD8E6-9157-6A4E-A7CA-B8B4D8C241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N"/>
          </a:p>
        </p:txBody>
      </p:sp>
      <p:sp>
        <p:nvSpPr>
          <p:cNvPr id="4" name="Date Placeholder 3">
            <a:extLst>
              <a:ext uri="{FF2B5EF4-FFF2-40B4-BE49-F238E27FC236}">
                <a16:creationId xmlns:a16="http://schemas.microsoft.com/office/drawing/2014/main" id="{0D7613B8-5AD6-C947-A1F2-9B1586336B6F}"/>
              </a:ext>
            </a:extLst>
          </p:cNvPr>
          <p:cNvSpPr>
            <a:spLocks noGrp="1"/>
          </p:cNvSpPr>
          <p:nvPr>
            <p:ph type="dt" sz="half" idx="10"/>
          </p:nvPr>
        </p:nvSpPr>
        <p:spPr/>
        <p:txBody>
          <a:bodyPr/>
          <a:lstStyle/>
          <a:p>
            <a:fld id="{F60AB617-0F78-A742-9377-8F01E258BE1D}" type="datetimeFigureOut">
              <a:rPr lang="en-CN" smtClean="0"/>
              <a:t>10/28/21</a:t>
            </a:fld>
            <a:endParaRPr lang="en-CN"/>
          </a:p>
        </p:txBody>
      </p:sp>
      <p:sp>
        <p:nvSpPr>
          <p:cNvPr id="5" name="Footer Placeholder 4">
            <a:extLst>
              <a:ext uri="{FF2B5EF4-FFF2-40B4-BE49-F238E27FC236}">
                <a16:creationId xmlns:a16="http://schemas.microsoft.com/office/drawing/2014/main" id="{99612D07-9C3B-BD42-9A47-A4EB72F3F47A}"/>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FAAE0E9B-4F66-B74F-BABF-2B5AF9FE35E4}"/>
              </a:ext>
            </a:extLst>
          </p:cNvPr>
          <p:cNvSpPr>
            <a:spLocks noGrp="1"/>
          </p:cNvSpPr>
          <p:nvPr>
            <p:ph type="sldNum" sz="quarter" idx="12"/>
          </p:nvPr>
        </p:nvSpPr>
        <p:spPr/>
        <p:txBody>
          <a:bodyPr/>
          <a:lstStyle/>
          <a:p>
            <a:fld id="{7C5C66F4-9712-8640-9BF4-9E275CEE4D74}" type="slidenum">
              <a:rPr lang="en-CN" smtClean="0"/>
              <a:t>‹#›</a:t>
            </a:fld>
            <a:endParaRPr lang="en-CN"/>
          </a:p>
        </p:txBody>
      </p:sp>
    </p:spTree>
    <p:extLst>
      <p:ext uri="{BB962C8B-B14F-4D97-AF65-F5344CB8AC3E}">
        <p14:creationId xmlns:p14="http://schemas.microsoft.com/office/powerpoint/2010/main" val="59169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BCA9-95AE-8E42-A036-B36329FE8604}"/>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F590BC82-3B10-2242-8E34-36C747B9F5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05DFFCBC-B039-FF4E-872A-C3CDF4FF5392}"/>
              </a:ext>
            </a:extLst>
          </p:cNvPr>
          <p:cNvSpPr>
            <a:spLocks noGrp="1"/>
          </p:cNvSpPr>
          <p:nvPr>
            <p:ph type="dt" sz="half" idx="10"/>
          </p:nvPr>
        </p:nvSpPr>
        <p:spPr/>
        <p:txBody>
          <a:bodyPr/>
          <a:lstStyle/>
          <a:p>
            <a:fld id="{F60AB617-0F78-A742-9377-8F01E258BE1D}" type="datetimeFigureOut">
              <a:rPr lang="en-CN" smtClean="0"/>
              <a:t>10/28/21</a:t>
            </a:fld>
            <a:endParaRPr lang="en-CN"/>
          </a:p>
        </p:txBody>
      </p:sp>
      <p:sp>
        <p:nvSpPr>
          <p:cNvPr id="5" name="Footer Placeholder 4">
            <a:extLst>
              <a:ext uri="{FF2B5EF4-FFF2-40B4-BE49-F238E27FC236}">
                <a16:creationId xmlns:a16="http://schemas.microsoft.com/office/drawing/2014/main" id="{93BC4BE4-4A4C-264A-B1CE-FD592CFE710B}"/>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1FF85B7B-7A89-3047-89F5-AEDCDBC907B4}"/>
              </a:ext>
            </a:extLst>
          </p:cNvPr>
          <p:cNvSpPr>
            <a:spLocks noGrp="1"/>
          </p:cNvSpPr>
          <p:nvPr>
            <p:ph type="sldNum" sz="quarter" idx="12"/>
          </p:nvPr>
        </p:nvSpPr>
        <p:spPr/>
        <p:txBody>
          <a:bodyPr/>
          <a:lstStyle/>
          <a:p>
            <a:fld id="{7C5C66F4-9712-8640-9BF4-9E275CEE4D74}" type="slidenum">
              <a:rPr lang="en-CN" smtClean="0"/>
              <a:t>‹#›</a:t>
            </a:fld>
            <a:endParaRPr lang="en-CN"/>
          </a:p>
        </p:txBody>
      </p:sp>
    </p:spTree>
    <p:extLst>
      <p:ext uri="{BB962C8B-B14F-4D97-AF65-F5344CB8AC3E}">
        <p14:creationId xmlns:p14="http://schemas.microsoft.com/office/powerpoint/2010/main" val="4229391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4391-90E5-4D4A-AC5F-D4B475A1E6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N"/>
          </a:p>
        </p:txBody>
      </p:sp>
      <p:sp>
        <p:nvSpPr>
          <p:cNvPr id="3" name="Text Placeholder 2">
            <a:extLst>
              <a:ext uri="{FF2B5EF4-FFF2-40B4-BE49-F238E27FC236}">
                <a16:creationId xmlns:a16="http://schemas.microsoft.com/office/drawing/2014/main" id="{CCBF7D23-9AF7-724A-8AF6-FCC9C1EEE1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47142E-D277-DD46-AB2A-BABA2120A3F9}"/>
              </a:ext>
            </a:extLst>
          </p:cNvPr>
          <p:cNvSpPr>
            <a:spLocks noGrp="1"/>
          </p:cNvSpPr>
          <p:nvPr>
            <p:ph type="dt" sz="half" idx="10"/>
          </p:nvPr>
        </p:nvSpPr>
        <p:spPr/>
        <p:txBody>
          <a:bodyPr/>
          <a:lstStyle/>
          <a:p>
            <a:fld id="{F60AB617-0F78-A742-9377-8F01E258BE1D}" type="datetimeFigureOut">
              <a:rPr lang="en-CN" smtClean="0"/>
              <a:t>10/28/21</a:t>
            </a:fld>
            <a:endParaRPr lang="en-CN"/>
          </a:p>
        </p:txBody>
      </p:sp>
      <p:sp>
        <p:nvSpPr>
          <p:cNvPr id="5" name="Footer Placeholder 4">
            <a:extLst>
              <a:ext uri="{FF2B5EF4-FFF2-40B4-BE49-F238E27FC236}">
                <a16:creationId xmlns:a16="http://schemas.microsoft.com/office/drawing/2014/main" id="{7ACC6FBC-DC97-984D-AF16-9886F35F17A1}"/>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C0791449-4777-3B4F-800C-A434B1D0D8A5}"/>
              </a:ext>
            </a:extLst>
          </p:cNvPr>
          <p:cNvSpPr>
            <a:spLocks noGrp="1"/>
          </p:cNvSpPr>
          <p:nvPr>
            <p:ph type="sldNum" sz="quarter" idx="12"/>
          </p:nvPr>
        </p:nvSpPr>
        <p:spPr/>
        <p:txBody>
          <a:bodyPr/>
          <a:lstStyle/>
          <a:p>
            <a:fld id="{7C5C66F4-9712-8640-9BF4-9E275CEE4D74}" type="slidenum">
              <a:rPr lang="en-CN" smtClean="0"/>
              <a:t>‹#›</a:t>
            </a:fld>
            <a:endParaRPr lang="en-CN"/>
          </a:p>
        </p:txBody>
      </p:sp>
    </p:spTree>
    <p:extLst>
      <p:ext uri="{BB962C8B-B14F-4D97-AF65-F5344CB8AC3E}">
        <p14:creationId xmlns:p14="http://schemas.microsoft.com/office/powerpoint/2010/main" val="3350166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53594-730C-4F44-8EBC-558F80479D67}"/>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963C114B-2B6C-DB46-B506-50615E9404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Content Placeholder 3">
            <a:extLst>
              <a:ext uri="{FF2B5EF4-FFF2-40B4-BE49-F238E27FC236}">
                <a16:creationId xmlns:a16="http://schemas.microsoft.com/office/drawing/2014/main" id="{C9A64D38-13B2-F848-874A-4AD3297065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5" name="Date Placeholder 4">
            <a:extLst>
              <a:ext uri="{FF2B5EF4-FFF2-40B4-BE49-F238E27FC236}">
                <a16:creationId xmlns:a16="http://schemas.microsoft.com/office/drawing/2014/main" id="{3F756268-881F-DE4E-A223-A081FEFAAFF1}"/>
              </a:ext>
            </a:extLst>
          </p:cNvPr>
          <p:cNvSpPr>
            <a:spLocks noGrp="1"/>
          </p:cNvSpPr>
          <p:nvPr>
            <p:ph type="dt" sz="half" idx="10"/>
          </p:nvPr>
        </p:nvSpPr>
        <p:spPr/>
        <p:txBody>
          <a:bodyPr/>
          <a:lstStyle/>
          <a:p>
            <a:fld id="{F60AB617-0F78-A742-9377-8F01E258BE1D}" type="datetimeFigureOut">
              <a:rPr lang="en-CN" smtClean="0"/>
              <a:t>10/28/21</a:t>
            </a:fld>
            <a:endParaRPr lang="en-CN"/>
          </a:p>
        </p:txBody>
      </p:sp>
      <p:sp>
        <p:nvSpPr>
          <p:cNvPr id="6" name="Footer Placeholder 5">
            <a:extLst>
              <a:ext uri="{FF2B5EF4-FFF2-40B4-BE49-F238E27FC236}">
                <a16:creationId xmlns:a16="http://schemas.microsoft.com/office/drawing/2014/main" id="{E5AB6E49-4B82-9948-8182-7DB93459C75A}"/>
              </a:ext>
            </a:extLst>
          </p:cNvPr>
          <p:cNvSpPr>
            <a:spLocks noGrp="1"/>
          </p:cNvSpPr>
          <p:nvPr>
            <p:ph type="ftr" sz="quarter" idx="11"/>
          </p:nvPr>
        </p:nvSpPr>
        <p:spPr/>
        <p:txBody>
          <a:bodyPr/>
          <a:lstStyle/>
          <a:p>
            <a:endParaRPr lang="en-CN"/>
          </a:p>
        </p:txBody>
      </p:sp>
      <p:sp>
        <p:nvSpPr>
          <p:cNvPr id="7" name="Slide Number Placeholder 6">
            <a:extLst>
              <a:ext uri="{FF2B5EF4-FFF2-40B4-BE49-F238E27FC236}">
                <a16:creationId xmlns:a16="http://schemas.microsoft.com/office/drawing/2014/main" id="{F7EE6CF5-9624-0D4E-BA0E-F0D9F3F8B99B}"/>
              </a:ext>
            </a:extLst>
          </p:cNvPr>
          <p:cNvSpPr>
            <a:spLocks noGrp="1"/>
          </p:cNvSpPr>
          <p:nvPr>
            <p:ph type="sldNum" sz="quarter" idx="12"/>
          </p:nvPr>
        </p:nvSpPr>
        <p:spPr/>
        <p:txBody>
          <a:bodyPr/>
          <a:lstStyle/>
          <a:p>
            <a:fld id="{7C5C66F4-9712-8640-9BF4-9E275CEE4D74}" type="slidenum">
              <a:rPr lang="en-CN" smtClean="0"/>
              <a:t>‹#›</a:t>
            </a:fld>
            <a:endParaRPr lang="en-CN"/>
          </a:p>
        </p:txBody>
      </p:sp>
    </p:spTree>
    <p:extLst>
      <p:ext uri="{BB962C8B-B14F-4D97-AF65-F5344CB8AC3E}">
        <p14:creationId xmlns:p14="http://schemas.microsoft.com/office/powerpoint/2010/main" val="350748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1B6BA-4F78-B24C-A768-A37B23A88511}"/>
              </a:ext>
            </a:extLst>
          </p:cNvPr>
          <p:cNvSpPr>
            <a:spLocks noGrp="1"/>
          </p:cNvSpPr>
          <p:nvPr>
            <p:ph type="title"/>
          </p:nvPr>
        </p:nvSpPr>
        <p:spPr>
          <a:xfrm>
            <a:off x="839788" y="365125"/>
            <a:ext cx="10515600" cy="1325563"/>
          </a:xfrm>
        </p:spPr>
        <p:txBody>
          <a:bodyPr/>
          <a:lstStyle/>
          <a:p>
            <a:r>
              <a:rPr lang="en-US"/>
              <a:t>Click to edit Master title style</a:t>
            </a:r>
            <a:endParaRPr lang="en-CN"/>
          </a:p>
        </p:txBody>
      </p:sp>
      <p:sp>
        <p:nvSpPr>
          <p:cNvPr id="3" name="Text Placeholder 2">
            <a:extLst>
              <a:ext uri="{FF2B5EF4-FFF2-40B4-BE49-F238E27FC236}">
                <a16:creationId xmlns:a16="http://schemas.microsoft.com/office/drawing/2014/main" id="{DCDCCD69-681D-6646-9CA4-6DBC0D3058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DCC0B0-1AF9-D04D-A269-FD7CA95CC8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5" name="Text Placeholder 4">
            <a:extLst>
              <a:ext uri="{FF2B5EF4-FFF2-40B4-BE49-F238E27FC236}">
                <a16:creationId xmlns:a16="http://schemas.microsoft.com/office/drawing/2014/main" id="{D1F6E1B4-79BD-8340-B3EB-EB31495E43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765131-4DDE-7F48-9F10-C95BDFB936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7" name="Date Placeholder 6">
            <a:extLst>
              <a:ext uri="{FF2B5EF4-FFF2-40B4-BE49-F238E27FC236}">
                <a16:creationId xmlns:a16="http://schemas.microsoft.com/office/drawing/2014/main" id="{47FB06A6-84EB-1A43-AF5E-03AA7AD72679}"/>
              </a:ext>
            </a:extLst>
          </p:cNvPr>
          <p:cNvSpPr>
            <a:spLocks noGrp="1"/>
          </p:cNvSpPr>
          <p:nvPr>
            <p:ph type="dt" sz="half" idx="10"/>
          </p:nvPr>
        </p:nvSpPr>
        <p:spPr/>
        <p:txBody>
          <a:bodyPr/>
          <a:lstStyle/>
          <a:p>
            <a:fld id="{F60AB617-0F78-A742-9377-8F01E258BE1D}" type="datetimeFigureOut">
              <a:rPr lang="en-CN" smtClean="0"/>
              <a:t>10/28/21</a:t>
            </a:fld>
            <a:endParaRPr lang="en-CN"/>
          </a:p>
        </p:txBody>
      </p:sp>
      <p:sp>
        <p:nvSpPr>
          <p:cNvPr id="8" name="Footer Placeholder 7">
            <a:extLst>
              <a:ext uri="{FF2B5EF4-FFF2-40B4-BE49-F238E27FC236}">
                <a16:creationId xmlns:a16="http://schemas.microsoft.com/office/drawing/2014/main" id="{83D98971-F30C-C440-83F3-08ECE85EE851}"/>
              </a:ext>
            </a:extLst>
          </p:cNvPr>
          <p:cNvSpPr>
            <a:spLocks noGrp="1"/>
          </p:cNvSpPr>
          <p:nvPr>
            <p:ph type="ftr" sz="quarter" idx="11"/>
          </p:nvPr>
        </p:nvSpPr>
        <p:spPr/>
        <p:txBody>
          <a:bodyPr/>
          <a:lstStyle/>
          <a:p>
            <a:endParaRPr lang="en-CN"/>
          </a:p>
        </p:txBody>
      </p:sp>
      <p:sp>
        <p:nvSpPr>
          <p:cNvPr id="9" name="Slide Number Placeholder 8">
            <a:extLst>
              <a:ext uri="{FF2B5EF4-FFF2-40B4-BE49-F238E27FC236}">
                <a16:creationId xmlns:a16="http://schemas.microsoft.com/office/drawing/2014/main" id="{66495F8E-27C5-764B-A852-53B031D7AABA}"/>
              </a:ext>
            </a:extLst>
          </p:cNvPr>
          <p:cNvSpPr>
            <a:spLocks noGrp="1"/>
          </p:cNvSpPr>
          <p:nvPr>
            <p:ph type="sldNum" sz="quarter" idx="12"/>
          </p:nvPr>
        </p:nvSpPr>
        <p:spPr/>
        <p:txBody>
          <a:bodyPr/>
          <a:lstStyle/>
          <a:p>
            <a:fld id="{7C5C66F4-9712-8640-9BF4-9E275CEE4D74}" type="slidenum">
              <a:rPr lang="en-CN" smtClean="0"/>
              <a:t>‹#›</a:t>
            </a:fld>
            <a:endParaRPr lang="en-CN"/>
          </a:p>
        </p:txBody>
      </p:sp>
    </p:spTree>
    <p:extLst>
      <p:ext uri="{BB962C8B-B14F-4D97-AF65-F5344CB8AC3E}">
        <p14:creationId xmlns:p14="http://schemas.microsoft.com/office/powerpoint/2010/main" val="3587505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5189-C7C8-EE4D-A628-F3FE4471BC56}"/>
              </a:ext>
            </a:extLst>
          </p:cNvPr>
          <p:cNvSpPr>
            <a:spLocks noGrp="1"/>
          </p:cNvSpPr>
          <p:nvPr>
            <p:ph type="title"/>
          </p:nvPr>
        </p:nvSpPr>
        <p:spPr/>
        <p:txBody>
          <a:bodyPr/>
          <a:lstStyle/>
          <a:p>
            <a:r>
              <a:rPr lang="en-US"/>
              <a:t>Click to edit Master title style</a:t>
            </a:r>
            <a:endParaRPr lang="en-CN"/>
          </a:p>
        </p:txBody>
      </p:sp>
      <p:sp>
        <p:nvSpPr>
          <p:cNvPr id="3" name="Date Placeholder 2">
            <a:extLst>
              <a:ext uri="{FF2B5EF4-FFF2-40B4-BE49-F238E27FC236}">
                <a16:creationId xmlns:a16="http://schemas.microsoft.com/office/drawing/2014/main" id="{D8BBBD1D-475B-634E-BB68-A430322F055F}"/>
              </a:ext>
            </a:extLst>
          </p:cNvPr>
          <p:cNvSpPr>
            <a:spLocks noGrp="1"/>
          </p:cNvSpPr>
          <p:nvPr>
            <p:ph type="dt" sz="half" idx="10"/>
          </p:nvPr>
        </p:nvSpPr>
        <p:spPr/>
        <p:txBody>
          <a:bodyPr/>
          <a:lstStyle/>
          <a:p>
            <a:fld id="{F60AB617-0F78-A742-9377-8F01E258BE1D}" type="datetimeFigureOut">
              <a:rPr lang="en-CN" smtClean="0"/>
              <a:t>10/28/21</a:t>
            </a:fld>
            <a:endParaRPr lang="en-CN"/>
          </a:p>
        </p:txBody>
      </p:sp>
      <p:sp>
        <p:nvSpPr>
          <p:cNvPr id="4" name="Footer Placeholder 3">
            <a:extLst>
              <a:ext uri="{FF2B5EF4-FFF2-40B4-BE49-F238E27FC236}">
                <a16:creationId xmlns:a16="http://schemas.microsoft.com/office/drawing/2014/main" id="{07D9D0B7-0673-8E49-A636-E12E069E0512}"/>
              </a:ext>
            </a:extLst>
          </p:cNvPr>
          <p:cNvSpPr>
            <a:spLocks noGrp="1"/>
          </p:cNvSpPr>
          <p:nvPr>
            <p:ph type="ftr" sz="quarter" idx="11"/>
          </p:nvPr>
        </p:nvSpPr>
        <p:spPr/>
        <p:txBody>
          <a:bodyPr/>
          <a:lstStyle/>
          <a:p>
            <a:endParaRPr lang="en-CN"/>
          </a:p>
        </p:txBody>
      </p:sp>
      <p:sp>
        <p:nvSpPr>
          <p:cNvPr id="5" name="Slide Number Placeholder 4">
            <a:extLst>
              <a:ext uri="{FF2B5EF4-FFF2-40B4-BE49-F238E27FC236}">
                <a16:creationId xmlns:a16="http://schemas.microsoft.com/office/drawing/2014/main" id="{9C8A1905-9AEB-C843-AF83-7D2417CFFF3E}"/>
              </a:ext>
            </a:extLst>
          </p:cNvPr>
          <p:cNvSpPr>
            <a:spLocks noGrp="1"/>
          </p:cNvSpPr>
          <p:nvPr>
            <p:ph type="sldNum" sz="quarter" idx="12"/>
          </p:nvPr>
        </p:nvSpPr>
        <p:spPr/>
        <p:txBody>
          <a:bodyPr/>
          <a:lstStyle/>
          <a:p>
            <a:fld id="{7C5C66F4-9712-8640-9BF4-9E275CEE4D74}" type="slidenum">
              <a:rPr lang="en-CN" smtClean="0"/>
              <a:t>‹#›</a:t>
            </a:fld>
            <a:endParaRPr lang="en-CN"/>
          </a:p>
        </p:txBody>
      </p:sp>
    </p:spTree>
    <p:extLst>
      <p:ext uri="{BB962C8B-B14F-4D97-AF65-F5344CB8AC3E}">
        <p14:creationId xmlns:p14="http://schemas.microsoft.com/office/powerpoint/2010/main" val="1132239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24095B-C71E-AF4B-A08F-D8024B0396D9}"/>
              </a:ext>
            </a:extLst>
          </p:cNvPr>
          <p:cNvSpPr>
            <a:spLocks noGrp="1"/>
          </p:cNvSpPr>
          <p:nvPr>
            <p:ph type="dt" sz="half" idx="10"/>
          </p:nvPr>
        </p:nvSpPr>
        <p:spPr/>
        <p:txBody>
          <a:bodyPr/>
          <a:lstStyle/>
          <a:p>
            <a:fld id="{F60AB617-0F78-A742-9377-8F01E258BE1D}" type="datetimeFigureOut">
              <a:rPr lang="en-CN" smtClean="0"/>
              <a:t>10/28/21</a:t>
            </a:fld>
            <a:endParaRPr lang="en-CN"/>
          </a:p>
        </p:txBody>
      </p:sp>
      <p:sp>
        <p:nvSpPr>
          <p:cNvPr id="3" name="Footer Placeholder 2">
            <a:extLst>
              <a:ext uri="{FF2B5EF4-FFF2-40B4-BE49-F238E27FC236}">
                <a16:creationId xmlns:a16="http://schemas.microsoft.com/office/drawing/2014/main" id="{DBFF94FD-1039-B94A-91FD-589D132C79D1}"/>
              </a:ext>
            </a:extLst>
          </p:cNvPr>
          <p:cNvSpPr>
            <a:spLocks noGrp="1"/>
          </p:cNvSpPr>
          <p:nvPr>
            <p:ph type="ftr" sz="quarter" idx="11"/>
          </p:nvPr>
        </p:nvSpPr>
        <p:spPr/>
        <p:txBody>
          <a:bodyPr/>
          <a:lstStyle/>
          <a:p>
            <a:endParaRPr lang="en-CN"/>
          </a:p>
        </p:txBody>
      </p:sp>
      <p:sp>
        <p:nvSpPr>
          <p:cNvPr id="4" name="Slide Number Placeholder 3">
            <a:extLst>
              <a:ext uri="{FF2B5EF4-FFF2-40B4-BE49-F238E27FC236}">
                <a16:creationId xmlns:a16="http://schemas.microsoft.com/office/drawing/2014/main" id="{6B839465-460A-474B-992C-C0AE9F6A8A75}"/>
              </a:ext>
            </a:extLst>
          </p:cNvPr>
          <p:cNvSpPr>
            <a:spLocks noGrp="1"/>
          </p:cNvSpPr>
          <p:nvPr>
            <p:ph type="sldNum" sz="quarter" idx="12"/>
          </p:nvPr>
        </p:nvSpPr>
        <p:spPr/>
        <p:txBody>
          <a:bodyPr/>
          <a:lstStyle/>
          <a:p>
            <a:fld id="{7C5C66F4-9712-8640-9BF4-9E275CEE4D74}" type="slidenum">
              <a:rPr lang="en-CN" smtClean="0"/>
              <a:t>‹#›</a:t>
            </a:fld>
            <a:endParaRPr lang="en-CN"/>
          </a:p>
        </p:txBody>
      </p:sp>
    </p:spTree>
    <p:extLst>
      <p:ext uri="{BB962C8B-B14F-4D97-AF65-F5344CB8AC3E}">
        <p14:creationId xmlns:p14="http://schemas.microsoft.com/office/powerpoint/2010/main" val="1835315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9F6BC-D011-7247-85DD-BCB2AA51B1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N"/>
          </a:p>
        </p:txBody>
      </p:sp>
      <p:sp>
        <p:nvSpPr>
          <p:cNvPr id="3" name="Content Placeholder 2">
            <a:extLst>
              <a:ext uri="{FF2B5EF4-FFF2-40B4-BE49-F238E27FC236}">
                <a16:creationId xmlns:a16="http://schemas.microsoft.com/office/drawing/2014/main" id="{DB365351-87EB-394D-B875-5703CEC95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Text Placeholder 3">
            <a:extLst>
              <a:ext uri="{FF2B5EF4-FFF2-40B4-BE49-F238E27FC236}">
                <a16:creationId xmlns:a16="http://schemas.microsoft.com/office/drawing/2014/main" id="{CB871F42-3684-D043-B535-53682D4C06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BB298C-28FB-4448-9F04-6313FB58EDC7}"/>
              </a:ext>
            </a:extLst>
          </p:cNvPr>
          <p:cNvSpPr>
            <a:spLocks noGrp="1"/>
          </p:cNvSpPr>
          <p:nvPr>
            <p:ph type="dt" sz="half" idx="10"/>
          </p:nvPr>
        </p:nvSpPr>
        <p:spPr/>
        <p:txBody>
          <a:bodyPr/>
          <a:lstStyle/>
          <a:p>
            <a:fld id="{F60AB617-0F78-A742-9377-8F01E258BE1D}" type="datetimeFigureOut">
              <a:rPr lang="en-CN" smtClean="0"/>
              <a:t>10/28/21</a:t>
            </a:fld>
            <a:endParaRPr lang="en-CN"/>
          </a:p>
        </p:txBody>
      </p:sp>
      <p:sp>
        <p:nvSpPr>
          <p:cNvPr id="6" name="Footer Placeholder 5">
            <a:extLst>
              <a:ext uri="{FF2B5EF4-FFF2-40B4-BE49-F238E27FC236}">
                <a16:creationId xmlns:a16="http://schemas.microsoft.com/office/drawing/2014/main" id="{323DDD25-1717-EC4B-B27D-062D0E89B4B6}"/>
              </a:ext>
            </a:extLst>
          </p:cNvPr>
          <p:cNvSpPr>
            <a:spLocks noGrp="1"/>
          </p:cNvSpPr>
          <p:nvPr>
            <p:ph type="ftr" sz="quarter" idx="11"/>
          </p:nvPr>
        </p:nvSpPr>
        <p:spPr/>
        <p:txBody>
          <a:bodyPr/>
          <a:lstStyle/>
          <a:p>
            <a:endParaRPr lang="en-CN"/>
          </a:p>
        </p:txBody>
      </p:sp>
      <p:sp>
        <p:nvSpPr>
          <p:cNvPr id="7" name="Slide Number Placeholder 6">
            <a:extLst>
              <a:ext uri="{FF2B5EF4-FFF2-40B4-BE49-F238E27FC236}">
                <a16:creationId xmlns:a16="http://schemas.microsoft.com/office/drawing/2014/main" id="{0BAE91D5-BD85-FB48-A353-F9FFE5A5A146}"/>
              </a:ext>
            </a:extLst>
          </p:cNvPr>
          <p:cNvSpPr>
            <a:spLocks noGrp="1"/>
          </p:cNvSpPr>
          <p:nvPr>
            <p:ph type="sldNum" sz="quarter" idx="12"/>
          </p:nvPr>
        </p:nvSpPr>
        <p:spPr/>
        <p:txBody>
          <a:bodyPr/>
          <a:lstStyle/>
          <a:p>
            <a:fld id="{7C5C66F4-9712-8640-9BF4-9E275CEE4D74}" type="slidenum">
              <a:rPr lang="en-CN" smtClean="0"/>
              <a:t>‹#›</a:t>
            </a:fld>
            <a:endParaRPr lang="en-CN"/>
          </a:p>
        </p:txBody>
      </p:sp>
    </p:spTree>
    <p:extLst>
      <p:ext uri="{BB962C8B-B14F-4D97-AF65-F5344CB8AC3E}">
        <p14:creationId xmlns:p14="http://schemas.microsoft.com/office/powerpoint/2010/main" val="3272182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B6432-DD87-4266-904C-E601712936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64D7C1-B583-490B-ACA2-9BDC8EFB41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AE9A6-3C46-4576-BDFB-593A63B71F0B}"/>
              </a:ext>
            </a:extLst>
          </p:cNvPr>
          <p:cNvSpPr>
            <a:spLocks noGrp="1"/>
          </p:cNvSpPr>
          <p:nvPr>
            <p:ph type="dt" sz="half" idx="10"/>
          </p:nvPr>
        </p:nvSpPr>
        <p:spPr/>
        <p:txBody>
          <a:bodyPr/>
          <a:lstStyle/>
          <a:p>
            <a:fld id="{7F3DAF83-8716-4974-9E5C-FEA281FF41C4}" type="datetimeFigureOut">
              <a:rPr lang="en-US" smtClean="0"/>
              <a:t>10/28/21</a:t>
            </a:fld>
            <a:endParaRPr lang="en-US"/>
          </a:p>
        </p:txBody>
      </p:sp>
      <p:sp>
        <p:nvSpPr>
          <p:cNvPr id="5" name="Footer Placeholder 4">
            <a:extLst>
              <a:ext uri="{FF2B5EF4-FFF2-40B4-BE49-F238E27FC236}">
                <a16:creationId xmlns:a16="http://schemas.microsoft.com/office/drawing/2014/main" id="{75443C9E-2519-4A85-923B-7071671E9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6FAE60-5F3D-43E3-A269-E0D6E087D92A}"/>
              </a:ext>
            </a:extLst>
          </p:cNvPr>
          <p:cNvSpPr>
            <a:spLocks noGrp="1"/>
          </p:cNvSpPr>
          <p:nvPr>
            <p:ph type="sldNum" sz="quarter" idx="12"/>
          </p:nvPr>
        </p:nvSpPr>
        <p:spPr/>
        <p:txBody>
          <a:bodyPr/>
          <a:lstStyle/>
          <a:p>
            <a:fld id="{BAC55DD2-F2CF-434F-98A5-15650AE10A3E}" type="slidenum">
              <a:rPr lang="en-US" smtClean="0"/>
              <a:t>‹#›</a:t>
            </a:fld>
            <a:endParaRPr lang="en-US"/>
          </a:p>
        </p:txBody>
      </p:sp>
    </p:spTree>
    <p:extLst>
      <p:ext uri="{BB962C8B-B14F-4D97-AF65-F5344CB8AC3E}">
        <p14:creationId xmlns:p14="http://schemas.microsoft.com/office/powerpoint/2010/main" val="886577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4D824-64FE-3B4D-8EF3-C62ACDF6B5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N"/>
          </a:p>
        </p:txBody>
      </p:sp>
      <p:sp>
        <p:nvSpPr>
          <p:cNvPr id="3" name="Picture Placeholder 2">
            <a:extLst>
              <a:ext uri="{FF2B5EF4-FFF2-40B4-BE49-F238E27FC236}">
                <a16:creationId xmlns:a16="http://schemas.microsoft.com/office/drawing/2014/main" id="{F14D86E7-0E0D-5743-B916-63EC8634F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N"/>
          </a:p>
        </p:txBody>
      </p:sp>
      <p:sp>
        <p:nvSpPr>
          <p:cNvPr id="4" name="Text Placeholder 3">
            <a:extLst>
              <a:ext uri="{FF2B5EF4-FFF2-40B4-BE49-F238E27FC236}">
                <a16:creationId xmlns:a16="http://schemas.microsoft.com/office/drawing/2014/main" id="{266FB11B-016F-1C44-BA46-3EF290F412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2824B5-10F1-464F-BF03-39100538E514}"/>
              </a:ext>
            </a:extLst>
          </p:cNvPr>
          <p:cNvSpPr>
            <a:spLocks noGrp="1"/>
          </p:cNvSpPr>
          <p:nvPr>
            <p:ph type="dt" sz="half" idx="10"/>
          </p:nvPr>
        </p:nvSpPr>
        <p:spPr/>
        <p:txBody>
          <a:bodyPr/>
          <a:lstStyle/>
          <a:p>
            <a:fld id="{F60AB617-0F78-A742-9377-8F01E258BE1D}" type="datetimeFigureOut">
              <a:rPr lang="en-CN" smtClean="0"/>
              <a:t>10/28/21</a:t>
            </a:fld>
            <a:endParaRPr lang="en-CN"/>
          </a:p>
        </p:txBody>
      </p:sp>
      <p:sp>
        <p:nvSpPr>
          <p:cNvPr id="6" name="Footer Placeholder 5">
            <a:extLst>
              <a:ext uri="{FF2B5EF4-FFF2-40B4-BE49-F238E27FC236}">
                <a16:creationId xmlns:a16="http://schemas.microsoft.com/office/drawing/2014/main" id="{7ACA9DEC-B901-5447-9318-E9DB5171AC66}"/>
              </a:ext>
            </a:extLst>
          </p:cNvPr>
          <p:cNvSpPr>
            <a:spLocks noGrp="1"/>
          </p:cNvSpPr>
          <p:nvPr>
            <p:ph type="ftr" sz="quarter" idx="11"/>
          </p:nvPr>
        </p:nvSpPr>
        <p:spPr/>
        <p:txBody>
          <a:bodyPr/>
          <a:lstStyle/>
          <a:p>
            <a:endParaRPr lang="en-CN"/>
          </a:p>
        </p:txBody>
      </p:sp>
      <p:sp>
        <p:nvSpPr>
          <p:cNvPr id="7" name="Slide Number Placeholder 6">
            <a:extLst>
              <a:ext uri="{FF2B5EF4-FFF2-40B4-BE49-F238E27FC236}">
                <a16:creationId xmlns:a16="http://schemas.microsoft.com/office/drawing/2014/main" id="{0909DFB7-AEC0-1542-8964-2B85C8FEB6A2}"/>
              </a:ext>
            </a:extLst>
          </p:cNvPr>
          <p:cNvSpPr>
            <a:spLocks noGrp="1"/>
          </p:cNvSpPr>
          <p:nvPr>
            <p:ph type="sldNum" sz="quarter" idx="12"/>
          </p:nvPr>
        </p:nvSpPr>
        <p:spPr/>
        <p:txBody>
          <a:bodyPr/>
          <a:lstStyle/>
          <a:p>
            <a:fld id="{7C5C66F4-9712-8640-9BF4-9E275CEE4D74}" type="slidenum">
              <a:rPr lang="en-CN" smtClean="0"/>
              <a:t>‹#›</a:t>
            </a:fld>
            <a:endParaRPr lang="en-CN"/>
          </a:p>
        </p:txBody>
      </p:sp>
    </p:spTree>
    <p:extLst>
      <p:ext uri="{BB962C8B-B14F-4D97-AF65-F5344CB8AC3E}">
        <p14:creationId xmlns:p14="http://schemas.microsoft.com/office/powerpoint/2010/main" val="1958904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BA2DB-0B78-554D-B380-6E5FC639AF33}"/>
              </a:ext>
            </a:extLst>
          </p:cNvPr>
          <p:cNvSpPr>
            <a:spLocks noGrp="1"/>
          </p:cNvSpPr>
          <p:nvPr>
            <p:ph type="title"/>
          </p:nvPr>
        </p:nvSpPr>
        <p:spPr/>
        <p:txBody>
          <a:bodyPr/>
          <a:lstStyle/>
          <a:p>
            <a:r>
              <a:rPr lang="en-US"/>
              <a:t>Click to edit Master title style</a:t>
            </a:r>
            <a:endParaRPr lang="en-CN"/>
          </a:p>
        </p:txBody>
      </p:sp>
      <p:sp>
        <p:nvSpPr>
          <p:cNvPr id="3" name="Vertical Text Placeholder 2">
            <a:extLst>
              <a:ext uri="{FF2B5EF4-FFF2-40B4-BE49-F238E27FC236}">
                <a16:creationId xmlns:a16="http://schemas.microsoft.com/office/drawing/2014/main" id="{CC5BE263-39E4-1A47-825D-0D795106CB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D0C06A07-FA48-BE44-BA32-74D2F8B8E1B2}"/>
              </a:ext>
            </a:extLst>
          </p:cNvPr>
          <p:cNvSpPr>
            <a:spLocks noGrp="1"/>
          </p:cNvSpPr>
          <p:nvPr>
            <p:ph type="dt" sz="half" idx="10"/>
          </p:nvPr>
        </p:nvSpPr>
        <p:spPr/>
        <p:txBody>
          <a:bodyPr/>
          <a:lstStyle/>
          <a:p>
            <a:fld id="{F60AB617-0F78-A742-9377-8F01E258BE1D}" type="datetimeFigureOut">
              <a:rPr lang="en-CN" smtClean="0"/>
              <a:t>10/28/21</a:t>
            </a:fld>
            <a:endParaRPr lang="en-CN"/>
          </a:p>
        </p:txBody>
      </p:sp>
      <p:sp>
        <p:nvSpPr>
          <p:cNvPr id="5" name="Footer Placeholder 4">
            <a:extLst>
              <a:ext uri="{FF2B5EF4-FFF2-40B4-BE49-F238E27FC236}">
                <a16:creationId xmlns:a16="http://schemas.microsoft.com/office/drawing/2014/main" id="{A752667A-C4B0-FF49-AA55-6EE831751E9A}"/>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F6E51781-F266-9547-9DEB-8E16CDE690B9}"/>
              </a:ext>
            </a:extLst>
          </p:cNvPr>
          <p:cNvSpPr>
            <a:spLocks noGrp="1"/>
          </p:cNvSpPr>
          <p:nvPr>
            <p:ph type="sldNum" sz="quarter" idx="12"/>
          </p:nvPr>
        </p:nvSpPr>
        <p:spPr/>
        <p:txBody>
          <a:bodyPr/>
          <a:lstStyle/>
          <a:p>
            <a:fld id="{7C5C66F4-9712-8640-9BF4-9E275CEE4D74}" type="slidenum">
              <a:rPr lang="en-CN" smtClean="0"/>
              <a:t>‹#›</a:t>
            </a:fld>
            <a:endParaRPr lang="en-CN"/>
          </a:p>
        </p:txBody>
      </p:sp>
    </p:spTree>
    <p:extLst>
      <p:ext uri="{BB962C8B-B14F-4D97-AF65-F5344CB8AC3E}">
        <p14:creationId xmlns:p14="http://schemas.microsoft.com/office/powerpoint/2010/main" val="4063392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A82DBE-8A46-C84B-80EE-6F7480B0C23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N"/>
          </a:p>
        </p:txBody>
      </p:sp>
      <p:sp>
        <p:nvSpPr>
          <p:cNvPr id="3" name="Vertical Text Placeholder 2">
            <a:extLst>
              <a:ext uri="{FF2B5EF4-FFF2-40B4-BE49-F238E27FC236}">
                <a16:creationId xmlns:a16="http://schemas.microsoft.com/office/drawing/2014/main" id="{6827F718-4E78-7C4B-886C-B43FEF01F9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330A1B08-5642-CD44-AE89-96764A73F518}"/>
              </a:ext>
            </a:extLst>
          </p:cNvPr>
          <p:cNvSpPr>
            <a:spLocks noGrp="1"/>
          </p:cNvSpPr>
          <p:nvPr>
            <p:ph type="dt" sz="half" idx="10"/>
          </p:nvPr>
        </p:nvSpPr>
        <p:spPr/>
        <p:txBody>
          <a:bodyPr/>
          <a:lstStyle/>
          <a:p>
            <a:fld id="{F60AB617-0F78-A742-9377-8F01E258BE1D}" type="datetimeFigureOut">
              <a:rPr lang="en-CN" smtClean="0"/>
              <a:t>10/28/21</a:t>
            </a:fld>
            <a:endParaRPr lang="en-CN"/>
          </a:p>
        </p:txBody>
      </p:sp>
      <p:sp>
        <p:nvSpPr>
          <p:cNvPr id="5" name="Footer Placeholder 4">
            <a:extLst>
              <a:ext uri="{FF2B5EF4-FFF2-40B4-BE49-F238E27FC236}">
                <a16:creationId xmlns:a16="http://schemas.microsoft.com/office/drawing/2014/main" id="{DD1EB53E-1FEF-6B43-AFCB-AF4CFFCC23E0}"/>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B2904FF5-6C5D-8947-A5D8-4DA5D12048E6}"/>
              </a:ext>
            </a:extLst>
          </p:cNvPr>
          <p:cNvSpPr>
            <a:spLocks noGrp="1"/>
          </p:cNvSpPr>
          <p:nvPr>
            <p:ph type="sldNum" sz="quarter" idx="12"/>
          </p:nvPr>
        </p:nvSpPr>
        <p:spPr/>
        <p:txBody>
          <a:bodyPr/>
          <a:lstStyle/>
          <a:p>
            <a:fld id="{7C5C66F4-9712-8640-9BF4-9E275CEE4D74}" type="slidenum">
              <a:rPr lang="en-CN" smtClean="0"/>
              <a:t>‹#›</a:t>
            </a:fld>
            <a:endParaRPr lang="en-CN"/>
          </a:p>
        </p:txBody>
      </p:sp>
    </p:spTree>
    <p:extLst>
      <p:ext uri="{BB962C8B-B14F-4D97-AF65-F5344CB8AC3E}">
        <p14:creationId xmlns:p14="http://schemas.microsoft.com/office/powerpoint/2010/main" val="395693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DC3C-8965-43D4-B46F-C4C313856A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1785D4-BCDF-41D9-89EB-B06019909E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63AEE4-0B44-41C7-B0B0-2999C2830897}"/>
              </a:ext>
            </a:extLst>
          </p:cNvPr>
          <p:cNvSpPr>
            <a:spLocks noGrp="1"/>
          </p:cNvSpPr>
          <p:nvPr>
            <p:ph type="dt" sz="half" idx="10"/>
          </p:nvPr>
        </p:nvSpPr>
        <p:spPr/>
        <p:txBody>
          <a:bodyPr/>
          <a:lstStyle/>
          <a:p>
            <a:fld id="{7F3DAF83-8716-4974-9E5C-FEA281FF41C4}" type="datetimeFigureOut">
              <a:rPr lang="en-US" smtClean="0"/>
              <a:t>10/28/21</a:t>
            </a:fld>
            <a:endParaRPr lang="en-US"/>
          </a:p>
        </p:txBody>
      </p:sp>
      <p:sp>
        <p:nvSpPr>
          <p:cNvPr id="5" name="Footer Placeholder 4">
            <a:extLst>
              <a:ext uri="{FF2B5EF4-FFF2-40B4-BE49-F238E27FC236}">
                <a16:creationId xmlns:a16="http://schemas.microsoft.com/office/drawing/2014/main" id="{2EDFF6F7-B440-4021-841A-7729CB3FA9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C64428-CF01-4C73-BB9A-3C64B900C271}"/>
              </a:ext>
            </a:extLst>
          </p:cNvPr>
          <p:cNvSpPr>
            <a:spLocks noGrp="1"/>
          </p:cNvSpPr>
          <p:nvPr>
            <p:ph type="sldNum" sz="quarter" idx="12"/>
          </p:nvPr>
        </p:nvSpPr>
        <p:spPr/>
        <p:txBody>
          <a:bodyPr/>
          <a:lstStyle/>
          <a:p>
            <a:fld id="{BAC55DD2-F2CF-434F-98A5-15650AE10A3E}" type="slidenum">
              <a:rPr lang="en-US" smtClean="0"/>
              <a:t>‹#›</a:t>
            </a:fld>
            <a:endParaRPr lang="en-US"/>
          </a:p>
        </p:txBody>
      </p:sp>
    </p:spTree>
    <p:extLst>
      <p:ext uri="{BB962C8B-B14F-4D97-AF65-F5344CB8AC3E}">
        <p14:creationId xmlns:p14="http://schemas.microsoft.com/office/powerpoint/2010/main" val="739361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926DF-E5E0-4780-9508-BB2734BB74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5755E6-0B55-4D86-9B85-1451BCBB6C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913CBA-F2D2-471F-97E6-1E1255A16B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55098D-322D-4C20-AA8C-C497F2125A93}"/>
              </a:ext>
            </a:extLst>
          </p:cNvPr>
          <p:cNvSpPr>
            <a:spLocks noGrp="1"/>
          </p:cNvSpPr>
          <p:nvPr>
            <p:ph type="dt" sz="half" idx="10"/>
          </p:nvPr>
        </p:nvSpPr>
        <p:spPr/>
        <p:txBody>
          <a:bodyPr/>
          <a:lstStyle/>
          <a:p>
            <a:fld id="{7F3DAF83-8716-4974-9E5C-FEA281FF41C4}" type="datetimeFigureOut">
              <a:rPr lang="en-US" smtClean="0"/>
              <a:t>10/28/21</a:t>
            </a:fld>
            <a:endParaRPr lang="en-US"/>
          </a:p>
        </p:txBody>
      </p:sp>
      <p:sp>
        <p:nvSpPr>
          <p:cNvPr id="6" name="Footer Placeholder 5">
            <a:extLst>
              <a:ext uri="{FF2B5EF4-FFF2-40B4-BE49-F238E27FC236}">
                <a16:creationId xmlns:a16="http://schemas.microsoft.com/office/drawing/2014/main" id="{C1D1FC76-1763-45E0-991C-1E88880D93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FDB3B-9EDD-43BA-9837-30E8C8342D37}"/>
              </a:ext>
            </a:extLst>
          </p:cNvPr>
          <p:cNvSpPr>
            <a:spLocks noGrp="1"/>
          </p:cNvSpPr>
          <p:nvPr>
            <p:ph type="sldNum" sz="quarter" idx="12"/>
          </p:nvPr>
        </p:nvSpPr>
        <p:spPr/>
        <p:txBody>
          <a:bodyPr/>
          <a:lstStyle/>
          <a:p>
            <a:fld id="{BAC55DD2-F2CF-434F-98A5-15650AE10A3E}" type="slidenum">
              <a:rPr lang="en-US" smtClean="0"/>
              <a:t>‹#›</a:t>
            </a:fld>
            <a:endParaRPr lang="en-US"/>
          </a:p>
        </p:txBody>
      </p:sp>
    </p:spTree>
    <p:extLst>
      <p:ext uri="{BB962C8B-B14F-4D97-AF65-F5344CB8AC3E}">
        <p14:creationId xmlns:p14="http://schemas.microsoft.com/office/powerpoint/2010/main" val="1379432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9D605-1BE7-4C63-86D4-EA5B65A366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4FEEB0-9545-44AF-856B-F7B6C2C158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B018D7-4065-4B90-8690-AB3F84C1DB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C8C197-8187-4FD3-9761-BFD36A715C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B8B205-AE4F-476A-A375-CA9A693666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9235A7-DEA6-447D-B1AC-21A38E7E3534}"/>
              </a:ext>
            </a:extLst>
          </p:cNvPr>
          <p:cNvSpPr>
            <a:spLocks noGrp="1"/>
          </p:cNvSpPr>
          <p:nvPr>
            <p:ph type="dt" sz="half" idx="10"/>
          </p:nvPr>
        </p:nvSpPr>
        <p:spPr/>
        <p:txBody>
          <a:bodyPr/>
          <a:lstStyle/>
          <a:p>
            <a:fld id="{7F3DAF83-8716-4974-9E5C-FEA281FF41C4}" type="datetimeFigureOut">
              <a:rPr lang="en-US" smtClean="0"/>
              <a:t>10/28/21</a:t>
            </a:fld>
            <a:endParaRPr lang="en-US"/>
          </a:p>
        </p:txBody>
      </p:sp>
      <p:sp>
        <p:nvSpPr>
          <p:cNvPr id="8" name="Footer Placeholder 7">
            <a:extLst>
              <a:ext uri="{FF2B5EF4-FFF2-40B4-BE49-F238E27FC236}">
                <a16:creationId xmlns:a16="http://schemas.microsoft.com/office/drawing/2014/main" id="{2CD2A335-998A-4C32-A0A3-D0FF5ED682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6147CB-4B89-49CF-9C37-D354193CFB0C}"/>
              </a:ext>
            </a:extLst>
          </p:cNvPr>
          <p:cNvSpPr>
            <a:spLocks noGrp="1"/>
          </p:cNvSpPr>
          <p:nvPr>
            <p:ph type="sldNum" sz="quarter" idx="12"/>
          </p:nvPr>
        </p:nvSpPr>
        <p:spPr/>
        <p:txBody>
          <a:bodyPr/>
          <a:lstStyle/>
          <a:p>
            <a:fld id="{BAC55DD2-F2CF-434F-98A5-15650AE10A3E}" type="slidenum">
              <a:rPr lang="en-US" smtClean="0"/>
              <a:t>‹#›</a:t>
            </a:fld>
            <a:endParaRPr lang="en-US"/>
          </a:p>
        </p:txBody>
      </p:sp>
    </p:spTree>
    <p:extLst>
      <p:ext uri="{BB962C8B-B14F-4D97-AF65-F5344CB8AC3E}">
        <p14:creationId xmlns:p14="http://schemas.microsoft.com/office/powerpoint/2010/main" val="1893073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4E623-9996-44E8-A99B-A4CA0E0DE3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F53AD0-5C76-4EEB-9C79-1F51AAAA448D}"/>
              </a:ext>
            </a:extLst>
          </p:cNvPr>
          <p:cNvSpPr>
            <a:spLocks noGrp="1"/>
          </p:cNvSpPr>
          <p:nvPr>
            <p:ph type="dt" sz="half" idx="10"/>
          </p:nvPr>
        </p:nvSpPr>
        <p:spPr/>
        <p:txBody>
          <a:bodyPr/>
          <a:lstStyle/>
          <a:p>
            <a:fld id="{7F3DAF83-8716-4974-9E5C-FEA281FF41C4}" type="datetimeFigureOut">
              <a:rPr lang="en-US" smtClean="0"/>
              <a:t>10/28/21</a:t>
            </a:fld>
            <a:endParaRPr lang="en-US"/>
          </a:p>
        </p:txBody>
      </p:sp>
      <p:sp>
        <p:nvSpPr>
          <p:cNvPr id="4" name="Footer Placeholder 3">
            <a:extLst>
              <a:ext uri="{FF2B5EF4-FFF2-40B4-BE49-F238E27FC236}">
                <a16:creationId xmlns:a16="http://schemas.microsoft.com/office/drawing/2014/main" id="{A525B850-CA1A-4F23-A3A5-3CA94B591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79E1A1-082D-483C-AB66-17DC9D146335}"/>
              </a:ext>
            </a:extLst>
          </p:cNvPr>
          <p:cNvSpPr>
            <a:spLocks noGrp="1"/>
          </p:cNvSpPr>
          <p:nvPr>
            <p:ph type="sldNum" sz="quarter" idx="12"/>
          </p:nvPr>
        </p:nvSpPr>
        <p:spPr/>
        <p:txBody>
          <a:bodyPr/>
          <a:lstStyle/>
          <a:p>
            <a:fld id="{BAC55DD2-F2CF-434F-98A5-15650AE10A3E}" type="slidenum">
              <a:rPr lang="en-US" smtClean="0"/>
              <a:t>‹#›</a:t>
            </a:fld>
            <a:endParaRPr lang="en-US"/>
          </a:p>
        </p:txBody>
      </p:sp>
    </p:spTree>
    <p:extLst>
      <p:ext uri="{BB962C8B-B14F-4D97-AF65-F5344CB8AC3E}">
        <p14:creationId xmlns:p14="http://schemas.microsoft.com/office/powerpoint/2010/main" val="541266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25B44A-D830-4513-AE51-CF9A27DC6411}"/>
              </a:ext>
            </a:extLst>
          </p:cNvPr>
          <p:cNvSpPr>
            <a:spLocks noGrp="1"/>
          </p:cNvSpPr>
          <p:nvPr>
            <p:ph type="dt" sz="half" idx="10"/>
          </p:nvPr>
        </p:nvSpPr>
        <p:spPr/>
        <p:txBody>
          <a:bodyPr/>
          <a:lstStyle/>
          <a:p>
            <a:fld id="{7F3DAF83-8716-4974-9E5C-FEA281FF41C4}" type="datetimeFigureOut">
              <a:rPr lang="en-US" smtClean="0"/>
              <a:t>10/28/21</a:t>
            </a:fld>
            <a:endParaRPr lang="en-US"/>
          </a:p>
        </p:txBody>
      </p:sp>
      <p:sp>
        <p:nvSpPr>
          <p:cNvPr id="3" name="Footer Placeholder 2">
            <a:extLst>
              <a:ext uri="{FF2B5EF4-FFF2-40B4-BE49-F238E27FC236}">
                <a16:creationId xmlns:a16="http://schemas.microsoft.com/office/drawing/2014/main" id="{F666E7BB-D2BC-4B88-88EE-810C150BC2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79240B-4163-4004-A9AE-0A3D920BE968}"/>
              </a:ext>
            </a:extLst>
          </p:cNvPr>
          <p:cNvSpPr>
            <a:spLocks noGrp="1"/>
          </p:cNvSpPr>
          <p:nvPr>
            <p:ph type="sldNum" sz="quarter" idx="12"/>
          </p:nvPr>
        </p:nvSpPr>
        <p:spPr/>
        <p:txBody>
          <a:bodyPr/>
          <a:lstStyle/>
          <a:p>
            <a:fld id="{BAC55DD2-F2CF-434F-98A5-15650AE10A3E}" type="slidenum">
              <a:rPr lang="en-US" smtClean="0"/>
              <a:t>‹#›</a:t>
            </a:fld>
            <a:endParaRPr lang="en-US"/>
          </a:p>
        </p:txBody>
      </p:sp>
    </p:spTree>
    <p:extLst>
      <p:ext uri="{BB962C8B-B14F-4D97-AF65-F5344CB8AC3E}">
        <p14:creationId xmlns:p14="http://schemas.microsoft.com/office/powerpoint/2010/main" val="2458711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AAFF-4086-43EE-891D-4515D1E146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74B45E-0F56-473D-A5B7-7BB2EB346A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ABF3B3-1214-4085-A467-5898B5DB35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A184B3-879E-4A49-907D-3570797206B3}"/>
              </a:ext>
            </a:extLst>
          </p:cNvPr>
          <p:cNvSpPr>
            <a:spLocks noGrp="1"/>
          </p:cNvSpPr>
          <p:nvPr>
            <p:ph type="dt" sz="half" idx="10"/>
          </p:nvPr>
        </p:nvSpPr>
        <p:spPr/>
        <p:txBody>
          <a:bodyPr/>
          <a:lstStyle/>
          <a:p>
            <a:fld id="{7F3DAF83-8716-4974-9E5C-FEA281FF41C4}" type="datetimeFigureOut">
              <a:rPr lang="en-US" smtClean="0"/>
              <a:t>10/28/21</a:t>
            </a:fld>
            <a:endParaRPr lang="en-US"/>
          </a:p>
        </p:txBody>
      </p:sp>
      <p:sp>
        <p:nvSpPr>
          <p:cNvPr id="6" name="Footer Placeholder 5">
            <a:extLst>
              <a:ext uri="{FF2B5EF4-FFF2-40B4-BE49-F238E27FC236}">
                <a16:creationId xmlns:a16="http://schemas.microsoft.com/office/drawing/2014/main" id="{EF67DACD-BD17-4581-9D26-5A7902CB35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4FE6C6-8134-4199-80D2-52BED2B5DDAB}"/>
              </a:ext>
            </a:extLst>
          </p:cNvPr>
          <p:cNvSpPr>
            <a:spLocks noGrp="1"/>
          </p:cNvSpPr>
          <p:nvPr>
            <p:ph type="sldNum" sz="quarter" idx="12"/>
          </p:nvPr>
        </p:nvSpPr>
        <p:spPr/>
        <p:txBody>
          <a:bodyPr/>
          <a:lstStyle/>
          <a:p>
            <a:fld id="{BAC55DD2-F2CF-434F-98A5-15650AE10A3E}" type="slidenum">
              <a:rPr lang="en-US" smtClean="0"/>
              <a:t>‹#›</a:t>
            </a:fld>
            <a:endParaRPr lang="en-US"/>
          </a:p>
        </p:txBody>
      </p:sp>
    </p:spTree>
    <p:extLst>
      <p:ext uri="{BB962C8B-B14F-4D97-AF65-F5344CB8AC3E}">
        <p14:creationId xmlns:p14="http://schemas.microsoft.com/office/powerpoint/2010/main" val="4006421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C4FCD-9AE8-4AFF-9EE7-291461004F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CE4AB0-20A9-4FA3-8992-532EDBA025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222CFB-0E3C-4D89-9052-1D50729FFC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17D780-F523-42D4-9B22-0D744C7FA324}"/>
              </a:ext>
            </a:extLst>
          </p:cNvPr>
          <p:cNvSpPr>
            <a:spLocks noGrp="1"/>
          </p:cNvSpPr>
          <p:nvPr>
            <p:ph type="dt" sz="half" idx="10"/>
          </p:nvPr>
        </p:nvSpPr>
        <p:spPr/>
        <p:txBody>
          <a:bodyPr/>
          <a:lstStyle/>
          <a:p>
            <a:fld id="{7F3DAF83-8716-4974-9E5C-FEA281FF41C4}" type="datetimeFigureOut">
              <a:rPr lang="en-US" smtClean="0"/>
              <a:t>10/28/21</a:t>
            </a:fld>
            <a:endParaRPr lang="en-US"/>
          </a:p>
        </p:txBody>
      </p:sp>
      <p:sp>
        <p:nvSpPr>
          <p:cNvPr id="6" name="Footer Placeholder 5">
            <a:extLst>
              <a:ext uri="{FF2B5EF4-FFF2-40B4-BE49-F238E27FC236}">
                <a16:creationId xmlns:a16="http://schemas.microsoft.com/office/drawing/2014/main" id="{C641CAE9-F712-434C-BA62-F6FD09208B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495198-D1A5-4E82-A703-C8DA6A2E93CC}"/>
              </a:ext>
            </a:extLst>
          </p:cNvPr>
          <p:cNvSpPr>
            <a:spLocks noGrp="1"/>
          </p:cNvSpPr>
          <p:nvPr>
            <p:ph type="sldNum" sz="quarter" idx="12"/>
          </p:nvPr>
        </p:nvSpPr>
        <p:spPr/>
        <p:txBody>
          <a:bodyPr/>
          <a:lstStyle/>
          <a:p>
            <a:fld id="{BAC55DD2-F2CF-434F-98A5-15650AE10A3E}" type="slidenum">
              <a:rPr lang="en-US" smtClean="0"/>
              <a:t>‹#›</a:t>
            </a:fld>
            <a:endParaRPr lang="en-US"/>
          </a:p>
        </p:txBody>
      </p:sp>
    </p:spTree>
    <p:extLst>
      <p:ext uri="{BB962C8B-B14F-4D97-AF65-F5344CB8AC3E}">
        <p14:creationId xmlns:p14="http://schemas.microsoft.com/office/powerpoint/2010/main" val="130731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8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59A875-E763-4448-8A17-6242297722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DDBFEE-C5C4-4F58-A3EF-BBEB6685C2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BD2DE8-0936-4731-8B82-EEEA85F426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3DAF83-8716-4974-9E5C-FEA281FF41C4}" type="datetimeFigureOut">
              <a:rPr lang="en-US" smtClean="0"/>
              <a:t>10/28/21</a:t>
            </a:fld>
            <a:endParaRPr lang="en-US"/>
          </a:p>
        </p:txBody>
      </p:sp>
      <p:sp>
        <p:nvSpPr>
          <p:cNvPr id="5" name="Footer Placeholder 4">
            <a:extLst>
              <a:ext uri="{FF2B5EF4-FFF2-40B4-BE49-F238E27FC236}">
                <a16:creationId xmlns:a16="http://schemas.microsoft.com/office/drawing/2014/main" id="{BDBF41DB-044E-4720-A945-E980EF092E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FE6089-96EF-4F29-9452-299FF8A81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55DD2-F2CF-434F-98A5-15650AE10A3E}" type="slidenum">
              <a:rPr lang="en-US" smtClean="0"/>
              <a:t>‹#›</a:t>
            </a:fld>
            <a:endParaRPr lang="en-US"/>
          </a:p>
        </p:txBody>
      </p:sp>
    </p:spTree>
    <p:extLst>
      <p:ext uri="{BB962C8B-B14F-4D97-AF65-F5344CB8AC3E}">
        <p14:creationId xmlns:p14="http://schemas.microsoft.com/office/powerpoint/2010/main" val="26286788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8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5B12A1-3AEB-9A47-A8ED-94C70E2D1C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N"/>
          </a:p>
        </p:txBody>
      </p:sp>
      <p:sp>
        <p:nvSpPr>
          <p:cNvPr id="3" name="Text Placeholder 2">
            <a:extLst>
              <a:ext uri="{FF2B5EF4-FFF2-40B4-BE49-F238E27FC236}">
                <a16:creationId xmlns:a16="http://schemas.microsoft.com/office/drawing/2014/main" id="{90DFED94-7D7D-1346-A069-7DF7F837DD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27C9CCD5-9E13-A345-996D-90E7158905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0AB617-0F78-A742-9377-8F01E258BE1D}" type="datetimeFigureOut">
              <a:rPr lang="en-CN" smtClean="0"/>
              <a:t>10/28/21</a:t>
            </a:fld>
            <a:endParaRPr lang="en-CN"/>
          </a:p>
        </p:txBody>
      </p:sp>
      <p:sp>
        <p:nvSpPr>
          <p:cNvPr id="5" name="Footer Placeholder 4">
            <a:extLst>
              <a:ext uri="{FF2B5EF4-FFF2-40B4-BE49-F238E27FC236}">
                <a16:creationId xmlns:a16="http://schemas.microsoft.com/office/drawing/2014/main" id="{EEA5285A-BBB7-554B-B6BC-4011843FD6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N"/>
          </a:p>
        </p:txBody>
      </p:sp>
      <p:sp>
        <p:nvSpPr>
          <p:cNvPr id="6" name="Slide Number Placeholder 5">
            <a:extLst>
              <a:ext uri="{FF2B5EF4-FFF2-40B4-BE49-F238E27FC236}">
                <a16:creationId xmlns:a16="http://schemas.microsoft.com/office/drawing/2014/main" id="{4A7C5177-C85B-A649-B69C-0A0FCBE3DD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66F4-9712-8640-9BF4-9E275CEE4D74}" type="slidenum">
              <a:rPr lang="en-CN" smtClean="0"/>
              <a:t>‹#›</a:t>
            </a:fld>
            <a:endParaRPr lang="en-CN"/>
          </a:p>
        </p:txBody>
      </p:sp>
    </p:spTree>
    <p:extLst>
      <p:ext uri="{BB962C8B-B14F-4D97-AF65-F5344CB8AC3E}">
        <p14:creationId xmlns:p14="http://schemas.microsoft.com/office/powerpoint/2010/main" val="4774621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0.svg"/><Relationship Id="rId5" Type="http://schemas.openxmlformats.org/officeDocument/2006/relationships/image" Target="../media/image5.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2.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8.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9.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3.png"/><Relationship Id="rId5" Type="http://schemas.openxmlformats.org/officeDocument/2006/relationships/image" Target="../media/image21.png"/><Relationship Id="rId10" Type="http://schemas.openxmlformats.org/officeDocument/2006/relationships/image" Target="../media/image26.png"/><Relationship Id="rId4" Type="http://schemas.microsoft.com/office/2007/relationships/hdphoto" Target="../media/hdphoto7.wdp"/><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8.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4C022B-E392-DD44-89DC-8F960576E33F}"/>
              </a:ext>
            </a:extLst>
          </p:cNvPr>
          <p:cNvSpPr/>
          <p:nvPr/>
        </p:nvSpPr>
        <p:spPr>
          <a:xfrm>
            <a:off x="0" y="0"/>
            <a:ext cx="12192000" cy="6858000"/>
          </a:xfrm>
          <a:prstGeom prst="rect">
            <a:avLst/>
          </a:prstGeom>
          <a:gradFill>
            <a:gsLst>
              <a:gs pos="18000">
                <a:schemeClr val="tx1">
                  <a:lumMod val="95000"/>
                  <a:lumOff val="5000"/>
                  <a:alpha val="52000"/>
                </a:schemeClr>
              </a:gs>
              <a:gs pos="74000">
                <a:schemeClr val="tx1">
                  <a:lumMod val="85000"/>
                  <a:lumOff val="15000"/>
                  <a:alpha val="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6" name="Rounded Rectangle 5">
            <a:extLst>
              <a:ext uri="{FF2B5EF4-FFF2-40B4-BE49-F238E27FC236}">
                <a16:creationId xmlns:a16="http://schemas.microsoft.com/office/drawing/2014/main" id="{CDF5375C-570C-5243-B912-BF037E4D3611}"/>
              </a:ext>
            </a:extLst>
          </p:cNvPr>
          <p:cNvSpPr/>
          <p:nvPr/>
        </p:nvSpPr>
        <p:spPr>
          <a:xfrm>
            <a:off x="1123950" y="764381"/>
            <a:ext cx="9944100" cy="5329237"/>
          </a:xfrm>
          <a:prstGeom prst="roundRect">
            <a:avLst>
              <a:gd name="adj" fmla="val 2458"/>
            </a:avLst>
          </a:prstGeom>
          <a:blipFill>
            <a:blip r:embed="rId3"/>
            <a:stretch>
              <a:fillRect/>
            </a:stretch>
          </a:blipFill>
          <a:ln>
            <a:solidFill>
              <a:schemeClr val="bg1">
                <a:alpha val="7000"/>
              </a:schemeClr>
            </a:solidFill>
          </a:ln>
          <a:effectLst>
            <a:innerShdw blurRad="12700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FDFA187-EB90-9542-9C1D-48301090D2AB}"/>
              </a:ext>
            </a:extLst>
          </p:cNvPr>
          <p:cNvSpPr/>
          <p:nvPr/>
        </p:nvSpPr>
        <p:spPr>
          <a:xfrm>
            <a:off x="1808136" y="2381355"/>
            <a:ext cx="7516679" cy="1754326"/>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gradFill>
                  <a:gsLst>
                    <a:gs pos="25000">
                      <a:srgbClr val="FFC1AC"/>
                    </a:gs>
                    <a:gs pos="99000">
                      <a:prstClr val="white">
                        <a:lumMod val="95000"/>
                      </a:prstClr>
                    </a:gs>
                  </a:gsLst>
                  <a:lin ang="18900000" scaled="1"/>
                </a:gradFill>
                <a:effectLst/>
                <a:uLnTx/>
                <a:uFillTx/>
                <a:latin typeface="Raleway Black" pitchFamily="2" charset="77"/>
                <a:ea typeface="+mn-ea"/>
                <a:cs typeface="+mn-cs"/>
              </a:rPr>
              <a:t>THREAT AWARENESS </a:t>
            </a:r>
          </a:p>
          <a:p>
            <a:pPr marL="0" marR="0" lvl="0" indent="0" defTabSz="914400" rtl="0" eaLnBrk="1" fontAlgn="auto" latinLnBrk="0" hangingPunct="1">
              <a:lnSpc>
                <a:spcPct val="100000"/>
              </a:lnSpc>
              <a:spcBef>
                <a:spcPts val="0"/>
              </a:spcBef>
              <a:spcAft>
                <a:spcPts val="0"/>
              </a:spcAft>
              <a:buClrTx/>
              <a:buSzTx/>
              <a:buFontTx/>
              <a:buNone/>
              <a:tabLst/>
              <a:defRPr/>
            </a:pPr>
            <a:r>
              <a:rPr lang="en-US" altLang="zh-CN" sz="5400" b="1" dirty="0">
                <a:gradFill>
                  <a:gsLst>
                    <a:gs pos="25000">
                      <a:srgbClr val="FFC1AC"/>
                    </a:gs>
                    <a:gs pos="99000">
                      <a:prstClr val="white">
                        <a:lumMod val="95000"/>
                      </a:prstClr>
                    </a:gs>
                  </a:gsLst>
                  <a:lin ang="18900000" scaled="1"/>
                </a:gradFill>
                <a:latin typeface="Raleway Black" pitchFamily="2" charset="77"/>
              </a:rPr>
              <a:t>SEMINAR</a:t>
            </a:r>
            <a:r>
              <a:rPr kumimoji="0" lang="en-US" sz="5400" b="1" i="0" u="none" strike="noStrike" kern="1200" cap="none" spc="0" normalizeH="0" baseline="0" noProof="0" dirty="0">
                <a:ln>
                  <a:noFill/>
                </a:ln>
                <a:gradFill>
                  <a:gsLst>
                    <a:gs pos="25000">
                      <a:srgbClr val="FFC1AC"/>
                    </a:gs>
                    <a:gs pos="99000">
                      <a:prstClr val="white">
                        <a:lumMod val="95000"/>
                      </a:prstClr>
                    </a:gs>
                  </a:gsLst>
                  <a:lin ang="18900000" scaled="1"/>
                </a:gradFill>
                <a:effectLst/>
                <a:uLnTx/>
                <a:uFillTx/>
                <a:latin typeface="Raleway Black" pitchFamily="2" charset="77"/>
                <a:ea typeface="+mn-ea"/>
                <a:cs typeface="+mn-cs"/>
              </a:rPr>
              <a:t>	</a:t>
            </a:r>
            <a:endParaRPr kumimoji="0" lang="en-CN" sz="5400" b="1" i="0" u="none" strike="noStrike" kern="1200" cap="none" spc="0" normalizeH="0" baseline="0" noProof="0" dirty="0">
              <a:ln>
                <a:noFill/>
              </a:ln>
              <a:gradFill>
                <a:gsLst>
                  <a:gs pos="25000">
                    <a:srgbClr val="FFC1AC"/>
                  </a:gs>
                  <a:gs pos="99000">
                    <a:prstClr val="white">
                      <a:lumMod val="95000"/>
                    </a:prstClr>
                  </a:gs>
                </a:gsLst>
                <a:lin ang="18900000" scaled="1"/>
              </a:gradFill>
              <a:effectLst/>
              <a:uLnTx/>
              <a:uFillTx/>
              <a:latin typeface="Raleway Black" pitchFamily="2" charset="77"/>
              <a:ea typeface="+mn-ea"/>
              <a:cs typeface="+mn-cs"/>
            </a:endParaRPr>
          </a:p>
        </p:txBody>
      </p:sp>
      <p:grpSp>
        <p:nvGrpSpPr>
          <p:cNvPr id="4" name="Group 3">
            <a:extLst>
              <a:ext uri="{FF2B5EF4-FFF2-40B4-BE49-F238E27FC236}">
                <a16:creationId xmlns:a16="http://schemas.microsoft.com/office/drawing/2014/main" id="{D721DD5B-CB75-3843-938D-34D804FC220C}"/>
              </a:ext>
            </a:extLst>
          </p:cNvPr>
          <p:cNvGrpSpPr/>
          <p:nvPr/>
        </p:nvGrpSpPr>
        <p:grpSpPr>
          <a:xfrm>
            <a:off x="1906292" y="4226329"/>
            <a:ext cx="2094130" cy="583086"/>
            <a:chOff x="5188178" y="4410262"/>
            <a:chExt cx="2094130" cy="583086"/>
          </a:xfrm>
        </p:grpSpPr>
        <p:pic>
          <p:nvPicPr>
            <p:cNvPr id="10" name="Picture 9">
              <a:extLst>
                <a:ext uri="{FF2B5EF4-FFF2-40B4-BE49-F238E27FC236}">
                  <a16:creationId xmlns:a16="http://schemas.microsoft.com/office/drawing/2014/main" id="{A7EF3186-73D4-504F-AC30-46F6068688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6816" y="4467412"/>
              <a:ext cx="1054662" cy="456763"/>
            </a:xfrm>
            <a:prstGeom prst="rect">
              <a:avLst/>
            </a:prstGeom>
          </p:spPr>
        </p:pic>
        <p:sp>
          <p:nvSpPr>
            <p:cNvPr id="3" name="Rounded Rectangle 2">
              <a:extLst>
                <a:ext uri="{FF2B5EF4-FFF2-40B4-BE49-F238E27FC236}">
                  <a16:creationId xmlns:a16="http://schemas.microsoft.com/office/drawing/2014/main" id="{2C3043CE-0689-E843-8694-E6911985EBE9}"/>
                </a:ext>
              </a:extLst>
            </p:cNvPr>
            <p:cNvSpPr/>
            <p:nvPr/>
          </p:nvSpPr>
          <p:spPr>
            <a:xfrm>
              <a:off x="5188178" y="4410262"/>
              <a:ext cx="2094130" cy="583086"/>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grpSp>
    </p:spTree>
    <p:extLst>
      <p:ext uri="{BB962C8B-B14F-4D97-AF65-F5344CB8AC3E}">
        <p14:creationId xmlns:p14="http://schemas.microsoft.com/office/powerpoint/2010/main" val="2236180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colorTemperature colorTemp="2734"/>
                    </a14:imgEffect>
                    <a14:imgEffect>
                      <a14:saturation sat="0"/>
                    </a14:imgEffect>
                    <a14:imgEffect>
                      <a14:brightnessContrast contrast="20000"/>
                    </a14:imgEffect>
                  </a14:imgLayer>
                </a14:imgProps>
              </a:ext>
            </a:extLst>
          </a:blip>
          <a:srcRect/>
          <a:stretch>
            <a:fillRect b="-8000"/>
          </a:stretch>
        </a:blipFill>
        <a:effectLst/>
      </p:bgPr>
    </p:bg>
    <p:spTree>
      <p:nvGrpSpPr>
        <p:cNvPr id="1" name=""/>
        <p:cNvGrpSpPr/>
        <p:nvPr/>
      </p:nvGrpSpPr>
      <p:grpSpPr>
        <a:xfrm>
          <a:off x="0" y="0"/>
          <a:ext cx="0" cy="0"/>
          <a:chOff x="0" y="0"/>
          <a:chExt cx="0" cy="0"/>
        </a:xfrm>
      </p:grpSpPr>
      <p:pic>
        <p:nvPicPr>
          <p:cNvPr id="21" name="图片 2" descr="Billfish.vqfItR">
            <a:extLst>
              <a:ext uri="{FF2B5EF4-FFF2-40B4-BE49-F238E27FC236}">
                <a16:creationId xmlns:a16="http://schemas.microsoft.com/office/drawing/2014/main" id="{ABD3D964-2DCF-4642-81CC-BE1B7F04347A}"/>
              </a:ext>
            </a:extLst>
          </p:cNvPr>
          <p:cNvPicPr>
            <a:picLocks noGrp="1" noChangeAspect="1"/>
          </p:cNvPicPr>
          <p:nvPr isPhoto="1"/>
        </p:nvPicPr>
        <p:blipFill>
          <a:blip r:embed="rId5">
            <a:lum/>
            <a:alphaModFix amt="58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5000" b="5000"/>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17B7EFE-D670-E243-9207-9486E83B3470}"/>
              </a:ext>
            </a:extLst>
          </p:cNvPr>
          <p:cNvSpPr/>
          <p:nvPr/>
        </p:nvSpPr>
        <p:spPr>
          <a:xfrm>
            <a:off x="5021981" y="0"/>
            <a:ext cx="7170019" cy="6858000"/>
          </a:xfrm>
          <a:prstGeom prst="rect">
            <a:avLst/>
          </a:prstGeom>
          <a:gradFill>
            <a:gsLst>
              <a:gs pos="0">
                <a:schemeClr val="tx1">
                  <a:lumMod val="65000"/>
                  <a:lumOff val="35000"/>
                  <a:alpha val="54000"/>
                </a:schemeClr>
              </a:gs>
              <a:gs pos="93000">
                <a:schemeClr val="bg2">
                  <a:lumMod val="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55" name="图形 2656">
            <a:extLst>
              <a:ext uri="{FF2B5EF4-FFF2-40B4-BE49-F238E27FC236}">
                <a16:creationId xmlns:a16="http://schemas.microsoft.com/office/drawing/2014/main" id="{3D85AD84-A9C9-794F-AA38-67C2C0CF4388}"/>
              </a:ext>
            </a:extLst>
          </p:cNvPr>
          <p:cNvSpPr/>
          <p:nvPr/>
        </p:nvSpPr>
        <p:spPr>
          <a:xfrm>
            <a:off x="9186173" y="4497675"/>
            <a:ext cx="3247477" cy="3336573"/>
          </a:xfrm>
          <a:custGeom>
            <a:avLst/>
            <a:gdLst>
              <a:gd name="connsiteX0" fmla="*/ 1090767 w 2164248"/>
              <a:gd name="connsiteY0" fmla="*/ 1061190 h 2223626"/>
              <a:gd name="connsiteX1" fmla="*/ 1067330 w 2164248"/>
              <a:gd name="connsiteY1" fmla="*/ 1082123 h 2223626"/>
              <a:gd name="connsiteX2" fmla="*/ 1069833 w 2164248"/>
              <a:gd name="connsiteY2" fmla="*/ 1123991 h 2223626"/>
              <a:gd name="connsiteX3" fmla="*/ 1111700 w 2164248"/>
              <a:gd name="connsiteY3" fmla="*/ 1156074 h 2223626"/>
              <a:gd name="connsiteX4" fmla="*/ 1174502 w 2164248"/>
              <a:gd name="connsiteY4" fmla="*/ 1144925 h 2223626"/>
              <a:gd name="connsiteX5" fmla="*/ 1215459 w 2164248"/>
              <a:gd name="connsiteY5" fmla="*/ 1082123 h 2223626"/>
              <a:gd name="connsiteX6" fmla="*/ 1195663 w 2164248"/>
              <a:gd name="connsiteY6" fmla="*/ 998388 h 2223626"/>
              <a:gd name="connsiteX7" fmla="*/ 1111928 w 2164248"/>
              <a:gd name="connsiteY7" fmla="*/ 948784 h 2223626"/>
              <a:gd name="connsiteX8" fmla="*/ 1007031 w 2164248"/>
              <a:gd name="connsiteY8" fmla="*/ 977454 h 2223626"/>
              <a:gd name="connsiteX9" fmla="*/ 948781 w 2164248"/>
              <a:gd name="connsiteY9" fmla="*/ 1082351 h 2223626"/>
              <a:gd name="connsiteX10" fmla="*/ 986097 w 2164248"/>
              <a:gd name="connsiteY10" fmla="*/ 1208181 h 2223626"/>
              <a:gd name="connsiteX11" fmla="*/ 1111928 w 2164248"/>
              <a:gd name="connsiteY11" fmla="*/ 1275078 h 2223626"/>
              <a:gd name="connsiteX12" fmla="*/ 1258692 w 2164248"/>
              <a:gd name="connsiteY12" fmla="*/ 1229115 h 2223626"/>
              <a:gd name="connsiteX13" fmla="*/ 1334236 w 2164248"/>
              <a:gd name="connsiteY13" fmla="*/ 1082351 h 2223626"/>
              <a:gd name="connsiteX14" fmla="*/ 1279626 w 2164248"/>
              <a:gd name="connsiteY14" fmla="*/ 914653 h 2223626"/>
              <a:gd name="connsiteX15" fmla="*/ 1111928 w 2164248"/>
              <a:gd name="connsiteY15" fmla="*/ 830462 h 2223626"/>
              <a:gd name="connsiteX16" fmla="*/ 923296 w 2164248"/>
              <a:gd name="connsiteY16" fmla="*/ 893719 h 2223626"/>
              <a:gd name="connsiteX17" fmla="*/ 830231 w 2164248"/>
              <a:gd name="connsiteY17" fmla="*/ 1082351 h 2223626"/>
              <a:gd name="connsiteX18" fmla="*/ 902135 w 2164248"/>
              <a:gd name="connsiteY18" fmla="*/ 1291916 h 2223626"/>
              <a:gd name="connsiteX19" fmla="*/ 1111700 w 2164248"/>
              <a:gd name="connsiteY19" fmla="*/ 1393627 h 2223626"/>
              <a:gd name="connsiteX20" fmla="*/ 1342200 w 2164248"/>
              <a:gd name="connsiteY20" fmla="*/ 1312850 h 2223626"/>
              <a:gd name="connsiteX21" fmla="*/ 1452558 w 2164248"/>
              <a:gd name="connsiteY21" fmla="*/ 1082351 h 2223626"/>
              <a:gd name="connsiteX22" fmla="*/ 1363134 w 2164248"/>
              <a:gd name="connsiteY22" fmla="*/ 830918 h 2223626"/>
              <a:gd name="connsiteX23" fmla="*/ 1111700 w 2164248"/>
              <a:gd name="connsiteY23" fmla="*/ 711913 h 2223626"/>
              <a:gd name="connsiteX24" fmla="*/ 839106 w 2164248"/>
              <a:gd name="connsiteY24" fmla="*/ 809984 h 2223626"/>
              <a:gd name="connsiteX25" fmla="*/ 711455 w 2164248"/>
              <a:gd name="connsiteY25" fmla="*/ 1082578 h 2223626"/>
              <a:gd name="connsiteX26" fmla="*/ 818172 w 2164248"/>
              <a:gd name="connsiteY26" fmla="*/ 1376107 h 2223626"/>
              <a:gd name="connsiteX27" fmla="*/ 1111700 w 2164248"/>
              <a:gd name="connsiteY27" fmla="*/ 1512404 h 2223626"/>
              <a:gd name="connsiteX28" fmla="*/ 1426163 w 2164248"/>
              <a:gd name="connsiteY28" fmla="*/ 1397041 h 2223626"/>
              <a:gd name="connsiteX29" fmla="*/ 1571335 w 2164248"/>
              <a:gd name="connsiteY29" fmla="*/ 1082578 h 2223626"/>
              <a:gd name="connsiteX30" fmla="*/ 1447325 w 2164248"/>
              <a:gd name="connsiteY30" fmla="*/ 747182 h 2223626"/>
              <a:gd name="connsiteX31" fmla="*/ 1111928 w 2164248"/>
              <a:gd name="connsiteY31" fmla="*/ 593364 h 2223626"/>
              <a:gd name="connsiteX32" fmla="*/ 755598 w 2164248"/>
              <a:gd name="connsiteY32" fmla="*/ 726248 h 2223626"/>
              <a:gd name="connsiteX33" fmla="*/ 593133 w 2164248"/>
              <a:gd name="connsiteY33" fmla="*/ 1082578 h 2223626"/>
              <a:gd name="connsiteX34" fmla="*/ 734664 w 2164248"/>
              <a:gd name="connsiteY34" fmla="*/ 1459842 h 2223626"/>
              <a:gd name="connsiteX35" fmla="*/ 1111928 w 2164248"/>
              <a:gd name="connsiteY35" fmla="*/ 1630953 h 2223626"/>
              <a:gd name="connsiteX36" fmla="*/ 1510126 w 2164248"/>
              <a:gd name="connsiteY36" fmla="*/ 1480776 h 2223626"/>
              <a:gd name="connsiteX37" fmla="*/ 1689884 w 2164248"/>
              <a:gd name="connsiteY37" fmla="*/ 1082578 h 2223626"/>
              <a:gd name="connsiteX38" fmla="*/ 1531060 w 2164248"/>
              <a:gd name="connsiteY38" fmla="*/ 662992 h 2223626"/>
              <a:gd name="connsiteX39" fmla="*/ 1111928 w 2164248"/>
              <a:gd name="connsiteY39" fmla="*/ 474588 h 2223626"/>
              <a:gd name="connsiteX40" fmla="*/ 671862 w 2164248"/>
              <a:gd name="connsiteY40" fmla="*/ 642058 h 2223626"/>
              <a:gd name="connsiteX41" fmla="*/ 474811 w 2164248"/>
              <a:gd name="connsiteY41" fmla="*/ 1082351 h 2223626"/>
              <a:gd name="connsiteX42" fmla="*/ 650929 w 2164248"/>
              <a:gd name="connsiteY42" fmla="*/ 1543577 h 2223626"/>
              <a:gd name="connsiteX43" fmla="*/ 1112156 w 2164248"/>
              <a:gd name="connsiteY43" fmla="*/ 1749502 h 2223626"/>
              <a:gd name="connsiteX44" fmla="*/ 1594316 w 2164248"/>
              <a:gd name="connsiteY44" fmla="*/ 1564739 h 2223626"/>
              <a:gd name="connsiteX45" fmla="*/ 1808888 w 2164248"/>
              <a:gd name="connsiteY45" fmla="*/ 1082578 h 2223626"/>
              <a:gd name="connsiteX46" fmla="*/ 1615250 w 2164248"/>
              <a:gd name="connsiteY46" fmla="*/ 579484 h 2223626"/>
              <a:gd name="connsiteX47" fmla="*/ 1112156 w 2164248"/>
              <a:gd name="connsiteY47" fmla="*/ 356266 h 2223626"/>
              <a:gd name="connsiteX48" fmla="*/ 588127 w 2164248"/>
              <a:gd name="connsiteY48" fmla="*/ 558550 h 2223626"/>
              <a:gd name="connsiteX49" fmla="*/ 356262 w 2164248"/>
              <a:gd name="connsiteY49" fmla="*/ 1082578 h 2223626"/>
              <a:gd name="connsiteX50" fmla="*/ 567193 w 2164248"/>
              <a:gd name="connsiteY50" fmla="*/ 1627540 h 2223626"/>
              <a:gd name="connsiteX51" fmla="*/ 1112156 w 2164248"/>
              <a:gd name="connsiteY51" fmla="*/ 1868051 h 2223626"/>
              <a:gd name="connsiteX52" fmla="*/ 1678052 w 2164248"/>
              <a:gd name="connsiteY52" fmla="*/ 1648474 h 2223626"/>
              <a:gd name="connsiteX53" fmla="*/ 1927210 w 2164248"/>
              <a:gd name="connsiteY53" fmla="*/ 1082578 h 2223626"/>
              <a:gd name="connsiteX54" fmla="*/ 1698986 w 2164248"/>
              <a:gd name="connsiteY54" fmla="*/ 495749 h 2223626"/>
              <a:gd name="connsiteX55" fmla="*/ 1112156 w 2164248"/>
              <a:gd name="connsiteY55" fmla="*/ 237717 h 2223626"/>
              <a:gd name="connsiteX56" fmla="*/ 504392 w 2164248"/>
              <a:gd name="connsiteY56" fmla="*/ 474588 h 2223626"/>
              <a:gd name="connsiteX57" fmla="*/ 237713 w 2164248"/>
              <a:gd name="connsiteY57" fmla="*/ 1082351 h 2223626"/>
              <a:gd name="connsiteX58" fmla="*/ 483458 w 2164248"/>
              <a:gd name="connsiteY58" fmla="*/ 1711275 h 2223626"/>
              <a:gd name="connsiteX59" fmla="*/ 1112383 w 2164248"/>
              <a:gd name="connsiteY59" fmla="*/ 1986600 h 2223626"/>
              <a:gd name="connsiteX60" fmla="*/ 1762242 w 2164248"/>
              <a:gd name="connsiteY60" fmla="*/ 1732209 h 2223626"/>
              <a:gd name="connsiteX61" fmla="*/ 2046214 w 2164248"/>
              <a:gd name="connsiteY61" fmla="*/ 1082351 h 2223626"/>
              <a:gd name="connsiteX62" fmla="*/ 1783176 w 2164248"/>
              <a:gd name="connsiteY62" fmla="*/ 411559 h 2223626"/>
              <a:gd name="connsiteX63" fmla="*/ 1112383 w 2164248"/>
              <a:gd name="connsiteY63" fmla="*/ 118940 h 2223626"/>
              <a:gd name="connsiteX64" fmla="*/ 419974 w 2164248"/>
              <a:gd name="connsiteY64" fmla="*/ 390397 h 2223626"/>
              <a:gd name="connsiteX65" fmla="*/ 118709 w 2164248"/>
              <a:gd name="connsiteY65" fmla="*/ 1082123 h 2223626"/>
              <a:gd name="connsiteX66" fmla="*/ 399040 w 2164248"/>
              <a:gd name="connsiteY66" fmla="*/ 1794783 h 2223626"/>
              <a:gd name="connsiteX67" fmla="*/ 1111700 w 2164248"/>
              <a:gd name="connsiteY67" fmla="*/ 2104695 h 2223626"/>
              <a:gd name="connsiteX68" fmla="*/ 1845295 w 2164248"/>
              <a:gd name="connsiteY68" fmla="*/ 1815717 h 2223626"/>
              <a:gd name="connsiteX69" fmla="*/ 2164081 w 2164248"/>
              <a:gd name="connsiteY69" fmla="*/ 1082123 h 2223626"/>
              <a:gd name="connsiteX70" fmla="*/ 1866229 w 2164248"/>
              <a:gd name="connsiteY70" fmla="*/ 327596 h 2223626"/>
              <a:gd name="connsiteX71" fmla="*/ 1111700 w 2164248"/>
              <a:gd name="connsiteY71" fmla="*/ 164 h 2223626"/>
              <a:gd name="connsiteX72" fmla="*/ 336238 w 2164248"/>
              <a:gd name="connsiteY72" fmla="*/ 306662 h 2223626"/>
              <a:gd name="connsiteX73" fmla="*/ 159 w 2164248"/>
              <a:gd name="connsiteY73" fmla="*/ 1082123 h 2223626"/>
              <a:gd name="connsiteX74" fmla="*/ 315305 w 2164248"/>
              <a:gd name="connsiteY74" fmla="*/ 1878746 h 2223626"/>
              <a:gd name="connsiteX75" fmla="*/ 1111928 w 2164248"/>
              <a:gd name="connsiteY75" fmla="*/ 2223471 h 2223626"/>
              <a:gd name="connsiteX76" fmla="*/ 1929258 w 2164248"/>
              <a:gd name="connsiteY76" fmla="*/ 1899680 h 2223626"/>
              <a:gd name="connsiteX77" fmla="*/ 2004802 w 2164248"/>
              <a:gd name="connsiteY77" fmla="*/ 1819357 h 222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164248" h="2223626">
                <a:moveTo>
                  <a:pt x="1090767" y="1061190"/>
                </a:moveTo>
                <a:cubicBezTo>
                  <a:pt x="1081210" y="1063237"/>
                  <a:pt x="1072108" y="1070746"/>
                  <a:pt x="1067330" y="1082123"/>
                </a:cubicBezTo>
                <a:cubicBezTo>
                  <a:pt x="1062096" y="1094638"/>
                  <a:pt x="1062551" y="1109883"/>
                  <a:pt x="1069833" y="1123991"/>
                </a:cubicBezTo>
                <a:cubicBezTo>
                  <a:pt x="1077797" y="1139464"/>
                  <a:pt x="1092815" y="1151296"/>
                  <a:pt x="1111700" y="1156074"/>
                </a:cubicBezTo>
                <a:cubicBezTo>
                  <a:pt x="1132179" y="1161308"/>
                  <a:pt x="1155161" y="1157440"/>
                  <a:pt x="1174502" y="1144925"/>
                </a:cubicBezTo>
                <a:cubicBezTo>
                  <a:pt x="1195436" y="1131272"/>
                  <a:pt x="1210454" y="1108746"/>
                  <a:pt x="1215459" y="1082123"/>
                </a:cubicBezTo>
                <a:cubicBezTo>
                  <a:pt x="1220693" y="1053681"/>
                  <a:pt x="1213639" y="1023418"/>
                  <a:pt x="1195663" y="998388"/>
                </a:cubicBezTo>
                <a:cubicBezTo>
                  <a:pt x="1176322" y="971766"/>
                  <a:pt x="1146287" y="953790"/>
                  <a:pt x="1111928" y="948784"/>
                </a:cubicBezTo>
                <a:cubicBezTo>
                  <a:pt x="1075521" y="943551"/>
                  <a:pt x="1037749" y="953562"/>
                  <a:pt x="1007031" y="977454"/>
                </a:cubicBezTo>
                <a:cubicBezTo>
                  <a:pt x="974948" y="1002256"/>
                  <a:pt x="953787" y="1040028"/>
                  <a:pt x="948781" y="1082351"/>
                </a:cubicBezTo>
                <a:cubicBezTo>
                  <a:pt x="943775" y="1126494"/>
                  <a:pt x="956745" y="1172002"/>
                  <a:pt x="986097" y="1208181"/>
                </a:cubicBezTo>
                <a:cubicBezTo>
                  <a:pt x="1016588" y="1245726"/>
                  <a:pt x="1061641" y="1270073"/>
                  <a:pt x="1111928" y="1275078"/>
                </a:cubicBezTo>
                <a:cubicBezTo>
                  <a:pt x="1164035" y="1280084"/>
                  <a:pt x="1216825" y="1263929"/>
                  <a:pt x="1258692" y="1229115"/>
                </a:cubicBezTo>
                <a:cubicBezTo>
                  <a:pt x="1301925" y="1193164"/>
                  <a:pt x="1329458" y="1140374"/>
                  <a:pt x="1334236" y="1082351"/>
                </a:cubicBezTo>
                <a:cubicBezTo>
                  <a:pt x="1339242" y="1022507"/>
                  <a:pt x="1319901" y="961981"/>
                  <a:pt x="1279626" y="914653"/>
                </a:cubicBezTo>
                <a:cubicBezTo>
                  <a:pt x="1237986" y="865959"/>
                  <a:pt x="1177915" y="835241"/>
                  <a:pt x="1111928" y="830462"/>
                </a:cubicBezTo>
                <a:cubicBezTo>
                  <a:pt x="1044121" y="825457"/>
                  <a:pt x="976086" y="847983"/>
                  <a:pt x="923296" y="893719"/>
                </a:cubicBezTo>
                <a:cubicBezTo>
                  <a:pt x="868914" y="940820"/>
                  <a:pt x="835237" y="1008627"/>
                  <a:pt x="830231" y="1082351"/>
                </a:cubicBezTo>
                <a:cubicBezTo>
                  <a:pt x="825225" y="1157895"/>
                  <a:pt x="850710" y="1233438"/>
                  <a:pt x="902135" y="1291916"/>
                </a:cubicBezTo>
                <a:cubicBezTo>
                  <a:pt x="954924" y="1351760"/>
                  <a:pt x="1030241" y="1388622"/>
                  <a:pt x="1111700" y="1393627"/>
                </a:cubicBezTo>
                <a:cubicBezTo>
                  <a:pt x="1195208" y="1398633"/>
                  <a:pt x="1278261" y="1369963"/>
                  <a:pt x="1342200" y="1312850"/>
                </a:cubicBezTo>
                <a:cubicBezTo>
                  <a:pt x="1407505" y="1254600"/>
                  <a:pt x="1447552" y="1171775"/>
                  <a:pt x="1452558" y="1082351"/>
                </a:cubicBezTo>
                <a:cubicBezTo>
                  <a:pt x="1457564" y="990879"/>
                  <a:pt x="1425708" y="900318"/>
                  <a:pt x="1363134" y="830918"/>
                </a:cubicBezTo>
                <a:cubicBezTo>
                  <a:pt x="1299422" y="759925"/>
                  <a:pt x="1208861" y="716919"/>
                  <a:pt x="1111700" y="711913"/>
                </a:cubicBezTo>
                <a:cubicBezTo>
                  <a:pt x="1012492" y="706907"/>
                  <a:pt x="914194" y="741949"/>
                  <a:pt x="839106" y="809984"/>
                </a:cubicBezTo>
                <a:cubicBezTo>
                  <a:pt x="762652" y="879384"/>
                  <a:pt x="716461" y="977227"/>
                  <a:pt x="711455" y="1082578"/>
                </a:cubicBezTo>
                <a:cubicBezTo>
                  <a:pt x="706449" y="1189750"/>
                  <a:pt x="744448" y="1295330"/>
                  <a:pt x="818172" y="1376107"/>
                </a:cubicBezTo>
                <a:cubicBezTo>
                  <a:pt x="893033" y="1458249"/>
                  <a:pt x="998612" y="1507626"/>
                  <a:pt x="1111700" y="1512404"/>
                </a:cubicBezTo>
                <a:cubicBezTo>
                  <a:pt x="1226609" y="1517410"/>
                  <a:pt x="1339925" y="1476225"/>
                  <a:pt x="1426163" y="1397041"/>
                </a:cubicBezTo>
                <a:cubicBezTo>
                  <a:pt x="1513767" y="1316491"/>
                  <a:pt x="1566329" y="1203630"/>
                  <a:pt x="1571335" y="1082578"/>
                </a:cubicBezTo>
                <a:cubicBezTo>
                  <a:pt x="1576341" y="959706"/>
                  <a:pt x="1531970" y="838882"/>
                  <a:pt x="1447325" y="747182"/>
                </a:cubicBezTo>
                <a:cubicBezTo>
                  <a:pt x="1361314" y="653890"/>
                  <a:pt x="1240717" y="598370"/>
                  <a:pt x="1111928" y="593364"/>
                </a:cubicBezTo>
                <a:cubicBezTo>
                  <a:pt x="981319" y="588358"/>
                  <a:pt x="852986" y="635915"/>
                  <a:pt x="755598" y="726248"/>
                </a:cubicBezTo>
                <a:cubicBezTo>
                  <a:pt x="656845" y="817948"/>
                  <a:pt x="598139" y="946053"/>
                  <a:pt x="593133" y="1082578"/>
                </a:cubicBezTo>
                <a:cubicBezTo>
                  <a:pt x="588127" y="1221151"/>
                  <a:pt x="638641" y="1356993"/>
                  <a:pt x="734664" y="1459842"/>
                </a:cubicBezTo>
                <a:cubicBezTo>
                  <a:pt x="831824" y="1564056"/>
                  <a:pt x="967439" y="1625947"/>
                  <a:pt x="1111928" y="1630953"/>
                </a:cubicBezTo>
                <a:cubicBezTo>
                  <a:pt x="1258237" y="1635959"/>
                  <a:pt x="1401816" y="1582259"/>
                  <a:pt x="1510126" y="1480776"/>
                </a:cubicBezTo>
                <a:cubicBezTo>
                  <a:pt x="1620029" y="1377927"/>
                  <a:pt x="1684878" y="1234804"/>
                  <a:pt x="1689884" y="1082578"/>
                </a:cubicBezTo>
                <a:cubicBezTo>
                  <a:pt x="1694890" y="927850"/>
                  <a:pt x="1638004" y="776990"/>
                  <a:pt x="1531060" y="662992"/>
                </a:cubicBezTo>
                <a:cubicBezTo>
                  <a:pt x="1422750" y="547628"/>
                  <a:pt x="1272117" y="479594"/>
                  <a:pt x="1111928" y="474588"/>
                </a:cubicBezTo>
                <a:cubicBezTo>
                  <a:pt x="949691" y="469582"/>
                  <a:pt x="791322" y="529653"/>
                  <a:pt x="671862" y="642058"/>
                </a:cubicBezTo>
                <a:cubicBezTo>
                  <a:pt x="550810" y="755829"/>
                  <a:pt x="479590" y="914198"/>
                  <a:pt x="474811" y="1082351"/>
                </a:cubicBezTo>
                <a:cubicBezTo>
                  <a:pt x="469805" y="1252324"/>
                  <a:pt x="532834" y="1418429"/>
                  <a:pt x="650929" y="1543577"/>
                </a:cubicBezTo>
                <a:cubicBezTo>
                  <a:pt x="770388" y="1670090"/>
                  <a:pt x="936038" y="1744496"/>
                  <a:pt x="1112156" y="1749502"/>
                </a:cubicBezTo>
                <a:cubicBezTo>
                  <a:pt x="1290093" y="1754508"/>
                  <a:pt x="1463480" y="1688294"/>
                  <a:pt x="1594316" y="1564739"/>
                </a:cubicBezTo>
                <a:cubicBezTo>
                  <a:pt x="1726518" y="1439818"/>
                  <a:pt x="1803882" y="1266432"/>
                  <a:pt x="1808888" y="1082578"/>
                </a:cubicBezTo>
                <a:cubicBezTo>
                  <a:pt x="1813894" y="896905"/>
                  <a:pt x="1744494" y="715782"/>
                  <a:pt x="1615250" y="579484"/>
                </a:cubicBezTo>
                <a:cubicBezTo>
                  <a:pt x="1484641" y="441822"/>
                  <a:pt x="1303746" y="361272"/>
                  <a:pt x="1112156" y="356266"/>
                </a:cubicBezTo>
                <a:cubicBezTo>
                  <a:pt x="918518" y="351260"/>
                  <a:pt x="729886" y="423618"/>
                  <a:pt x="588127" y="558550"/>
                </a:cubicBezTo>
                <a:cubicBezTo>
                  <a:pt x="445003" y="694620"/>
                  <a:pt x="361268" y="883025"/>
                  <a:pt x="356262" y="1082578"/>
                </a:cubicBezTo>
                <a:cubicBezTo>
                  <a:pt x="351256" y="1283952"/>
                  <a:pt x="426800" y="1480093"/>
                  <a:pt x="567193" y="1627540"/>
                </a:cubicBezTo>
                <a:cubicBezTo>
                  <a:pt x="708952" y="1776352"/>
                  <a:pt x="904865" y="1863045"/>
                  <a:pt x="1112156" y="1868051"/>
                </a:cubicBezTo>
                <a:cubicBezTo>
                  <a:pt x="1321494" y="1873057"/>
                  <a:pt x="1525144" y="1794328"/>
                  <a:pt x="1678052" y="1648474"/>
                </a:cubicBezTo>
                <a:cubicBezTo>
                  <a:pt x="1832325" y="1501255"/>
                  <a:pt x="1922204" y="1297833"/>
                  <a:pt x="1927210" y="1082578"/>
                </a:cubicBezTo>
                <a:cubicBezTo>
                  <a:pt x="1932216" y="865504"/>
                  <a:pt x="1850301" y="654118"/>
                  <a:pt x="1698986" y="495749"/>
                </a:cubicBezTo>
                <a:cubicBezTo>
                  <a:pt x="1546305" y="335787"/>
                  <a:pt x="1335146" y="242723"/>
                  <a:pt x="1112156" y="237717"/>
                </a:cubicBezTo>
                <a:cubicBezTo>
                  <a:pt x="887117" y="232711"/>
                  <a:pt x="668449" y="317584"/>
                  <a:pt x="504392" y="474588"/>
                </a:cubicBezTo>
                <a:cubicBezTo>
                  <a:pt x="338969" y="632957"/>
                  <a:pt x="242719" y="851396"/>
                  <a:pt x="237713" y="1082351"/>
                </a:cubicBezTo>
                <a:cubicBezTo>
                  <a:pt x="232707" y="1315126"/>
                  <a:pt x="320766" y="1541529"/>
                  <a:pt x="483458" y="1711275"/>
                </a:cubicBezTo>
                <a:cubicBezTo>
                  <a:pt x="647288" y="1882386"/>
                  <a:pt x="873464" y="1981594"/>
                  <a:pt x="1112383" y="1986600"/>
                </a:cubicBezTo>
                <a:cubicBezTo>
                  <a:pt x="1353122" y="1991606"/>
                  <a:pt x="1587035" y="1900362"/>
                  <a:pt x="1762242" y="1732209"/>
                </a:cubicBezTo>
                <a:cubicBezTo>
                  <a:pt x="1938814" y="1562691"/>
                  <a:pt x="2041208" y="1329006"/>
                  <a:pt x="2046214" y="1082351"/>
                </a:cubicBezTo>
                <a:cubicBezTo>
                  <a:pt x="2051220" y="833648"/>
                  <a:pt x="1956790" y="592227"/>
                  <a:pt x="1783176" y="411559"/>
                </a:cubicBezTo>
                <a:cubicBezTo>
                  <a:pt x="1608196" y="229526"/>
                  <a:pt x="1367002" y="123946"/>
                  <a:pt x="1112383" y="118940"/>
                </a:cubicBezTo>
                <a:cubicBezTo>
                  <a:pt x="855261" y="113707"/>
                  <a:pt x="606330" y="211095"/>
                  <a:pt x="419974" y="390397"/>
                </a:cubicBezTo>
                <a:cubicBezTo>
                  <a:pt x="232252" y="571065"/>
                  <a:pt x="123715" y="819768"/>
                  <a:pt x="118709" y="1082123"/>
                </a:cubicBezTo>
                <a:cubicBezTo>
                  <a:pt x="113703" y="1346526"/>
                  <a:pt x="214276" y="1602966"/>
                  <a:pt x="399040" y="1794783"/>
                </a:cubicBezTo>
                <a:cubicBezTo>
                  <a:pt x="585169" y="1987966"/>
                  <a:pt x="841381" y="2099916"/>
                  <a:pt x="1111700" y="2104695"/>
                </a:cubicBezTo>
                <a:cubicBezTo>
                  <a:pt x="1383840" y="2109700"/>
                  <a:pt x="1648016" y="2005941"/>
                  <a:pt x="1845295" y="1815717"/>
                </a:cubicBezTo>
                <a:cubicBezTo>
                  <a:pt x="2044166" y="1624127"/>
                  <a:pt x="2159075" y="1360179"/>
                  <a:pt x="2164081" y="1082123"/>
                </a:cubicBezTo>
                <a:cubicBezTo>
                  <a:pt x="2169087" y="802020"/>
                  <a:pt x="2062142" y="530563"/>
                  <a:pt x="1866229" y="327596"/>
                </a:cubicBezTo>
                <a:cubicBezTo>
                  <a:pt x="1669178" y="123264"/>
                  <a:pt x="1397720" y="5170"/>
                  <a:pt x="1111700" y="164"/>
                </a:cubicBezTo>
                <a:cubicBezTo>
                  <a:pt x="823860" y="-4842"/>
                  <a:pt x="544667" y="105060"/>
                  <a:pt x="336238" y="306662"/>
                </a:cubicBezTo>
                <a:cubicBezTo>
                  <a:pt x="126217" y="509401"/>
                  <a:pt x="5165" y="788367"/>
                  <a:pt x="159" y="1082123"/>
                </a:cubicBezTo>
                <a:cubicBezTo>
                  <a:pt x="-4847" y="1377927"/>
                  <a:pt x="108242" y="1664629"/>
                  <a:pt x="315305" y="1878746"/>
                </a:cubicBezTo>
                <a:cubicBezTo>
                  <a:pt x="523733" y="2094228"/>
                  <a:pt x="810208" y="2218465"/>
                  <a:pt x="1111928" y="2223471"/>
                </a:cubicBezTo>
                <a:cubicBezTo>
                  <a:pt x="1415469" y="2228477"/>
                  <a:pt x="1709680" y="2112203"/>
                  <a:pt x="1929258" y="1899680"/>
                </a:cubicBezTo>
                <a:cubicBezTo>
                  <a:pt x="1955880" y="1873967"/>
                  <a:pt x="1980910" y="1847118"/>
                  <a:pt x="2004802" y="1819357"/>
                </a:cubicBezTo>
              </a:path>
            </a:pathLst>
          </a:custGeom>
          <a:solidFill>
            <a:schemeClr val="bg1">
              <a:lumMod val="50000"/>
              <a:alpha val="51899"/>
            </a:schemeClr>
          </a:solidFill>
          <a:ln w="23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Rectangle 27">
            <a:extLst>
              <a:ext uri="{FF2B5EF4-FFF2-40B4-BE49-F238E27FC236}">
                <a16:creationId xmlns:a16="http://schemas.microsoft.com/office/drawing/2014/main" id="{4CD12FCB-C62F-884E-B587-95C0B2EC2805}"/>
              </a:ext>
            </a:extLst>
          </p:cNvPr>
          <p:cNvSpPr/>
          <p:nvPr/>
        </p:nvSpPr>
        <p:spPr>
          <a:xfrm>
            <a:off x="-38926" y="0"/>
            <a:ext cx="5060907" cy="7332785"/>
          </a:xfrm>
          <a:prstGeom prst="rect">
            <a:avLst/>
          </a:prstGeom>
          <a:gradFill>
            <a:gsLst>
              <a:gs pos="18000">
                <a:srgbClr val="710000"/>
              </a:gs>
              <a:gs pos="74000">
                <a:srgbClr val="F2454C">
                  <a:lumMod val="64396"/>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EBA3DFCD-F256-424B-9810-B827B0495922}"/>
              </a:ext>
            </a:extLst>
          </p:cNvPr>
          <p:cNvGrpSpPr/>
          <p:nvPr/>
        </p:nvGrpSpPr>
        <p:grpSpPr>
          <a:xfrm>
            <a:off x="4047172" y="2795957"/>
            <a:ext cx="7286625" cy="1323110"/>
            <a:chOff x="4243386" y="958512"/>
            <a:chExt cx="7286625" cy="1323110"/>
          </a:xfrm>
        </p:grpSpPr>
        <p:sp>
          <p:nvSpPr>
            <p:cNvPr id="30" name="Rounded Rectangle 29">
              <a:extLst>
                <a:ext uri="{FF2B5EF4-FFF2-40B4-BE49-F238E27FC236}">
                  <a16:creationId xmlns:a16="http://schemas.microsoft.com/office/drawing/2014/main" id="{23E32EFF-BCB4-E545-9F9C-32C129C689C3}"/>
                </a:ext>
              </a:extLst>
            </p:cNvPr>
            <p:cNvSpPr/>
            <p:nvPr/>
          </p:nvSpPr>
          <p:spPr>
            <a:xfrm>
              <a:off x="4243386" y="958512"/>
              <a:ext cx="7286625" cy="1323110"/>
            </a:xfrm>
            <a:prstGeom prst="roundRect">
              <a:avLst>
                <a:gd name="adj" fmla="val 3709"/>
              </a:avLst>
            </a:prstGeom>
            <a:solidFill>
              <a:sysClr val="window" lastClr="FFFFFF"/>
            </a:solidFill>
            <a:ln w="12700" cap="flat" cmpd="sng" algn="ctr">
              <a:noFill/>
              <a:prstDash val="solid"/>
              <a:miter lim="800000"/>
            </a:ln>
            <a:effectLst>
              <a:outerShdw blurRad="291243" dist="43479" dir="5400000" sx="102106" sy="102106" algn="t" rotWithShape="0">
                <a:prstClr val="black">
                  <a:alpha val="4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N" sz="1800" b="0" i="0" u="none" strike="noStrike" kern="0" cap="none" spc="0" normalizeH="0" baseline="0" noProof="0" dirty="0">
                <a:ln>
                  <a:noFill/>
                </a:ln>
                <a:solidFill>
                  <a:prstClr val="white"/>
                </a:solidFill>
                <a:effectLst/>
                <a:uLnTx/>
                <a:uFillTx/>
                <a:latin typeface="Montserrat Light" panose="00000400000000000000" pitchFamily="2" charset="0"/>
              </a:endParaRPr>
            </a:p>
          </p:txBody>
        </p:sp>
        <p:sp>
          <p:nvSpPr>
            <p:cNvPr id="32" name="Rectangle 31">
              <a:extLst>
                <a:ext uri="{FF2B5EF4-FFF2-40B4-BE49-F238E27FC236}">
                  <a16:creationId xmlns:a16="http://schemas.microsoft.com/office/drawing/2014/main" id="{DE315ABA-3A90-A94C-8DD5-D9C084BE20C3}"/>
                </a:ext>
              </a:extLst>
            </p:cNvPr>
            <p:cNvSpPr/>
            <p:nvPr/>
          </p:nvSpPr>
          <p:spPr>
            <a:xfrm>
              <a:off x="6102668" y="1158402"/>
              <a:ext cx="4903022" cy="830997"/>
            </a:xfrm>
            <a:prstGeom prst="rect">
              <a:avLst/>
            </a:prstGeom>
          </p:spPr>
          <p:txBody>
            <a:bodyPr wrap="square">
              <a:spAutoFit/>
            </a:bodyPr>
            <a:lstStyle/>
            <a:p>
              <a:pPr lvl="0" defTabSz="457200">
                <a:defRPr/>
              </a:pPr>
              <a:r>
                <a:rPr lang="en-US" altLang="zh-CN" sz="1600" kern="0" dirty="0">
                  <a:solidFill>
                    <a:prstClr val="black">
                      <a:lumMod val="95000"/>
                      <a:lumOff val="5000"/>
                    </a:prstClr>
                  </a:solidFill>
                  <a:latin typeface="Montserrat Light" panose="00000400000000000000" pitchFamily="2" charset="0"/>
                </a:rPr>
                <a:t>Hackers are compromising thousands of organizations simultaneously via attacks on the supply chain</a:t>
              </a:r>
            </a:p>
          </p:txBody>
        </p:sp>
        <p:pic>
          <p:nvPicPr>
            <p:cNvPr id="33" name="Picture 21">
              <a:extLst>
                <a:ext uri="{FF2B5EF4-FFF2-40B4-BE49-F238E27FC236}">
                  <a16:creationId xmlns:a16="http://schemas.microsoft.com/office/drawing/2014/main" id="{079ACCFC-D2E0-CE4F-849B-384707786247}"/>
                </a:ext>
              </a:extLst>
            </p:cNvPr>
            <p:cNvPicPr>
              <a:picLocks noChangeAspect="1"/>
            </p:cNvPicPr>
            <p:nvPr/>
          </p:nvPicPr>
          <p:blipFill>
            <a:blip r:embed="rId7"/>
            <a:srcRect/>
            <a:stretch/>
          </p:blipFill>
          <p:spPr>
            <a:xfrm>
              <a:off x="4642168" y="1203580"/>
              <a:ext cx="805805" cy="805805"/>
            </a:xfrm>
            <a:prstGeom prst="rect">
              <a:avLst/>
            </a:prstGeom>
            <a:noFill/>
            <a:ln>
              <a:noFill/>
            </a:ln>
          </p:spPr>
        </p:pic>
      </p:grpSp>
      <p:grpSp>
        <p:nvGrpSpPr>
          <p:cNvPr id="34" name="Group 33">
            <a:extLst>
              <a:ext uri="{FF2B5EF4-FFF2-40B4-BE49-F238E27FC236}">
                <a16:creationId xmlns:a16="http://schemas.microsoft.com/office/drawing/2014/main" id="{B11AB31E-49D9-D54C-9717-3D701C9AA82D}"/>
              </a:ext>
            </a:extLst>
          </p:cNvPr>
          <p:cNvGrpSpPr/>
          <p:nvPr/>
        </p:nvGrpSpPr>
        <p:grpSpPr>
          <a:xfrm>
            <a:off x="4047171" y="1003638"/>
            <a:ext cx="7286625" cy="1323110"/>
            <a:chOff x="4243386" y="958512"/>
            <a:chExt cx="7286625" cy="1323110"/>
          </a:xfrm>
        </p:grpSpPr>
        <p:sp>
          <p:nvSpPr>
            <p:cNvPr id="35" name="Rounded Rectangle 34">
              <a:extLst>
                <a:ext uri="{FF2B5EF4-FFF2-40B4-BE49-F238E27FC236}">
                  <a16:creationId xmlns:a16="http://schemas.microsoft.com/office/drawing/2014/main" id="{428FABBE-2BC2-784D-AEC4-6F022539DA90}"/>
                </a:ext>
              </a:extLst>
            </p:cNvPr>
            <p:cNvSpPr/>
            <p:nvPr/>
          </p:nvSpPr>
          <p:spPr>
            <a:xfrm>
              <a:off x="4243386" y="958512"/>
              <a:ext cx="7286625" cy="1323110"/>
            </a:xfrm>
            <a:prstGeom prst="roundRect">
              <a:avLst>
                <a:gd name="adj" fmla="val 3709"/>
              </a:avLst>
            </a:prstGeom>
            <a:solidFill>
              <a:sysClr val="window" lastClr="FFFFFF"/>
            </a:solidFill>
            <a:ln w="12700" cap="flat" cmpd="sng" algn="ctr">
              <a:noFill/>
              <a:prstDash val="solid"/>
              <a:miter lim="800000"/>
            </a:ln>
            <a:effectLst>
              <a:outerShdw blurRad="291243" dist="43479" dir="5400000" sx="102106" sy="102106" algn="t" rotWithShape="0">
                <a:prstClr val="black">
                  <a:alpha val="4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N"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3C407735-642A-3148-A226-5DA9F7485220}"/>
                </a:ext>
              </a:extLst>
            </p:cNvPr>
            <p:cNvSpPr/>
            <p:nvPr/>
          </p:nvSpPr>
          <p:spPr>
            <a:xfrm>
              <a:off x="6102669" y="1310938"/>
              <a:ext cx="4903024" cy="861774"/>
            </a:xfrm>
            <a:prstGeom prst="rect">
              <a:avLst/>
            </a:prstGeom>
          </p:spPr>
          <p:txBody>
            <a:bodyPr wrap="square">
              <a:spAutoFit/>
            </a:bodyPr>
            <a:lstStyle/>
            <a:p>
              <a:pPr defTabSz="457200">
                <a:defRPr/>
              </a:pPr>
              <a:r>
                <a:rPr lang="en-US" altLang="zh-CN" sz="1600" kern="0" dirty="0">
                  <a:solidFill>
                    <a:prstClr val="black">
                      <a:lumMod val="95000"/>
                      <a:lumOff val="5000"/>
                    </a:prstClr>
                  </a:solidFill>
                  <a:latin typeface="Montserrat Light" panose="00000400000000000000" pitchFamily="2" charset="0"/>
                </a:rPr>
                <a:t>Stolen user credentials have become the leading cause of cyberattacks</a:t>
              </a:r>
            </a:p>
            <a:p>
              <a:pPr lvl="0" defTabSz="457200">
                <a:defRPr/>
              </a:pPr>
              <a:endParaRPr lang="en-US" altLang="zh-CN" sz="1600" kern="0" dirty="0">
                <a:solidFill>
                  <a:prstClr val="black">
                    <a:lumMod val="95000"/>
                    <a:lumOff val="5000"/>
                  </a:prstClr>
                </a:solidFill>
                <a:latin typeface="Montserrat Light" panose="00000400000000000000" pitchFamily="2" charset="0"/>
              </a:endParaRPr>
            </a:p>
          </p:txBody>
        </p:sp>
        <p:pic>
          <p:nvPicPr>
            <p:cNvPr id="38" name="Picture 24">
              <a:extLst>
                <a:ext uri="{FF2B5EF4-FFF2-40B4-BE49-F238E27FC236}">
                  <a16:creationId xmlns:a16="http://schemas.microsoft.com/office/drawing/2014/main" id="{7ADA57DE-1F75-F047-82E2-A721CC4E4E1B}"/>
                </a:ext>
              </a:extLst>
            </p:cNvPr>
            <p:cNvPicPr>
              <a:picLocks noChangeAspect="1"/>
            </p:cNvPicPr>
            <p:nvPr/>
          </p:nvPicPr>
          <p:blipFill>
            <a:blip r:embed="rId8"/>
            <a:srcRect/>
            <a:stretch/>
          </p:blipFill>
          <p:spPr>
            <a:xfrm>
              <a:off x="4642168" y="1203580"/>
              <a:ext cx="805805" cy="805805"/>
            </a:xfrm>
            <a:prstGeom prst="rect">
              <a:avLst/>
            </a:prstGeom>
            <a:noFill/>
            <a:ln>
              <a:noFill/>
            </a:ln>
          </p:spPr>
        </p:pic>
      </p:grpSp>
      <p:grpSp>
        <p:nvGrpSpPr>
          <p:cNvPr id="39" name="Group 38">
            <a:extLst>
              <a:ext uri="{FF2B5EF4-FFF2-40B4-BE49-F238E27FC236}">
                <a16:creationId xmlns:a16="http://schemas.microsoft.com/office/drawing/2014/main" id="{8B82BB73-034F-574C-8B90-8CB003C7E7F8}"/>
              </a:ext>
            </a:extLst>
          </p:cNvPr>
          <p:cNvGrpSpPr/>
          <p:nvPr/>
        </p:nvGrpSpPr>
        <p:grpSpPr>
          <a:xfrm>
            <a:off x="4047173" y="4559575"/>
            <a:ext cx="7286625" cy="1323110"/>
            <a:chOff x="4243386" y="958512"/>
            <a:chExt cx="7286625" cy="1323110"/>
          </a:xfrm>
        </p:grpSpPr>
        <p:sp>
          <p:nvSpPr>
            <p:cNvPr id="40" name="Rounded Rectangle 39">
              <a:extLst>
                <a:ext uri="{FF2B5EF4-FFF2-40B4-BE49-F238E27FC236}">
                  <a16:creationId xmlns:a16="http://schemas.microsoft.com/office/drawing/2014/main" id="{6E8E31E4-A48A-E347-8047-1A9EE2110532}"/>
                </a:ext>
              </a:extLst>
            </p:cNvPr>
            <p:cNvSpPr/>
            <p:nvPr/>
          </p:nvSpPr>
          <p:spPr>
            <a:xfrm>
              <a:off x="4243386" y="958512"/>
              <a:ext cx="7286625" cy="1323110"/>
            </a:xfrm>
            <a:prstGeom prst="roundRect">
              <a:avLst>
                <a:gd name="adj" fmla="val 3709"/>
              </a:avLst>
            </a:prstGeom>
            <a:solidFill>
              <a:sysClr val="window" lastClr="FFFFFF"/>
            </a:solidFill>
            <a:ln w="12700" cap="flat" cmpd="sng" algn="ctr">
              <a:noFill/>
              <a:prstDash val="solid"/>
              <a:miter lim="800000"/>
            </a:ln>
            <a:effectLst>
              <a:outerShdw blurRad="291243" dist="43479" dir="5400000" sx="102106" sy="102106" algn="t" rotWithShape="0">
                <a:prstClr val="black">
                  <a:alpha val="4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N" sz="1800" b="0" i="0" u="none" strike="noStrike" kern="0" cap="none" spc="0" normalizeH="0" baseline="0" noProof="0" dirty="0">
                <a:ln>
                  <a:noFill/>
                </a:ln>
                <a:solidFill>
                  <a:prstClr val="white"/>
                </a:solidFill>
                <a:effectLst/>
                <a:uLnTx/>
                <a:uFillTx/>
                <a:latin typeface="Montserrat Light" panose="00000400000000000000" pitchFamily="2" charset="0"/>
              </a:endParaRPr>
            </a:p>
          </p:txBody>
        </p:sp>
        <p:sp>
          <p:nvSpPr>
            <p:cNvPr id="42" name="Rectangle 41">
              <a:extLst>
                <a:ext uri="{FF2B5EF4-FFF2-40B4-BE49-F238E27FC236}">
                  <a16:creationId xmlns:a16="http://schemas.microsoft.com/office/drawing/2014/main" id="{5A633970-2110-724C-B19C-B164A7233032}"/>
                </a:ext>
              </a:extLst>
            </p:cNvPr>
            <p:cNvSpPr/>
            <p:nvPr/>
          </p:nvSpPr>
          <p:spPr>
            <a:xfrm>
              <a:off x="6102667" y="1203580"/>
              <a:ext cx="5060907" cy="738664"/>
            </a:xfrm>
            <a:prstGeom prst="rect">
              <a:avLst/>
            </a:prstGeom>
          </p:spPr>
          <p:txBody>
            <a:bodyPr wrap="square">
              <a:spAutoFit/>
            </a:bodyPr>
            <a:lstStyle/>
            <a:p>
              <a:pPr lvl="0" defTabSz="457200">
                <a:defRPr/>
              </a:pPr>
              <a:r>
                <a:rPr lang="en-US" altLang="zh-CN" sz="1400" kern="0" dirty="0">
                  <a:solidFill>
                    <a:prstClr val="black">
                      <a:lumMod val="95000"/>
                      <a:lumOff val="5000"/>
                    </a:prstClr>
                  </a:solidFill>
                  <a:latin typeface="Montserrat Light" panose="00000400000000000000" pitchFamily="2" charset="0"/>
                </a:rPr>
                <a:t>Ransomware gangs are now conducting network intrusions in order to steal sensitive data. That data is then leveraged to extort the victim organization.</a:t>
              </a:r>
            </a:p>
          </p:txBody>
        </p:sp>
        <p:pic>
          <p:nvPicPr>
            <p:cNvPr id="43" name="Picture 29">
              <a:extLst>
                <a:ext uri="{FF2B5EF4-FFF2-40B4-BE49-F238E27FC236}">
                  <a16:creationId xmlns:a16="http://schemas.microsoft.com/office/drawing/2014/main" id="{021C77AA-FF41-154F-8F04-C0B12CC4CAC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684372" y="1203580"/>
              <a:ext cx="805805" cy="805805"/>
            </a:xfrm>
            <a:prstGeom prst="rect">
              <a:avLst/>
            </a:prstGeom>
            <a:noFill/>
            <a:ln>
              <a:noFill/>
            </a:ln>
          </p:spPr>
        </p:pic>
      </p:grpSp>
      <p:sp>
        <p:nvSpPr>
          <p:cNvPr id="54" name="Rectangle 53">
            <a:extLst>
              <a:ext uri="{FF2B5EF4-FFF2-40B4-BE49-F238E27FC236}">
                <a16:creationId xmlns:a16="http://schemas.microsoft.com/office/drawing/2014/main" id="{175ED36F-2E16-AA4D-81BD-EB51F85E68C0}"/>
              </a:ext>
            </a:extLst>
          </p:cNvPr>
          <p:cNvSpPr/>
          <p:nvPr/>
        </p:nvSpPr>
        <p:spPr>
          <a:xfrm>
            <a:off x="752030" y="343797"/>
            <a:ext cx="481231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w="0">
                  <a:noFill/>
                </a:ln>
                <a:solidFill>
                  <a:prstClr val="white"/>
                </a:solidFill>
                <a:effectLst/>
                <a:uLnTx/>
                <a:uFillTx/>
                <a:latin typeface="Raleway ExtraBold" pitchFamily="2" charset="77"/>
                <a:ea typeface="+mn-ea"/>
                <a:cs typeface="+mn-cs"/>
              </a:rPr>
              <a:t>THE</a:t>
            </a:r>
            <a:r>
              <a:rPr kumimoji="0" lang="zh-CN" altLang="en-US" sz="2400" b="1" i="0" u="none" strike="noStrike" kern="1200" cap="none" spc="0" normalizeH="0" baseline="0" noProof="0" dirty="0">
                <a:ln w="0">
                  <a:noFill/>
                </a:ln>
                <a:solidFill>
                  <a:prstClr val="white"/>
                </a:solidFill>
                <a:effectLst/>
                <a:uLnTx/>
                <a:uFillTx/>
                <a:latin typeface="Raleway ExtraBold" pitchFamily="2" charset="77"/>
                <a:ea typeface="+mn-ea"/>
                <a:cs typeface="+mn-cs"/>
              </a:rPr>
              <a:t> </a:t>
            </a:r>
            <a:r>
              <a:rPr kumimoji="0" lang="en-US" altLang="zh-CN" sz="2400" b="1" i="0" u="none" strike="noStrike" kern="1200" cap="none" spc="0" normalizeH="0" baseline="0" noProof="0" dirty="0">
                <a:ln w="0">
                  <a:noFill/>
                </a:ln>
                <a:solidFill>
                  <a:prstClr val="white"/>
                </a:solidFill>
                <a:effectLst/>
                <a:uLnTx/>
                <a:uFillTx/>
                <a:latin typeface="Raleway ExtraBold" pitchFamily="2" charset="77"/>
                <a:ea typeface="+mn-ea"/>
                <a:cs typeface="+mn-cs"/>
              </a:rPr>
              <a:t>CURRENT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dirty="0">
                <a:ln w="0">
                  <a:noFill/>
                </a:ln>
                <a:solidFill>
                  <a:prstClr val="white"/>
                </a:solidFill>
                <a:latin typeface="Raleway ExtraBold" pitchFamily="2" charset="77"/>
              </a:rPr>
              <a:t>LANDSCAPE</a:t>
            </a:r>
            <a:endParaRPr kumimoji="0" lang="en-CN" sz="2400" b="1" i="0" u="none" strike="noStrike" kern="1200" cap="none" spc="0" normalizeH="0" baseline="0" noProof="0" dirty="0">
              <a:ln w="0">
                <a:noFill/>
              </a:ln>
              <a:solidFill>
                <a:prstClr val="white"/>
              </a:solidFill>
              <a:effectLst/>
              <a:uLnTx/>
              <a:uFillTx/>
              <a:latin typeface="Raleway ExtraBold" pitchFamily="2" charset="77"/>
              <a:ea typeface="+mn-ea"/>
              <a:cs typeface="+mn-cs"/>
            </a:endParaRPr>
          </a:p>
        </p:txBody>
      </p:sp>
      <p:pic>
        <p:nvPicPr>
          <p:cNvPr id="56" name="图形 2359">
            <a:extLst>
              <a:ext uri="{FF2B5EF4-FFF2-40B4-BE49-F238E27FC236}">
                <a16:creationId xmlns:a16="http://schemas.microsoft.com/office/drawing/2014/main" id="{57AA9960-7514-7B4F-8EE5-57B95656CA8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5389" y="4968889"/>
            <a:ext cx="3577870" cy="3238467"/>
          </a:xfrm>
          <a:prstGeom prst="rect">
            <a:avLst/>
          </a:prstGeom>
        </p:spPr>
      </p:pic>
      <p:pic>
        <p:nvPicPr>
          <p:cNvPr id="3" name="Picture 2">
            <a:extLst>
              <a:ext uri="{FF2B5EF4-FFF2-40B4-BE49-F238E27FC236}">
                <a16:creationId xmlns:a16="http://schemas.microsoft.com/office/drawing/2014/main" id="{1C9FDB5B-07F2-4346-80FC-AF5D8FDBC9A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14581" y="161435"/>
            <a:ext cx="1356825" cy="587627"/>
          </a:xfrm>
          <a:prstGeom prst="rect">
            <a:avLst/>
          </a:prstGeom>
        </p:spPr>
      </p:pic>
    </p:spTree>
    <p:extLst>
      <p:ext uri="{BB962C8B-B14F-4D97-AF65-F5344CB8AC3E}">
        <p14:creationId xmlns:p14="http://schemas.microsoft.com/office/powerpoint/2010/main" val="855348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7E7DAA-F001-3141-88C2-37A4CBE7C0B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87040" y="-272966"/>
            <a:ext cx="15438848" cy="7605751"/>
          </a:xfrm>
          <a:prstGeom prst="rect">
            <a:avLst/>
          </a:prstGeom>
        </p:spPr>
      </p:pic>
      <p:sp>
        <p:nvSpPr>
          <p:cNvPr id="28" name="Rectangle 27">
            <a:extLst>
              <a:ext uri="{FF2B5EF4-FFF2-40B4-BE49-F238E27FC236}">
                <a16:creationId xmlns:a16="http://schemas.microsoft.com/office/drawing/2014/main" id="{4CD12FCB-C62F-884E-B587-95C0B2EC2805}"/>
              </a:ext>
            </a:extLst>
          </p:cNvPr>
          <p:cNvSpPr/>
          <p:nvPr/>
        </p:nvSpPr>
        <p:spPr>
          <a:xfrm>
            <a:off x="-387040" y="-272966"/>
            <a:ext cx="15438848" cy="4983699"/>
          </a:xfrm>
          <a:prstGeom prst="rect">
            <a:avLst/>
          </a:prstGeom>
          <a:gradFill>
            <a:gsLst>
              <a:gs pos="18000">
                <a:schemeClr val="tx1">
                  <a:lumMod val="85000"/>
                  <a:lumOff val="15000"/>
                  <a:alpha val="77869"/>
                </a:schemeClr>
              </a:gs>
              <a:gs pos="74000">
                <a:schemeClr val="tx1">
                  <a:lumMod val="85000"/>
                  <a:lumOff val="1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2964832-237B-654A-9494-5E9DDF817122}"/>
              </a:ext>
            </a:extLst>
          </p:cNvPr>
          <p:cNvSpPr/>
          <p:nvPr/>
        </p:nvSpPr>
        <p:spPr>
          <a:xfrm>
            <a:off x="0" y="4710733"/>
            <a:ext cx="15090734" cy="2646052"/>
          </a:xfrm>
          <a:prstGeom prst="rect">
            <a:avLst/>
          </a:prstGeom>
          <a:gradFill>
            <a:gsLst>
              <a:gs pos="17000">
                <a:srgbClr val="C00000"/>
              </a:gs>
              <a:gs pos="74000">
                <a:schemeClr val="tx1">
                  <a:lumMod val="95000"/>
                  <a:lumOff val="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8F1BA421-0241-1B47-99FB-AE3D63DF5048}"/>
              </a:ext>
            </a:extLst>
          </p:cNvPr>
          <p:cNvGrpSpPr/>
          <p:nvPr/>
        </p:nvGrpSpPr>
        <p:grpSpPr>
          <a:xfrm>
            <a:off x="727014" y="2178189"/>
            <a:ext cx="2935766" cy="1494721"/>
            <a:chOff x="631668" y="3110273"/>
            <a:chExt cx="2935766" cy="1494721"/>
          </a:xfrm>
        </p:grpSpPr>
        <p:sp>
          <p:nvSpPr>
            <p:cNvPr id="5" name="Rectangle 4">
              <a:extLst>
                <a:ext uri="{FF2B5EF4-FFF2-40B4-BE49-F238E27FC236}">
                  <a16:creationId xmlns:a16="http://schemas.microsoft.com/office/drawing/2014/main" id="{6CF43B13-F2A9-7C47-B0E7-66906A81F300}"/>
                </a:ext>
              </a:extLst>
            </p:cNvPr>
            <p:cNvSpPr/>
            <p:nvPr/>
          </p:nvSpPr>
          <p:spPr>
            <a:xfrm>
              <a:off x="631668" y="4031888"/>
              <a:ext cx="2935766" cy="573106"/>
            </a:xfrm>
            <a:prstGeom prst="rect">
              <a:avLst/>
            </a:prstGeom>
          </p:spPr>
          <p:txBody>
            <a:bodyPr wrap="square">
              <a:spAutoFit/>
            </a:bodyPr>
            <a:lstStyle/>
            <a:p>
              <a:pPr algn="ctr">
                <a:lnSpc>
                  <a:spcPct val="150000"/>
                </a:lnSpc>
              </a:pPr>
              <a:r>
                <a:rPr lang="en-US" sz="1200" b="1" dirty="0">
                  <a:solidFill>
                    <a:schemeClr val="bg1"/>
                  </a:solidFill>
                  <a:effectLst>
                    <a:outerShdw blurRad="1097672" sx="102000" sy="102000" algn="ctr" rotWithShape="0">
                      <a:prstClr val="black"/>
                    </a:outerShdw>
                  </a:effectLst>
                  <a:latin typeface="Montserrat SemiBold" pitchFamily="2" charset="77"/>
                </a:rPr>
                <a:t>Caused by leaked credentials </a:t>
              </a:r>
            </a:p>
            <a:p>
              <a:pPr algn="ctr">
                <a:lnSpc>
                  <a:spcPct val="150000"/>
                </a:lnSpc>
              </a:pPr>
              <a:r>
                <a:rPr lang="zh-CN" altLang="en-US" sz="1000" i="1" dirty="0">
                  <a:solidFill>
                    <a:schemeClr val="bg1"/>
                  </a:solidFill>
                  <a:effectLst>
                    <a:outerShdw blurRad="1097672" sx="102000" sy="102000" algn="ctr" rotWithShape="0">
                      <a:prstClr val="black"/>
                    </a:outerShdw>
                  </a:effectLst>
                  <a:latin typeface="Raleway" pitchFamily="2" charset="77"/>
                </a:rPr>
                <a:t> </a:t>
              </a:r>
              <a:r>
                <a:rPr lang="en-US" altLang="zh-CN" sz="1000" i="1" dirty="0">
                  <a:solidFill>
                    <a:schemeClr val="bg1"/>
                  </a:solidFill>
                  <a:effectLst>
                    <a:outerShdw blurRad="1097672" sx="102000" sy="102000" algn="ctr" rotWithShape="0">
                      <a:prstClr val="black"/>
                    </a:outerShdw>
                  </a:effectLst>
                  <a:latin typeface="Raleway" pitchFamily="2" charset="77"/>
                </a:rPr>
                <a:t>-</a:t>
              </a:r>
              <a:r>
                <a:rPr lang="zh-CN" altLang="en-US" sz="1000" i="1" dirty="0">
                  <a:solidFill>
                    <a:schemeClr val="bg1"/>
                  </a:solidFill>
                  <a:effectLst>
                    <a:outerShdw blurRad="1097672" sx="102000" sy="102000" algn="ctr" rotWithShape="0">
                      <a:prstClr val="black"/>
                    </a:outerShdw>
                  </a:effectLst>
                  <a:latin typeface="Raleway" pitchFamily="2" charset="77"/>
                </a:rPr>
                <a:t> </a:t>
              </a:r>
              <a:r>
                <a:rPr lang="en-US" sz="1000" i="1" dirty="0">
                  <a:solidFill>
                    <a:schemeClr val="bg1"/>
                  </a:solidFill>
                  <a:effectLst>
                    <a:outerShdw blurRad="1097672" sx="102000" sy="102000" algn="ctr" rotWithShape="0">
                      <a:prstClr val="black"/>
                    </a:outerShdw>
                  </a:effectLst>
                  <a:latin typeface="Raleway" pitchFamily="2" charset="77"/>
                </a:rPr>
                <a:t>Verizon 2021 Data breach investigations report</a:t>
              </a:r>
            </a:p>
          </p:txBody>
        </p:sp>
        <p:sp>
          <p:nvSpPr>
            <p:cNvPr id="6" name="Rectangle 5">
              <a:extLst>
                <a:ext uri="{FF2B5EF4-FFF2-40B4-BE49-F238E27FC236}">
                  <a16:creationId xmlns:a16="http://schemas.microsoft.com/office/drawing/2014/main" id="{AB1AABA1-FCF1-1643-AE2F-80892AF25573}"/>
                </a:ext>
              </a:extLst>
            </p:cNvPr>
            <p:cNvSpPr/>
            <p:nvPr/>
          </p:nvSpPr>
          <p:spPr>
            <a:xfrm>
              <a:off x="1397743" y="3110273"/>
              <a:ext cx="1535998" cy="923330"/>
            </a:xfrm>
            <a:prstGeom prst="rect">
              <a:avLst/>
            </a:prstGeom>
            <a:noFill/>
          </p:spPr>
          <p:txBody>
            <a:bodyPr wrap="none">
              <a:spAutoFit/>
            </a:bodyPr>
            <a:lstStyle/>
            <a:p>
              <a:r>
                <a:rPr lang="en-US" sz="5400" b="1" dirty="0">
                  <a:ln w="41275">
                    <a:noFill/>
                  </a:ln>
                  <a:solidFill>
                    <a:schemeClr val="bg1"/>
                  </a:solidFill>
                  <a:effectLst>
                    <a:outerShdw blurRad="545579" sx="102000" sy="102000" algn="ctr" rotWithShape="0">
                      <a:prstClr val="black">
                        <a:alpha val="40000"/>
                      </a:prstClr>
                    </a:outerShdw>
                  </a:effectLst>
                  <a:latin typeface="Montserrat ExtraBold" pitchFamily="2" charset="77"/>
                </a:rPr>
                <a:t>61</a:t>
              </a:r>
              <a:r>
                <a:rPr lang="en-US" altLang="zh-CN" sz="5400" b="1" dirty="0">
                  <a:ln w="41275">
                    <a:noFill/>
                  </a:ln>
                  <a:solidFill>
                    <a:schemeClr val="bg1"/>
                  </a:solidFill>
                  <a:effectLst>
                    <a:outerShdw blurRad="545579" sx="102000" sy="102000" algn="ctr" rotWithShape="0">
                      <a:prstClr val="black">
                        <a:alpha val="40000"/>
                      </a:prstClr>
                    </a:outerShdw>
                  </a:effectLst>
                  <a:latin typeface="Montserrat ExtraBold" pitchFamily="2" charset="77"/>
                </a:rPr>
                <a:t>%</a:t>
              </a:r>
            </a:p>
          </p:txBody>
        </p:sp>
      </p:grpSp>
      <p:sp>
        <p:nvSpPr>
          <p:cNvPr id="23" name="图形 2656">
            <a:extLst>
              <a:ext uri="{FF2B5EF4-FFF2-40B4-BE49-F238E27FC236}">
                <a16:creationId xmlns:a16="http://schemas.microsoft.com/office/drawing/2014/main" id="{5F82AAF5-D12B-4A4C-BCFB-DFB4CD4C47B8}"/>
              </a:ext>
            </a:extLst>
          </p:cNvPr>
          <p:cNvSpPr/>
          <p:nvPr/>
        </p:nvSpPr>
        <p:spPr>
          <a:xfrm>
            <a:off x="8185652" y="4597955"/>
            <a:ext cx="3247477" cy="3336573"/>
          </a:xfrm>
          <a:custGeom>
            <a:avLst/>
            <a:gdLst>
              <a:gd name="connsiteX0" fmla="*/ 1090767 w 2164248"/>
              <a:gd name="connsiteY0" fmla="*/ 1061190 h 2223626"/>
              <a:gd name="connsiteX1" fmla="*/ 1067330 w 2164248"/>
              <a:gd name="connsiteY1" fmla="*/ 1082123 h 2223626"/>
              <a:gd name="connsiteX2" fmla="*/ 1069833 w 2164248"/>
              <a:gd name="connsiteY2" fmla="*/ 1123991 h 2223626"/>
              <a:gd name="connsiteX3" fmla="*/ 1111700 w 2164248"/>
              <a:gd name="connsiteY3" fmla="*/ 1156074 h 2223626"/>
              <a:gd name="connsiteX4" fmla="*/ 1174502 w 2164248"/>
              <a:gd name="connsiteY4" fmla="*/ 1144925 h 2223626"/>
              <a:gd name="connsiteX5" fmla="*/ 1215459 w 2164248"/>
              <a:gd name="connsiteY5" fmla="*/ 1082123 h 2223626"/>
              <a:gd name="connsiteX6" fmla="*/ 1195663 w 2164248"/>
              <a:gd name="connsiteY6" fmla="*/ 998388 h 2223626"/>
              <a:gd name="connsiteX7" fmla="*/ 1111928 w 2164248"/>
              <a:gd name="connsiteY7" fmla="*/ 948784 h 2223626"/>
              <a:gd name="connsiteX8" fmla="*/ 1007031 w 2164248"/>
              <a:gd name="connsiteY8" fmla="*/ 977454 h 2223626"/>
              <a:gd name="connsiteX9" fmla="*/ 948781 w 2164248"/>
              <a:gd name="connsiteY9" fmla="*/ 1082351 h 2223626"/>
              <a:gd name="connsiteX10" fmla="*/ 986097 w 2164248"/>
              <a:gd name="connsiteY10" fmla="*/ 1208181 h 2223626"/>
              <a:gd name="connsiteX11" fmla="*/ 1111928 w 2164248"/>
              <a:gd name="connsiteY11" fmla="*/ 1275078 h 2223626"/>
              <a:gd name="connsiteX12" fmla="*/ 1258692 w 2164248"/>
              <a:gd name="connsiteY12" fmla="*/ 1229115 h 2223626"/>
              <a:gd name="connsiteX13" fmla="*/ 1334236 w 2164248"/>
              <a:gd name="connsiteY13" fmla="*/ 1082351 h 2223626"/>
              <a:gd name="connsiteX14" fmla="*/ 1279626 w 2164248"/>
              <a:gd name="connsiteY14" fmla="*/ 914653 h 2223626"/>
              <a:gd name="connsiteX15" fmla="*/ 1111928 w 2164248"/>
              <a:gd name="connsiteY15" fmla="*/ 830462 h 2223626"/>
              <a:gd name="connsiteX16" fmla="*/ 923296 w 2164248"/>
              <a:gd name="connsiteY16" fmla="*/ 893719 h 2223626"/>
              <a:gd name="connsiteX17" fmla="*/ 830231 w 2164248"/>
              <a:gd name="connsiteY17" fmla="*/ 1082351 h 2223626"/>
              <a:gd name="connsiteX18" fmla="*/ 902135 w 2164248"/>
              <a:gd name="connsiteY18" fmla="*/ 1291916 h 2223626"/>
              <a:gd name="connsiteX19" fmla="*/ 1111700 w 2164248"/>
              <a:gd name="connsiteY19" fmla="*/ 1393627 h 2223626"/>
              <a:gd name="connsiteX20" fmla="*/ 1342200 w 2164248"/>
              <a:gd name="connsiteY20" fmla="*/ 1312850 h 2223626"/>
              <a:gd name="connsiteX21" fmla="*/ 1452558 w 2164248"/>
              <a:gd name="connsiteY21" fmla="*/ 1082351 h 2223626"/>
              <a:gd name="connsiteX22" fmla="*/ 1363134 w 2164248"/>
              <a:gd name="connsiteY22" fmla="*/ 830918 h 2223626"/>
              <a:gd name="connsiteX23" fmla="*/ 1111700 w 2164248"/>
              <a:gd name="connsiteY23" fmla="*/ 711913 h 2223626"/>
              <a:gd name="connsiteX24" fmla="*/ 839106 w 2164248"/>
              <a:gd name="connsiteY24" fmla="*/ 809984 h 2223626"/>
              <a:gd name="connsiteX25" fmla="*/ 711455 w 2164248"/>
              <a:gd name="connsiteY25" fmla="*/ 1082578 h 2223626"/>
              <a:gd name="connsiteX26" fmla="*/ 818172 w 2164248"/>
              <a:gd name="connsiteY26" fmla="*/ 1376107 h 2223626"/>
              <a:gd name="connsiteX27" fmla="*/ 1111700 w 2164248"/>
              <a:gd name="connsiteY27" fmla="*/ 1512404 h 2223626"/>
              <a:gd name="connsiteX28" fmla="*/ 1426163 w 2164248"/>
              <a:gd name="connsiteY28" fmla="*/ 1397041 h 2223626"/>
              <a:gd name="connsiteX29" fmla="*/ 1571335 w 2164248"/>
              <a:gd name="connsiteY29" fmla="*/ 1082578 h 2223626"/>
              <a:gd name="connsiteX30" fmla="*/ 1447325 w 2164248"/>
              <a:gd name="connsiteY30" fmla="*/ 747182 h 2223626"/>
              <a:gd name="connsiteX31" fmla="*/ 1111928 w 2164248"/>
              <a:gd name="connsiteY31" fmla="*/ 593364 h 2223626"/>
              <a:gd name="connsiteX32" fmla="*/ 755598 w 2164248"/>
              <a:gd name="connsiteY32" fmla="*/ 726248 h 2223626"/>
              <a:gd name="connsiteX33" fmla="*/ 593133 w 2164248"/>
              <a:gd name="connsiteY33" fmla="*/ 1082578 h 2223626"/>
              <a:gd name="connsiteX34" fmla="*/ 734664 w 2164248"/>
              <a:gd name="connsiteY34" fmla="*/ 1459842 h 2223626"/>
              <a:gd name="connsiteX35" fmla="*/ 1111928 w 2164248"/>
              <a:gd name="connsiteY35" fmla="*/ 1630953 h 2223626"/>
              <a:gd name="connsiteX36" fmla="*/ 1510126 w 2164248"/>
              <a:gd name="connsiteY36" fmla="*/ 1480776 h 2223626"/>
              <a:gd name="connsiteX37" fmla="*/ 1689884 w 2164248"/>
              <a:gd name="connsiteY37" fmla="*/ 1082578 h 2223626"/>
              <a:gd name="connsiteX38" fmla="*/ 1531060 w 2164248"/>
              <a:gd name="connsiteY38" fmla="*/ 662992 h 2223626"/>
              <a:gd name="connsiteX39" fmla="*/ 1111928 w 2164248"/>
              <a:gd name="connsiteY39" fmla="*/ 474588 h 2223626"/>
              <a:gd name="connsiteX40" fmla="*/ 671862 w 2164248"/>
              <a:gd name="connsiteY40" fmla="*/ 642058 h 2223626"/>
              <a:gd name="connsiteX41" fmla="*/ 474811 w 2164248"/>
              <a:gd name="connsiteY41" fmla="*/ 1082351 h 2223626"/>
              <a:gd name="connsiteX42" fmla="*/ 650929 w 2164248"/>
              <a:gd name="connsiteY42" fmla="*/ 1543577 h 2223626"/>
              <a:gd name="connsiteX43" fmla="*/ 1112156 w 2164248"/>
              <a:gd name="connsiteY43" fmla="*/ 1749502 h 2223626"/>
              <a:gd name="connsiteX44" fmla="*/ 1594316 w 2164248"/>
              <a:gd name="connsiteY44" fmla="*/ 1564739 h 2223626"/>
              <a:gd name="connsiteX45" fmla="*/ 1808888 w 2164248"/>
              <a:gd name="connsiteY45" fmla="*/ 1082578 h 2223626"/>
              <a:gd name="connsiteX46" fmla="*/ 1615250 w 2164248"/>
              <a:gd name="connsiteY46" fmla="*/ 579484 h 2223626"/>
              <a:gd name="connsiteX47" fmla="*/ 1112156 w 2164248"/>
              <a:gd name="connsiteY47" fmla="*/ 356266 h 2223626"/>
              <a:gd name="connsiteX48" fmla="*/ 588127 w 2164248"/>
              <a:gd name="connsiteY48" fmla="*/ 558550 h 2223626"/>
              <a:gd name="connsiteX49" fmla="*/ 356262 w 2164248"/>
              <a:gd name="connsiteY49" fmla="*/ 1082578 h 2223626"/>
              <a:gd name="connsiteX50" fmla="*/ 567193 w 2164248"/>
              <a:gd name="connsiteY50" fmla="*/ 1627540 h 2223626"/>
              <a:gd name="connsiteX51" fmla="*/ 1112156 w 2164248"/>
              <a:gd name="connsiteY51" fmla="*/ 1868051 h 2223626"/>
              <a:gd name="connsiteX52" fmla="*/ 1678052 w 2164248"/>
              <a:gd name="connsiteY52" fmla="*/ 1648474 h 2223626"/>
              <a:gd name="connsiteX53" fmla="*/ 1927210 w 2164248"/>
              <a:gd name="connsiteY53" fmla="*/ 1082578 h 2223626"/>
              <a:gd name="connsiteX54" fmla="*/ 1698986 w 2164248"/>
              <a:gd name="connsiteY54" fmla="*/ 495749 h 2223626"/>
              <a:gd name="connsiteX55" fmla="*/ 1112156 w 2164248"/>
              <a:gd name="connsiteY55" fmla="*/ 237717 h 2223626"/>
              <a:gd name="connsiteX56" fmla="*/ 504392 w 2164248"/>
              <a:gd name="connsiteY56" fmla="*/ 474588 h 2223626"/>
              <a:gd name="connsiteX57" fmla="*/ 237713 w 2164248"/>
              <a:gd name="connsiteY57" fmla="*/ 1082351 h 2223626"/>
              <a:gd name="connsiteX58" fmla="*/ 483458 w 2164248"/>
              <a:gd name="connsiteY58" fmla="*/ 1711275 h 2223626"/>
              <a:gd name="connsiteX59" fmla="*/ 1112383 w 2164248"/>
              <a:gd name="connsiteY59" fmla="*/ 1986600 h 2223626"/>
              <a:gd name="connsiteX60" fmla="*/ 1762242 w 2164248"/>
              <a:gd name="connsiteY60" fmla="*/ 1732209 h 2223626"/>
              <a:gd name="connsiteX61" fmla="*/ 2046214 w 2164248"/>
              <a:gd name="connsiteY61" fmla="*/ 1082351 h 2223626"/>
              <a:gd name="connsiteX62" fmla="*/ 1783176 w 2164248"/>
              <a:gd name="connsiteY62" fmla="*/ 411559 h 2223626"/>
              <a:gd name="connsiteX63" fmla="*/ 1112383 w 2164248"/>
              <a:gd name="connsiteY63" fmla="*/ 118940 h 2223626"/>
              <a:gd name="connsiteX64" fmla="*/ 419974 w 2164248"/>
              <a:gd name="connsiteY64" fmla="*/ 390397 h 2223626"/>
              <a:gd name="connsiteX65" fmla="*/ 118709 w 2164248"/>
              <a:gd name="connsiteY65" fmla="*/ 1082123 h 2223626"/>
              <a:gd name="connsiteX66" fmla="*/ 399040 w 2164248"/>
              <a:gd name="connsiteY66" fmla="*/ 1794783 h 2223626"/>
              <a:gd name="connsiteX67" fmla="*/ 1111700 w 2164248"/>
              <a:gd name="connsiteY67" fmla="*/ 2104695 h 2223626"/>
              <a:gd name="connsiteX68" fmla="*/ 1845295 w 2164248"/>
              <a:gd name="connsiteY68" fmla="*/ 1815717 h 2223626"/>
              <a:gd name="connsiteX69" fmla="*/ 2164081 w 2164248"/>
              <a:gd name="connsiteY69" fmla="*/ 1082123 h 2223626"/>
              <a:gd name="connsiteX70" fmla="*/ 1866229 w 2164248"/>
              <a:gd name="connsiteY70" fmla="*/ 327596 h 2223626"/>
              <a:gd name="connsiteX71" fmla="*/ 1111700 w 2164248"/>
              <a:gd name="connsiteY71" fmla="*/ 164 h 2223626"/>
              <a:gd name="connsiteX72" fmla="*/ 336238 w 2164248"/>
              <a:gd name="connsiteY72" fmla="*/ 306662 h 2223626"/>
              <a:gd name="connsiteX73" fmla="*/ 159 w 2164248"/>
              <a:gd name="connsiteY73" fmla="*/ 1082123 h 2223626"/>
              <a:gd name="connsiteX74" fmla="*/ 315305 w 2164248"/>
              <a:gd name="connsiteY74" fmla="*/ 1878746 h 2223626"/>
              <a:gd name="connsiteX75" fmla="*/ 1111928 w 2164248"/>
              <a:gd name="connsiteY75" fmla="*/ 2223471 h 2223626"/>
              <a:gd name="connsiteX76" fmla="*/ 1929258 w 2164248"/>
              <a:gd name="connsiteY76" fmla="*/ 1899680 h 2223626"/>
              <a:gd name="connsiteX77" fmla="*/ 2004802 w 2164248"/>
              <a:gd name="connsiteY77" fmla="*/ 1819357 h 222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164248" h="2223626">
                <a:moveTo>
                  <a:pt x="1090767" y="1061190"/>
                </a:moveTo>
                <a:cubicBezTo>
                  <a:pt x="1081210" y="1063237"/>
                  <a:pt x="1072108" y="1070746"/>
                  <a:pt x="1067330" y="1082123"/>
                </a:cubicBezTo>
                <a:cubicBezTo>
                  <a:pt x="1062096" y="1094638"/>
                  <a:pt x="1062551" y="1109883"/>
                  <a:pt x="1069833" y="1123991"/>
                </a:cubicBezTo>
                <a:cubicBezTo>
                  <a:pt x="1077797" y="1139464"/>
                  <a:pt x="1092815" y="1151296"/>
                  <a:pt x="1111700" y="1156074"/>
                </a:cubicBezTo>
                <a:cubicBezTo>
                  <a:pt x="1132179" y="1161308"/>
                  <a:pt x="1155161" y="1157440"/>
                  <a:pt x="1174502" y="1144925"/>
                </a:cubicBezTo>
                <a:cubicBezTo>
                  <a:pt x="1195436" y="1131272"/>
                  <a:pt x="1210454" y="1108746"/>
                  <a:pt x="1215459" y="1082123"/>
                </a:cubicBezTo>
                <a:cubicBezTo>
                  <a:pt x="1220693" y="1053681"/>
                  <a:pt x="1213639" y="1023418"/>
                  <a:pt x="1195663" y="998388"/>
                </a:cubicBezTo>
                <a:cubicBezTo>
                  <a:pt x="1176322" y="971766"/>
                  <a:pt x="1146287" y="953790"/>
                  <a:pt x="1111928" y="948784"/>
                </a:cubicBezTo>
                <a:cubicBezTo>
                  <a:pt x="1075521" y="943551"/>
                  <a:pt x="1037749" y="953562"/>
                  <a:pt x="1007031" y="977454"/>
                </a:cubicBezTo>
                <a:cubicBezTo>
                  <a:pt x="974948" y="1002256"/>
                  <a:pt x="953787" y="1040028"/>
                  <a:pt x="948781" y="1082351"/>
                </a:cubicBezTo>
                <a:cubicBezTo>
                  <a:pt x="943775" y="1126494"/>
                  <a:pt x="956745" y="1172002"/>
                  <a:pt x="986097" y="1208181"/>
                </a:cubicBezTo>
                <a:cubicBezTo>
                  <a:pt x="1016588" y="1245726"/>
                  <a:pt x="1061641" y="1270073"/>
                  <a:pt x="1111928" y="1275078"/>
                </a:cubicBezTo>
                <a:cubicBezTo>
                  <a:pt x="1164035" y="1280084"/>
                  <a:pt x="1216825" y="1263929"/>
                  <a:pt x="1258692" y="1229115"/>
                </a:cubicBezTo>
                <a:cubicBezTo>
                  <a:pt x="1301925" y="1193164"/>
                  <a:pt x="1329458" y="1140374"/>
                  <a:pt x="1334236" y="1082351"/>
                </a:cubicBezTo>
                <a:cubicBezTo>
                  <a:pt x="1339242" y="1022507"/>
                  <a:pt x="1319901" y="961981"/>
                  <a:pt x="1279626" y="914653"/>
                </a:cubicBezTo>
                <a:cubicBezTo>
                  <a:pt x="1237986" y="865959"/>
                  <a:pt x="1177915" y="835241"/>
                  <a:pt x="1111928" y="830462"/>
                </a:cubicBezTo>
                <a:cubicBezTo>
                  <a:pt x="1044121" y="825457"/>
                  <a:pt x="976086" y="847983"/>
                  <a:pt x="923296" y="893719"/>
                </a:cubicBezTo>
                <a:cubicBezTo>
                  <a:pt x="868914" y="940820"/>
                  <a:pt x="835237" y="1008627"/>
                  <a:pt x="830231" y="1082351"/>
                </a:cubicBezTo>
                <a:cubicBezTo>
                  <a:pt x="825225" y="1157895"/>
                  <a:pt x="850710" y="1233438"/>
                  <a:pt x="902135" y="1291916"/>
                </a:cubicBezTo>
                <a:cubicBezTo>
                  <a:pt x="954924" y="1351760"/>
                  <a:pt x="1030241" y="1388622"/>
                  <a:pt x="1111700" y="1393627"/>
                </a:cubicBezTo>
                <a:cubicBezTo>
                  <a:pt x="1195208" y="1398633"/>
                  <a:pt x="1278261" y="1369963"/>
                  <a:pt x="1342200" y="1312850"/>
                </a:cubicBezTo>
                <a:cubicBezTo>
                  <a:pt x="1407505" y="1254600"/>
                  <a:pt x="1447552" y="1171775"/>
                  <a:pt x="1452558" y="1082351"/>
                </a:cubicBezTo>
                <a:cubicBezTo>
                  <a:pt x="1457564" y="990879"/>
                  <a:pt x="1425708" y="900318"/>
                  <a:pt x="1363134" y="830918"/>
                </a:cubicBezTo>
                <a:cubicBezTo>
                  <a:pt x="1299422" y="759925"/>
                  <a:pt x="1208861" y="716919"/>
                  <a:pt x="1111700" y="711913"/>
                </a:cubicBezTo>
                <a:cubicBezTo>
                  <a:pt x="1012492" y="706907"/>
                  <a:pt x="914194" y="741949"/>
                  <a:pt x="839106" y="809984"/>
                </a:cubicBezTo>
                <a:cubicBezTo>
                  <a:pt x="762652" y="879384"/>
                  <a:pt x="716461" y="977227"/>
                  <a:pt x="711455" y="1082578"/>
                </a:cubicBezTo>
                <a:cubicBezTo>
                  <a:pt x="706449" y="1189750"/>
                  <a:pt x="744448" y="1295330"/>
                  <a:pt x="818172" y="1376107"/>
                </a:cubicBezTo>
                <a:cubicBezTo>
                  <a:pt x="893033" y="1458249"/>
                  <a:pt x="998612" y="1507626"/>
                  <a:pt x="1111700" y="1512404"/>
                </a:cubicBezTo>
                <a:cubicBezTo>
                  <a:pt x="1226609" y="1517410"/>
                  <a:pt x="1339925" y="1476225"/>
                  <a:pt x="1426163" y="1397041"/>
                </a:cubicBezTo>
                <a:cubicBezTo>
                  <a:pt x="1513767" y="1316491"/>
                  <a:pt x="1566329" y="1203630"/>
                  <a:pt x="1571335" y="1082578"/>
                </a:cubicBezTo>
                <a:cubicBezTo>
                  <a:pt x="1576341" y="959706"/>
                  <a:pt x="1531970" y="838882"/>
                  <a:pt x="1447325" y="747182"/>
                </a:cubicBezTo>
                <a:cubicBezTo>
                  <a:pt x="1361314" y="653890"/>
                  <a:pt x="1240717" y="598370"/>
                  <a:pt x="1111928" y="593364"/>
                </a:cubicBezTo>
                <a:cubicBezTo>
                  <a:pt x="981319" y="588358"/>
                  <a:pt x="852986" y="635915"/>
                  <a:pt x="755598" y="726248"/>
                </a:cubicBezTo>
                <a:cubicBezTo>
                  <a:pt x="656845" y="817948"/>
                  <a:pt x="598139" y="946053"/>
                  <a:pt x="593133" y="1082578"/>
                </a:cubicBezTo>
                <a:cubicBezTo>
                  <a:pt x="588127" y="1221151"/>
                  <a:pt x="638641" y="1356993"/>
                  <a:pt x="734664" y="1459842"/>
                </a:cubicBezTo>
                <a:cubicBezTo>
                  <a:pt x="831824" y="1564056"/>
                  <a:pt x="967439" y="1625947"/>
                  <a:pt x="1111928" y="1630953"/>
                </a:cubicBezTo>
                <a:cubicBezTo>
                  <a:pt x="1258237" y="1635959"/>
                  <a:pt x="1401816" y="1582259"/>
                  <a:pt x="1510126" y="1480776"/>
                </a:cubicBezTo>
                <a:cubicBezTo>
                  <a:pt x="1620029" y="1377927"/>
                  <a:pt x="1684878" y="1234804"/>
                  <a:pt x="1689884" y="1082578"/>
                </a:cubicBezTo>
                <a:cubicBezTo>
                  <a:pt x="1694890" y="927850"/>
                  <a:pt x="1638004" y="776990"/>
                  <a:pt x="1531060" y="662992"/>
                </a:cubicBezTo>
                <a:cubicBezTo>
                  <a:pt x="1422750" y="547628"/>
                  <a:pt x="1272117" y="479594"/>
                  <a:pt x="1111928" y="474588"/>
                </a:cubicBezTo>
                <a:cubicBezTo>
                  <a:pt x="949691" y="469582"/>
                  <a:pt x="791322" y="529653"/>
                  <a:pt x="671862" y="642058"/>
                </a:cubicBezTo>
                <a:cubicBezTo>
                  <a:pt x="550810" y="755829"/>
                  <a:pt x="479590" y="914198"/>
                  <a:pt x="474811" y="1082351"/>
                </a:cubicBezTo>
                <a:cubicBezTo>
                  <a:pt x="469805" y="1252324"/>
                  <a:pt x="532834" y="1418429"/>
                  <a:pt x="650929" y="1543577"/>
                </a:cubicBezTo>
                <a:cubicBezTo>
                  <a:pt x="770388" y="1670090"/>
                  <a:pt x="936038" y="1744496"/>
                  <a:pt x="1112156" y="1749502"/>
                </a:cubicBezTo>
                <a:cubicBezTo>
                  <a:pt x="1290093" y="1754508"/>
                  <a:pt x="1463480" y="1688294"/>
                  <a:pt x="1594316" y="1564739"/>
                </a:cubicBezTo>
                <a:cubicBezTo>
                  <a:pt x="1726518" y="1439818"/>
                  <a:pt x="1803882" y="1266432"/>
                  <a:pt x="1808888" y="1082578"/>
                </a:cubicBezTo>
                <a:cubicBezTo>
                  <a:pt x="1813894" y="896905"/>
                  <a:pt x="1744494" y="715782"/>
                  <a:pt x="1615250" y="579484"/>
                </a:cubicBezTo>
                <a:cubicBezTo>
                  <a:pt x="1484641" y="441822"/>
                  <a:pt x="1303746" y="361272"/>
                  <a:pt x="1112156" y="356266"/>
                </a:cubicBezTo>
                <a:cubicBezTo>
                  <a:pt x="918518" y="351260"/>
                  <a:pt x="729886" y="423618"/>
                  <a:pt x="588127" y="558550"/>
                </a:cubicBezTo>
                <a:cubicBezTo>
                  <a:pt x="445003" y="694620"/>
                  <a:pt x="361268" y="883025"/>
                  <a:pt x="356262" y="1082578"/>
                </a:cubicBezTo>
                <a:cubicBezTo>
                  <a:pt x="351256" y="1283952"/>
                  <a:pt x="426800" y="1480093"/>
                  <a:pt x="567193" y="1627540"/>
                </a:cubicBezTo>
                <a:cubicBezTo>
                  <a:pt x="708952" y="1776352"/>
                  <a:pt x="904865" y="1863045"/>
                  <a:pt x="1112156" y="1868051"/>
                </a:cubicBezTo>
                <a:cubicBezTo>
                  <a:pt x="1321494" y="1873057"/>
                  <a:pt x="1525144" y="1794328"/>
                  <a:pt x="1678052" y="1648474"/>
                </a:cubicBezTo>
                <a:cubicBezTo>
                  <a:pt x="1832325" y="1501255"/>
                  <a:pt x="1922204" y="1297833"/>
                  <a:pt x="1927210" y="1082578"/>
                </a:cubicBezTo>
                <a:cubicBezTo>
                  <a:pt x="1932216" y="865504"/>
                  <a:pt x="1850301" y="654118"/>
                  <a:pt x="1698986" y="495749"/>
                </a:cubicBezTo>
                <a:cubicBezTo>
                  <a:pt x="1546305" y="335787"/>
                  <a:pt x="1335146" y="242723"/>
                  <a:pt x="1112156" y="237717"/>
                </a:cubicBezTo>
                <a:cubicBezTo>
                  <a:pt x="887117" y="232711"/>
                  <a:pt x="668449" y="317584"/>
                  <a:pt x="504392" y="474588"/>
                </a:cubicBezTo>
                <a:cubicBezTo>
                  <a:pt x="338969" y="632957"/>
                  <a:pt x="242719" y="851396"/>
                  <a:pt x="237713" y="1082351"/>
                </a:cubicBezTo>
                <a:cubicBezTo>
                  <a:pt x="232707" y="1315126"/>
                  <a:pt x="320766" y="1541529"/>
                  <a:pt x="483458" y="1711275"/>
                </a:cubicBezTo>
                <a:cubicBezTo>
                  <a:pt x="647288" y="1882386"/>
                  <a:pt x="873464" y="1981594"/>
                  <a:pt x="1112383" y="1986600"/>
                </a:cubicBezTo>
                <a:cubicBezTo>
                  <a:pt x="1353122" y="1991606"/>
                  <a:pt x="1587035" y="1900362"/>
                  <a:pt x="1762242" y="1732209"/>
                </a:cubicBezTo>
                <a:cubicBezTo>
                  <a:pt x="1938814" y="1562691"/>
                  <a:pt x="2041208" y="1329006"/>
                  <a:pt x="2046214" y="1082351"/>
                </a:cubicBezTo>
                <a:cubicBezTo>
                  <a:pt x="2051220" y="833648"/>
                  <a:pt x="1956790" y="592227"/>
                  <a:pt x="1783176" y="411559"/>
                </a:cubicBezTo>
                <a:cubicBezTo>
                  <a:pt x="1608196" y="229526"/>
                  <a:pt x="1367002" y="123946"/>
                  <a:pt x="1112383" y="118940"/>
                </a:cubicBezTo>
                <a:cubicBezTo>
                  <a:pt x="855261" y="113707"/>
                  <a:pt x="606330" y="211095"/>
                  <a:pt x="419974" y="390397"/>
                </a:cubicBezTo>
                <a:cubicBezTo>
                  <a:pt x="232252" y="571065"/>
                  <a:pt x="123715" y="819768"/>
                  <a:pt x="118709" y="1082123"/>
                </a:cubicBezTo>
                <a:cubicBezTo>
                  <a:pt x="113703" y="1346526"/>
                  <a:pt x="214276" y="1602966"/>
                  <a:pt x="399040" y="1794783"/>
                </a:cubicBezTo>
                <a:cubicBezTo>
                  <a:pt x="585169" y="1987966"/>
                  <a:pt x="841381" y="2099916"/>
                  <a:pt x="1111700" y="2104695"/>
                </a:cubicBezTo>
                <a:cubicBezTo>
                  <a:pt x="1383840" y="2109700"/>
                  <a:pt x="1648016" y="2005941"/>
                  <a:pt x="1845295" y="1815717"/>
                </a:cubicBezTo>
                <a:cubicBezTo>
                  <a:pt x="2044166" y="1624127"/>
                  <a:pt x="2159075" y="1360179"/>
                  <a:pt x="2164081" y="1082123"/>
                </a:cubicBezTo>
                <a:cubicBezTo>
                  <a:pt x="2169087" y="802020"/>
                  <a:pt x="2062142" y="530563"/>
                  <a:pt x="1866229" y="327596"/>
                </a:cubicBezTo>
                <a:cubicBezTo>
                  <a:pt x="1669178" y="123264"/>
                  <a:pt x="1397720" y="5170"/>
                  <a:pt x="1111700" y="164"/>
                </a:cubicBezTo>
                <a:cubicBezTo>
                  <a:pt x="823860" y="-4842"/>
                  <a:pt x="544667" y="105060"/>
                  <a:pt x="336238" y="306662"/>
                </a:cubicBezTo>
                <a:cubicBezTo>
                  <a:pt x="126217" y="509401"/>
                  <a:pt x="5165" y="788367"/>
                  <a:pt x="159" y="1082123"/>
                </a:cubicBezTo>
                <a:cubicBezTo>
                  <a:pt x="-4847" y="1377927"/>
                  <a:pt x="108242" y="1664629"/>
                  <a:pt x="315305" y="1878746"/>
                </a:cubicBezTo>
                <a:cubicBezTo>
                  <a:pt x="523733" y="2094228"/>
                  <a:pt x="810208" y="2218465"/>
                  <a:pt x="1111928" y="2223471"/>
                </a:cubicBezTo>
                <a:cubicBezTo>
                  <a:pt x="1415469" y="2228477"/>
                  <a:pt x="1709680" y="2112203"/>
                  <a:pt x="1929258" y="1899680"/>
                </a:cubicBezTo>
                <a:cubicBezTo>
                  <a:pt x="1955880" y="1873967"/>
                  <a:pt x="1980910" y="1847118"/>
                  <a:pt x="2004802" y="1819357"/>
                </a:cubicBezTo>
              </a:path>
            </a:pathLst>
          </a:custGeom>
          <a:gradFill>
            <a:gsLst>
              <a:gs pos="0">
                <a:srgbClr val="890000">
                  <a:alpha val="0"/>
                </a:srgbClr>
              </a:gs>
              <a:gs pos="93000">
                <a:srgbClr val="890000">
                  <a:alpha val="66000"/>
                </a:srgbClr>
              </a:gs>
            </a:gsLst>
            <a:lin ang="10800000" scaled="1"/>
          </a:gradFill>
          <a:ln w="23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nvGrpSpPr>
          <p:cNvPr id="12" name="Group 11">
            <a:extLst>
              <a:ext uri="{FF2B5EF4-FFF2-40B4-BE49-F238E27FC236}">
                <a16:creationId xmlns:a16="http://schemas.microsoft.com/office/drawing/2014/main" id="{D68C7B7E-1ABA-B547-BB28-B87C76E0FBE8}"/>
              </a:ext>
            </a:extLst>
          </p:cNvPr>
          <p:cNvGrpSpPr/>
          <p:nvPr/>
        </p:nvGrpSpPr>
        <p:grpSpPr>
          <a:xfrm>
            <a:off x="3748434" y="2178189"/>
            <a:ext cx="3950869" cy="1498936"/>
            <a:chOff x="348764" y="3151973"/>
            <a:chExt cx="3950869" cy="1498936"/>
          </a:xfrm>
        </p:grpSpPr>
        <p:sp>
          <p:nvSpPr>
            <p:cNvPr id="13" name="Rectangle 12">
              <a:extLst>
                <a:ext uri="{FF2B5EF4-FFF2-40B4-BE49-F238E27FC236}">
                  <a16:creationId xmlns:a16="http://schemas.microsoft.com/office/drawing/2014/main" id="{8AC77EBE-1D68-8847-AF49-CE1291B96570}"/>
                </a:ext>
              </a:extLst>
            </p:cNvPr>
            <p:cNvSpPr/>
            <p:nvPr/>
          </p:nvSpPr>
          <p:spPr>
            <a:xfrm>
              <a:off x="348764" y="4077803"/>
              <a:ext cx="3950869" cy="573106"/>
            </a:xfrm>
            <a:prstGeom prst="rect">
              <a:avLst/>
            </a:prstGeom>
          </p:spPr>
          <p:txBody>
            <a:bodyPr wrap="square">
              <a:spAutoFit/>
            </a:bodyPr>
            <a:lstStyle/>
            <a:p>
              <a:pPr algn="ctr">
                <a:lnSpc>
                  <a:spcPct val="150000"/>
                </a:lnSpc>
              </a:pPr>
              <a:r>
                <a:rPr lang="en-US" altLang="zh-CN" sz="1200" b="1" dirty="0">
                  <a:solidFill>
                    <a:schemeClr val="bg1"/>
                  </a:solidFill>
                  <a:effectLst>
                    <a:outerShdw blurRad="1097672" sx="102000" sy="102000" algn="ctr" rotWithShape="0">
                      <a:prstClr val="black"/>
                    </a:outerShdw>
                  </a:effectLst>
                  <a:latin typeface="Montserrat SemiBold" pitchFamily="2" charset="77"/>
                </a:rPr>
                <a:t>Passwords were posted on a forum</a:t>
              </a:r>
            </a:p>
            <a:p>
              <a:pPr algn="ctr">
                <a:lnSpc>
                  <a:spcPct val="150000"/>
                </a:lnSpc>
              </a:pPr>
              <a:r>
                <a:rPr lang="en-US" altLang="zh-CN" sz="1000" i="1" dirty="0">
                  <a:solidFill>
                    <a:schemeClr val="bg1"/>
                  </a:solidFill>
                  <a:effectLst>
                    <a:outerShdw blurRad="1097672" sx="102000" sy="102000" algn="ctr" rotWithShape="0">
                      <a:prstClr val="black"/>
                    </a:outerShdw>
                  </a:effectLst>
                  <a:latin typeface="Raleway Light" pitchFamily="2" charset="77"/>
                </a:rPr>
                <a:t>-</a:t>
              </a:r>
              <a:r>
                <a:rPr lang="zh-CN" altLang="en-US" sz="1000" i="1" dirty="0">
                  <a:solidFill>
                    <a:schemeClr val="bg1"/>
                  </a:solidFill>
                  <a:effectLst>
                    <a:outerShdw blurRad="1097672" sx="102000" sy="102000" algn="ctr" rotWithShape="0">
                      <a:prstClr val="black"/>
                    </a:outerShdw>
                  </a:effectLst>
                  <a:latin typeface="Raleway Light" pitchFamily="2" charset="77"/>
                </a:rPr>
                <a:t> </a:t>
              </a:r>
              <a:r>
                <a:rPr lang="en-US" sz="1000" i="1" dirty="0">
                  <a:solidFill>
                    <a:schemeClr val="bg1"/>
                  </a:solidFill>
                  <a:effectLst>
                    <a:outerShdw blurRad="1097672" sx="102000" sy="102000" algn="ctr" rotWithShape="0">
                      <a:prstClr val="black"/>
                    </a:outerShdw>
                  </a:effectLst>
                  <a:latin typeface="Raleway Light" pitchFamily="2" charset="77"/>
                </a:rPr>
                <a:t>tech republic</a:t>
              </a:r>
            </a:p>
          </p:txBody>
        </p:sp>
        <p:sp>
          <p:nvSpPr>
            <p:cNvPr id="14" name="Rectangle 13">
              <a:extLst>
                <a:ext uri="{FF2B5EF4-FFF2-40B4-BE49-F238E27FC236}">
                  <a16:creationId xmlns:a16="http://schemas.microsoft.com/office/drawing/2014/main" id="{566BD52B-9B23-3E45-B969-3FF96BD5A787}"/>
                </a:ext>
              </a:extLst>
            </p:cNvPr>
            <p:cNvSpPr/>
            <p:nvPr/>
          </p:nvSpPr>
          <p:spPr>
            <a:xfrm>
              <a:off x="1334316" y="3151973"/>
              <a:ext cx="1859805" cy="923330"/>
            </a:xfrm>
            <a:prstGeom prst="rect">
              <a:avLst/>
            </a:prstGeom>
            <a:noFill/>
          </p:spPr>
          <p:txBody>
            <a:bodyPr wrap="none">
              <a:spAutoFit/>
            </a:bodyPr>
            <a:lstStyle/>
            <a:p>
              <a:r>
                <a:rPr lang="en-US" altLang="zh-CN" sz="5400" b="1" dirty="0">
                  <a:ln w="41275">
                    <a:noFill/>
                  </a:ln>
                  <a:solidFill>
                    <a:schemeClr val="bg1"/>
                  </a:solidFill>
                  <a:effectLst>
                    <a:outerShdw blurRad="545579" sx="102000" sy="102000" algn="ctr" rotWithShape="0">
                      <a:prstClr val="black">
                        <a:alpha val="40000"/>
                      </a:prstClr>
                    </a:outerShdw>
                  </a:effectLst>
                  <a:latin typeface="Montserrat ExtraBold" pitchFamily="2" charset="77"/>
                </a:rPr>
                <a:t>8.4B</a:t>
              </a:r>
            </a:p>
          </p:txBody>
        </p:sp>
      </p:grpSp>
      <p:grpSp>
        <p:nvGrpSpPr>
          <p:cNvPr id="15" name="Group 14">
            <a:extLst>
              <a:ext uri="{FF2B5EF4-FFF2-40B4-BE49-F238E27FC236}">
                <a16:creationId xmlns:a16="http://schemas.microsoft.com/office/drawing/2014/main" id="{923736B5-0073-3941-AE67-CB03C4A7096A}"/>
              </a:ext>
            </a:extLst>
          </p:cNvPr>
          <p:cNvGrpSpPr/>
          <p:nvPr/>
        </p:nvGrpSpPr>
        <p:grpSpPr>
          <a:xfrm>
            <a:off x="7784957" y="2178189"/>
            <a:ext cx="3950869" cy="1496436"/>
            <a:chOff x="88708" y="2989831"/>
            <a:chExt cx="3950869" cy="1496436"/>
          </a:xfrm>
        </p:grpSpPr>
        <p:sp>
          <p:nvSpPr>
            <p:cNvPr id="16" name="Rectangle 15">
              <a:extLst>
                <a:ext uri="{FF2B5EF4-FFF2-40B4-BE49-F238E27FC236}">
                  <a16:creationId xmlns:a16="http://schemas.microsoft.com/office/drawing/2014/main" id="{BC0977D9-F20C-404F-A605-FA8EDF111387}"/>
                </a:ext>
              </a:extLst>
            </p:cNvPr>
            <p:cNvSpPr/>
            <p:nvPr/>
          </p:nvSpPr>
          <p:spPr>
            <a:xfrm>
              <a:off x="88708" y="3913161"/>
              <a:ext cx="3950869" cy="573106"/>
            </a:xfrm>
            <a:prstGeom prst="rect">
              <a:avLst/>
            </a:prstGeom>
          </p:spPr>
          <p:txBody>
            <a:bodyPr wrap="square">
              <a:spAutoFit/>
            </a:bodyPr>
            <a:lstStyle/>
            <a:p>
              <a:pPr algn="ctr">
                <a:lnSpc>
                  <a:spcPct val="150000"/>
                </a:lnSpc>
              </a:pPr>
              <a:r>
                <a:rPr lang="en-US" altLang="zh-CN" sz="1200" b="1" dirty="0">
                  <a:solidFill>
                    <a:schemeClr val="bg1"/>
                  </a:solidFill>
                  <a:effectLst>
                    <a:outerShdw blurRad="1097672" sx="102000" sy="102000" algn="ctr" rotWithShape="0">
                      <a:prstClr val="black"/>
                    </a:outerShdw>
                  </a:effectLst>
                  <a:latin typeface="Montserrat SemiBold" pitchFamily="2" charset="77"/>
                </a:rPr>
                <a:t>Phishing emails are attempting credential theft </a:t>
              </a:r>
            </a:p>
            <a:p>
              <a:pPr algn="ctr">
                <a:lnSpc>
                  <a:spcPct val="150000"/>
                </a:lnSpc>
              </a:pPr>
              <a:r>
                <a:rPr lang="zh-CN" altLang="en-US" sz="1000" i="1" dirty="0">
                  <a:solidFill>
                    <a:schemeClr val="bg1"/>
                  </a:solidFill>
                  <a:effectLst>
                    <a:outerShdw blurRad="1097672" sx="102000" sy="102000" algn="ctr" rotWithShape="0">
                      <a:prstClr val="black"/>
                    </a:outerShdw>
                  </a:effectLst>
                  <a:latin typeface="Raleway Light" pitchFamily="2" charset="77"/>
                </a:rPr>
                <a:t> </a:t>
              </a:r>
              <a:r>
                <a:rPr lang="en-US" altLang="zh-CN" sz="1000" i="1" dirty="0">
                  <a:solidFill>
                    <a:schemeClr val="bg1"/>
                  </a:solidFill>
                  <a:effectLst>
                    <a:outerShdw blurRad="1097672" sx="102000" sy="102000" algn="ctr" rotWithShape="0">
                      <a:prstClr val="black"/>
                    </a:outerShdw>
                  </a:effectLst>
                  <a:latin typeface="Raleway Light" pitchFamily="2" charset="77"/>
                </a:rPr>
                <a:t>-</a:t>
              </a:r>
              <a:r>
                <a:rPr lang="zh-CN" altLang="en-US" sz="1000" i="1" dirty="0">
                  <a:solidFill>
                    <a:schemeClr val="bg1"/>
                  </a:solidFill>
                  <a:effectLst>
                    <a:outerShdw blurRad="1097672" sx="102000" sy="102000" algn="ctr" rotWithShape="0">
                      <a:prstClr val="black"/>
                    </a:outerShdw>
                  </a:effectLst>
                  <a:latin typeface="Raleway Light" pitchFamily="2" charset="77"/>
                </a:rPr>
                <a:t> </a:t>
              </a:r>
              <a:r>
                <a:rPr lang="en-US" altLang="zh-CN" sz="1000" i="1" dirty="0" err="1">
                  <a:solidFill>
                    <a:schemeClr val="bg1"/>
                  </a:solidFill>
                  <a:effectLst>
                    <a:outerShdw blurRad="1097672" sx="102000" sy="102000" algn="ctr" rotWithShape="0">
                      <a:prstClr val="black"/>
                    </a:outerShdw>
                  </a:effectLst>
                  <a:latin typeface="Raleway Light" pitchFamily="2" charset="77"/>
                </a:rPr>
                <a:t>Phishlab</a:t>
              </a:r>
              <a:endParaRPr lang="en-US" sz="1000" i="1" dirty="0">
                <a:solidFill>
                  <a:schemeClr val="bg1"/>
                </a:solidFill>
                <a:effectLst>
                  <a:outerShdw blurRad="1097672" sx="102000" sy="102000" algn="ctr" rotWithShape="0">
                    <a:prstClr val="black"/>
                  </a:outerShdw>
                </a:effectLst>
                <a:latin typeface="Raleway Light" pitchFamily="2" charset="77"/>
              </a:endParaRPr>
            </a:p>
          </p:txBody>
        </p:sp>
        <p:sp>
          <p:nvSpPr>
            <p:cNvPr id="17" name="Rectangle 16">
              <a:extLst>
                <a:ext uri="{FF2B5EF4-FFF2-40B4-BE49-F238E27FC236}">
                  <a16:creationId xmlns:a16="http://schemas.microsoft.com/office/drawing/2014/main" id="{E6F94ECE-D7F0-B74B-8A0D-BD4B38B43EA5}"/>
                </a:ext>
              </a:extLst>
            </p:cNvPr>
            <p:cNvSpPr/>
            <p:nvPr/>
          </p:nvSpPr>
          <p:spPr>
            <a:xfrm>
              <a:off x="1086042" y="2989831"/>
              <a:ext cx="1739579" cy="923330"/>
            </a:xfrm>
            <a:prstGeom prst="rect">
              <a:avLst/>
            </a:prstGeom>
            <a:noFill/>
          </p:spPr>
          <p:txBody>
            <a:bodyPr wrap="none">
              <a:spAutoFit/>
            </a:bodyPr>
            <a:lstStyle/>
            <a:p>
              <a:r>
                <a:rPr lang="en-US" altLang="zh-CN" sz="5400" b="1" dirty="0">
                  <a:ln w="41275">
                    <a:noFill/>
                  </a:ln>
                  <a:solidFill>
                    <a:schemeClr val="bg1"/>
                  </a:solidFill>
                  <a:effectLst>
                    <a:outerShdw blurRad="545579" sx="102000" sy="102000" algn="ctr" rotWithShape="0">
                      <a:prstClr val="black">
                        <a:alpha val="40000"/>
                      </a:prstClr>
                    </a:outerShdw>
                  </a:effectLst>
                  <a:latin typeface="Montserrat ExtraBold" pitchFamily="2" charset="77"/>
                </a:rPr>
                <a:t>64%</a:t>
              </a:r>
            </a:p>
          </p:txBody>
        </p:sp>
      </p:grpSp>
      <p:pic>
        <p:nvPicPr>
          <p:cNvPr id="9" name="Picture 8">
            <a:extLst>
              <a:ext uri="{FF2B5EF4-FFF2-40B4-BE49-F238E27FC236}">
                <a16:creationId xmlns:a16="http://schemas.microsoft.com/office/drawing/2014/main" id="{BA6654A2-00F0-0F4F-9E07-E7CC55DD16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7032" y="3890903"/>
            <a:ext cx="3393883" cy="3393883"/>
          </a:xfrm>
          <a:prstGeom prst="rect">
            <a:avLst/>
          </a:prstGeom>
        </p:spPr>
      </p:pic>
      <p:sp>
        <p:nvSpPr>
          <p:cNvPr id="18" name="Rectangle 17">
            <a:extLst>
              <a:ext uri="{FF2B5EF4-FFF2-40B4-BE49-F238E27FC236}">
                <a16:creationId xmlns:a16="http://schemas.microsoft.com/office/drawing/2014/main" id="{BB4765CB-34E8-DE42-BA64-6100548F9819}"/>
              </a:ext>
            </a:extLst>
          </p:cNvPr>
          <p:cNvSpPr/>
          <p:nvPr/>
        </p:nvSpPr>
        <p:spPr>
          <a:xfrm>
            <a:off x="879685" y="5523692"/>
            <a:ext cx="4735538" cy="789383"/>
          </a:xfrm>
          <a:prstGeom prst="rect">
            <a:avLst/>
          </a:prstGeom>
        </p:spPr>
        <p:txBody>
          <a:bodyPr wrap="square">
            <a:spAutoFit/>
          </a:bodyPr>
          <a:lstStyle/>
          <a:p>
            <a:pPr lvl="0">
              <a:lnSpc>
                <a:spcPct val="150000"/>
              </a:lnSpc>
              <a:defRPr/>
            </a:pPr>
            <a:r>
              <a:rPr lang="en-US" sz="1600" b="0" i="0" dirty="0">
                <a:solidFill>
                  <a:schemeClr val="bg1"/>
                </a:solidFill>
                <a:effectLst/>
                <a:latin typeface="Montserrat Light" panose="00000400000000000000" pitchFamily="2" charset="0"/>
              </a:rPr>
              <a:t>The most active forums on the Dark Web are those that sell stolen user credentials. </a:t>
            </a:r>
            <a:endParaRPr lang="en-US" altLang="zh-CN" sz="1600" b="1" dirty="0">
              <a:ln w="0">
                <a:noFill/>
              </a:ln>
              <a:solidFill>
                <a:schemeClr val="bg1"/>
              </a:solidFill>
              <a:latin typeface="Montserrat Light" panose="00000400000000000000" pitchFamily="2" charset="0"/>
            </a:endParaRPr>
          </a:p>
        </p:txBody>
      </p:sp>
      <p:grpSp>
        <p:nvGrpSpPr>
          <p:cNvPr id="11" name="Group 10">
            <a:extLst>
              <a:ext uri="{FF2B5EF4-FFF2-40B4-BE49-F238E27FC236}">
                <a16:creationId xmlns:a16="http://schemas.microsoft.com/office/drawing/2014/main" id="{A6B9CAD9-7247-7944-B920-486186281D3B}"/>
              </a:ext>
            </a:extLst>
          </p:cNvPr>
          <p:cNvGrpSpPr/>
          <p:nvPr/>
        </p:nvGrpSpPr>
        <p:grpSpPr>
          <a:xfrm>
            <a:off x="819220" y="5055828"/>
            <a:ext cx="3284764" cy="467864"/>
            <a:chOff x="1213986" y="5099735"/>
            <a:chExt cx="3284764" cy="467864"/>
          </a:xfrm>
        </p:grpSpPr>
        <p:sp>
          <p:nvSpPr>
            <p:cNvPr id="10" name="Rounded Rectangle 9">
              <a:extLst>
                <a:ext uri="{FF2B5EF4-FFF2-40B4-BE49-F238E27FC236}">
                  <a16:creationId xmlns:a16="http://schemas.microsoft.com/office/drawing/2014/main" id="{373D1115-6A7B-8B49-A68B-D5B76E35246D}"/>
                </a:ext>
              </a:extLst>
            </p:cNvPr>
            <p:cNvSpPr/>
            <p:nvPr/>
          </p:nvSpPr>
          <p:spPr>
            <a:xfrm>
              <a:off x="1213986" y="5099735"/>
              <a:ext cx="3010151" cy="46786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4" name="Rectangle 23">
              <a:extLst>
                <a:ext uri="{FF2B5EF4-FFF2-40B4-BE49-F238E27FC236}">
                  <a16:creationId xmlns:a16="http://schemas.microsoft.com/office/drawing/2014/main" id="{1391B371-16BE-A14F-AC7B-266F26FEA96A}"/>
                </a:ext>
              </a:extLst>
            </p:cNvPr>
            <p:cNvSpPr/>
            <p:nvPr/>
          </p:nvSpPr>
          <p:spPr>
            <a:xfrm>
              <a:off x="1550147" y="5172221"/>
              <a:ext cx="2948603" cy="338554"/>
            </a:xfrm>
            <a:prstGeom prst="rect">
              <a:avLst/>
            </a:prstGeom>
          </p:spPr>
          <p:txBody>
            <a:bodyPr wrap="square">
              <a:spAutoFit/>
            </a:bodyPr>
            <a:lstStyle/>
            <a:p>
              <a:pPr lvl="0">
                <a:defRPr/>
              </a:pPr>
              <a:r>
                <a:rPr lang="en-US" altLang="zh-CN" sz="1600" b="1" dirty="0">
                  <a:ln w="0">
                    <a:noFill/>
                  </a:ln>
                  <a:solidFill>
                    <a:srgbClr val="C00000"/>
                  </a:solidFill>
                  <a:latin typeface="Raleway ExtraBold" pitchFamily="2" charset="77"/>
                </a:rPr>
                <a:t>STOLEN</a:t>
              </a:r>
              <a:r>
                <a:rPr lang="zh-CN" altLang="en-US" sz="1600" b="1" dirty="0">
                  <a:ln w="0">
                    <a:noFill/>
                  </a:ln>
                  <a:solidFill>
                    <a:srgbClr val="C00000"/>
                  </a:solidFill>
                  <a:latin typeface="Raleway ExtraBold" pitchFamily="2" charset="77"/>
                </a:rPr>
                <a:t> </a:t>
              </a:r>
              <a:r>
                <a:rPr lang="en-US" altLang="zh-CN" sz="1600" b="1" dirty="0">
                  <a:ln w="0">
                    <a:noFill/>
                  </a:ln>
                  <a:solidFill>
                    <a:srgbClr val="C00000"/>
                  </a:solidFill>
                  <a:latin typeface="Raleway ExtraBold" pitchFamily="2" charset="77"/>
                </a:rPr>
                <a:t>CREDENTIALS</a:t>
              </a:r>
            </a:p>
          </p:txBody>
        </p:sp>
      </p:grpSp>
      <p:pic>
        <p:nvPicPr>
          <p:cNvPr id="22" name="Picture 21">
            <a:extLst>
              <a:ext uri="{FF2B5EF4-FFF2-40B4-BE49-F238E27FC236}">
                <a16:creationId xmlns:a16="http://schemas.microsoft.com/office/drawing/2014/main" id="{96F3EE8E-0B38-FE43-BAD9-4C77DF0848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4581" y="161435"/>
            <a:ext cx="1356825" cy="587627"/>
          </a:xfrm>
          <a:prstGeom prst="rect">
            <a:avLst/>
          </a:prstGeom>
        </p:spPr>
      </p:pic>
    </p:spTree>
    <p:extLst>
      <p:ext uri="{BB962C8B-B14F-4D97-AF65-F5344CB8AC3E}">
        <p14:creationId xmlns:p14="http://schemas.microsoft.com/office/powerpoint/2010/main" val="2682525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rgbClr val="C00000"/>
            </a:gs>
            <a:gs pos="88000">
              <a:srgbClr val="8C0000"/>
            </a:gs>
          </a:gsLst>
          <a:lin ang="8100000" scaled="1"/>
          <a:tileRect/>
        </a:gra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03C0BE7-E8DE-1B43-AF04-D1D7E5EFC14A}"/>
              </a:ext>
            </a:extLst>
          </p:cNvPr>
          <p:cNvSpPr/>
          <p:nvPr/>
        </p:nvSpPr>
        <p:spPr>
          <a:xfrm>
            <a:off x="-45365" y="-266948"/>
            <a:ext cx="12259235" cy="4296721"/>
          </a:xfrm>
          <a:prstGeom prst="rect">
            <a:avLst/>
          </a:prstGeom>
          <a:solidFill>
            <a:schemeClr val="tx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DA450FC-A535-7943-A21F-A0A60266BB12}"/>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097870" y="-71478"/>
            <a:ext cx="6134900" cy="4089933"/>
          </a:xfrm>
          <a:prstGeom prst="rect">
            <a:avLst/>
          </a:prstGeom>
        </p:spPr>
      </p:pic>
      <p:sp>
        <p:nvSpPr>
          <p:cNvPr id="19" name="Rectangle 18">
            <a:extLst>
              <a:ext uri="{FF2B5EF4-FFF2-40B4-BE49-F238E27FC236}">
                <a16:creationId xmlns:a16="http://schemas.microsoft.com/office/drawing/2014/main" id="{72964832-237B-654A-9494-5E9DDF817122}"/>
              </a:ext>
            </a:extLst>
          </p:cNvPr>
          <p:cNvSpPr/>
          <p:nvPr/>
        </p:nvSpPr>
        <p:spPr>
          <a:xfrm>
            <a:off x="-57997" y="-282714"/>
            <a:ext cx="12259235" cy="4296721"/>
          </a:xfrm>
          <a:prstGeom prst="rect">
            <a:avLst/>
          </a:prstGeom>
          <a:gradFill>
            <a:gsLst>
              <a:gs pos="18000">
                <a:schemeClr val="tx1">
                  <a:lumMod val="95000"/>
                  <a:lumOff val="5000"/>
                </a:schemeClr>
              </a:gs>
              <a:gs pos="50000">
                <a:srgbClr val="262626"/>
              </a:gs>
              <a:gs pos="58000">
                <a:schemeClr val="tx1">
                  <a:lumMod val="85000"/>
                  <a:lumOff val="15000"/>
                  <a:alpha val="76868"/>
                </a:schemeClr>
              </a:gs>
              <a:gs pos="88000">
                <a:schemeClr val="tx1">
                  <a:lumMod val="95000"/>
                  <a:lumOff val="5000"/>
                  <a:alpha val="20892"/>
                </a:schemeClr>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8175491B-1E93-AF4F-ADCB-A44CA716A98B}"/>
              </a:ext>
            </a:extLst>
          </p:cNvPr>
          <p:cNvGrpSpPr/>
          <p:nvPr/>
        </p:nvGrpSpPr>
        <p:grpSpPr>
          <a:xfrm>
            <a:off x="834575" y="4862665"/>
            <a:ext cx="2743434" cy="1246392"/>
            <a:chOff x="994658" y="3110273"/>
            <a:chExt cx="2743434" cy="1246392"/>
          </a:xfrm>
        </p:grpSpPr>
        <p:sp>
          <p:nvSpPr>
            <p:cNvPr id="22" name="Rectangle 21">
              <a:extLst>
                <a:ext uri="{FF2B5EF4-FFF2-40B4-BE49-F238E27FC236}">
                  <a16:creationId xmlns:a16="http://schemas.microsoft.com/office/drawing/2014/main" id="{6A21EEA4-6B86-0D47-8A9C-8D4791792DD9}"/>
                </a:ext>
              </a:extLst>
            </p:cNvPr>
            <p:cNvSpPr/>
            <p:nvPr/>
          </p:nvSpPr>
          <p:spPr>
            <a:xfrm>
              <a:off x="994658" y="4018816"/>
              <a:ext cx="2743434" cy="337849"/>
            </a:xfrm>
            <a:prstGeom prst="rect">
              <a:avLst/>
            </a:prstGeom>
          </p:spPr>
          <p:txBody>
            <a:bodyPr wrap="square">
              <a:spAutoFit/>
            </a:bodyPr>
            <a:lstStyle/>
            <a:p>
              <a:pPr algn="ctr">
                <a:lnSpc>
                  <a:spcPct val="150000"/>
                </a:lnSpc>
              </a:pPr>
              <a:r>
                <a:rPr lang="en-US" altLang="zh-CN" sz="1200" dirty="0">
                  <a:solidFill>
                    <a:schemeClr val="bg1"/>
                  </a:solidFill>
                  <a:latin typeface="Montserrat Light" pitchFamily="2" charset="77"/>
                </a:rPr>
                <a:t>Ransom</a:t>
              </a:r>
              <a:r>
                <a:rPr lang="zh-CN" altLang="en-US" sz="1200" dirty="0">
                  <a:solidFill>
                    <a:schemeClr val="bg1"/>
                  </a:solidFill>
                  <a:latin typeface="Montserrat Light" pitchFamily="2" charset="77"/>
                </a:rPr>
                <a:t> </a:t>
              </a:r>
              <a:r>
                <a:rPr lang="en-US" altLang="zh-CN" sz="1200" dirty="0">
                  <a:solidFill>
                    <a:schemeClr val="bg1"/>
                  </a:solidFill>
                  <a:latin typeface="Montserrat Light" pitchFamily="2" charset="77"/>
                </a:rPr>
                <a:t>Paid</a:t>
              </a:r>
              <a:endParaRPr lang="en-US" sz="1200" i="1" dirty="0">
                <a:solidFill>
                  <a:schemeClr val="bg1"/>
                </a:solidFill>
                <a:latin typeface="Raleway" pitchFamily="2" charset="77"/>
              </a:endParaRPr>
            </a:p>
          </p:txBody>
        </p:sp>
        <p:sp>
          <p:nvSpPr>
            <p:cNvPr id="25" name="Rectangle 24">
              <a:extLst>
                <a:ext uri="{FF2B5EF4-FFF2-40B4-BE49-F238E27FC236}">
                  <a16:creationId xmlns:a16="http://schemas.microsoft.com/office/drawing/2014/main" id="{A8F628CC-3F2A-7B49-A492-A2C6C06C04FA}"/>
                </a:ext>
              </a:extLst>
            </p:cNvPr>
            <p:cNvSpPr/>
            <p:nvPr/>
          </p:nvSpPr>
          <p:spPr>
            <a:xfrm>
              <a:off x="1397743" y="3110273"/>
              <a:ext cx="1713931" cy="923330"/>
            </a:xfrm>
            <a:prstGeom prst="rect">
              <a:avLst/>
            </a:prstGeom>
            <a:noFill/>
          </p:spPr>
          <p:txBody>
            <a:bodyPr wrap="none">
              <a:spAutoFit/>
            </a:bodyPr>
            <a:lstStyle/>
            <a:p>
              <a:r>
                <a:rPr lang="en-US" altLang="zh-CN" sz="5400" b="1" dirty="0">
                  <a:ln w="41275">
                    <a:noFill/>
                  </a:ln>
                  <a:solidFill>
                    <a:schemeClr val="bg1"/>
                  </a:solidFill>
                  <a:latin typeface="Montserrat ExtraBold" pitchFamily="2" charset="77"/>
                </a:rPr>
                <a:t>$5M</a:t>
              </a:r>
            </a:p>
          </p:txBody>
        </p:sp>
      </p:grpSp>
      <p:grpSp>
        <p:nvGrpSpPr>
          <p:cNvPr id="26" name="Group 25">
            <a:extLst>
              <a:ext uri="{FF2B5EF4-FFF2-40B4-BE49-F238E27FC236}">
                <a16:creationId xmlns:a16="http://schemas.microsoft.com/office/drawing/2014/main" id="{14864114-40E7-9647-8CA9-36D34F34038D}"/>
              </a:ext>
            </a:extLst>
          </p:cNvPr>
          <p:cNvGrpSpPr/>
          <p:nvPr/>
        </p:nvGrpSpPr>
        <p:grpSpPr>
          <a:xfrm>
            <a:off x="3578009" y="4802519"/>
            <a:ext cx="3950869" cy="1322492"/>
            <a:chOff x="278190" y="3151973"/>
            <a:chExt cx="3950869" cy="1322492"/>
          </a:xfrm>
        </p:grpSpPr>
        <p:sp>
          <p:nvSpPr>
            <p:cNvPr id="27" name="Rectangle 26">
              <a:extLst>
                <a:ext uri="{FF2B5EF4-FFF2-40B4-BE49-F238E27FC236}">
                  <a16:creationId xmlns:a16="http://schemas.microsoft.com/office/drawing/2014/main" id="{86B49B3B-2BDE-F646-8A87-46F1E737C10F}"/>
                </a:ext>
              </a:extLst>
            </p:cNvPr>
            <p:cNvSpPr/>
            <p:nvPr/>
          </p:nvSpPr>
          <p:spPr>
            <a:xfrm>
              <a:off x="278190" y="4136616"/>
              <a:ext cx="3950869" cy="337849"/>
            </a:xfrm>
            <a:prstGeom prst="rect">
              <a:avLst/>
            </a:prstGeom>
          </p:spPr>
          <p:txBody>
            <a:bodyPr wrap="square">
              <a:spAutoFit/>
            </a:bodyPr>
            <a:lstStyle/>
            <a:p>
              <a:pPr algn="ctr">
                <a:lnSpc>
                  <a:spcPct val="150000"/>
                </a:lnSpc>
              </a:pPr>
              <a:r>
                <a:rPr lang="en-US" altLang="zh-CN" sz="1200" dirty="0">
                  <a:solidFill>
                    <a:schemeClr val="bg1"/>
                  </a:solidFill>
                  <a:latin typeface="Montserrat Light" pitchFamily="2" charset="77"/>
                </a:rPr>
                <a:t>Miles</a:t>
              </a:r>
              <a:r>
                <a:rPr lang="zh-CN" altLang="en-US" sz="1200" dirty="0">
                  <a:solidFill>
                    <a:schemeClr val="bg1"/>
                  </a:solidFill>
                  <a:latin typeface="Montserrat Light" pitchFamily="2" charset="77"/>
                </a:rPr>
                <a:t> </a:t>
              </a:r>
              <a:r>
                <a:rPr lang="en-US" altLang="zh-CN" sz="1200" dirty="0">
                  <a:solidFill>
                    <a:schemeClr val="bg1"/>
                  </a:solidFill>
                  <a:latin typeface="Montserrat Light" pitchFamily="2" charset="77"/>
                </a:rPr>
                <a:t>of</a:t>
              </a:r>
              <a:r>
                <a:rPr lang="zh-CN" altLang="en-US" sz="1200" dirty="0">
                  <a:solidFill>
                    <a:schemeClr val="bg1"/>
                  </a:solidFill>
                  <a:latin typeface="Montserrat Light" pitchFamily="2" charset="77"/>
                </a:rPr>
                <a:t> </a:t>
              </a:r>
              <a:r>
                <a:rPr lang="en-US" altLang="zh-CN" sz="1200" dirty="0">
                  <a:solidFill>
                    <a:schemeClr val="bg1"/>
                  </a:solidFill>
                  <a:latin typeface="Montserrat Light" pitchFamily="2" charset="77"/>
                </a:rPr>
                <a:t>pipeline</a:t>
              </a:r>
              <a:r>
                <a:rPr lang="zh-CN" altLang="en-US" sz="1200" dirty="0">
                  <a:solidFill>
                    <a:schemeClr val="bg1"/>
                  </a:solidFill>
                  <a:latin typeface="Montserrat Light" pitchFamily="2" charset="77"/>
                </a:rPr>
                <a:t> </a:t>
              </a:r>
              <a:r>
                <a:rPr lang="en-US" altLang="zh-CN" sz="1200" dirty="0">
                  <a:solidFill>
                    <a:schemeClr val="bg1"/>
                  </a:solidFill>
                  <a:latin typeface="Montserrat Light" pitchFamily="2" charset="77"/>
                </a:rPr>
                <a:t>shutdown</a:t>
              </a:r>
              <a:endParaRPr lang="en-US" sz="1200" i="1" dirty="0">
                <a:solidFill>
                  <a:schemeClr val="bg1"/>
                </a:solidFill>
                <a:latin typeface="Raleway Light" pitchFamily="2" charset="77"/>
              </a:endParaRPr>
            </a:p>
          </p:txBody>
        </p:sp>
        <p:sp>
          <p:nvSpPr>
            <p:cNvPr id="29" name="Rectangle 28">
              <a:extLst>
                <a:ext uri="{FF2B5EF4-FFF2-40B4-BE49-F238E27FC236}">
                  <a16:creationId xmlns:a16="http://schemas.microsoft.com/office/drawing/2014/main" id="{BC5F6935-E71B-AE44-9ADB-0B9D0648E6DA}"/>
                </a:ext>
              </a:extLst>
            </p:cNvPr>
            <p:cNvSpPr/>
            <p:nvPr/>
          </p:nvSpPr>
          <p:spPr>
            <a:xfrm>
              <a:off x="1334316" y="3151973"/>
              <a:ext cx="1741182" cy="923330"/>
            </a:xfrm>
            <a:prstGeom prst="rect">
              <a:avLst/>
            </a:prstGeom>
            <a:noFill/>
          </p:spPr>
          <p:txBody>
            <a:bodyPr wrap="none">
              <a:spAutoFit/>
            </a:bodyPr>
            <a:lstStyle/>
            <a:p>
              <a:r>
                <a:rPr lang="en-US" altLang="zh-CN" sz="5400" b="1" dirty="0">
                  <a:ln w="41275">
                    <a:noFill/>
                  </a:ln>
                  <a:solidFill>
                    <a:schemeClr val="bg1"/>
                  </a:solidFill>
                  <a:latin typeface="Montserrat ExtraBold" pitchFamily="2" charset="77"/>
                </a:rPr>
                <a:t>5.5K</a:t>
              </a:r>
            </a:p>
          </p:txBody>
        </p:sp>
      </p:grpSp>
      <p:grpSp>
        <p:nvGrpSpPr>
          <p:cNvPr id="35" name="Group 34">
            <a:extLst>
              <a:ext uri="{FF2B5EF4-FFF2-40B4-BE49-F238E27FC236}">
                <a16:creationId xmlns:a16="http://schemas.microsoft.com/office/drawing/2014/main" id="{71307927-006A-1741-8CE5-735A8B700866}"/>
              </a:ext>
            </a:extLst>
          </p:cNvPr>
          <p:cNvGrpSpPr/>
          <p:nvPr/>
        </p:nvGrpSpPr>
        <p:grpSpPr>
          <a:xfrm>
            <a:off x="7697652" y="4755840"/>
            <a:ext cx="3950869" cy="1368261"/>
            <a:chOff x="7817572" y="4363956"/>
            <a:chExt cx="3950869" cy="1368261"/>
          </a:xfrm>
        </p:grpSpPr>
        <p:sp>
          <p:nvSpPr>
            <p:cNvPr id="31" name="Rectangle 30">
              <a:extLst>
                <a:ext uri="{FF2B5EF4-FFF2-40B4-BE49-F238E27FC236}">
                  <a16:creationId xmlns:a16="http://schemas.microsoft.com/office/drawing/2014/main" id="{8E870476-42E7-BD43-A75E-49C5A88CD591}"/>
                </a:ext>
              </a:extLst>
            </p:cNvPr>
            <p:cNvSpPr/>
            <p:nvPr/>
          </p:nvSpPr>
          <p:spPr>
            <a:xfrm>
              <a:off x="7817572" y="5394111"/>
              <a:ext cx="3950869" cy="338106"/>
            </a:xfrm>
            <a:prstGeom prst="rect">
              <a:avLst/>
            </a:prstGeom>
          </p:spPr>
          <p:txBody>
            <a:bodyPr wrap="square">
              <a:spAutoFit/>
            </a:bodyPr>
            <a:lstStyle/>
            <a:p>
              <a:pPr algn="ctr">
                <a:lnSpc>
                  <a:spcPct val="150000"/>
                </a:lnSpc>
              </a:pPr>
              <a:r>
                <a:rPr lang="en-US" altLang="zh-CN" sz="1200" dirty="0">
                  <a:solidFill>
                    <a:schemeClr val="bg1"/>
                  </a:solidFill>
                  <a:latin typeface="Montserrat Light" pitchFamily="2" charset="77"/>
                </a:rPr>
                <a:t>Fuel shortage impacting U.S. East Coast</a:t>
              </a:r>
            </a:p>
          </p:txBody>
        </p:sp>
        <p:pic>
          <p:nvPicPr>
            <p:cNvPr id="34" name="Picture 33">
              <a:extLst>
                <a:ext uri="{FF2B5EF4-FFF2-40B4-BE49-F238E27FC236}">
                  <a16:creationId xmlns:a16="http://schemas.microsoft.com/office/drawing/2014/main" id="{618B5840-4F44-D24A-BF4D-79504D2C37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1342" y="4363956"/>
              <a:ext cx="923330" cy="923330"/>
            </a:xfrm>
            <a:prstGeom prst="rect">
              <a:avLst/>
            </a:prstGeom>
          </p:spPr>
        </p:pic>
      </p:grpSp>
      <p:pic>
        <p:nvPicPr>
          <p:cNvPr id="32" name="Picture 31">
            <a:extLst>
              <a:ext uri="{FF2B5EF4-FFF2-40B4-BE49-F238E27FC236}">
                <a16:creationId xmlns:a16="http://schemas.microsoft.com/office/drawing/2014/main" id="{B384B10E-0B63-3C42-ACFC-6ABF82F2AE3F}"/>
              </a:ext>
            </a:extLst>
          </p:cNvPr>
          <p:cNvPicPr>
            <a:picLocks noChangeAspect="1"/>
          </p:cNvPicPr>
          <p:nvPr/>
        </p:nvPicPr>
        <p:blipFill>
          <a:blip r:embed="rId6"/>
          <a:stretch>
            <a:fillRect/>
          </a:stretch>
        </p:blipFill>
        <p:spPr>
          <a:xfrm>
            <a:off x="0" y="-55112"/>
            <a:ext cx="5812111" cy="4455492"/>
          </a:xfrm>
          <a:prstGeom prst="rect">
            <a:avLst/>
          </a:prstGeom>
        </p:spPr>
      </p:pic>
      <p:grpSp>
        <p:nvGrpSpPr>
          <p:cNvPr id="9" name="Group 8">
            <a:extLst>
              <a:ext uri="{FF2B5EF4-FFF2-40B4-BE49-F238E27FC236}">
                <a16:creationId xmlns:a16="http://schemas.microsoft.com/office/drawing/2014/main" id="{190B72D6-6552-E34C-B66B-A871D6757DB8}"/>
              </a:ext>
            </a:extLst>
          </p:cNvPr>
          <p:cNvGrpSpPr/>
          <p:nvPr/>
        </p:nvGrpSpPr>
        <p:grpSpPr>
          <a:xfrm>
            <a:off x="137015" y="999079"/>
            <a:ext cx="7911240" cy="1938487"/>
            <a:chOff x="430327" y="514113"/>
            <a:chExt cx="7911240" cy="1938487"/>
          </a:xfrm>
        </p:grpSpPr>
        <p:sp>
          <p:nvSpPr>
            <p:cNvPr id="2" name="Rectangle 1">
              <a:extLst>
                <a:ext uri="{FF2B5EF4-FFF2-40B4-BE49-F238E27FC236}">
                  <a16:creationId xmlns:a16="http://schemas.microsoft.com/office/drawing/2014/main" id="{A9626010-5DF0-3A45-8C28-8E8D3D5162C4}"/>
                </a:ext>
              </a:extLst>
            </p:cNvPr>
            <p:cNvSpPr/>
            <p:nvPr/>
          </p:nvSpPr>
          <p:spPr>
            <a:xfrm>
              <a:off x="1022323" y="1664820"/>
              <a:ext cx="7319244" cy="787780"/>
            </a:xfrm>
            <a:prstGeom prst="rect">
              <a:avLst/>
            </a:prstGeom>
          </p:spPr>
          <p:txBody>
            <a:bodyPr wrap="square">
              <a:spAutoFit/>
            </a:bodyPr>
            <a:lstStyle/>
            <a:p>
              <a:pPr>
                <a:lnSpc>
                  <a:spcPct val="150000"/>
                </a:lnSpc>
              </a:pPr>
              <a:r>
                <a:rPr lang="en-US" sz="1600" dirty="0">
                  <a:solidFill>
                    <a:schemeClr val="bg1"/>
                  </a:solidFill>
                  <a:latin typeface="Montserrat Light" panose="00000400000000000000" pitchFamily="2" charset="0"/>
                </a:rPr>
                <a:t>Hackers obtained the stolen credentials of a single user account, logged into the company’s VPN and deployed ransomware. </a:t>
              </a:r>
            </a:p>
          </p:txBody>
        </p:sp>
        <p:pic>
          <p:nvPicPr>
            <p:cNvPr id="8" name="Picture 7">
              <a:extLst>
                <a:ext uri="{FF2B5EF4-FFF2-40B4-BE49-F238E27FC236}">
                  <a16:creationId xmlns:a16="http://schemas.microsoft.com/office/drawing/2014/main" id="{05CC6E55-9915-BF4F-B5E8-CD2EB20DF1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0327" y="514113"/>
              <a:ext cx="4187895" cy="1520867"/>
            </a:xfrm>
            <a:prstGeom prst="rect">
              <a:avLst/>
            </a:prstGeom>
          </p:spPr>
        </p:pic>
      </p:grpSp>
      <p:sp>
        <p:nvSpPr>
          <p:cNvPr id="20" name="Rectangle 19">
            <a:extLst>
              <a:ext uri="{FF2B5EF4-FFF2-40B4-BE49-F238E27FC236}">
                <a16:creationId xmlns:a16="http://schemas.microsoft.com/office/drawing/2014/main" id="{7D22B7D6-E9B2-465E-8DC9-23DCA50F1AB4}"/>
              </a:ext>
            </a:extLst>
          </p:cNvPr>
          <p:cNvSpPr/>
          <p:nvPr/>
        </p:nvSpPr>
        <p:spPr>
          <a:xfrm>
            <a:off x="645832" y="531291"/>
            <a:ext cx="4187894" cy="589072"/>
          </a:xfrm>
          <a:prstGeom prst="rect">
            <a:avLst/>
          </a:prstGeom>
        </p:spPr>
        <p:txBody>
          <a:bodyPr wrap="square">
            <a:spAutoFit/>
          </a:bodyPr>
          <a:lstStyle/>
          <a:p>
            <a:pPr>
              <a:lnSpc>
                <a:spcPct val="150000"/>
              </a:lnSpc>
            </a:pPr>
            <a:r>
              <a:rPr lang="en-US" altLang="zh-CN" sz="2400" b="1" dirty="0">
                <a:solidFill>
                  <a:schemeClr val="bg1"/>
                </a:solidFill>
                <a:latin typeface="Raleway ExtraBold" pitchFamily="2" charset="0"/>
              </a:rPr>
              <a:t>REAL WORLD INCIDENT</a:t>
            </a:r>
            <a:endParaRPr lang="en-US" sz="2400" b="1" i="1" dirty="0">
              <a:solidFill>
                <a:schemeClr val="bg1"/>
              </a:solidFill>
              <a:latin typeface="Raleway ExtraBold" pitchFamily="2" charset="0"/>
            </a:endParaRPr>
          </a:p>
        </p:txBody>
      </p:sp>
      <p:pic>
        <p:nvPicPr>
          <p:cNvPr id="24" name="Picture 23">
            <a:extLst>
              <a:ext uri="{FF2B5EF4-FFF2-40B4-BE49-F238E27FC236}">
                <a16:creationId xmlns:a16="http://schemas.microsoft.com/office/drawing/2014/main" id="{EBF3676E-3BDD-2E42-A53B-B42D10E780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4581" y="161435"/>
            <a:ext cx="1356825" cy="587627"/>
          </a:xfrm>
          <a:prstGeom prst="rect">
            <a:avLst/>
          </a:prstGeom>
        </p:spPr>
      </p:pic>
    </p:spTree>
    <p:extLst>
      <p:ext uri="{BB962C8B-B14F-4D97-AF65-F5344CB8AC3E}">
        <p14:creationId xmlns:p14="http://schemas.microsoft.com/office/powerpoint/2010/main" val="2479027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04E713-49AD-EB41-94BF-B4E2EC9957DC}"/>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078049" y="0"/>
            <a:ext cx="16045628" cy="8016123"/>
          </a:xfrm>
          <a:prstGeom prst="rect">
            <a:avLst/>
          </a:prstGeom>
        </p:spPr>
      </p:pic>
      <p:sp>
        <p:nvSpPr>
          <p:cNvPr id="19" name="Rectangle 18">
            <a:extLst>
              <a:ext uri="{FF2B5EF4-FFF2-40B4-BE49-F238E27FC236}">
                <a16:creationId xmlns:a16="http://schemas.microsoft.com/office/drawing/2014/main" id="{72964832-237B-654A-9494-5E9DDF817122}"/>
              </a:ext>
            </a:extLst>
          </p:cNvPr>
          <p:cNvSpPr/>
          <p:nvPr/>
        </p:nvSpPr>
        <p:spPr>
          <a:xfrm>
            <a:off x="-1078049" y="-972186"/>
            <a:ext cx="15080920" cy="8159557"/>
          </a:xfrm>
          <a:prstGeom prst="rect">
            <a:avLst/>
          </a:prstGeom>
          <a:gradFill>
            <a:gsLst>
              <a:gs pos="0">
                <a:schemeClr val="tx1"/>
              </a:gs>
              <a:gs pos="100000">
                <a:schemeClr val="tx1">
                  <a:lumMod val="65000"/>
                  <a:lumOff val="35000"/>
                  <a:alpha val="7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图形 2656">
            <a:extLst>
              <a:ext uri="{FF2B5EF4-FFF2-40B4-BE49-F238E27FC236}">
                <a16:creationId xmlns:a16="http://schemas.microsoft.com/office/drawing/2014/main" id="{D18AA3A7-75A0-6842-928B-C93A86C13FAB}"/>
              </a:ext>
            </a:extLst>
          </p:cNvPr>
          <p:cNvSpPr/>
          <p:nvPr/>
        </p:nvSpPr>
        <p:spPr>
          <a:xfrm>
            <a:off x="-1671745" y="-1762704"/>
            <a:ext cx="3447840" cy="3542433"/>
          </a:xfrm>
          <a:custGeom>
            <a:avLst/>
            <a:gdLst>
              <a:gd name="connsiteX0" fmla="*/ 1090767 w 2164248"/>
              <a:gd name="connsiteY0" fmla="*/ 1061190 h 2223626"/>
              <a:gd name="connsiteX1" fmla="*/ 1067330 w 2164248"/>
              <a:gd name="connsiteY1" fmla="*/ 1082123 h 2223626"/>
              <a:gd name="connsiteX2" fmla="*/ 1069833 w 2164248"/>
              <a:gd name="connsiteY2" fmla="*/ 1123991 h 2223626"/>
              <a:gd name="connsiteX3" fmla="*/ 1111700 w 2164248"/>
              <a:gd name="connsiteY3" fmla="*/ 1156074 h 2223626"/>
              <a:gd name="connsiteX4" fmla="*/ 1174502 w 2164248"/>
              <a:gd name="connsiteY4" fmla="*/ 1144925 h 2223626"/>
              <a:gd name="connsiteX5" fmla="*/ 1215459 w 2164248"/>
              <a:gd name="connsiteY5" fmla="*/ 1082123 h 2223626"/>
              <a:gd name="connsiteX6" fmla="*/ 1195663 w 2164248"/>
              <a:gd name="connsiteY6" fmla="*/ 998388 h 2223626"/>
              <a:gd name="connsiteX7" fmla="*/ 1111928 w 2164248"/>
              <a:gd name="connsiteY7" fmla="*/ 948784 h 2223626"/>
              <a:gd name="connsiteX8" fmla="*/ 1007031 w 2164248"/>
              <a:gd name="connsiteY8" fmla="*/ 977454 h 2223626"/>
              <a:gd name="connsiteX9" fmla="*/ 948781 w 2164248"/>
              <a:gd name="connsiteY9" fmla="*/ 1082351 h 2223626"/>
              <a:gd name="connsiteX10" fmla="*/ 986097 w 2164248"/>
              <a:gd name="connsiteY10" fmla="*/ 1208181 h 2223626"/>
              <a:gd name="connsiteX11" fmla="*/ 1111928 w 2164248"/>
              <a:gd name="connsiteY11" fmla="*/ 1275078 h 2223626"/>
              <a:gd name="connsiteX12" fmla="*/ 1258692 w 2164248"/>
              <a:gd name="connsiteY12" fmla="*/ 1229115 h 2223626"/>
              <a:gd name="connsiteX13" fmla="*/ 1334236 w 2164248"/>
              <a:gd name="connsiteY13" fmla="*/ 1082351 h 2223626"/>
              <a:gd name="connsiteX14" fmla="*/ 1279626 w 2164248"/>
              <a:gd name="connsiteY14" fmla="*/ 914653 h 2223626"/>
              <a:gd name="connsiteX15" fmla="*/ 1111928 w 2164248"/>
              <a:gd name="connsiteY15" fmla="*/ 830462 h 2223626"/>
              <a:gd name="connsiteX16" fmla="*/ 923296 w 2164248"/>
              <a:gd name="connsiteY16" fmla="*/ 893719 h 2223626"/>
              <a:gd name="connsiteX17" fmla="*/ 830231 w 2164248"/>
              <a:gd name="connsiteY17" fmla="*/ 1082351 h 2223626"/>
              <a:gd name="connsiteX18" fmla="*/ 902135 w 2164248"/>
              <a:gd name="connsiteY18" fmla="*/ 1291916 h 2223626"/>
              <a:gd name="connsiteX19" fmla="*/ 1111700 w 2164248"/>
              <a:gd name="connsiteY19" fmla="*/ 1393627 h 2223626"/>
              <a:gd name="connsiteX20" fmla="*/ 1342200 w 2164248"/>
              <a:gd name="connsiteY20" fmla="*/ 1312850 h 2223626"/>
              <a:gd name="connsiteX21" fmla="*/ 1452558 w 2164248"/>
              <a:gd name="connsiteY21" fmla="*/ 1082351 h 2223626"/>
              <a:gd name="connsiteX22" fmla="*/ 1363134 w 2164248"/>
              <a:gd name="connsiteY22" fmla="*/ 830918 h 2223626"/>
              <a:gd name="connsiteX23" fmla="*/ 1111700 w 2164248"/>
              <a:gd name="connsiteY23" fmla="*/ 711913 h 2223626"/>
              <a:gd name="connsiteX24" fmla="*/ 839106 w 2164248"/>
              <a:gd name="connsiteY24" fmla="*/ 809984 h 2223626"/>
              <a:gd name="connsiteX25" fmla="*/ 711455 w 2164248"/>
              <a:gd name="connsiteY25" fmla="*/ 1082578 h 2223626"/>
              <a:gd name="connsiteX26" fmla="*/ 818172 w 2164248"/>
              <a:gd name="connsiteY26" fmla="*/ 1376107 h 2223626"/>
              <a:gd name="connsiteX27" fmla="*/ 1111700 w 2164248"/>
              <a:gd name="connsiteY27" fmla="*/ 1512404 h 2223626"/>
              <a:gd name="connsiteX28" fmla="*/ 1426163 w 2164248"/>
              <a:gd name="connsiteY28" fmla="*/ 1397041 h 2223626"/>
              <a:gd name="connsiteX29" fmla="*/ 1571335 w 2164248"/>
              <a:gd name="connsiteY29" fmla="*/ 1082578 h 2223626"/>
              <a:gd name="connsiteX30" fmla="*/ 1447325 w 2164248"/>
              <a:gd name="connsiteY30" fmla="*/ 747182 h 2223626"/>
              <a:gd name="connsiteX31" fmla="*/ 1111928 w 2164248"/>
              <a:gd name="connsiteY31" fmla="*/ 593364 h 2223626"/>
              <a:gd name="connsiteX32" fmla="*/ 755598 w 2164248"/>
              <a:gd name="connsiteY32" fmla="*/ 726248 h 2223626"/>
              <a:gd name="connsiteX33" fmla="*/ 593133 w 2164248"/>
              <a:gd name="connsiteY33" fmla="*/ 1082578 h 2223626"/>
              <a:gd name="connsiteX34" fmla="*/ 734664 w 2164248"/>
              <a:gd name="connsiteY34" fmla="*/ 1459842 h 2223626"/>
              <a:gd name="connsiteX35" fmla="*/ 1111928 w 2164248"/>
              <a:gd name="connsiteY35" fmla="*/ 1630953 h 2223626"/>
              <a:gd name="connsiteX36" fmla="*/ 1510126 w 2164248"/>
              <a:gd name="connsiteY36" fmla="*/ 1480776 h 2223626"/>
              <a:gd name="connsiteX37" fmla="*/ 1689884 w 2164248"/>
              <a:gd name="connsiteY37" fmla="*/ 1082578 h 2223626"/>
              <a:gd name="connsiteX38" fmla="*/ 1531060 w 2164248"/>
              <a:gd name="connsiteY38" fmla="*/ 662992 h 2223626"/>
              <a:gd name="connsiteX39" fmla="*/ 1111928 w 2164248"/>
              <a:gd name="connsiteY39" fmla="*/ 474588 h 2223626"/>
              <a:gd name="connsiteX40" fmla="*/ 671862 w 2164248"/>
              <a:gd name="connsiteY40" fmla="*/ 642058 h 2223626"/>
              <a:gd name="connsiteX41" fmla="*/ 474811 w 2164248"/>
              <a:gd name="connsiteY41" fmla="*/ 1082351 h 2223626"/>
              <a:gd name="connsiteX42" fmla="*/ 650929 w 2164248"/>
              <a:gd name="connsiteY42" fmla="*/ 1543577 h 2223626"/>
              <a:gd name="connsiteX43" fmla="*/ 1112156 w 2164248"/>
              <a:gd name="connsiteY43" fmla="*/ 1749502 h 2223626"/>
              <a:gd name="connsiteX44" fmla="*/ 1594316 w 2164248"/>
              <a:gd name="connsiteY44" fmla="*/ 1564739 h 2223626"/>
              <a:gd name="connsiteX45" fmla="*/ 1808888 w 2164248"/>
              <a:gd name="connsiteY45" fmla="*/ 1082578 h 2223626"/>
              <a:gd name="connsiteX46" fmla="*/ 1615250 w 2164248"/>
              <a:gd name="connsiteY46" fmla="*/ 579484 h 2223626"/>
              <a:gd name="connsiteX47" fmla="*/ 1112156 w 2164248"/>
              <a:gd name="connsiteY47" fmla="*/ 356266 h 2223626"/>
              <a:gd name="connsiteX48" fmla="*/ 588127 w 2164248"/>
              <a:gd name="connsiteY48" fmla="*/ 558550 h 2223626"/>
              <a:gd name="connsiteX49" fmla="*/ 356262 w 2164248"/>
              <a:gd name="connsiteY49" fmla="*/ 1082578 h 2223626"/>
              <a:gd name="connsiteX50" fmla="*/ 567193 w 2164248"/>
              <a:gd name="connsiteY50" fmla="*/ 1627540 h 2223626"/>
              <a:gd name="connsiteX51" fmla="*/ 1112156 w 2164248"/>
              <a:gd name="connsiteY51" fmla="*/ 1868051 h 2223626"/>
              <a:gd name="connsiteX52" fmla="*/ 1678052 w 2164248"/>
              <a:gd name="connsiteY52" fmla="*/ 1648474 h 2223626"/>
              <a:gd name="connsiteX53" fmla="*/ 1927210 w 2164248"/>
              <a:gd name="connsiteY53" fmla="*/ 1082578 h 2223626"/>
              <a:gd name="connsiteX54" fmla="*/ 1698986 w 2164248"/>
              <a:gd name="connsiteY54" fmla="*/ 495749 h 2223626"/>
              <a:gd name="connsiteX55" fmla="*/ 1112156 w 2164248"/>
              <a:gd name="connsiteY55" fmla="*/ 237717 h 2223626"/>
              <a:gd name="connsiteX56" fmla="*/ 504392 w 2164248"/>
              <a:gd name="connsiteY56" fmla="*/ 474588 h 2223626"/>
              <a:gd name="connsiteX57" fmla="*/ 237713 w 2164248"/>
              <a:gd name="connsiteY57" fmla="*/ 1082351 h 2223626"/>
              <a:gd name="connsiteX58" fmla="*/ 483458 w 2164248"/>
              <a:gd name="connsiteY58" fmla="*/ 1711275 h 2223626"/>
              <a:gd name="connsiteX59" fmla="*/ 1112383 w 2164248"/>
              <a:gd name="connsiteY59" fmla="*/ 1986600 h 2223626"/>
              <a:gd name="connsiteX60" fmla="*/ 1762242 w 2164248"/>
              <a:gd name="connsiteY60" fmla="*/ 1732209 h 2223626"/>
              <a:gd name="connsiteX61" fmla="*/ 2046214 w 2164248"/>
              <a:gd name="connsiteY61" fmla="*/ 1082351 h 2223626"/>
              <a:gd name="connsiteX62" fmla="*/ 1783176 w 2164248"/>
              <a:gd name="connsiteY62" fmla="*/ 411559 h 2223626"/>
              <a:gd name="connsiteX63" fmla="*/ 1112383 w 2164248"/>
              <a:gd name="connsiteY63" fmla="*/ 118940 h 2223626"/>
              <a:gd name="connsiteX64" fmla="*/ 419974 w 2164248"/>
              <a:gd name="connsiteY64" fmla="*/ 390397 h 2223626"/>
              <a:gd name="connsiteX65" fmla="*/ 118709 w 2164248"/>
              <a:gd name="connsiteY65" fmla="*/ 1082123 h 2223626"/>
              <a:gd name="connsiteX66" fmla="*/ 399040 w 2164248"/>
              <a:gd name="connsiteY66" fmla="*/ 1794783 h 2223626"/>
              <a:gd name="connsiteX67" fmla="*/ 1111700 w 2164248"/>
              <a:gd name="connsiteY67" fmla="*/ 2104695 h 2223626"/>
              <a:gd name="connsiteX68" fmla="*/ 1845295 w 2164248"/>
              <a:gd name="connsiteY68" fmla="*/ 1815717 h 2223626"/>
              <a:gd name="connsiteX69" fmla="*/ 2164081 w 2164248"/>
              <a:gd name="connsiteY69" fmla="*/ 1082123 h 2223626"/>
              <a:gd name="connsiteX70" fmla="*/ 1866229 w 2164248"/>
              <a:gd name="connsiteY70" fmla="*/ 327596 h 2223626"/>
              <a:gd name="connsiteX71" fmla="*/ 1111700 w 2164248"/>
              <a:gd name="connsiteY71" fmla="*/ 164 h 2223626"/>
              <a:gd name="connsiteX72" fmla="*/ 336238 w 2164248"/>
              <a:gd name="connsiteY72" fmla="*/ 306662 h 2223626"/>
              <a:gd name="connsiteX73" fmla="*/ 159 w 2164248"/>
              <a:gd name="connsiteY73" fmla="*/ 1082123 h 2223626"/>
              <a:gd name="connsiteX74" fmla="*/ 315305 w 2164248"/>
              <a:gd name="connsiteY74" fmla="*/ 1878746 h 2223626"/>
              <a:gd name="connsiteX75" fmla="*/ 1111928 w 2164248"/>
              <a:gd name="connsiteY75" fmla="*/ 2223471 h 2223626"/>
              <a:gd name="connsiteX76" fmla="*/ 1929258 w 2164248"/>
              <a:gd name="connsiteY76" fmla="*/ 1899680 h 2223626"/>
              <a:gd name="connsiteX77" fmla="*/ 2004802 w 2164248"/>
              <a:gd name="connsiteY77" fmla="*/ 1819357 h 222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164248" h="2223626">
                <a:moveTo>
                  <a:pt x="1090767" y="1061190"/>
                </a:moveTo>
                <a:cubicBezTo>
                  <a:pt x="1081210" y="1063237"/>
                  <a:pt x="1072108" y="1070746"/>
                  <a:pt x="1067330" y="1082123"/>
                </a:cubicBezTo>
                <a:cubicBezTo>
                  <a:pt x="1062096" y="1094638"/>
                  <a:pt x="1062551" y="1109883"/>
                  <a:pt x="1069833" y="1123991"/>
                </a:cubicBezTo>
                <a:cubicBezTo>
                  <a:pt x="1077797" y="1139464"/>
                  <a:pt x="1092815" y="1151296"/>
                  <a:pt x="1111700" y="1156074"/>
                </a:cubicBezTo>
                <a:cubicBezTo>
                  <a:pt x="1132179" y="1161308"/>
                  <a:pt x="1155161" y="1157440"/>
                  <a:pt x="1174502" y="1144925"/>
                </a:cubicBezTo>
                <a:cubicBezTo>
                  <a:pt x="1195436" y="1131272"/>
                  <a:pt x="1210454" y="1108746"/>
                  <a:pt x="1215459" y="1082123"/>
                </a:cubicBezTo>
                <a:cubicBezTo>
                  <a:pt x="1220693" y="1053681"/>
                  <a:pt x="1213639" y="1023418"/>
                  <a:pt x="1195663" y="998388"/>
                </a:cubicBezTo>
                <a:cubicBezTo>
                  <a:pt x="1176322" y="971766"/>
                  <a:pt x="1146287" y="953790"/>
                  <a:pt x="1111928" y="948784"/>
                </a:cubicBezTo>
                <a:cubicBezTo>
                  <a:pt x="1075521" y="943551"/>
                  <a:pt x="1037749" y="953562"/>
                  <a:pt x="1007031" y="977454"/>
                </a:cubicBezTo>
                <a:cubicBezTo>
                  <a:pt x="974948" y="1002256"/>
                  <a:pt x="953787" y="1040028"/>
                  <a:pt x="948781" y="1082351"/>
                </a:cubicBezTo>
                <a:cubicBezTo>
                  <a:pt x="943775" y="1126494"/>
                  <a:pt x="956745" y="1172002"/>
                  <a:pt x="986097" y="1208181"/>
                </a:cubicBezTo>
                <a:cubicBezTo>
                  <a:pt x="1016588" y="1245726"/>
                  <a:pt x="1061641" y="1270073"/>
                  <a:pt x="1111928" y="1275078"/>
                </a:cubicBezTo>
                <a:cubicBezTo>
                  <a:pt x="1164035" y="1280084"/>
                  <a:pt x="1216825" y="1263929"/>
                  <a:pt x="1258692" y="1229115"/>
                </a:cubicBezTo>
                <a:cubicBezTo>
                  <a:pt x="1301925" y="1193164"/>
                  <a:pt x="1329458" y="1140374"/>
                  <a:pt x="1334236" y="1082351"/>
                </a:cubicBezTo>
                <a:cubicBezTo>
                  <a:pt x="1339242" y="1022507"/>
                  <a:pt x="1319901" y="961981"/>
                  <a:pt x="1279626" y="914653"/>
                </a:cubicBezTo>
                <a:cubicBezTo>
                  <a:pt x="1237986" y="865959"/>
                  <a:pt x="1177915" y="835241"/>
                  <a:pt x="1111928" y="830462"/>
                </a:cubicBezTo>
                <a:cubicBezTo>
                  <a:pt x="1044121" y="825457"/>
                  <a:pt x="976086" y="847983"/>
                  <a:pt x="923296" y="893719"/>
                </a:cubicBezTo>
                <a:cubicBezTo>
                  <a:pt x="868914" y="940820"/>
                  <a:pt x="835237" y="1008627"/>
                  <a:pt x="830231" y="1082351"/>
                </a:cubicBezTo>
                <a:cubicBezTo>
                  <a:pt x="825225" y="1157895"/>
                  <a:pt x="850710" y="1233438"/>
                  <a:pt x="902135" y="1291916"/>
                </a:cubicBezTo>
                <a:cubicBezTo>
                  <a:pt x="954924" y="1351760"/>
                  <a:pt x="1030241" y="1388622"/>
                  <a:pt x="1111700" y="1393627"/>
                </a:cubicBezTo>
                <a:cubicBezTo>
                  <a:pt x="1195208" y="1398633"/>
                  <a:pt x="1278261" y="1369963"/>
                  <a:pt x="1342200" y="1312850"/>
                </a:cubicBezTo>
                <a:cubicBezTo>
                  <a:pt x="1407505" y="1254600"/>
                  <a:pt x="1447552" y="1171775"/>
                  <a:pt x="1452558" y="1082351"/>
                </a:cubicBezTo>
                <a:cubicBezTo>
                  <a:pt x="1457564" y="990879"/>
                  <a:pt x="1425708" y="900318"/>
                  <a:pt x="1363134" y="830918"/>
                </a:cubicBezTo>
                <a:cubicBezTo>
                  <a:pt x="1299422" y="759925"/>
                  <a:pt x="1208861" y="716919"/>
                  <a:pt x="1111700" y="711913"/>
                </a:cubicBezTo>
                <a:cubicBezTo>
                  <a:pt x="1012492" y="706907"/>
                  <a:pt x="914194" y="741949"/>
                  <a:pt x="839106" y="809984"/>
                </a:cubicBezTo>
                <a:cubicBezTo>
                  <a:pt x="762652" y="879384"/>
                  <a:pt x="716461" y="977227"/>
                  <a:pt x="711455" y="1082578"/>
                </a:cubicBezTo>
                <a:cubicBezTo>
                  <a:pt x="706449" y="1189750"/>
                  <a:pt x="744448" y="1295330"/>
                  <a:pt x="818172" y="1376107"/>
                </a:cubicBezTo>
                <a:cubicBezTo>
                  <a:pt x="893033" y="1458249"/>
                  <a:pt x="998612" y="1507626"/>
                  <a:pt x="1111700" y="1512404"/>
                </a:cubicBezTo>
                <a:cubicBezTo>
                  <a:pt x="1226609" y="1517410"/>
                  <a:pt x="1339925" y="1476225"/>
                  <a:pt x="1426163" y="1397041"/>
                </a:cubicBezTo>
                <a:cubicBezTo>
                  <a:pt x="1513767" y="1316491"/>
                  <a:pt x="1566329" y="1203630"/>
                  <a:pt x="1571335" y="1082578"/>
                </a:cubicBezTo>
                <a:cubicBezTo>
                  <a:pt x="1576341" y="959706"/>
                  <a:pt x="1531970" y="838882"/>
                  <a:pt x="1447325" y="747182"/>
                </a:cubicBezTo>
                <a:cubicBezTo>
                  <a:pt x="1361314" y="653890"/>
                  <a:pt x="1240717" y="598370"/>
                  <a:pt x="1111928" y="593364"/>
                </a:cubicBezTo>
                <a:cubicBezTo>
                  <a:pt x="981319" y="588358"/>
                  <a:pt x="852986" y="635915"/>
                  <a:pt x="755598" y="726248"/>
                </a:cubicBezTo>
                <a:cubicBezTo>
                  <a:pt x="656845" y="817948"/>
                  <a:pt x="598139" y="946053"/>
                  <a:pt x="593133" y="1082578"/>
                </a:cubicBezTo>
                <a:cubicBezTo>
                  <a:pt x="588127" y="1221151"/>
                  <a:pt x="638641" y="1356993"/>
                  <a:pt x="734664" y="1459842"/>
                </a:cubicBezTo>
                <a:cubicBezTo>
                  <a:pt x="831824" y="1564056"/>
                  <a:pt x="967439" y="1625947"/>
                  <a:pt x="1111928" y="1630953"/>
                </a:cubicBezTo>
                <a:cubicBezTo>
                  <a:pt x="1258237" y="1635959"/>
                  <a:pt x="1401816" y="1582259"/>
                  <a:pt x="1510126" y="1480776"/>
                </a:cubicBezTo>
                <a:cubicBezTo>
                  <a:pt x="1620029" y="1377927"/>
                  <a:pt x="1684878" y="1234804"/>
                  <a:pt x="1689884" y="1082578"/>
                </a:cubicBezTo>
                <a:cubicBezTo>
                  <a:pt x="1694890" y="927850"/>
                  <a:pt x="1638004" y="776990"/>
                  <a:pt x="1531060" y="662992"/>
                </a:cubicBezTo>
                <a:cubicBezTo>
                  <a:pt x="1422750" y="547628"/>
                  <a:pt x="1272117" y="479594"/>
                  <a:pt x="1111928" y="474588"/>
                </a:cubicBezTo>
                <a:cubicBezTo>
                  <a:pt x="949691" y="469582"/>
                  <a:pt x="791322" y="529653"/>
                  <a:pt x="671862" y="642058"/>
                </a:cubicBezTo>
                <a:cubicBezTo>
                  <a:pt x="550810" y="755829"/>
                  <a:pt x="479590" y="914198"/>
                  <a:pt x="474811" y="1082351"/>
                </a:cubicBezTo>
                <a:cubicBezTo>
                  <a:pt x="469805" y="1252324"/>
                  <a:pt x="532834" y="1418429"/>
                  <a:pt x="650929" y="1543577"/>
                </a:cubicBezTo>
                <a:cubicBezTo>
                  <a:pt x="770388" y="1670090"/>
                  <a:pt x="936038" y="1744496"/>
                  <a:pt x="1112156" y="1749502"/>
                </a:cubicBezTo>
                <a:cubicBezTo>
                  <a:pt x="1290093" y="1754508"/>
                  <a:pt x="1463480" y="1688294"/>
                  <a:pt x="1594316" y="1564739"/>
                </a:cubicBezTo>
                <a:cubicBezTo>
                  <a:pt x="1726518" y="1439818"/>
                  <a:pt x="1803882" y="1266432"/>
                  <a:pt x="1808888" y="1082578"/>
                </a:cubicBezTo>
                <a:cubicBezTo>
                  <a:pt x="1813894" y="896905"/>
                  <a:pt x="1744494" y="715782"/>
                  <a:pt x="1615250" y="579484"/>
                </a:cubicBezTo>
                <a:cubicBezTo>
                  <a:pt x="1484641" y="441822"/>
                  <a:pt x="1303746" y="361272"/>
                  <a:pt x="1112156" y="356266"/>
                </a:cubicBezTo>
                <a:cubicBezTo>
                  <a:pt x="918518" y="351260"/>
                  <a:pt x="729886" y="423618"/>
                  <a:pt x="588127" y="558550"/>
                </a:cubicBezTo>
                <a:cubicBezTo>
                  <a:pt x="445003" y="694620"/>
                  <a:pt x="361268" y="883025"/>
                  <a:pt x="356262" y="1082578"/>
                </a:cubicBezTo>
                <a:cubicBezTo>
                  <a:pt x="351256" y="1283952"/>
                  <a:pt x="426800" y="1480093"/>
                  <a:pt x="567193" y="1627540"/>
                </a:cubicBezTo>
                <a:cubicBezTo>
                  <a:pt x="708952" y="1776352"/>
                  <a:pt x="904865" y="1863045"/>
                  <a:pt x="1112156" y="1868051"/>
                </a:cubicBezTo>
                <a:cubicBezTo>
                  <a:pt x="1321494" y="1873057"/>
                  <a:pt x="1525144" y="1794328"/>
                  <a:pt x="1678052" y="1648474"/>
                </a:cubicBezTo>
                <a:cubicBezTo>
                  <a:pt x="1832325" y="1501255"/>
                  <a:pt x="1922204" y="1297833"/>
                  <a:pt x="1927210" y="1082578"/>
                </a:cubicBezTo>
                <a:cubicBezTo>
                  <a:pt x="1932216" y="865504"/>
                  <a:pt x="1850301" y="654118"/>
                  <a:pt x="1698986" y="495749"/>
                </a:cubicBezTo>
                <a:cubicBezTo>
                  <a:pt x="1546305" y="335787"/>
                  <a:pt x="1335146" y="242723"/>
                  <a:pt x="1112156" y="237717"/>
                </a:cubicBezTo>
                <a:cubicBezTo>
                  <a:pt x="887117" y="232711"/>
                  <a:pt x="668449" y="317584"/>
                  <a:pt x="504392" y="474588"/>
                </a:cubicBezTo>
                <a:cubicBezTo>
                  <a:pt x="338969" y="632957"/>
                  <a:pt x="242719" y="851396"/>
                  <a:pt x="237713" y="1082351"/>
                </a:cubicBezTo>
                <a:cubicBezTo>
                  <a:pt x="232707" y="1315126"/>
                  <a:pt x="320766" y="1541529"/>
                  <a:pt x="483458" y="1711275"/>
                </a:cubicBezTo>
                <a:cubicBezTo>
                  <a:pt x="647288" y="1882386"/>
                  <a:pt x="873464" y="1981594"/>
                  <a:pt x="1112383" y="1986600"/>
                </a:cubicBezTo>
                <a:cubicBezTo>
                  <a:pt x="1353122" y="1991606"/>
                  <a:pt x="1587035" y="1900362"/>
                  <a:pt x="1762242" y="1732209"/>
                </a:cubicBezTo>
                <a:cubicBezTo>
                  <a:pt x="1938814" y="1562691"/>
                  <a:pt x="2041208" y="1329006"/>
                  <a:pt x="2046214" y="1082351"/>
                </a:cubicBezTo>
                <a:cubicBezTo>
                  <a:pt x="2051220" y="833648"/>
                  <a:pt x="1956790" y="592227"/>
                  <a:pt x="1783176" y="411559"/>
                </a:cubicBezTo>
                <a:cubicBezTo>
                  <a:pt x="1608196" y="229526"/>
                  <a:pt x="1367002" y="123946"/>
                  <a:pt x="1112383" y="118940"/>
                </a:cubicBezTo>
                <a:cubicBezTo>
                  <a:pt x="855261" y="113707"/>
                  <a:pt x="606330" y="211095"/>
                  <a:pt x="419974" y="390397"/>
                </a:cubicBezTo>
                <a:cubicBezTo>
                  <a:pt x="232252" y="571065"/>
                  <a:pt x="123715" y="819768"/>
                  <a:pt x="118709" y="1082123"/>
                </a:cubicBezTo>
                <a:cubicBezTo>
                  <a:pt x="113703" y="1346526"/>
                  <a:pt x="214276" y="1602966"/>
                  <a:pt x="399040" y="1794783"/>
                </a:cubicBezTo>
                <a:cubicBezTo>
                  <a:pt x="585169" y="1987966"/>
                  <a:pt x="841381" y="2099916"/>
                  <a:pt x="1111700" y="2104695"/>
                </a:cubicBezTo>
                <a:cubicBezTo>
                  <a:pt x="1383840" y="2109700"/>
                  <a:pt x="1648016" y="2005941"/>
                  <a:pt x="1845295" y="1815717"/>
                </a:cubicBezTo>
                <a:cubicBezTo>
                  <a:pt x="2044166" y="1624127"/>
                  <a:pt x="2159075" y="1360179"/>
                  <a:pt x="2164081" y="1082123"/>
                </a:cubicBezTo>
                <a:cubicBezTo>
                  <a:pt x="2169087" y="802020"/>
                  <a:pt x="2062142" y="530563"/>
                  <a:pt x="1866229" y="327596"/>
                </a:cubicBezTo>
                <a:cubicBezTo>
                  <a:pt x="1669178" y="123264"/>
                  <a:pt x="1397720" y="5170"/>
                  <a:pt x="1111700" y="164"/>
                </a:cubicBezTo>
                <a:cubicBezTo>
                  <a:pt x="823860" y="-4842"/>
                  <a:pt x="544667" y="105060"/>
                  <a:pt x="336238" y="306662"/>
                </a:cubicBezTo>
                <a:cubicBezTo>
                  <a:pt x="126217" y="509401"/>
                  <a:pt x="5165" y="788367"/>
                  <a:pt x="159" y="1082123"/>
                </a:cubicBezTo>
                <a:cubicBezTo>
                  <a:pt x="-4847" y="1377927"/>
                  <a:pt x="108242" y="1664629"/>
                  <a:pt x="315305" y="1878746"/>
                </a:cubicBezTo>
                <a:cubicBezTo>
                  <a:pt x="523733" y="2094228"/>
                  <a:pt x="810208" y="2218465"/>
                  <a:pt x="1111928" y="2223471"/>
                </a:cubicBezTo>
                <a:cubicBezTo>
                  <a:pt x="1415469" y="2228477"/>
                  <a:pt x="1709680" y="2112203"/>
                  <a:pt x="1929258" y="1899680"/>
                </a:cubicBezTo>
                <a:cubicBezTo>
                  <a:pt x="1955880" y="1873967"/>
                  <a:pt x="1980910" y="1847118"/>
                  <a:pt x="2004802" y="1819357"/>
                </a:cubicBezTo>
              </a:path>
            </a:pathLst>
          </a:custGeom>
          <a:solidFill>
            <a:srgbClr val="F9F9F9">
              <a:alpha val="21878"/>
            </a:srgbClr>
          </a:solidFill>
          <a:ln w="23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 name="Rectangle 23">
            <a:extLst>
              <a:ext uri="{FF2B5EF4-FFF2-40B4-BE49-F238E27FC236}">
                <a16:creationId xmlns:a16="http://schemas.microsoft.com/office/drawing/2014/main" id="{1391B371-16BE-A14F-AC7B-266F26FEA96A}"/>
              </a:ext>
            </a:extLst>
          </p:cNvPr>
          <p:cNvSpPr/>
          <p:nvPr/>
        </p:nvSpPr>
        <p:spPr>
          <a:xfrm>
            <a:off x="6794555" y="587170"/>
            <a:ext cx="268024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600" b="1" i="0" u="none" strike="noStrike" kern="1200" cap="none" spc="0" normalizeH="0" baseline="0" noProof="0" dirty="0">
              <a:ln w="0">
                <a:noFill/>
              </a:ln>
              <a:solidFill>
                <a:srgbClr val="C00000"/>
              </a:solidFill>
              <a:effectLst/>
              <a:uLnTx/>
              <a:uFillTx/>
              <a:latin typeface="Raleway ExtraBold" pitchFamily="2" charset="0"/>
              <a:ea typeface="DengXian" panose="02010600030101010101" pitchFamily="2" charset="-122"/>
            </a:endParaRPr>
          </a:p>
        </p:txBody>
      </p:sp>
      <p:sp>
        <p:nvSpPr>
          <p:cNvPr id="2" name="Rectangle 1">
            <a:extLst>
              <a:ext uri="{FF2B5EF4-FFF2-40B4-BE49-F238E27FC236}">
                <a16:creationId xmlns:a16="http://schemas.microsoft.com/office/drawing/2014/main" id="{A9626010-5DF0-3A45-8C28-8E8D3D5162C4}"/>
              </a:ext>
            </a:extLst>
          </p:cNvPr>
          <p:cNvSpPr/>
          <p:nvPr/>
        </p:nvSpPr>
        <p:spPr>
          <a:xfrm>
            <a:off x="795551" y="1928831"/>
            <a:ext cx="4786934" cy="2641172"/>
          </a:xfrm>
          <a:prstGeom prst="rect">
            <a:avLst/>
          </a:prstGeom>
        </p:spPr>
        <p:txBody>
          <a:bodyPr wrap="square">
            <a:spAutoFit/>
          </a:bodyPr>
          <a:lstStyle/>
          <a:p>
            <a:pPr marL="171450" lvl="0" indent="-171450">
              <a:lnSpc>
                <a:spcPct val="150000"/>
              </a:lnSpc>
              <a:buFont typeface="Arial" panose="020B0604020202020204" pitchFamily="34" charset="0"/>
              <a:buChar char="•"/>
            </a:pPr>
            <a:r>
              <a:rPr lang="en-US" sz="1400" dirty="0">
                <a:solidFill>
                  <a:prstClr val="white"/>
                </a:solidFill>
                <a:latin typeface="Montserrat" pitchFamily="2" charset="77"/>
              </a:rPr>
              <a:t>Hackers breached the company’s corporate networks and injected malicious code into SolarWinds’ popular software product. </a:t>
            </a:r>
          </a:p>
          <a:p>
            <a:pPr lvl="0">
              <a:lnSpc>
                <a:spcPct val="150000"/>
              </a:lnSpc>
            </a:pPr>
            <a:endParaRPr lang="en-US" sz="1400" dirty="0">
              <a:solidFill>
                <a:prstClr val="white"/>
              </a:solidFill>
              <a:latin typeface="Montserrat" pitchFamily="2" charset="77"/>
            </a:endParaRPr>
          </a:p>
          <a:p>
            <a:pPr marL="171450" lvl="0" indent="-171450">
              <a:lnSpc>
                <a:spcPct val="150000"/>
              </a:lnSpc>
              <a:buFont typeface="Arial" panose="020B0604020202020204" pitchFamily="34" charset="0"/>
              <a:buChar char="•"/>
            </a:pPr>
            <a:r>
              <a:rPr lang="en-US" sz="1400" dirty="0">
                <a:solidFill>
                  <a:prstClr val="white"/>
                </a:solidFill>
                <a:latin typeface="Montserrat" pitchFamily="2" charset="77"/>
              </a:rPr>
              <a:t>Subsequently, SolarWinds unknowingly gave hackers  access to the networks of thousands of their customers via a routine software update that contained the malicious code.  </a:t>
            </a:r>
          </a:p>
        </p:txBody>
      </p:sp>
      <p:pic>
        <p:nvPicPr>
          <p:cNvPr id="7" name="Picture 6">
            <a:extLst>
              <a:ext uri="{FF2B5EF4-FFF2-40B4-BE49-F238E27FC236}">
                <a16:creationId xmlns:a16="http://schemas.microsoft.com/office/drawing/2014/main" id="{DE2B90CF-156B-244B-A43A-8C1BBA5B7A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594" y="1183134"/>
            <a:ext cx="2355847" cy="534667"/>
          </a:xfrm>
          <a:prstGeom prst="rect">
            <a:avLst/>
          </a:prstGeom>
        </p:spPr>
      </p:pic>
      <p:sp>
        <p:nvSpPr>
          <p:cNvPr id="5" name="Rectangle 4">
            <a:extLst>
              <a:ext uri="{FF2B5EF4-FFF2-40B4-BE49-F238E27FC236}">
                <a16:creationId xmlns:a16="http://schemas.microsoft.com/office/drawing/2014/main" id="{E85851B4-CD8B-4343-A4C0-E4AB69D78D55}"/>
              </a:ext>
            </a:extLst>
          </p:cNvPr>
          <p:cNvSpPr/>
          <p:nvPr/>
        </p:nvSpPr>
        <p:spPr>
          <a:xfrm>
            <a:off x="-1078049" y="4954136"/>
            <a:ext cx="14002871" cy="2971171"/>
          </a:xfrm>
          <a:prstGeom prst="rect">
            <a:avLst/>
          </a:prstGeom>
          <a:gradFill>
            <a:gsLst>
              <a:gs pos="0">
                <a:srgbClr val="8C0000"/>
              </a:gs>
              <a:gs pos="100000">
                <a:srgbClr val="C00000">
                  <a:alpha val="7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AFE0873-4D6B-44F6-BB60-8727E02092BB}"/>
              </a:ext>
            </a:extLst>
          </p:cNvPr>
          <p:cNvGrpSpPr/>
          <p:nvPr/>
        </p:nvGrpSpPr>
        <p:grpSpPr>
          <a:xfrm>
            <a:off x="345018" y="5206395"/>
            <a:ext cx="2743434" cy="1180446"/>
            <a:chOff x="801355" y="3110273"/>
            <a:chExt cx="2743434" cy="1180446"/>
          </a:xfrm>
        </p:grpSpPr>
        <p:sp>
          <p:nvSpPr>
            <p:cNvPr id="15" name="Rectangle 14">
              <a:extLst>
                <a:ext uri="{FF2B5EF4-FFF2-40B4-BE49-F238E27FC236}">
                  <a16:creationId xmlns:a16="http://schemas.microsoft.com/office/drawing/2014/main" id="{A8F1E724-CC91-43E4-B6B9-B1409E21CEB7}"/>
                </a:ext>
              </a:extLst>
            </p:cNvPr>
            <p:cNvSpPr/>
            <p:nvPr/>
          </p:nvSpPr>
          <p:spPr>
            <a:xfrm>
              <a:off x="801355" y="3952870"/>
              <a:ext cx="2743434" cy="337849"/>
            </a:xfrm>
            <a:prstGeom prst="rect">
              <a:avLst/>
            </a:prstGeom>
          </p:spPr>
          <p:txBody>
            <a:bodyPr wrap="square">
              <a:spAutoFit/>
            </a:bodyPr>
            <a:lstStyle/>
            <a:p>
              <a:pPr algn="ctr">
                <a:lnSpc>
                  <a:spcPct val="150000"/>
                </a:lnSpc>
              </a:pPr>
              <a:r>
                <a:rPr lang="en-US" sz="1200" dirty="0">
                  <a:solidFill>
                    <a:schemeClr val="bg1"/>
                  </a:solidFill>
                  <a:latin typeface="Montserrat Light" pitchFamily="2" charset="77"/>
                </a:rPr>
                <a:t>organizations affected</a:t>
              </a:r>
              <a:endParaRPr lang="en-US" sz="1200" dirty="0">
                <a:solidFill>
                  <a:schemeClr val="bg1"/>
                </a:solidFill>
                <a:latin typeface="Raleway" pitchFamily="2" charset="77"/>
              </a:endParaRPr>
            </a:p>
          </p:txBody>
        </p:sp>
        <p:sp>
          <p:nvSpPr>
            <p:cNvPr id="16" name="Rectangle 15">
              <a:extLst>
                <a:ext uri="{FF2B5EF4-FFF2-40B4-BE49-F238E27FC236}">
                  <a16:creationId xmlns:a16="http://schemas.microsoft.com/office/drawing/2014/main" id="{4A71D6F2-868E-440B-9344-0F4B958C6305}"/>
                </a:ext>
              </a:extLst>
            </p:cNvPr>
            <p:cNvSpPr/>
            <p:nvPr/>
          </p:nvSpPr>
          <p:spPr>
            <a:xfrm>
              <a:off x="1397743" y="3110273"/>
              <a:ext cx="1449436" cy="923330"/>
            </a:xfrm>
            <a:prstGeom prst="rect">
              <a:avLst/>
            </a:prstGeom>
            <a:noFill/>
          </p:spPr>
          <p:txBody>
            <a:bodyPr wrap="none">
              <a:spAutoFit/>
            </a:bodyPr>
            <a:lstStyle/>
            <a:p>
              <a:r>
                <a:rPr lang="en-US" altLang="zh-CN" sz="5400" b="1" dirty="0">
                  <a:ln w="41275">
                    <a:noFill/>
                  </a:ln>
                  <a:solidFill>
                    <a:schemeClr val="bg1"/>
                  </a:solidFill>
                  <a:latin typeface="Montserrat ExtraBold" pitchFamily="2" charset="77"/>
                </a:rPr>
                <a:t>18K</a:t>
              </a:r>
            </a:p>
          </p:txBody>
        </p:sp>
      </p:grpSp>
      <p:grpSp>
        <p:nvGrpSpPr>
          <p:cNvPr id="23" name="Group 22">
            <a:extLst>
              <a:ext uri="{FF2B5EF4-FFF2-40B4-BE49-F238E27FC236}">
                <a16:creationId xmlns:a16="http://schemas.microsoft.com/office/drawing/2014/main" id="{AF600AE3-9165-4BF3-AF23-89528419EC82}"/>
              </a:ext>
            </a:extLst>
          </p:cNvPr>
          <p:cNvGrpSpPr/>
          <p:nvPr/>
        </p:nvGrpSpPr>
        <p:grpSpPr>
          <a:xfrm>
            <a:off x="4492380" y="5217522"/>
            <a:ext cx="2743434" cy="1172353"/>
            <a:chOff x="1483067" y="3110273"/>
            <a:chExt cx="2743434" cy="1172353"/>
          </a:xfrm>
        </p:grpSpPr>
        <p:sp>
          <p:nvSpPr>
            <p:cNvPr id="25" name="Rectangle 24">
              <a:extLst>
                <a:ext uri="{FF2B5EF4-FFF2-40B4-BE49-F238E27FC236}">
                  <a16:creationId xmlns:a16="http://schemas.microsoft.com/office/drawing/2014/main" id="{90E29717-F817-4A56-998A-2C291C8B407F}"/>
                </a:ext>
              </a:extLst>
            </p:cNvPr>
            <p:cNvSpPr/>
            <p:nvPr/>
          </p:nvSpPr>
          <p:spPr>
            <a:xfrm>
              <a:off x="1483067" y="3944777"/>
              <a:ext cx="2743434" cy="337849"/>
            </a:xfrm>
            <a:prstGeom prst="rect">
              <a:avLst/>
            </a:prstGeom>
          </p:spPr>
          <p:txBody>
            <a:bodyPr wrap="square">
              <a:spAutoFit/>
            </a:bodyPr>
            <a:lstStyle/>
            <a:p>
              <a:pPr algn="ctr">
                <a:lnSpc>
                  <a:spcPct val="150000"/>
                </a:lnSpc>
              </a:pPr>
              <a:r>
                <a:rPr lang="en-US" sz="1200" dirty="0">
                  <a:solidFill>
                    <a:schemeClr val="bg1"/>
                  </a:solidFill>
                  <a:latin typeface="Montserrat Light" pitchFamily="2" charset="77"/>
                </a:rPr>
                <a:t>SolarWinds Recovery Costs</a:t>
              </a:r>
              <a:endParaRPr lang="en-US" sz="1200" dirty="0">
                <a:solidFill>
                  <a:schemeClr val="bg1"/>
                </a:solidFill>
                <a:latin typeface="Raleway" pitchFamily="2" charset="77"/>
              </a:endParaRPr>
            </a:p>
          </p:txBody>
        </p:sp>
        <p:sp>
          <p:nvSpPr>
            <p:cNvPr id="26" name="Rectangle 25">
              <a:extLst>
                <a:ext uri="{FF2B5EF4-FFF2-40B4-BE49-F238E27FC236}">
                  <a16:creationId xmlns:a16="http://schemas.microsoft.com/office/drawing/2014/main" id="{0C4AA265-3548-4ACC-9C33-243214A2AE54}"/>
                </a:ext>
              </a:extLst>
            </p:cNvPr>
            <p:cNvSpPr/>
            <p:nvPr/>
          </p:nvSpPr>
          <p:spPr>
            <a:xfrm>
              <a:off x="1750591" y="3110273"/>
              <a:ext cx="2037737" cy="923330"/>
            </a:xfrm>
            <a:prstGeom prst="rect">
              <a:avLst/>
            </a:prstGeom>
            <a:noFill/>
          </p:spPr>
          <p:txBody>
            <a:bodyPr wrap="none">
              <a:spAutoFit/>
            </a:bodyPr>
            <a:lstStyle/>
            <a:p>
              <a:r>
                <a:rPr lang="en-US" altLang="zh-CN" sz="5400" b="1" dirty="0">
                  <a:ln w="41275">
                    <a:noFill/>
                  </a:ln>
                  <a:solidFill>
                    <a:schemeClr val="bg1"/>
                  </a:solidFill>
                  <a:latin typeface="Montserrat ExtraBold" pitchFamily="2" charset="77"/>
                </a:rPr>
                <a:t>$18M</a:t>
              </a:r>
            </a:p>
          </p:txBody>
        </p:sp>
      </p:grpSp>
      <p:grpSp>
        <p:nvGrpSpPr>
          <p:cNvPr id="27" name="Group 26">
            <a:extLst>
              <a:ext uri="{FF2B5EF4-FFF2-40B4-BE49-F238E27FC236}">
                <a16:creationId xmlns:a16="http://schemas.microsoft.com/office/drawing/2014/main" id="{84D852B2-1938-4704-B741-7D252B9947D8}"/>
              </a:ext>
            </a:extLst>
          </p:cNvPr>
          <p:cNvGrpSpPr/>
          <p:nvPr/>
        </p:nvGrpSpPr>
        <p:grpSpPr>
          <a:xfrm>
            <a:off x="8639742" y="5217522"/>
            <a:ext cx="2743434" cy="1169319"/>
            <a:chOff x="1223629" y="3110273"/>
            <a:chExt cx="2743434" cy="1169319"/>
          </a:xfrm>
        </p:grpSpPr>
        <p:sp>
          <p:nvSpPr>
            <p:cNvPr id="29" name="Rectangle 28">
              <a:extLst>
                <a:ext uri="{FF2B5EF4-FFF2-40B4-BE49-F238E27FC236}">
                  <a16:creationId xmlns:a16="http://schemas.microsoft.com/office/drawing/2014/main" id="{4FFE9597-28FB-438C-B8E2-43C07842AF6A}"/>
                </a:ext>
              </a:extLst>
            </p:cNvPr>
            <p:cNvSpPr/>
            <p:nvPr/>
          </p:nvSpPr>
          <p:spPr>
            <a:xfrm>
              <a:off x="1223629" y="3941743"/>
              <a:ext cx="2743434" cy="337849"/>
            </a:xfrm>
            <a:prstGeom prst="rect">
              <a:avLst/>
            </a:prstGeom>
          </p:spPr>
          <p:txBody>
            <a:bodyPr wrap="square">
              <a:spAutoFit/>
            </a:bodyPr>
            <a:lstStyle/>
            <a:p>
              <a:pPr algn="ctr">
                <a:lnSpc>
                  <a:spcPct val="150000"/>
                </a:lnSpc>
              </a:pPr>
              <a:r>
                <a:rPr lang="en-US" sz="1200" dirty="0">
                  <a:solidFill>
                    <a:schemeClr val="bg1"/>
                  </a:solidFill>
                  <a:latin typeface="Montserrat Light" pitchFamily="2" charset="77"/>
                </a:rPr>
                <a:t>Customer Recovery Costs</a:t>
              </a:r>
              <a:endParaRPr lang="en-US" sz="1200" dirty="0">
                <a:solidFill>
                  <a:schemeClr val="bg1"/>
                </a:solidFill>
                <a:latin typeface="Raleway" pitchFamily="2" charset="77"/>
              </a:endParaRPr>
            </a:p>
          </p:txBody>
        </p:sp>
        <p:sp>
          <p:nvSpPr>
            <p:cNvPr id="31" name="Rectangle 30">
              <a:extLst>
                <a:ext uri="{FF2B5EF4-FFF2-40B4-BE49-F238E27FC236}">
                  <a16:creationId xmlns:a16="http://schemas.microsoft.com/office/drawing/2014/main" id="{8940E003-5240-43B0-8B18-23DD8954F90D}"/>
                </a:ext>
              </a:extLst>
            </p:cNvPr>
            <p:cNvSpPr/>
            <p:nvPr/>
          </p:nvSpPr>
          <p:spPr>
            <a:xfrm>
              <a:off x="1397743" y="3110273"/>
              <a:ext cx="2395207" cy="923330"/>
            </a:xfrm>
            <a:prstGeom prst="rect">
              <a:avLst/>
            </a:prstGeom>
            <a:noFill/>
          </p:spPr>
          <p:txBody>
            <a:bodyPr wrap="none">
              <a:spAutoFit/>
            </a:bodyPr>
            <a:lstStyle/>
            <a:p>
              <a:r>
                <a:rPr lang="en-US" altLang="zh-CN" sz="5400" b="1" dirty="0">
                  <a:ln w="41275">
                    <a:noFill/>
                  </a:ln>
                  <a:solidFill>
                    <a:schemeClr val="bg1"/>
                  </a:solidFill>
                  <a:latin typeface="Montserrat ExtraBold" pitchFamily="2" charset="77"/>
                </a:rPr>
                <a:t>$100B</a:t>
              </a:r>
            </a:p>
          </p:txBody>
        </p:sp>
      </p:grpSp>
      <p:sp>
        <p:nvSpPr>
          <p:cNvPr id="6" name="TextBox 5">
            <a:extLst>
              <a:ext uri="{FF2B5EF4-FFF2-40B4-BE49-F238E27FC236}">
                <a16:creationId xmlns:a16="http://schemas.microsoft.com/office/drawing/2014/main" id="{8F3AFC28-C674-49C0-AA2D-F4586267D03E}"/>
              </a:ext>
            </a:extLst>
          </p:cNvPr>
          <p:cNvSpPr txBox="1"/>
          <p:nvPr/>
        </p:nvSpPr>
        <p:spPr>
          <a:xfrm>
            <a:off x="6620442" y="3232591"/>
            <a:ext cx="4615826" cy="1169103"/>
          </a:xfrm>
          <a:prstGeom prst="rect">
            <a:avLst/>
          </a:prstGeom>
          <a:noFill/>
        </p:spPr>
        <p:txBody>
          <a:bodyPr wrap="square" rtlCol="0">
            <a:spAutoFit/>
          </a:bodyPr>
          <a:lstStyle/>
          <a:p>
            <a:pPr>
              <a:lnSpc>
                <a:spcPct val="150000"/>
              </a:lnSpc>
            </a:pPr>
            <a:r>
              <a:rPr lang="en-US" sz="1200" dirty="0">
                <a:solidFill>
                  <a:schemeClr val="bg1"/>
                </a:solidFill>
                <a:effectLst/>
                <a:latin typeface="Montserrat" pitchFamily="2" charset="77"/>
              </a:rPr>
              <a:t>A supply chain attack occurs when someone infiltrates your system through an external business partner, product vendor or service provider </a:t>
            </a:r>
            <a:r>
              <a:rPr lang="en-US" sz="1200" dirty="0">
                <a:solidFill>
                  <a:schemeClr val="bg1"/>
                </a:solidFill>
                <a:latin typeface="Montserrat" pitchFamily="2" charset="77"/>
              </a:rPr>
              <a:t>that has legitimate </a:t>
            </a:r>
            <a:r>
              <a:rPr lang="en-US" sz="1200" dirty="0">
                <a:solidFill>
                  <a:schemeClr val="bg1"/>
                </a:solidFill>
                <a:effectLst/>
                <a:latin typeface="Montserrat" pitchFamily="2" charset="77"/>
              </a:rPr>
              <a:t>access to your systems and data.</a:t>
            </a:r>
            <a:endParaRPr lang="en-US" sz="1200" dirty="0">
              <a:solidFill>
                <a:schemeClr val="bg1"/>
              </a:solidFill>
              <a:latin typeface="Montserrat" pitchFamily="2" charset="77"/>
            </a:endParaRPr>
          </a:p>
        </p:txBody>
      </p:sp>
      <p:grpSp>
        <p:nvGrpSpPr>
          <p:cNvPr id="28" name="Group 27">
            <a:extLst>
              <a:ext uri="{FF2B5EF4-FFF2-40B4-BE49-F238E27FC236}">
                <a16:creationId xmlns:a16="http://schemas.microsoft.com/office/drawing/2014/main" id="{8623C226-507C-454E-8D73-435BA4352D33}"/>
              </a:ext>
            </a:extLst>
          </p:cNvPr>
          <p:cNvGrpSpPr/>
          <p:nvPr/>
        </p:nvGrpSpPr>
        <p:grpSpPr>
          <a:xfrm>
            <a:off x="713165" y="551015"/>
            <a:ext cx="2958696" cy="467864"/>
            <a:chOff x="935537" y="4773190"/>
            <a:chExt cx="2958696" cy="467864"/>
          </a:xfrm>
        </p:grpSpPr>
        <p:sp>
          <p:nvSpPr>
            <p:cNvPr id="30" name="Rounded Rectangle 9">
              <a:extLst>
                <a:ext uri="{FF2B5EF4-FFF2-40B4-BE49-F238E27FC236}">
                  <a16:creationId xmlns:a16="http://schemas.microsoft.com/office/drawing/2014/main" id="{C756F64B-2C13-4F97-AB59-74F3D6232ADA}"/>
                </a:ext>
              </a:extLst>
            </p:cNvPr>
            <p:cNvSpPr/>
            <p:nvPr/>
          </p:nvSpPr>
          <p:spPr>
            <a:xfrm>
              <a:off x="935537" y="4773190"/>
              <a:ext cx="2958696" cy="46786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N" sz="1600" b="0" i="0" u="none" strike="noStrike" kern="1200" cap="none" spc="0" normalizeH="0" baseline="0" noProof="0">
                <a:ln>
                  <a:noFill/>
                </a:ln>
                <a:solidFill>
                  <a:prstClr val="white"/>
                </a:solidFill>
                <a:effectLst/>
                <a:uLnTx/>
                <a:uFillTx/>
                <a:latin typeface="DengXian" panose="02010600030101010101" pitchFamily="2" charset="-122"/>
                <a:ea typeface="DengXian" panose="02010600030101010101" pitchFamily="2" charset="-122"/>
              </a:endParaRPr>
            </a:p>
          </p:txBody>
        </p:sp>
        <p:sp>
          <p:nvSpPr>
            <p:cNvPr id="32" name="Rectangle 31">
              <a:extLst>
                <a:ext uri="{FF2B5EF4-FFF2-40B4-BE49-F238E27FC236}">
                  <a16:creationId xmlns:a16="http://schemas.microsoft.com/office/drawing/2014/main" id="{FDBBE1FA-8B63-4C34-B0F9-AC998B43394A}"/>
                </a:ext>
              </a:extLst>
            </p:cNvPr>
            <p:cNvSpPr/>
            <p:nvPr/>
          </p:nvSpPr>
          <p:spPr>
            <a:xfrm>
              <a:off x="1156966" y="4833921"/>
              <a:ext cx="268024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w="0">
                    <a:noFill/>
                  </a:ln>
                  <a:solidFill>
                    <a:schemeClr val="tx1">
                      <a:lumMod val="95000"/>
                      <a:lumOff val="5000"/>
                    </a:schemeClr>
                  </a:solidFill>
                  <a:effectLst/>
                  <a:uLnTx/>
                  <a:uFillTx/>
                  <a:latin typeface="Raleway ExtraBold" pitchFamily="2" charset="0"/>
                  <a:ea typeface="DengXian" panose="02010600030101010101" pitchFamily="2" charset="-122"/>
                </a:rPr>
                <a:t>REAL WORLD INCIDENT</a:t>
              </a:r>
            </a:p>
          </p:txBody>
        </p:sp>
      </p:grpSp>
      <p:sp>
        <p:nvSpPr>
          <p:cNvPr id="33" name="TextBox 32">
            <a:extLst>
              <a:ext uri="{FF2B5EF4-FFF2-40B4-BE49-F238E27FC236}">
                <a16:creationId xmlns:a16="http://schemas.microsoft.com/office/drawing/2014/main" id="{F99A8825-48C5-4F0E-A627-144BCF404BB9}"/>
              </a:ext>
            </a:extLst>
          </p:cNvPr>
          <p:cNvSpPr txBox="1"/>
          <p:nvPr/>
        </p:nvSpPr>
        <p:spPr>
          <a:xfrm>
            <a:off x="6575546" y="1927244"/>
            <a:ext cx="8490030" cy="1446550"/>
          </a:xfrm>
          <a:prstGeom prst="rect">
            <a:avLst/>
          </a:prstGeom>
          <a:noFill/>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w="31750">
                  <a:solidFill>
                    <a:schemeClr val="bg1"/>
                  </a:solidFill>
                </a:ln>
                <a:noFill/>
                <a:effectLst/>
                <a:uLnTx/>
                <a:uFillTx/>
                <a:latin typeface="Raleway ExtraBold" pitchFamily="2" charset="0"/>
                <a:ea typeface="DengXian" panose="02010600030101010101" pitchFamily="2" charset="-122"/>
              </a:rPr>
              <a:t>SUPPLY</a:t>
            </a:r>
            <a:r>
              <a:rPr kumimoji="0" lang="zh-CN" altLang="en-US" sz="4400" b="1" i="0" u="none" strike="noStrike" kern="1200" cap="none" spc="0" normalizeH="0" baseline="0" noProof="0" dirty="0">
                <a:ln w="31750">
                  <a:solidFill>
                    <a:schemeClr val="bg1"/>
                  </a:solidFill>
                </a:ln>
                <a:noFill/>
                <a:effectLst/>
                <a:uLnTx/>
                <a:uFillTx/>
                <a:latin typeface="Raleway ExtraBold" pitchFamily="2" charset="0"/>
                <a:ea typeface="DengXian" panose="02010600030101010101" pitchFamily="2" charset="-122"/>
              </a:rPr>
              <a:t> </a:t>
            </a:r>
            <a:r>
              <a:rPr kumimoji="0" lang="en-US" altLang="zh-CN" sz="4400" b="1" i="0" u="none" strike="noStrike" kern="1200" cap="none" spc="0" normalizeH="0" baseline="0" noProof="0" dirty="0">
                <a:ln w="31750">
                  <a:solidFill>
                    <a:schemeClr val="bg1"/>
                  </a:solidFill>
                </a:ln>
                <a:noFill/>
                <a:effectLst/>
                <a:uLnTx/>
                <a:uFillTx/>
                <a:latin typeface="Raleway ExtraBold" pitchFamily="2" charset="0"/>
                <a:ea typeface="DengXian" panose="02010600030101010101" pitchFamily="2" charset="-122"/>
              </a:rPr>
              <a:t>CHAIN</a:t>
            </a:r>
            <a:r>
              <a:rPr kumimoji="0" lang="zh-CN" altLang="en-US" sz="4400" b="1" i="0" u="none" strike="noStrike" kern="1200" cap="none" spc="0" normalizeH="0" baseline="0" noProof="0" dirty="0">
                <a:ln w="31750">
                  <a:solidFill>
                    <a:schemeClr val="bg1"/>
                  </a:solidFill>
                </a:ln>
                <a:noFill/>
                <a:effectLst/>
                <a:uLnTx/>
                <a:uFillTx/>
                <a:latin typeface="Raleway ExtraBold" pitchFamily="2" charset="0"/>
                <a:ea typeface="DengXian" panose="02010600030101010101" pitchFamily="2" charset="-122"/>
              </a:rPr>
              <a:t> </a:t>
            </a:r>
            <a:endParaRPr kumimoji="0" lang="en-US" altLang="zh-CN" sz="4400" b="1" i="0" u="none" strike="noStrike" kern="1200" cap="none" spc="0" normalizeH="0" baseline="0" noProof="0" dirty="0">
              <a:ln w="31750">
                <a:solidFill>
                  <a:schemeClr val="bg1"/>
                </a:solidFill>
              </a:ln>
              <a:noFill/>
              <a:effectLst/>
              <a:uLnTx/>
              <a:uFillTx/>
              <a:latin typeface="Raleway ExtraBold" pitchFamily="2"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w="31750">
                  <a:solidFill>
                    <a:schemeClr val="bg1"/>
                  </a:solidFill>
                </a:ln>
                <a:noFill/>
                <a:effectLst/>
                <a:uLnTx/>
                <a:uFillTx/>
                <a:latin typeface="Raleway ExtraBold" pitchFamily="2" charset="0"/>
                <a:ea typeface="DengXian" panose="02010600030101010101" pitchFamily="2" charset="-122"/>
              </a:rPr>
              <a:t>ATTACKS</a:t>
            </a:r>
          </a:p>
        </p:txBody>
      </p:sp>
      <p:pic>
        <p:nvPicPr>
          <p:cNvPr id="35" name="Picture 34">
            <a:extLst>
              <a:ext uri="{FF2B5EF4-FFF2-40B4-BE49-F238E27FC236}">
                <a16:creationId xmlns:a16="http://schemas.microsoft.com/office/drawing/2014/main" id="{95851657-DD3D-714E-94DB-EE2116E400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4581" y="161435"/>
            <a:ext cx="1356825" cy="587627"/>
          </a:xfrm>
          <a:prstGeom prst="rect">
            <a:avLst/>
          </a:prstGeom>
        </p:spPr>
      </p:pic>
    </p:spTree>
    <p:extLst>
      <p:ext uri="{BB962C8B-B14F-4D97-AF65-F5344CB8AC3E}">
        <p14:creationId xmlns:p14="http://schemas.microsoft.com/office/powerpoint/2010/main" val="866393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schemeClr>
            </a:gs>
            <a:gs pos="93000">
              <a:schemeClr val="tx1">
                <a:lumMod val="75000"/>
                <a:lumOff val="25000"/>
              </a:schemeClr>
            </a:gs>
          </a:gsLst>
          <a:lin ang="10800000" scaled="1"/>
        </a:gradFill>
        <a:effectLst/>
      </p:bgPr>
    </p:bg>
    <p:spTree>
      <p:nvGrpSpPr>
        <p:cNvPr id="1" name=""/>
        <p:cNvGrpSpPr/>
        <p:nvPr/>
      </p:nvGrpSpPr>
      <p:grpSpPr>
        <a:xfrm>
          <a:off x="0" y="0"/>
          <a:ext cx="0" cy="0"/>
          <a:chOff x="0" y="0"/>
          <a:chExt cx="0" cy="0"/>
        </a:xfrm>
      </p:grpSpPr>
      <p:pic>
        <p:nvPicPr>
          <p:cNvPr id="63" name="图片 2" descr="Billfish.vqfItR">
            <a:extLst>
              <a:ext uri="{FF2B5EF4-FFF2-40B4-BE49-F238E27FC236}">
                <a16:creationId xmlns:a16="http://schemas.microsoft.com/office/drawing/2014/main" id="{7DE51748-18A2-8C43-8B26-001CA5844097}"/>
              </a:ext>
            </a:extLst>
          </p:cNvPr>
          <p:cNvPicPr>
            <a:picLocks noGrp="1" noChangeAspect="1"/>
          </p:cNvPicPr>
          <p:nvPr isPhoto="1"/>
        </p:nvPicPr>
        <p:blipFill>
          <a:blip r:embed="rId3">
            <a:lum/>
            <a:alphaModFix amt="34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5000" b="5000"/>
          <a:stretch>
            <a:fillRect/>
          </a:stretch>
        </p:blipFill>
        <p:spPr>
          <a:xfrm>
            <a:off x="5878" y="-9943"/>
            <a:ext cx="12192000" cy="6858000"/>
          </a:xfrm>
          <a:prstGeom prst="rect">
            <a:avLst/>
          </a:prstGeom>
        </p:spPr>
      </p:pic>
      <p:sp>
        <p:nvSpPr>
          <p:cNvPr id="119" name="Rectangle 118">
            <a:extLst>
              <a:ext uri="{FF2B5EF4-FFF2-40B4-BE49-F238E27FC236}">
                <a16:creationId xmlns:a16="http://schemas.microsoft.com/office/drawing/2014/main" id="{DDD12D10-53B4-AB4F-9600-198C34D74C15}"/>
              </a:ext>
            </a:extLst>
          </p:cNvPr>
          <p:cNvSpPr/>
          <p:nvPr/>
        </p:nvSpPr>
        <p:spPr>
          <a:xfrm>
            <a:off x="-1199229" y="-132270"/>
            <a:ext cx="13462546" cy="7527614"/>
          </a:xfrm>
          <a:prstGeom prst="rect">
            <a:avLst/>
          </a:prstGeom>
          <a:gradFill>
            <a:gsLst>
              <a:gs pos="18000">
                <a:srgbClr val="F2454C">
                  <a:alpha val="0"/>
                </a:srgbClr>
              </a:gs>
              <a:gs pos="74000">
                <a:schemeClr val="tx1">
                  <a:lumMod val="95000"/>
                  <a:lumOff val="5000"/>
                  <a:alpha val="42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8" name="Picture 117">
            <a:extLst>
              <a:ext uri="{FF2B5EF4-FFF2-40B4-BE49-F238E27FC236}">
                <a16:creationId xmlns:a16="http://schemas.microsoft.com/office/drawing/2014/main" id="{09EAD71B-A897-5245-B504-00CE9BBF5AA5}"/>
              </a:ext>
            </a:extLst>
          </p:cNvPr>
          <p:cNvPicPr>
            <a:picLocks noChangeAspect="1"/>
          </p:cNvPicPr>
          <p:nvPr/>
        </p:nvPicPr>
        <p:blipFill>
          <a:blip r:embed="rId5">
            <a:alphaModFix amt="65000"/>
            <a:extLst>
              <a:ext uri="{28A0092B-C50C-407E-A947-70E740481C1C}">
                <a14:useLocalDpi xmlns:a14="http://schemas.microsoft.com/office/drawing/2010/main" val="0"/>
              </a:ext>
            </a:extLst>
          </a:blip>
          <a:stretch>
            <a:fillRect/>
          </a:stretch>
        </p:blipFill>
        <p:spPr>
          <a:xfrm>
            <a:off x="5169375" y="354399"/>
            <a:ext cx="7942934" cy="7942934"/>
          </a:xfrm>
          <a:prstGeom prst="rect">
            <a:avLst/>
          </a:prstGeom>
        </p:spPr>
      </p:pic>
      <p:sp>
        <p:nvSpPr>
          <p:cNvPr id="116" name="Rectangle 115">
            <a:extLst>
              <a:ext uri="{FF2B5EF4-FFF2-40B4-BE49-F238E27FC236}">
                <a16:creationId xmlns:a16="http://schemas.microsoft.com/office/drawing/2014/main" id="{87F0DB35-BB5D-8B47-BE9E-0AD3666035B4}"/>
              </a:ext>
            </a:extLst>
          </p:cNvPr>
          <p:cNvSpPr/>
          <p:nvPr/>
        </p:nvSpPr>
        <p:spPr>
          <a:xfrm>
            <a:off x="-100980" y="0"/>
            <a:ext cx="4798733" cy="7527614"/>
          </a:xfrm>
          <a:prstGeom prst="rect">
            <a:avLst/>
          </a:prstGeom>
          <a:gradFill>
            <a:gsLst>
              <a:gs pos="18000">
                <a:srgbClr val="F2454C"/>
              </a:gs>
              <a:gs pos="74000">
                <a:srgbClr val="8900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任意多边形: 形状 19">
            <a:extLst>
              <a:ext uri="{FF2B5EF4-FFF2-40B4-BE49-F238E27FC236}">
                <a16:creationId xmlns:a16="http://schemas.microsoft.com/office/drawing/2014/main" id="{A0D14CA9-A20C-8341-AE34-865EADDD918E}"/>
              </a:ext>
            </a:extLst>
          </p:cNvPr>
          <p:cNvSpPr/>
          <p:nvPr/>
        </p:nvSpPr>
        <p:spPr>
          <a:xfrm>
            <a:off x="-5135985" y="2620786"/>
            <a:ext cx="17964757" cy="6881685"/>
          </a:xfrm>
          <a:custGeom>
            <a:avLst/>
            <a:gdLst>
              <a:gd name="connsiteX0" fmla="*/ 12710165 w 12710165"/>
              <a:gd name="connsiteY0" fmla="*/ 0 h 4384498"/>
              <a:gd name="connsiteX1" fmla="*/ 12710165 w 12710165"/>
              <a:gd name="connsiteY1" fmla="*/ 4384498 h 4384498"/>
              <a:gd name="connsiteX2" fmla="*/ 0 w 12710165"/>
              <a:gd name="connsiteY2" fmla="*/ 4384498 h 4384498"/>
              <a:gd name="connsiteX3" fmla="*/ 0 w 12710165"/>
              <a:gd name="connsiteY3" fmla="*/ 3841285 h 4384498"/>
              <a:gd name="connsiteX4" fmla="*/ 7112 w 12710165"/>
              <a:gd name="connsiteY4" fmla="*/ 3839549 h 4384498"/>
              <a:gd name="connsiteX5" fmla="*/ 1855656 w 12710165"/>
              <a:gd name="connsiteY5" fmla="*/ 3710167 h 4384498"/>
              <a:gd name="connsiteX6" fmla="*/ 4352114 w 12710165"/>
              <a:gd name="connsiteY6" fmla="*/ 3245710 h 4384498"/>
              <a:gd name="connsiteX7" fmla="*/ 5614858 w 12710165"/>
              <a:gd name="connsiteY7" fmla="*/ 2694167 h 4384498"/>
              <a:gd name="connsiteX8" fmla="*/ 7400114 w 12710165"/>
              <a:gd name="connsiteY8" fmla="*/ 2331310 h 4384498"/>
              <a:gd name="connsiteX9" fmla="*/ 8154856 w 12710165"/>
              <a:gd name="connsiteY9" fmla="*/ 1837824 h 4384498"/>
              <a:gd name="connsiteX10" fmla="*/ 9199885 w 12710165"/>
              <a:gd name="connsiteY10" fmla="*/ 1358853 h 4384498"/>
              <a:gd name="connsiteX11" fmla="*/ 10883542 w 12710165"/>
              <a:gd name="connsiteY11" fmla="*/ 1068567 h 4384498"/>
              <a:gd name="connsiteX12" fmla="*/ 11826971 w 12710165"/>
              <a:gd name="connsiteY12" fmla="*/ 371882 h 4384498"/>
              <a:gd name="connsiteX13" fmla="*/ 12694242 w 12710165"/>
              <a:gd name="connsiteY13" fmla="*/ 7353 h 43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10165" h="4384498">
                <a:moveTo>
                  <a:pt x="12710165" y="0"/>
                </a:moveTo>
                <a:lnTo>
                  <a:pt x="12710165" y="4384498"/>
                </a:lnTo>
                <a:lnTo>
                  <a:pt x="0" y="4384498"/>
                </a:lnTo>
                <a:lnTo>
                  <a:pt x="0" y="3841285"/>
                </a:lnTo>
                <a:lnTo>
                  <a:pt x="7112" y="3839549"/>
                </a:lnTo>
                <a:cubicBezTo>
                  <a:pt x="473738" y="3755676"/>
                  <a:pt x="1195256" y="3803301"/>
                  <a:pt x="1855656" y="3710167"/>
                </a:cubicBezTo>
                <a:cubicBezTo>
                  <a:pt x="2610399" y="3603729"/>
                  <a:pt x="3725581" y="3415043"/>
                  <a:pt x="4352114" y="3245710"/>
                </a:cubicBezTo>
                <a:cubicBezTo>
                  <a:pt x="4978647" y="3076377"/>
                  <a:pt x="5106857" y="2846567"/>
                  <a:pt x="5614858" y="2694167"/>
                </a:cubicBezTo>
                <a:cubicBezTo>
                  <a:pt x="6122857" y="2541767"/>
                  <a:pt x="6976781" y="2474034"/>
                  <a:pt x="7400114" y="2331310"/>
                </a:cubicBezTo>
                <a:cubicBezTo>
                  <a:pt x="7823447" y="2188586"/>
                  <a:pt x="7854894" y="1999900"/>
                  <a:pt x="8154856" y="1837824"/>
                </a:cubicBezTo>
                <a:cubicBezTo>
                  <a:pt x="8454818" y="1675748"/>
                  <a:pt x="8745104" y="1487063"/>
                  <a:pt x="9199885" y="1358853"/>
                </a:cubicBezTo>
                <a:cubicBezTo>
                  <a:pt x="9654666" y="1230643"/>
                  <a:pt x="10445694" y="1233062"/>
                  <a:pt x="10883542" y="1068567"/>
                </a:cubicBezTo>
                <a:cubicBezTo>
                  <a:pt x="11321390" y="904072"/>
                  <a:pt x="11510076" y="555729"/>
                  <a:pt x="11826971" y="371882"/>
                </a:cubicBezTo>
                <a:cubicBezTo>
                  <a:pt x="12104254" y="211015"/>
                  <a:pt x="12463030" y="105711"/>
                  <a:pt x="12694242" y="7353"/>
                </a:cubicBezTo>
                <a:close/>
              </a:path>
            </a:pathLst>
          </a:custGeom>
          <a:gradFill>
            <a:gsLst>
              <a:gs pos="0">
                <a:srgbClr val="C00000">
                  <a:alpha val="41000"/>
                </a:srgbClr>
              </a:gs>
              <a:gs pos="93000">
                <a:schemeClr val="tx1">
                  <a:lumMod val="95000"/>
                  <a:lumOff val="5000"/>
                  <a:alpha val="12000"/>
                </a:schemeClr>
              </a:gs>
            </a:gsLst>
            <a:lin ang="10800000" scaled="1"/>
          </a:gradFill>
          <a:ln w="69850" cap="rnd">
            <a:solidFill>
              <a:srgbClr val="C00000">
                <a:alpha val="90867"/>
              </a:srgb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590" dirty="0"/>
          </a:p>
        </p:txBody>
      </p:sp>
      <p:grpSp>
        <p:nvGrpSpPr>
          <p:cNvPr id="17" name="Group 16">
            <a:extLst>
              <a:ext uri="{FF2B5EF4-FFF2-40B4-BE49-F238E27FC236}">
                <a16:creationId xmlns:a16="http://schemas.microsoft.com/office/drawing/2014/main" id="{57971510-2EE2-164D-BD3D-6D6341A47125}"/>
              </a:ext>
            </a:extLst>
          </p:cNvPr>
          <p:cNvGrpSpPr/>
          <p:nvPr/>
        </p:nvGrpSpPr>
        <p:grpSpPr>
          <a:xfrm>
            <a:off x="7119688" y="2906877"/>
            <a:ext cx="1303647" cy="1917812"/>
            <a:chOff x="465280" y="4566596"/>
            <a:chExt cx="1303647" cy="1917812"/>
          </a:xfrm>
        </p:grpSpPr>
        <p:grpSp>
          <p:nvGrpSpPr>
            <p:cNvPr id="10" name="Group 9">
              <a:extLst>
                <a:ext uri="{FF2B5EF4-FFF2-40B4-BE49-F238E27FC236}">
                  <a16:creationId xmlns:a16="http://schemas.microsoft.com/office/drawing/2014/main" id="{2F574184-89B2-4947-BF19-54A6D4470D44}"/>
                </a:ext>
              </a:extLst>
            </p:cNvPr>
            <p:cNvGrpSpPr/>
            <p:nvPr/>
          </p:nvGrpSpPr>
          <p:grpSpPr>
            <a:xfrm>
              <a:off x="892729" y="5209591"/>
              <a:ext cx="256932" cy="1274817"/>
              <a:chOff x="892729" y="5209591"/>
              <a:chExt cx="256932" cy="1274817"/>
            </a:xfrm>
          </p:grpSpPr>
          <p:cxnSp>
            <p:nvCxnSpPr>
              <p:cNvPr id="68" name="直接连接符 1">
                <a:extLst>
                  <a:ext uri="{FF2B5EF4-FFF2-40B4-BE49-F238E27FC236}">
                    <a16:creationId xmlns:a16="http://schemas.microsoft.com/office/drawing/2014/main" id="{49D27A5F-85B7-CC46-9DF1-0F0981821962}"/>
                  </a:ext>
                </a:extLst>
              </p:cNvPr>
              <p:cNvCxnSpPr>
                <a:cxnSpLocks/>
              </p:cNvCxnSpPr>
              <p:nvPr/>
            </p:nvCxnSpPr>
            <p:spPr>
              <a:xfrm flipH="1">
                <a:off x="1013182" y="5209591"/>
                <a:ext cx="1" cy="104770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DFE37AC0-E9D0-8A49-8649-D84A3603F6FA}"/>
                  </a:ext>
                </a:extLst>
              </p:cNvPr>
              <p:cNvGrpSpPr/>
              <p:nvPr/>
            </p:nvGrpSpPr>
            <p:grpSpPr>
              <a:xfrm>
                <a:off x="892729" y="6227476"/>
                <a:ext cx="256932" cy="256932"/>
                <a:chOff x="14205857" y="7217229"/>
                <a:chExt cx="1175657" cy="1175657"/>
              </a:xfrm>
            </p:grpSpPr>
            <p:sp>
              <p:nvSpPr>
                <p:cNvPr id="84" name="Oval 83">
                  <a:extLst>
                    <a:ext uri="{FF2B5EF4-FFF2-40B4-BE49-F238E27FC236}">
                      <a16:creationId xmlns:a16="http://schemas.microsoft.com/office/drawing/2014/main" id="{B17DA423-AE36-1947-9597-1072DD25A898}"/>
                    </a:ext>
                  </a:extLst>
                </p:cNvPr>
                <p:cNvSpPr/>
                <p:nvPr/>
              </p:nvSpPr>
              <p:spPr>
                <a:xfrm>
                  <a:off x="14205857" y="7217229"/>
                  <a:ext cx="1175657" cy="117565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85" name="Oval 84">
                  <a:extLst>
                    <a:ext uri="{FF2B5EF4-FFF2-40B4-BE49-F238E27FC236}">
                      <a16:creationId xmlns:a16="http://schemas.microsoft.com/office/drawing/2014/main" id="{90B22149-4EF5-F445-B90F-A1836022165F}"/>
                    </a:ext>
                  </a:extLst>
                </p:cNvPr>
                <p:cNvSpPr/>
                <p:nvPr/>
              </p:nvSpPr>
              <p:spPr>
                <a:xfrm>
                  <a:off x="14363245" y="7384592"/>
                  <a:ext cx="849086" cy="8490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grpSp>
        </p:grpSp>
        <p:sp>
          <p:nvSpPr>
            <p:cNvPr id="11" name="TextBox 10">
              <a:extLst>
                <a:ext uri="{FF2B5EF4-FFF2-40B4-BE49-F238E27FC236}">
                  <a16:creationId xmlns:a16="http://schemas.microsoft.com/office/drawing/2014/main" id="{34F03949-2FA3-FC44-A3A4-36A28CC5C65C}"/>
                </a:ext>
              </a:extLst>
            </p:cNvPr>
            <p:cNvSpPr txBox="1"/>
            <p:nvPr/>
          </p:nvSpPr>
          <p:spPr>
            <a:xfrm>
              <a:off x="465280" y="4566596"/>
              <a:ext cx="1303647" cy="461665"/>
            </a:xfrm>
            <a:prstGeom prst="rect">
              <a:avLst/>
            </a:prstGeom>
            <a:noFill/>
          </p:spPr>
          <p:txBody>
            <a:bodyPr wrap="square" rtlCol="0">
              <a:spAutoFit/>
            </a:bodyPr>
            <a:lstStyle/>
            <a:p>
              <a:r>
                <a:rPr lang="en-US" altLang="zh-CN" sz="2400" dirty="0">
                  <a:solidFill>
                    <a:schemeClr val="bg1"/>
                  </a:solidFill>
                  <a:latin typeface="Raleway Medium" pitchFamily="2" charset="77"/>
                </a:rPr>
                <a:t>2017</a:t>
              </a:r>
              <a:endParaRPr lang="en-CN" sz="3200" dirty="0">
                <a:solidFill>
                  <a:schemeClr val="bg1"/>
                </a:solidFill>
                <a:latin typeface="Raleway Medium" pitchFamily="2" charset="77"/>
              </a:endParaRPr>
            </a:p>
          </p:txBody>
        </p:sp>
      </p:grpSp>
      <p:grpSp>
        <p:nvGrpSpPr>
          <p:cNvPr id="90" name="Group 89">
            <a:extLst>
              <a:ext uri="{FF2B5EF4-FFF2-40B4-BE49-F238E27FC236}">
                <a16:creationId xmlns:a16="http://schemas.microsoft.com/office/drawing/2014/main" id="{47E80CC5-4649-AB49-AEDF-E7EBCD8927A4}"/>
              </a:ext>
            </a:extLst>
          </p:cNvPr>
          <p:cNvGrpSpPr/>
          <p:nvPr/>
        </p:nvGrpSpPr>
        <p:grpSpPr>
          <a:xfrm>
            <a:off x="3727012" y="4015044"/>
            <a:ext cx="2989547" cy="2281437"/>
            <a:chOff x="-655371" y="4202971"/>
            <a:chExt cx="2989547" cy="2281437"/>
          </a:xfrm>
        </p:grpSpPr>
        <p:grpSp>
          <p:nvGrpSpPr>
            <p:cNvPr id="91" name="Group 90">
              <a:extLst>
                <a:ext uri="{FF2B5EF4-FFF2-40B4-BE49-F238E27FC236}">
                  <a16:creationId xmlns:a16="http://schemas.microsoft.com/office/drawing/2014/main" id="{F3EB6DBD-54E3-2F43-9721-7B40641FA643}"/>
                </a:ext>
              </a:extLst>
            </p:cNvPr>
            <p:cNvGrpSpPr/>
            <p:nvPr/>
          </p:nvGrpSpPr>
          <p:grpSpPr>
            <a:xfrm>
              <a:off x="892729" y="5188325"/>
              <a:ext cx="256932" cy="1296083"/>
              <a:chOff x="892729" y="5188325"/>
              <a:chExt cx="256932" cy="1296083"/>
            </a:xfrm>
          </p:grpSpPr>
          <p:cxnSp>
            <p:nvCxnSpPr>
              <p:cNvPr id="94" name="直接连接符 1">
                <a:extLst>
                  <a:ext uri="{FF2B5EF4-FFF2-40B4-BE49-F238E27FC236}">
                    <a16:creationId xmlns:a16="http://schemas.microsoft.com/office/drawing/2014/main" id="{A867FABB-2627-B240-9C73-932A7CA80D14}"/>
                  </a:ext>
                </a:extLst>
              </p:cNvPr>
              <p:cNvCxnSpPr>
                <a:cxnSpLocks/>
              </p:cNvCxnSpPr>
              <p:nvPr/>
            </p:nvCxnSpPr>
            <p:spPr>
              <a:xfrm flipH="1">
                <a:off x="1013182" y="5188325"/>
                <a:ext cx="1" cy="104770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3F0CF57E-BD3F-F04D-829D-D7AEE0E3F43B}"/>
                  </a:ext>
                </a:extLst>
              </p:cNvPr>
              <p:cNvGrpSpPr/>
              <p:nvPr/>
            </p:nvGrpSpPr>
            <p:grpSpPr>
              <a:xfrm>
                <a:off x="892729" y="6227476"/>
                <a:ext cx="256932" cy="256932"/>
                <a:chOff x="14205857" y="7217229"/>
                <a:chExt cx="1175657" cy="1175657"/>
              </a:xfrm>
            </p:grpSpPr>
            <p:sp>
              <p:nvSpPr>
                <p:cNvPr id="96" name="Oval 95">
                  <a:extLst>
                    <a:ext uri="{FF2B5EF4-FFF2-40B4-BE49-F238E27FC236}">
                      <a16:creationId xmlns:a16="http://schemas.microsoft.com/office/drawing/2014/main" id="{3A9E08E7-30A7-F64B-A69C-C83C60B5F150}"/>
                    </a:ext>
                  </a:extLst>
                </p:cNvPr>
                <p:cNvSpPr/>
                <p:nvPr/>
              </p:nvSpPr>
              <p:spPr>
                <a:xfrm>
                  <a:off x="14205857" y="7217229"/>
                  <a:ext cx="1175657" cy="117565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97" name="Oval 96">
                  <a:extLst>
                    <a:ext uri="{FF2B5EF4-FFF2-40B4-BE49-F238E27FC236}">
                      <a16:creationId xmlns:a16="http://schemas.microsoft.com/office/drawing/2014/main" id="{3468165C-724D-5B49-8D04-88E3DF6EC939}"/>
                    </a:ext>
                  </a:extLst>
                </p:cNvPr>
                <p:cNvSpPr/>
                <p:nvPr/>
              </p:nvSpPr>
              <p:spPr>
                <a:xfrm>
                  <a:off x="14363244" y="7384590"/>
                  <a:ext cx="849086" cy="8490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grpSp>
        </p:grpSp>
        <p:sp>
          <p:nvSpPr>
            <p:cNvPr id="92" name="TextBox 91">
              <a:extLst>
                <a:ext uri="{FF2B5EF4-FFF2-40B4-BE49-F238E27FC236}">
                  <a16:creationId xmlns:a16="http://schemas.microsoft.com/office/drawing/2014/main" id="{A0C697EC-4447-B847-A561-A30FD362BB55}"/>
                </a:ext>
              </a:extLst>
            </p:cNvPr>
            <p:cNvSpPr txBox="1"/>
            <p:nvPr/>
          </p:nvSpPr>
          <p:spPr>
            <a:xfrm>
              <a:off x="635329" y="4553549"/>
              <a:ext cx="1303647" cy="400110"/>
            </a:xfrm>
            <a:prstGeom prst="rect">
              <a:avLst/>
            </a:prstGeom>
            <a:noFill/>
          </p:spPr>
          <p:txBody>
            <a:bodyPr wrap="square" rtlCol="0">
              <a:spAutoFit/>
            </a:bodyPr>
            <a:lstStyle/>
            <a:p>
              <a:r>
                <a:rPr lang="en-US" altLang="zh-CN" sz="2000" dirty="0">
                  <a:solidFill>
                    <a:schemeClr val="bg1"/>
                  </a:solidFill>
                  <a:latin typeface="Raleway Medium" pitchFamily="2" charset="77"/>
                </a:rPr>
                <a:t>2015</a:t>
              </a:r>
              <a:endParaRPr lang="en-CN" sz="3200" dirty="0">
                <a:solidFill>
                  <a:schemeClr val="bg1"/>
                </a:solidFill>
                <a:latin typeface="Raleway Medium" pitchFamily="2" charset="77"/>
              </a:endParaRPr>
            </a:p>
          </p:txBody>
        </p:sp>
        <p:sp>
          <p:nvSpPr>
            <p:cNvPr id="93" name="TextBox 92">
              <a:extLst>
                <a:ext uri="{FF2B5EF4-FFF2-40B4-BE49-F238E27FC236}">
                  <a16:creationId xmlns:a16="http://schemas.microsoft.com/office/drawing/2014/main" id="{61084EE9-69A4-8A40-A2AB-A6823557199C}"/>
                </a:ext>
              </a:extLst>
            </p:cNvPr>
            <p:cNvSpPr txBox="1"/>
            <p:nvPr/>
          </p:nvSpPr>
          <p:spPr>
            <a:xfrm>
              <a:off x="-655371" y="4202971"/>
              <a:ext cx="2989547" cy="400110"/>
            </a:xfrm>
            <a:prstGeom prst="rect">
              <a:avLst/>
            </a:prstGeom>
            <a:noFill/>
          </p:spPr>
          <p:txBody>
            <a:bodyPr wrap="square" rtlCol="0">
              <a:spAutoFit/>
            </a:bodyPr>
            <a:lstStyle/>
            <a:p>
              <a:pPr algn="ctr"/>
              <a:r>
                <a:rPr lang="en-US" sz="2000" b="1" dirty="0">
                  <a:solidFill>
                    <a:schemeClr val="bg1"/>
                  </a:solidFill>
                  <a:latin typeface="Montserrat" pitchFamily="2" charset="77"/>
                </a:rPr>
                <a:t>    </a:t>
              </a:r>
              <a:r>
                <a:rPr lang="en-US" b="1" dirty="0">
                  <a:solidFill>
                    <a:schemeClr val="bg1"/>
                  </a:solidFill>
                  <a:latin typeface="Montserrat" pitchFamily="2" charset="77"/>
                </a:rPr>
                <a:t>Local</a:t>
              </a:r>
              <a:endParaRPr lang="en-CN" sz="2000" b="1" dirty="0">
                <a:solidFill>
                  <a:schemeClr val="bg1"/>
                </a:solidFill>
                <a:latin typeface="Montserrat" pitchFamily="2" charset="77"/>
              </a:endParaRPr>
            </a:p>
          </p:txBody>
        </p:sp>
      </p:grpSp>
      <p:grpSp>
        <p:nvGrpSpPr>
          <p:cNvPr id="98" name="Group 97">
            <a:extLst>
              <a:ext uri="{FF2B5EF4-FFF2-40B4-BE49-F238E27FC236}">
                <a16:creationId xmlns:a16="http://schemas.microsoft.com/office/drawing/2014/main" id="{8E955E83-3138-D742-B851-4DA8798A2184}"/>
              </a:ext>
            </a:extLst>
          </p:cNvPr>
          <p:cNvGrpSpPr/>
          <p:nvPr/>
        </p:nvGrpSpPr>
        <p:grpSpPr>
          <a:xfrm>
            <a:off x="9071715" y="1377818"/>
            <a:ext cx="2803818" cy="2823834"/>
            <a:chOff x="-474784" y="3660574"/>
            <a:chExt cx="2803818" cy="2823834"/>
          </a:xfrm>
        </p:grpSpPr>
        <p:grpSp>
          <p:nvGrpSpPr>
            <p:cNvPr id="99" name="Group 98">
              <a:extLst>
                <a:ext uri="{FF2B5EF4-FFF2-40B4-BE49-F238E27FC236}">
                  <a16:creationId xmlns:a16="http://schemas.microsoft.com/office/drawing/2014/main" id="{5892EE1C-A81D-8242-AAA5-D11878D4BCFD}"/>
                </a:ext>
              </a:extLst>
            </p:cNvPr>
            <p:cNvGrpSpPr/>
            <p:nvPr/>
          </p:nvGrpSpPr>
          <p:grpSpPr>
            <a:xfrm>
              <a:off x="892729" y="5209591"/>
              <a:ext cx="256932" cy="1274817"/>
              <a:chOff x="892729" y="5209591"/>
              <a:chExt cx="256932" cy="1274817"/>
            </a:xfrm>
          </p:grpSpPr>
          <p:cxnSp>
            <p:nvCxnSpPr>
              <p:cNvPr id="102" name="直接连接符 1">
                <a:extLst>
                  <a:ext uri="{FF2B5EF4-FFF2-40B4-BE49-F238E27FC236}">
                    <a16:creationId xmlns:a16="http://schemas.microsoft.com/office/drawing/2014/main" id="{3A56F75F-111A-3B4B-8F92-AF957E54E2E9}"/>
                  </a:ext>
                </a:extLst>
              </p:cNvPr>
              <p:cNvCxnSpPr>
                <a:cxnSpLocks/>
              </p:cNvCxnSpPr>
              <p:nvPr/>
            </p:nvCxnSpPr>
            <p:spPr>
              <a:xfrm flipH="1">
                <a:off x="1013182" y="5209591"/>
                <a:ext cx="1" cy="104770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FC5AD1E7-21C9-6546-A3D7-61A6CF668053}"/>
                  </a:ext>
                </a:extLst>
              </p:cNvPr>
              <p:cNvGrpSpPr/>
              <p:nvPr/>
            </p:nvGrpSpPr>
            <p:grpSpPr>
              <a:xfrm>
                <a:off x="892729" y="6227476"/>
                <a:ext cx="256932" cy="256932"/>
                <a:chOff x="14205857" y="7217229"/>
                <a:chExt cx="1175657" cy="1175657"/>
              </a:xfrm>
            </p:grpSpPr>
            <p:sp>
              <p:nvSpPr>
                <p:cNvPr id="104" name="Oval 103">
                  <a:extLst>
                    <a:ext uri="{FF2B5EF4-FFF2-40B4-BE49-F238E27FC236}">
                      <a16:creationId xmlns:a16="http://schemas.microsoft.com/office/drawing/2014/main" id="{D46401F4-3842-7949-AF47-92D4DF71D4C6}"/>
                    </a:ext>
                  </a:extLst>
                </p:cNvPr>
                <p:cNvSpPr/>
                <p:nvPr/>
              </p:nvSpPr>
              <p:spPr>
                <a:xfrm>
                  <a:off x="14205857" y="7217229"/>
                  <a:ext cx="1175657" cy="117565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05" name="Oval 104">
                  <a:extLst>
                    <a:ext uri="{FF2B5EF4-FFF2-40B4-BE49-F238E27FC236}">
                      <a16:creationId xmlns:a16="http://schemas.microsoft.com/office/drawing/2014/main" id="{0630C131-3CF8-274B-95EE-04E1B4CB500C}"/>
                    </a:ext>
                  </a:extLst>
                </p:cNvPr>
                <p:cNvSpPr/>
                <p:nvPr/>
              </p:nvSpPr>
              <p:spPr>
                <a:xfrm>
                  <a:off x="14363244" y="7384590"/>
                  <a:ext cx="849086" cy="8490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grpSp>
        </p:grpSp>
        <p:sp>
          <p:nvSpPr>
            <p:cNvPr id="100" name="TextBox 99">
              <a:extLst>
                <a:ext uri="{FF2B5EF4-FFF2-40B4-BE49-F238E27FC236}">
                  <a16:creationId xmlns:a16="http://schemas.microsoft.com/office/drawing/2014/main" id="{A92B038F-0529-F248-9EDE-D7616ED9C49C}"/>
                </a:ext>
              </a:extLst>
            </p:cNvPr>
            <p:cNvSpPr txBox="1"/>
            <p:nvPr/>
          </p:nvSpPr>
          <p:spPr>
            <a:xfrm>
              <a:off x="496812" y="4566596"/>
              <a:ext cx="1303647" cy="584775"/>
            </a:xfrm>
            <a:prstGeom prst="rect">
              <a:avLst/>
            </a:prstGeom>
            <a:noFill/>
          </p:spPr>
          <p:txBody>
            <a:bodyPr wrap="square" rtlCol="0">
              <a:spAutoFit/>
            </a:bodyPr>
            <a:lstStyle/>
            <a:p>
              <a:r>
                <a:rPr lang="en-US" altLang="zh-CN" sz="3200" dirty="0">
                  <a:solidFill>
                    <a:schemeClr val="bg1"/>
                  </a:solidFill>
                  <a:latin typeface="Raleway Medium" pitchFamily="2" charset="77"/>
                </a:rPr>
                <a:t>2021</a:t>
              </a:r>
              <a:endParaRPr lang="en-CN" sz="3200" dirty="0">
                <a:solidFill>
                  <a:schemeClr val="bg1"/>
                </a:solidFill>
                <a:latin typeface="Raleway Medium" pitchFamily="2" charset="77"/>
              </a:endParaRPr>
            </a:p>
          </p:txBody>
        </p:sp>
        <p:sp>
          <p:nvSpPr>
            <p:cNvPr id="101" name="TextBox 100">
              <a:extLst>
                <a:ext uri="{FF2B5EF4-FFF2-40B4-BE49-F238E27FC236}">
                  <a16:creationId xmlns:a16="http://schemas.microsoft.com/office/drawing/2014/main" id="{6A0DD85D-55C1-954C-9B5B-31EA07F1FB4D}"/>
                </a:ext>
              </a:extLst>
            </p:cNvPr>
            <p:cNvSpPr txBox="1"/>
            <p:nvPr/>
          </p:nvSpPr>
          <p:spPr>
            <a:xfrm>
              <a:off x="-474784" y="3660574"/>
              <a:ext cx="2803818" cy="1077218"/>
            </a:xfrm>
            <a:prstGeom prst="rect">
              <a:avLst/>
            </a:prstGeom>
            <a:noFill/>
          </p:spPr>
          <p:txBody>
            <a:bodyPr wrap="square" rtlCol="0">
              <a:spAutoFit/>
            </a:bodyPr>
            <a:lstStyle/>
            <a:p>
              <a:pPr algn="ctr"/>
              <a:r>
                <a:rPr lang="en-US" sz="3200" b="1" dirty="0">
                  <a:solidFill>
                    <a:schemeClr val="bg1"/>
                  </a:solidFill>
                  <a:latin typeface="Montserrat" pitchFamily="2" charset="77"/>
                </a:rPr>
                <a:t>Organized Crime</a:t>
              </a:r>
            </a:p>
          </p:txBody>
        </p:sp>
      </p:grpSp>
      <p:grpSp>
        <p:nvGrpSpPr>
          <p:cNvPr id="117" name="Group 116">
            <a:extLst>
              <a:ext uri="{FF2B5EF4-FFF2-40B4-BE49-F238E27FC236}">
                <a16:creationId xmlns:a16="http://schemas.microsoft.com/office/drawing/2014/main" id="{ACB6DD44-E69D-7246-A2E3-EDDA4ABC784E}"/>
              </a:ext>
            </a:extLst>
          </p:cNvPr>
          <p:cNvGrpSpPr/>
          <p:nvPr/>
        </p:nvGrpSpPr>
        <p:grpSpPr>
          <a:xfrm>
            <a:off x="229200" y="773433"/>
            <a:ext cx="4040651" cy="5092673"/>
            <a:chOff x="232930" y="427019"/>
            <a:chExt cx="4040651" cy="5092673"/>
          </a:xfrm>
        </p:grpSpPr>
        <p:grpSp>
          <p:nvGrpSpPr>
            <p:cNvPr id="111" name="Group 110">
              <a:extLst>
                <a:ext uri="{FF2B5EF4-FFF2-40B4-BE49-F238E27FC236}">
                  <a16:creationId xmlns:a16="http://schemas.microsoft.com/office/drawing/2014/main" id="{63CB4D1B-9CB7-AD4D-8B9D-ECBC7B793A37}"/>
                </a:ext>
              </a:extLst>
            </p:cNvPr>
            <p:cNvGrpSpPr/>
            <p:nvPr/>
          </p:nvGrpSpPr>
          <p:grpSpPr>
            <a:xfrm>
              <a:off x="407060" y="2863214"/>
              <a:ext cx="2592376" cy="753628"/>
              <a:chOff x="248036" y="2366263"/>
              <a:chExt cx="2592376" cy="753628"/>
            </a:xfrm>
          </p:grpSpPr>
          <p:sp>
            <p:nvSpPr>
              <p:cNvPr id="106" name="Rectangle 105">
                <a:extLst>
                  <a:ext uri="{FF2B5EF4-FFF2-40B4-BE49-F238E27FC236}">
                    <a16:creationId xmlns:a16="http://schemas.microsoft.com/office/drawing/2014/main" id="{C50779D2-6DC6-5640-A8F8-10AA203CAF6A}"/>
                  </a:ext>
                </a:extLst>
              </p:cNvPr>
              <p:cNvSpPr/>
              <p:nvPr/>
            </p:nvSpPr>
            <p:spPr>
              <a:xfrm>
                <a:off x="248036" y="2366263"/>
                <a:ext cx="2521987" cy="461665"/>
              </a:xfrm>
              <a:prstGeom prst="rect">
                <a:avLst/>
              </a:prstGeom>
            </p:spPr>
            <p:txBody>
              <a:bodyPr wrap="square">
                <a:spAutoFit/>
              </a:bodyPr>
              <a:lstStyle/>
              <a:p>
                <a:pPr lvl="0">
                  <a:defRPr/>
                </a:pPr>
                <a:r>
                  <a:rPr lang="en-US" altLang="zh-CN" sz="2400" b="1" dirty="0">
                    <a:ln w="0">
                      <a:noFill/>
                    </a:ln>
                    <a:solidFill>
                      <a:schemeClr val="bg1"/>
                    </a:solidFill>
                    <a:latin typeface="Montserrat" pitchFamily="2" charset="77"/>
                  </a:rPr>
                  <a:t>$5.3M</a:t>
                </a:r>
                <a:endParaRPr kumimoji="0" lang="en-CN" sz="2400" b="1" u="none" strike="noStrike" kern="1200" cap="none" spc="0" normalizeH="0" baseline="0" noProof="0" dirty="0">
                  <a:ln w="0">
                    <a:noFill/>
                  </a:ln>
                  <a:solidFill>
                    <a:schemeClr val="bg1"/>
                  </a:solidFill>
                  <a:effectLst/>
                  <a:uLnTx/>
                  <a:uFillTx/>
                  <a:latin typeface="Montserrat" pitchFamily="2" charset="77"/>
                </a:endParaRPr>
              </a:p>
            </p:txBody>
          </p:sp>
          <p:sp>
            <p:nvSpPr>
              <p:cNvPr id="18" name="Rectangle 17">
                <a:extLst>
                  <a:ext uri="{FF2B5EF4-FFF2-40B4-BE49-F238E27FC236}">
                    <a16:creationId xmlns:a16="http://schemas.microsoft.com/office/drawing/2014/main" id="{DF7DC60A-E63E-F241-B747-D7B1228275AD}"/>
                  </a:ext>
                </a:extLst>
              </p:cNvPr>
              <p:cNvSpPr/>
              <p:nvPr/>
            </p:nvSpPr>
            <p:spPr>
              <a:xfrm>
                <a:off x="248036" y="2812114"/>
                <a:ext cx="2592376" cy="307777"/>
              </a:xfrm>
              <a:prstGeom prst="rect">
                <a:avLst/>
              </a:prstGeom>
            </p:spPr>
            <p:txBody>
              <a:bodyPr wrap="none">
                <a:spAutoFit/>
              </a:bodyPr>
              <a:lstStyle/>
              <a:p>
                <a:r>
                  <a:rPr lang="en-US" sz="1400" dirty="0">
                    <a:solidFill>
                      <a:schemeClr val="bg1"/>
                    </a:solidFill>
                    <a:latin typeface="Montserrat Light" pitchFamily="2" charset="77"/>
                  </a:rPr>
                  <a:t>Average Ransom Demand </a:t>
                </a:r>
                <a:endParaRPr lang="en-CN" sz="1400" dirty="0">
                  <a:solidFill>
                    <a:schemeClr val="bg1"/>
                  </a:solidFill>
                  <a:latin typeface="Montserrat Light" pitchFamily="2" charset="77"/>
                </a:endParaRPr>
              </a:p>
            </p:txBody>
          </p:sp>
        </p:grpSp>
        <p:grpSp>
          <p:nvGrpSpPr>
            <p:cNvPr id="112" name="Group 111">
              <a:extLst>
                <a:ext uri="{FF2B5EF4-FFF2-40B4-BE49-F238E27FC236}">
                  <a16:creationId xmlns:a16="http://schemas.microsoft.com/office/drawing/2014/main" id="{EDFD0561-4BEC-444C-AB6B-9E8321544F9E}"/>
                </a:ext>
              </a:extLst>
            </p:cNvPr>
            <p:cNvGrpSpPr/>
            <p:nvPr/>
          </p:nvGrpSpPr>
          <p:grpSpPr>
            <a:xfrm>
              <a:off x="407060" y="3813854"/>
              <a:ext cx="2089033" cy="757321"/>
              <a:chOff x="248036" y="3355848"/>
              <a:chExt cx="2089033" cy="757321"/>
            </a:xfrm>
          </p:grpSpPr>
          <p:sp>
            <p:nvSpPr>
              <p:cNvPr id="107" name="Rectangle 106">
                <a:extLst>
                  <a:ext uri="{FF2B5EF4-FFF2-40B4-BE49-F238E27FC236}">
                    <a16:creationId xmlns:a16="http://schemas.microsoft.com/office/drawing/2014/main" id="{60CA65D2-1823-5A41-B609-5C9B93A6BC5D}"/>
                  </a:ext>
                </a:extLst>
              </p:cNvPr>
              <p:cNvSpPr/>
              <p:nvPr/>
            </p:nvSpPr>
            <p:spPr>
              <a:xfrm>
                <a:off x="248036" y="3355848"/>
                <a:ext cx="2065081" cy="461665"/>
              </a:xfrm>
              <a:prstGeom prst="rect">
                <a:avLst/>
              </a:prstGeom>
            </p:spPr>
            <p:txBody>
              <a:bodyPr wrap="square">
                <a:spAutoFit/>
              </a:bodyPr>
              <a:lstStyle/>
              <a:p>
                <a:pPr lvl="0">
                  <a:defRPr/>
                </a:pPr>
                <a:r>
                  <a:rPr lang="en-US" altLang="zh-CN" sz="2400" b="1" dirty="0">
                    <a:ln w="0">
                      <a:noFill/>
                    </a:ln>
                    <a:solidFill>
                      <a:schemeClr val="bg1"/>
                    </a:solidFill>
                    <a:latin typeface="Montserrat" pitchFamily="2" charset="77"/>
                  </a:rPr>
                  <a:t>$40M</a:t>
                </a:r>
                <a:endParaRPr kumimoji="0" lang="en-CN" sz="2400" b="1" u="none" strike="noStrike" kern="1200" cap="none" spc="0" normalizeH="0" baseline="0" noProof="0" dirty="0">
                  <a:ln w="0">
                    <a:noFill/>
                  </a:ln>
                  <a:solidFill>
                    <a:schemeClr val="bg1"/>
                  </a:solidFill>
                  <a:effectLst/>
                  <a:uLnTx/>
                  <a:uFillTx/>
                  <a:latin typeface="Montserrat" pitchFamily="2" charset="77"/>
                </a:endParaRPr>
              </a:p>
            </p:txBody>
          </p:sp>
          <p:sp>
            <p:nvSpPr>
              <p:cNvPr id="109" name="Rectangle 108">
                <a:extLst>
                  <a:ext uri="{FF2B5EF4-FFF2-40B4-BE49-F238E27FC236}">
                    <a16:creationId xmlns:a16="http://schemas.microsoft.com/office/drawing/2014/main" id="{DF0F6205-2E4A-5B4A-8175-BA5A4985ACE9}"/>
                  </a:ext>
                </a:extLst>
              </p:cNvPr>
              <p:cNvSpPr/>
              <p:nvPr/>
            </p:nvSpPr>
            <p:spPr>
              <a:xfrm>
                <a:off x="248036" y="3805392"/>
                <a:ext cx="2089033" cy="307777"/>
              </a:xfrm>
              <a:prstGeom prst="rect">
                <a:avLst/>
              </a:prstGeom>
            </p:spPr>
            <p:txBody>
              <a:bodyPr wrap="none">
                <a:spAutoFit/>
              </a:bodyPr>
              <a:lstStyle/>
              <a:p>
                <a:r>
                  <a:rPr lang="en-US" sz="1400" dirty="0">
                    <a:solidFill>
                      <a:schemeClr val="bg1"/>
                    </a:solidFill>
                    <a:latin typeface="Montserrat Light" pitchFamily="2" charset="77"/>
                  </a:rPr>
                  <a:t>Largest Ransom </a:t>
                </a:r>
                <a:r>
                  <a:rPr lang="en-US" altLang="zh-CN" sz="1400" dirty="0">
                    <a:solidFill>
                      <a:schemeClr val="bg1"/>
                    </a:solidFill>
                    <a:latin typeface="Montserrat Light" pitchFamily="2" charset="77"/>
                  </a:rPr>
                  <a:t>Paid</a:t>
                </a:r>
                <a:endParaRPr lang="en-CN" sz="1400" dirty="0">
                  <a:solidFill>
                    <a:schemeClr val="bg1"/>
                  </a:solidFill>
                  <a:latin typeface="Montserrat Light" pitchFamily="2" charset="77"/>
                </a:endParaRPr>
              </a:p>
            </p:txBody>
          </p:sp>
        </p:grpSp>
        <p:grpSp>
          <p:nvGrpSpPr>
            <p:cNvPr id="113" name="Group 112">
              <a:extLst>
                <a:ext uri="{FF2B5EF4-FFF2-40B4-BE49-F238E27FC236}">
                  <a16:creationId xmlns:a16="http://schemas.microsoft.com/office/drawing/2014/main" id="{7EA603DA-DB67-5F4E-8F6E-33356C6D4C12}"/>
                </a:ext>
              </a:extLst>
            </p:cNvPr>
            <p:cNvGrpSpPr/>
            <p:nvPr/>
          </p:nvGrpSpPr>
          <p:grpSpPr>
            <a:xfrm>
              <a:off x="407060" y="4757142"/>
              <a:ext cx="3047042" cy="762550"/>
              <a:chOff x="248036" y="4299947"/>
              <a:chExt cx="3047042" cy="762550"/>
            </a:xfrm>
          </p:grpSpPr>
          <p:sp>
            <p:nvSpPr>
              <p:cNvPr id="108" name="Rectangle 107">
                <a:extLst>
                  <a:ext uri="{FF2B5EF4-FFF2-40B4-BE49-F238E27FC236}">
                    <a16:creationId xmlns:a16="http://schemas.microsoft.com/office/drawing/2014/main" id="{5C36270F-BE50-8E4C-A4DF-57117A10FF92}"/>
                  </a:ext>
                </a:extLst>
              </p:cNvPr>
              <p:cNvSpPr/>
              <p:nvPr/>
            </p:nvSpPr>
            <p:spPr>
              <a:xfrm>
                <a:off x="248036" y="4299947"/>
                <a:ext cx="2278388" cy="461665"/>
              </a:xfrm>
              <a:prstGeom prst="rect">
                <a:avLst/>
              </a:prstGeom>
            </p:spPr>
            <p:txBody>
              <a:bodyPr wrap="square">
                <a:spAutoFit/>
              </a:bodyPr>
              <a:lstStyle/>
              <a:p>
                <a:pPr lvl="0">
                  <a:defRPr/>
                </a:pPr>
                <a:r>
                  <a:rPr kumimoji="0" lang="en-US" sz="2400" b="1" u="none" strike="noStrike" kern="1200" cap="none" spc="0" normalizeH="0" baseline="0" noProof="0" dirty="0">
                    <a:ln w="0">
                      <a:noFill/>
                    </a:ln>
                    <a:solidFill>
                      <a:schemeClr val="bg1"/>
                    </a:solidFill>
                    <a:effectLst/>
                    <a:uLnTx/>
                    <a:uFillTx/>
                    <a:latin typeface="Montserrat" pitchFamily="2" charset="77"/>
                  </a:rPr>
                  <a:t>15 </a:t>
                </a:r>
                <a:r>
                  <a:rPr lang="en-US" sz="2400" b="1" dirty="0">
                    <a:ln w="0">
                      <a:noFill/>
                    </a:ln>
                    <a:solidFill>
                      <a:schemeClr val="bg1"/>
                    </a:solidFill>
                    <a:latin typeface="Montserrat" pitchFamily="2" charset="77"/>
                  </a:rPr>
                  <a:t>Days</a:t>
                </a:r>
                <a:endParaRPr kumimoji="0" lang="en-CN" sz="2400" b="1" u="none" strike="noStrike" kern="1200" cap="none" spc="0" normalizeH="0" baseline="0" noProof="0" dirty="0">
                  <a:ln w="0">
                    <a:noFill/>
                  </a:ln>
                  <a:solidFill>
                    <a:schemeClr val="bg1"/>
                  </a:solidFill>
                  <a:effectLst/>
                  <a:uLnTx/>
                  <a:uFillTx/>
                  <a:latin typeface="Montserrat" pitchFamily="2" charset="77"/>
                </a:endParaRPr>
              </a:p>
            </p:txBody>
          </p:sp>
          <p:sp>
            <p:nvSpPr>
              <p:cNvPr id="110" name="Rectangle 109">
                <a:extLst>
                  <a:ext uri="{FF2B5EF4-FFF2-40B4-BE49-F238E27FC236}">
                    <a16:creationId xmlns:a16="http://schemas.microsoft.com/office/drawing/2014/main" id="{37DE64AA-ED17-FD4E-9186-CBD5C52298C9}"/>
                  </a:ext>
                </a:extLst>
              </p:cNvPr>
              <p:cNvSpPr/>
              <p:nvPr/>
            </p:nvSpPr>
            <p:spPr>
              <a:xfrm>
                <a:off x="248036" y="4754720"/>
                <a:ext cx="3047042" cy="307777"/>
              </a:xfrm>
              <a:prstGeom prst="rect">
                <a:avLst/>
              </a:prstGeom>
            </p:spPr>
            <p:txBody>
              <a:bodyPr wrap="square">
                <a:spAutoFit/>
              </a:bodyPr>
              <a:lstStyle/>
              <a:p>
                <a:r>
                  <a:rPr lang="en-US" altLang="zh-CN" sz="1400" dirty="0">
                    <a:solidFill>
                      <a:schemeClr val="bg1"/>
                    </a:solidFill>
                    <a:latin typeface="Montserrat Light" pitchFamily="2" charset="77"/>
                  </a:rPr>
                  <a:t>Average</a:t>
                </a:r>
                <a:r>
                  <a:rPr lang="zh-CN" altLang="en-US" sz="1400" dirty="0">
                    <a:solidFill>
                      <a:schemeClr val="bg1"/>
                    </a:solidFill>
                    <a:latin typeface="Montserrat Light" pitchFamily="2" charset="77"/>
                  </a:rPr>
                  <a:t> </a:t>
                </a:r>
                <a:r>
                  <a:rPr lang="en-US" altLang="zh-CN" sz="1400" dirty="0">
                    <a:solidFill>
                      <a:schemeClr val="bg1"/>
                    </a:solidFill>
                    <a:latin typeface="Montserrat Light" pitchFamily="2" charset="77"/>
                  </a:rPr>
                  <a:t>System Downtime</a:t>
                </a:r>
                <a:endParaRPr lang="en-CN" sz="1400" dirty="0">
                  <a:solidFill>
                    <a:schemeClr val="bg1"/>
                  </a:solidFill>
                  <a:latin typeface="Montserrat Light" pitchFamily="2" charset="77"/>
                </a:endParaRPr>
              </a:p>
            </p:txBody>
          </p:sp>
        </p:grpSp>
        <p:sp>
          <p:nvSpPr>
            <p:cNvPr id="114" name="Rounded Rectangle 113">
              <a:extLst>
                <a:ext uri="{FF2B5EF4-FFF2-40B4-BE49-F238E27FC236}">
                  <a16:creationId xmlns:a16="http://schemas.microsoft.com/office/drawing/2014/main" id="{CBDE45C4-A3ED-CF44-91B7-6ACF086DA7C5}"/>
                </a:ext>
              </a:extLst>
            </p:cNvPr>
            <p:cNvSpPr/>
            <p:nvPr/>
          </p:nvSpPr>
          <p:spPr>
            <a:xfrm>
              <a:off x="232930" y="427019"/>
              <a:ext cx="4040651" cy="46786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u="none" strike="noStrike" kern="1200" cap="none" spc="0" normalizeH="0" baseline="0" noProof="0" dirty="0">
                  <a:ln>
                    <a:noFill/>
                  </a:ln>
                  <a:solidFill>
                    <a:srgbClr val="C00000"/>
                  </a:solidFill>
                  <a:effectLst/>
                  <a:uLnTx/>
                  <a:uFillTx/>
                  <a:latin typeface="Montserrat" pitchFamily="2" charset="77"/>
                </a:rPr>
                <a:t>RANSOMWARE</a:t>
              </a:r>
              <a:endParaRPr kumimoji="0" lang="en-CN" sz="1800" b="1" u="none" strike="noStrike" kern="1200" cap="none" spc="0" normalizeH="0" baseline="0" noProof="0" dirty="0">
                <a:ln>
                  <a:noFill/>
                </a:ln>
                <a:solidFill>
                  <a:srgbClr val="C00000"/>
                </a:solidFill>
                <a:effectLst/>
                <a:uLnTx/>
                <a:uFillTx/>
                <a:latin typeface="Montserrat" pitchFamily="2" charset="77"/>
              </a:endParaRPr>
            </a:p>
          </p:txBody>
        </p:sp>
      </p:grpSp>
      <p:sp>
        <p:nvSpPr>
          <p:cNvPr id="67" name="TextBox 66">
            <a:extLst>
              <a:ext uri="{FF2B5EF4-FFF2-40B4-BE49-F238E27FC236}">
                <a16:creationId xmlns:a16="http://schemas.microsoft.com/office/drawing/2014/main" id="{BE3567D9-959B-413C-8E1F-36184C9A3A92}"/>
              </a:ext>
            </a:extLst>
          </p:cNvPr>
          <p:cNvSpPr txBox="1"/>
          <p:nvPr/>
        </p:nvSpPr>
        <p:spPr>
          <a:xfrm>
            <a:off x="6209540" y="2550594"/>
            <a:ext cx="2803818" cy="461665"/>
          </a:xfrm>
          <a:prstGeom prst="rect">
            <a:avLst/>
          </a:prstGeom>
          <a:noFill/>
        </p:spPr>
        <p:txBody>
          <a:bodyPr wrap="square" rtlCol="0">
            <a:spAutoFit/>
          </a:bodyPr>
          <a:lstStyle/>
          <a:p>
            <a:pPr algn="ctr"/>
            <a:r>
              <a:rPr lang="en-US" sz="2400" b="1" dirty="0">
                <a:solidFill>
                  <a:schemeClr val="bg1"/>
                </a:solidFill>
                <a:latin typeface="Montserrat" pitchFamily="2" charset="77"/>
              </a:rPr>
              <a:t>Global</a:t>
            </a:r>
            <a:endParaRPr lang="en-US" sz="3200" b="1" dirty="0">
              <a:solidFill>
                <a:schemeClr val="bg1"/>
              </a:solidFill>
              <a:latin typeface="Montserrat" pitchFamily="2" charset="77"/>
            </a:endParaRPr>
          </a:p>
        </p:txBody>
      </p:sp>
      <p:sp>
        <p:nvSpPr>
          <p:cNvPr id="69" name="TextBox 68">
            <a:extLst>
              <a:ext uri="{FF2B5EF4-FFF2-40B4-BE49-F238E27FC236}">
                <a16:creationId xmlns:a16="http://schemas.microsoft.com/office/drawing/2014/main" id="{04AF0AD7-531A-4FDC-A37B-8AC401AEB2A3}"/>
              </a:ext>
            </a:extLst>
          </p:cNvPr>
          <p:cNvSpPr txBox="1"/>
          <p:nvPr/>
        </p:nvSpPr>
        <p:spPr>
          <a:xfrm>
            <a:off x="10118539" y="4368933"/>
            <a:ext cx="1995307" cy="1477328"/>
          </a:xfrm>
          <a:prstGeom prst="rect">
            <a:avLst/>
          </a:prstGeom>
          <a:noFill/>
        </p:spPr>
        <p:txBody>
          <a:bodyPr wrap="square" rtlCol="0">
            <a:spAutoFit/>
          </a:bodyPr>
          <a:lstStyle/>
          <a:p>
            <a:r>
              <a:rPr lang="en-US" altLang="zh-CN" dirty="0">
                <a:solidFill>
                  <a:schemeClr val="bg1"/>
                </a:solidFill>
                <a:latin typeface="Raleway Medium" pitchFamily="2" charset="77"/>
              </a:rPr>
              <a:t>Network Intrusions</a:t>
            </a:r>
          </a:p>
          <a:p>
            <a:endParaRPr lang="en-US" altLang="zh-CN" dirty="0">
              <a:solidFill>
                <a:schemeClr val="bg1"/>
              </a:solidFill>
              <a:latin typeface="Raleway Medium" pitchFamily="2" charset="77"/>
            </a:endParaRPr>
          </a:p>
          <a:p>
            <a:r>
              <a:rPr lang="en-US" altLang="zh-CN" dirty="0">
                <a:solidFill>
                  <a:schemeClr val="bg1"/>
                </a:solidFill>
                <a:latin typeface="Raleway Medium" pitchFamily="2" charset="77"/>
              </a:rPr>
              <a:t>Data </a:t>
            </a:r>
          </a:p>
          <a:p>
            <a:r>
              <a:rPr lang="en-US" altLang="zh-CN" dirty="0">
                <a:solidFill>
                  <a:schemeClr val="bg1"/>
                </a:solidFill>
                <a:latin typeface="Raleway Medium" pitchFamily="2" charset="77"/>
              </a:rPr>
              <a:t>Exfiltration</a:t>
            </a:r>
          </a:p>
        </p:txBody>
      </p:sp>
      <p:sp>
        <p:nvSpPr>
          <p:cNvPr id="70" name="TextBox 69">
            <a:extLst>
              <a:ext uri="{FF2B5EF4-FFF2-40B4-BE49-F238E27FC236}">
                <a16:creationId xmlns:a16="http://schemas.microsoft.com/office/drawing/2014/main" id="{59681765-3185-4B06-97D2-F500BB7974B8}"/>
              </a:ext>
            </a:extLst>
          </p:cNvPr>
          <p:cNvSpPr txBox="1"/>
          <p:nvPr/>
        </p:nvSpPr>
        <p:spPr>
          <a:xfrm>
            <a:off x="7509087" y="4916066"/>
            <a:ext cx="1454632" cy="584775"/>
          </a:xfrm>
          <a:prstGeom prst="rect">
            <a:avLst/>
          </a:prstGeom>
          <a:noFill/>
        </p:spPr>
        <p:txBody>
          <a:bodyPr wrap="square" rtlCol="0">
            <a:spAutoFit/>
          </a:bodyPr>
          <a:lstStyle/>
          <a:p>
            <a:r>
              <a:rPr lang="en-US" altLang="zh-CN" sz="1600" dirty="0">
                <a:solidFill>
                  <a:schemeClr val="bg1"/>
                </a:solidFill>
                <a:latin typeface="Raleway Medium" pitchFamily="2" charset="77"/>
              </a:rPr>
              <a:t>Global Outbreaks</a:t>
            </a:r>
          </a:p>
        </p:txBody>
      </p:sp>
      <p:sp>
        <p:nvSpPr>
          <p:cNvPr id="71" name="TextBox 70">
            <a:extLst>
              <a:ext uri="{FF2B5EF4-FFF2-40B4-BE49-F238E27FC236}">
                <a16:creationId xmlns:a16="http://schemas.microsoft.com/office/drawing/2014/main" id="{4677F757-B878-4FF7-BC20-51E0DB9C485B}"/>
              </a:ext>
            </a:extLst>
          </p:cNvPr>
          <p:cNvSpPr txBox="1"/>
          <p:nvPr/>
        </p:nvSpPr>
        <p:spPr>
          <a:xfrm>
            <a:off x="5593845" y="6192188"/>
            <a:ext cx="1303647" cy="461665"/>
          </a:xfrm>
          <a:prstGeom prst="rect">
            <a:avLst/>
          </a:prstGeom>
          <a:noFill/>
        </p:spPr>
        <p:txBody>
          <a:bodyPr wrap="square" rtlCol="0">
            <a:spAutoFit/>
          </a:bodyPr>
          <a:lstStyle/>
          <a:p>
            <a:r>
              <a:rPr lang="en-US" sz="1200" dirty="0">
                <a:solidFill>
                  <a:schemeClr val="bg1"/>
                </a:solidFill>
                <a:latin typeface="Raleway Medium" pitchFamily="2" charset="77"/>
              </a:rPr>
              <a:t>Single</a:t>
            </a:r>
          </a:p>
          <a:p>
            <a:r>
              <a:rPr lang="en-US" sz="1200" dirty="0">
                <a:solidFill>
                  <a:schemeClr val="bg1"/>
                </a:solidFill>
                <a:latin typeface="Raleway Medium" pitchFamily="2" charset="77"/>
              </a:rPr>
              <a:t>Infections</a:t>
            </a:r>
            <a:endParaRPr lang="en-CN" sz="1600" dirty="0">
              <a:solidFill>
                <a:schemeClr val="bg1"/>
              </a:solidFill>
              <a:latin typeface="Raleway Medium" pitchFamily="2" charset="77"/>
            </a:endParaRPr>
          </a:p>
        </p:txBody>
      </p:sp>
      <p:cxnSp>
        <p:nvCxnSpPr>
          <p:cNvPr id="8" name="Straight Connector 7">
            <a:extLst>
              <a:ext uri="{FF2B5EF4-FFF2-40B4-BE49-F238E27FC236}">
                <a16:creationId xmlns:a16="http://schemas.microsoft.com/office/drawing/2014/main" id="{C1636686-EE97-445D-9A33-D64773D67B2E}"/>
              </a:ext>
            </a:extLst>
          </p:cNvPr>
          <p:cNvCxnSpPr>
            <a:cxnSpLocks/>
          </p:cNvCxnSpPr>
          <p:nvPr/>
        </p:nvCxnSpPr>
        <p:spPr>
          <a:xfrm flipV="1">
            <a:off x="316467" y="2852404"/>
            <a:ext cx="3827270" cy="162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91647C95-DDCF-47A8-B3B2-DB7B4F068193}"/>
              </a:ext>
            </a:extLst>
          </p:cNvPr>
          <p:cNvSpPr txBox="1"/>
          <p:nvPr/>
        </p:nvSpPr>
        <p:spPr>
          <a:xfrm>
            <a:off x="316467" y="1353427"/>
            <a:ext cx="3953383" cy="1167884"/>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lang="en-US" sz="1200" b="0" i="0" dirty="0">
                <a:solidFill>
                  <a:schemeClr val="bg1"/>
                </a:solidFill>
                <a:effectLst/>
                <a:latin typeface="Raleway" pitchFamily="2" charset="0"/>
              </a:rPr>
              <a:t>Ransomware is </a:t>
            </a:r>
            <a:r>
              <a:rPr lang="en-US" sz="1200" b="1" i="0" dirty="0">
                <a:solidFill>
                  <a:schemeClr val="bg1"/>
                </a:solidFill>
                <a:effectLst/>
                <a:latin typeface="Raleway" pitchFamily="2" charset="0"/>
              </a:rPr>
              <a:t>a form of malware designed to encrypt files on a device</a:t>
            </a:r>
            <a:r>
              <a:rPr lang="en-US" sz="1200" b="0" i="0" dirty="0">
                <a:solidFill>
                  <a:schemeClr val="bg1"/>
                </a:solidFill>
                <a:effectLst/>
                <a:latin typeface="Raleway" pitchFamily="2" charset="0"/>
              </a:rPr>
              <a:t>, rendering any files and the systems that rely on them unusable. Hackers then demand ransom in exchange for decryption.</a:t>
            </a:r>
            <a:endParaRPr kumimoji="0" lang="en-CN" sz="1200" b="0" i="0" u="none" strike="noStrike" kern="1200" cap="none" spc="0" normalizeH="0" baseline="0" noProof="0" dirty="0">
              <a:ln>
                <a:noFill/>
              </a:ln>
              <a:solidFill>
                <a:schemeClr val="bg1"/>
              </a:solidFill>
              <a:effectLst/>
              <a:uLnTx/>
              <a:uFillTx/>
              <a:latin typeface="Raleway" pitchFamily="2" charset="0"/>
            </a:endParaRPr>
          </a:p>
        </p:txBody>
      </p:sp>
      <p:pic>
        <p:nvPicPr>
          <p:cNvPr id="65" name="Picture 64">
            <a:extLst>
              <a:ext uri="{FF2B5EF4-FFF2-40B4-BE49-F238E27FC236}">
                <a16:creationId xmlns:a16="http://schemas.microsoft.com/office/drawing/2014/main" id="{BBC9C3C1-634A-CF43-B6D8-9680D252CA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4581" y="161435"/>
            <a:ext cx="1356825" cy="587627"/>
          </a:xfrm>
          <a:prstGeom prst="rect">
            <a:avLst/>
          </a:prstGeom>
        </p:spPr>
      </p:pic>
    </p:spTree>
    <p:extLst>
      <p:ext uri="{BB962C8B-B14F-4D97-AF65-F5344CB8AC3E}">
        <p14:creationId xmlns:p14="http://schemas.microsoft.com/office/powerpoint/2010/main" val="92406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schemeClr>
            </a:gs>
            <a:gs pos="93000">
              <a:schemeClr val="bg2">
                <a:lumMod val="10000"/>
              </a:schemeClr>
            </a:gs>
          </a:gsLst>
          <a:lin ang="10800000" scaled="1"/>
        </a:gradFill>
        <a:effectLst/>
      </p:bgPr>
    </p:bg>
    <p:spTree>
      <p:nvGrpSpPr>
        <p:cNvPr id="1" name=""/>
        <p:cNvGrpSpPr/>
        <p:nvPr/>
      </p:nvGrpSpPr>
      <p:grpSpPr>
        <a:xfrm>
          <a:off x="0" y="0"/>
          <a:ext cx="0" cy="0"/>
          <a:chOff x="0" y="0"/>
          <a:chExt cx="0" cy="0"/>
        </a:xfrm>
      </p:grpSpPr>
      <p:pic>
        <p:nvPicPr>
          <p:cNvPr id="52" name="图片 2" descr="Billfish.MApuET">
            <a:extLst>
              <a:ext uri="{FF2B5EF4-FFF2-40B4-BE49-F238E27FC236}">
                <a16:creationId xmlns:a16="http://schemas.microsoft.com/office/drawing/2014/main" id="{85C45203-008F-724E-B32D-0D0BEB6C7D24}"/>
              </a:ext>
            </a:extLst>
          </p:cNvPr>
          <p:cNvPicPr>
            <a:picLocks noGrp="1" noChangeAspect="1"/>
          </p:cNvPicPr>
          <p:nvPr isPhoto="1"/>
        </p:nvPicPr>
        <p:blipFill>
          <a:blip r:embed="rId3">
            <a:lum/>
            <a:alphaModFix amt="24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711" r="4711"/>
          <a:stretch>
            <a:fillRect/>
          </a:stretch>
        </p:blipFill>
        <p:spPr>
          <a:xfrm>
            <a:off x="63650" y="0"/>
            <a:ext cx="12192002" cy="6858000"/>
          </a:xfrm>
          <a:prstGeom prst="rect">
            <a:avLst/>
          </a:prstGeom>
        </p:spPr>
      </p:pic>
      <p:sp>
        <p:nvSpPr>
          <p:cNvPr id="54" name="Rectangle 53">
            <a:extLst>
              <a:ext uri="{FF2B5EF4-FFF2-40B4-BE49-F238E27FC236}">
                <a16:creationId xmlns:a16="http://schemas.microsoft.com/office/drawing/2014/main" id="{175ED36F-2E16-AA4D-81BD-EB51F85E68C0}"/>
              </a:ext>
            </a:extLst>
          </p:cNvPr>
          <p:cNvSpPr/>
          <p:nvPr/>
        </p:nvSpPr>
        <p:spPr>
          <a:xfrm>
            <a:off x="752030" y="343797"/>
            <a:ext cx="481231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w="0">
                  <a:noFill/>
                </a:ln>
                <a:solidFill>
                  <a:prstClr val="white"/>
                </a:solidFill>
                <a:effectLst/>
                <a:uLnTx/>
                <a:uFillTx/>
                <a:latin typeface="Raleway ExtraBold" pitchFamily="2" charset="77"/>
                <a:ea typeface="+mn-ea"/>
                <a:cs typeface="+mn-cs"/>
              </a:rPr>
              <a:t>KEY</a:t>
            </a:r>
            <a:r>
              <a:rPr kumimoji="0" lang="zh-CN" altLang="en-US" sz="2000" b="1" i="0" u="none" strike="noStrike" kern="1200" cap="none" spc="0" normalizeH="0" baseline="0" noProof="0" dirty="0">
                <a:ln w="0">
                  <a:noFill/>
                </a:ln>
                <a:solidFill>
                  <a:prstClr val="white"/>
                </a:solidFill>
                <a:effectLst/>
                <a:uLnTx/>
                <a:uFillTx/>
                <a:latin typeface="Raleway ExtraBold" pitchFamily="2" charset="77"/>
                <a:ea typeface="+mn-ea"/>
                <a:cs typeface="+mn-cs"/>
              </a:rPr>
              <a:t> </a:t>
            </a:r>
            <a:r>
              <a:rPr kumimoji="0" lang="en-US" altLang="zh-CN" sz="2000" b="1" i="0" u="none" strike="noStrike" kern="1200" cap="none" spc="0" normalizeH="0" baseline="0" noProof="0" dirty="0">
                <a:ln w="0">
                  <a:noFill/>
                </a:ln>
                <a:solidFill>
                  <a:prstClr val="white"/>
                </a:solidFill>
                <a:effectLst/>
                <a:uLnTx/>
                <a:uFillTx/>
                <a:latin typeface="Raleway ExtraBold" pitchFamily="2" charset="77"/>
                <a:ea typeface="+mn-ea"/>
                <a:cs typeface="+mn-cs"/>
              </a:rPr>
              <a:t>TAKEAWAYS</a:t>
            </a:r>
            <a:endParaRPr kumimoji="0" lang="en-CN" sz="2000" b="1" i="0" u="none" strike="noStrike" kern="1200" cap="none" spc="0" normalizeH="0" baseline="0" noProof="0" dirty="0">
              <a:ln w="0">
                <a:noFill/>
              </a:ln>
              <a:solidFill>
                <a:prstClr val="white"/>
              </a:solidFill>
              <a:effectLst/>
              <a:uLnTx/>
              <a:uFillTx/>
              <a:latin typeface="Raleway ExtraBold" pitchFamily="2" charset="77"/>
              <a:ea typeface="+mn-ea"/>
              <a:cs typeface="+mn-cs"/>
            </a:endParaRPr>
          </a:p>
        </p:txBody>
      </p:sp>
      <p:sp>
        <p:nvSpPr>
          <p:cNvPr id="15" name="Rectangle 14">
            <a:extLst>
              <a:ext uri="{FF2B5EF4-FFF2-40B4-BE49-F238E27FC236}">
                <a16:creationId xmlns:a16="http://schemas.microsoft.com/office/drawing/2014/main" id="{4607445D-73BF-014B-AE48-B3A3E28264E1}"/>
              </a:ext>
            </a:extLst>
          </p:cNvPr>
          <p:cNvSpPr/>
          <p:nvPr/>
        </p:nvSpPr>
        <p:spPr>
          <a:xfrm>
            <a:off x="1" y="5773816"/>
            <a:ext cx="12255652" cy="1167885"/>
          </a:xfrm>
          <a:prstGeom prst="rect">
            <a:avLst/>
          </a:prstGeom>
          <a:gradFill>
            <a:gsLst>
              <a:gs pos="18000">
                <a:srgbClr val="F2454C"/>
              </a:gs>
              <a:gs pos="74000">
                <a:srgbClr val="8900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5D198A86-62E2-FA4B-8254-37CB73A3AA57}"/>
              </a:ext>
            </a:extLst>
          </p:cNvPr>
          <p:cNvGrpSpPr/>
          <p:nvPr/>
        </p:nvGrpSpPr>
        <p:grpSpPr>
          <a:xfrm>
            <a:off x="4053218" y="1577234"/>
            <a:ext cx="2841525" cy="1637753"/>
            <a:chOff x="4053218" y="1577234"/>
            <a:chExt cx="2841525" cy="1637753"/>
          </a:xfrm>
        </p:grpSpPr>
        <p:pic>
          <p:nvPicPr>
            <p:cNvPr id="20" name="Picture 19">
              <a:extLst>
                <a:ext uri="{FF2B5EF4-FFF2-40B4-BE49-F238E27FC236}">
                  <a16:creationId xmlns:a16="http://schemas.microsoft.com/office/drawing/2014/main" id="{B11781FC-5811-F54B-8FEB-069D3D0E8A2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553430" y="1577234"/>
              <a:ext cx="732703" cy="732703"/>
            </a:xfrm>
            <a:prstGeom prst="rect">
              <a:avLst/>
            </a:prstGeom>
          </p:spPr>
        </p:pic>
        <p:sp>
          <p:nvSpPr>
            <p:cNvPr id="21" name="Rectangle 20">
              <a:extLst>
                <a:ext uri="{FF2B5EF4-FFF2-40B4-BE49-F238E27FC236}">
                  <a16:creationId xmlns:a16="http://schemas.microsoft.com/office/drawing/2014/main" id="{DCE9FD3C-0A82-1742-A142-D35F690A6DF0}"/>
                </a:ext>
              </a:extLst>
            </p:cNvPr>
            <p:cNvSpPr/>
            <p:nvPr/>
          </p:nvSpPr>
          <p:spPr>
            <a:xfrm>
              <a:off x="4053218" y="2322883"/>
              <a:ext cx="2841525" cy="892104"/>
            </a:xfrm>
            <a:prstGeom prst="rect">
              <a:avLst/>
            </a:prstGeom>
          </p:spPr>
          <p:txBody>
            <a:bodyPr wrap="square">
              <a:spAutoFit/>
            </a:bodyPr>
            <a:lstStyle/>
            <a:p>
              <a:pPr lvl="1" defTabSz="457200">
                <a:lnSpc>
                  <a:spcPct val="150000"/>
                </a:lnSpc>
                <a:defRPr/>
              </a:pPr>
              <a:r>
                <a:rPr lang="en-US" sz="1200" b="1" dirty="0">
                  <a:solidFill>
                    <a:schemeClr val="bg1"/>
                  </a:solidFill>
                  <a:latin typeface="Raleway SemiBold" pitchFamily="2" charset="77"/>
                </a:rPr>
                <a:t>NEVER use the same passwords for both work and personal accounts</a:t>
              </a:r>
            </a:p>
          </p:txBody>
        </p:sp>
      </p:grpSp>
      <p:sp>
        <p:nvSpPr>
          <p:cNvPr id="29" name="Rectangle 28">
            <a:extLst>
              <a:ext uri="{FF2B5EF4-FFF2-40B4-BE49-F238E27FC236}">
                <a16:creationId xmlns:a16="http://schemas.microsoft.com/office/drawing/2014/main" id="{254B3FF0-A68A-484F-A843-3F93CDE6A06B}"/>
              </a:ext>
            </a:extLst>
          </p:cNvPr>
          <p:cNvSpPr/>
          <p:nvPr/>
        </p:nvSpPr>
        <p:spPr>
          <a:xfrm>
            <a:off x="8023721" y="4515494"/>
            <a:ext cx="2841524" cy="892104"/>
          </a:xfrm>
          <a:prstGeom prst="rect">
            <a:avLst/>
          </a:prstGeom>
        </p:spPr>
        <p:txBody>
          <a:bodyPr wrap="square">
            <a:spAutoFit/>
          </a:bodyPr>
          <a:lstStyle/>
          <a:p>
            <a:pPr>
              <a:lnSpc>
                <a:spcPct val="150000"/>
              </a:lnSpc>
            </a:pPr>
            <a:r>
              <a:rPr lang="en-US" altLang="zh-CN" sz="1200" b="1" dirty="0">
                <a:solidFill>
                  <a:schemeClr val="bg1"/>
                </a:solidFill>
                <a:latin typeface="Raleway SemiBold" pitchFamily="2" charset="77"/>
              </a:rPr>
              <a:t>Leverage cyber threat intelligence to stay on top of security advisories and emerging threats</a:t>
            </a:r>
          </a:p>
        </p:txBody>
      </p:sp>
      <p:grpSp>
        <p:nvGrpSpPr>
          <p:cNvPr id="5" name="Group 4">
            <a:extLst>
              <a:ext uri="{FF2B5EF4-FFF2-40B4-BE49-F238E27FC236}">
                <a16:creationId xmlns:a16="http://schemas.microsoft.com/office/drawing/2014/main" id="{667E04F3-B745-904E-BE98-DD60DAE752B2}"/>
              </a:ext>
            </a:extLst>
          </p:cNvPr>
          <p:cNvGrpSpPr/>
          <p:nvPr/>
        </p:nvGrpSpPr>
        <p:grpSpPr>
          <a:xfrm>
            <a:off x="980023" y="1577234"/>
            <a:ext cx="2422395" cy="1637753"/>
            <a:chOff x="980023" y="1577234"/>
            <a:chExt cx="2422395" cy="1637753"/>
          </a:xfrm>
        </p:grpSpPr>
        <p:sp>
          <p:nvSpPr>
            <p:cNvPr id="3" name="Rectangle 2">
              <a:extLst>
                <a:ext uri="{FF2B5EF4-FFF2-40B4-BE49-F238E27FC236}">
                  <a16:creationId xmlns:a16="http://schemas.microsoft.com/office/drawing/2014/main" id="{01190B47-C882-1246-84E5-51A47BC072DF}"/>
                </a:ext>
              </a:extLst>
            </p:cNvPr>
            <p:cNvSpPr/>
            <p:nvPr/>
          </p:nvSpPr>
          <p:spPr>
            <a:xfrm>
              <a:off x="980023" y="2324102"/>
              <a:ext cx="2422395" cy="890885"/>
            </a:xfrm>
            <a:prstGeom prst="rect">
              <a:avLst/>
            </a:prstGeom>
          </p:spPr>
          <p:txBody>
            <a:bodyPr wrap="square">
              <a:spAutoFit/>
            </a:bodyPr>
            <a:lstStyle/>
            <a:p>
              <a:pPr>
                <a:lnSpc>
                  <a:spcPct val="150000"/>
                </a:lnSpc>
              </a:pPr>
              <a:r>
                <a:rPr lang="en-US" altLang="zh-CN" sz="1200" b="1" dirty="0">
                  <a:solidFill>
                    <a:schemeClr val="bg1"/>
                  </a:solidFill>
                  <a:latin typeface="Raleway SemiBold" pitchFamily="2" charset="77"/>
                </a:rPr>
                <a:t>Organizations MUST consistently enforce multi-factor authentication (MFA)</a:t>
              </a:r>
            </a:p>
          </p:txBody>
        </p:sp>
        <p:pic>
          <p:nvPicPr>
            <p:cNvPr id="35" name="Picture 34">
              <a:extLst>
                <a:ext uri="{FF2B5EF4-FFF2-40B4-BE49-F238E27FC236}">
                  <a16:creationId xmlns:a16="http://schemas.microsoft.com/office/drawing/2014/main" id="{33F5295F-9913-B848-A1BC-6994E9307A53}"/>
                </a:ext>
              </a:extLst>
            </p:cNvPr>
            <p:cNvPicPr>
              <a:picLocks noChangeAspect="1"/>
            </p:cNvPicPr>
            <p:nvPr/>
          </p:nvPicPr>
          <p:blipFill>
            <a:blip r:embed="rId6"/>
            <a:stretch>
              <a:fillRect/>
            </a:stretch>
          </p:blipFill>
          <p:spPr>
            <a:xfrm>
              <a:off x="1009863" y="1577234"/>
              <a:ext cx="732703" cy="732703"/>
            </a:xfrm>
            <a:prstGeom prst="rect">
              <a:avLst/>
            </a:prstGeom>
          </p:spPr>
        </p:pic>
      </p:grpSp>
      <p:pic>
        <p:nvPicPr>
          <p:cNvPr id="53" name="Picture 52">
            <a:extLst>
              <a:ext uri="{FF2B5EF4-FFF2-40B4-BE49-F238E27FC236}">
                <a16:creationId xmlns:a16="http://schemas.microsoft.com/office/drawing/2014/main" id="{5A3FF21D-FF81-4B2E-993B-8503FA645EE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53430" y="3769845"/>
            <a:ext cx="732703" cy="732703"/>
          </a:xfrm>
          <a:prstGeom prst="rect">
            <a:avLst/>
          </a:prstGeom>
        </p:spPr>
      </p:pic>
      <p:sp>
        <p:nvSpPr>
          <p:cNvPr id="55" name="Rectangle 54">
            <a:extLst>
              <a:ext uri="{FF2B5EF4-FFF2-40B4-BE49-F238E27FC236}">
                <a16:creationId xmlns:a16="http://schemas.microsoft.com/office/drawing/2014/main" id="{9044FD57-8DFE-4C3D-A59A-79B6244EB635}"/>
              </a:ext>
            </a:extLst>
          </p:cNvPr>
          <p:cNvSpPr/>
          <p:nvPr/>
        </p:nvSpPr>
        <p:spPr>
          <a:xfrm>
            <a:off x="4553429" y="4515494"/>
            <a:ext cx="2556819" cy="890885"/>
          </a:xfrm>
          <a:prstGeom prst="rect">
            <a:avLst/>
          </a:prstGeom>
        </p:spPr>
        <p:txBody>
          <a:bodyPr wrap="square">
            <a:spAutoFit/>
          </a:bodyPr>
          <a:lstStyle/>
          <a:p>
            <a:pPr>
              <a:lnSpc>
                <a:spcPct val="150000"/>
              </a:lnSpc>
            </a:pPr>
            <a:r>
              <a:rPr lang="en-US" sz="1200" b="1" dirty="0">
                <a:solidFill>
                  <a:schemeClr val="bg1"/>
                </a:solidFill>
                <a:latin typeface="Raleway SemiBold" pitchFamily="2" charset="77"/>
              </a:rPr>
              <a:t>Maintain an up-to-date inventory of critical vendors and IT asset inventory</a:t>
            </a:r>
          </a:p>
        </p:txBody>
      </p:sp>
      <p:pic>
        <p:nvPicPr>
          <p:cNvPr id="33" name="Picture 32">
            <a:extLst>
              <a:ext uri="{FF2B5EF4-FFF2-40B4-BE49-F238E27FC236}">
                <a16:creationId xmlns:a16="http://schemas.microsoft.com/office/drawing/2014/main" id="{121CD93E-DAD0-4F45-AFCA-940B49CA855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023719" y="3753553"/>
            <a:ext cx="732703" cy="732703"/>
          </a:xfrm>
          <a:prstGeom prst="rect">
            <a:avLst/>
          </a:prstGeom>
        </p:spPr>
      </p:pic>
      <p:grpSp>
        <p:nvGrpSpPr>
          <p:cNvPr id="7" name="Group 6">
            <a:extLst>
              <a:ext uri="{FF2B5EF4-FFF2-40B4-BE49-F238E27FC236}">
                <a16:creationId xmlns:a16="http://schemas.microsoft.com/office/drawing/2014/main" id="{97DB4141-1174-F94C-AEF6-D25BD088A78A}"/>
              </a:ext>
            </a:extLst>
          </p:cNvPr>
          <p:cNvGrpSpPr/>
          <p:nvPr/>
        </p:nvGrpSpPr>
        <p:grpSpPr>
          <a:xfrm>
            <a:off x="8023720" y="1628304"/>
            <a:ext cx="2685578" cy="1867866"/>
            <a:chOff x="8023720" y="1628304"/>
            <a:chExt cx="2685578" cy="1867866"/>
          </a:xfrm>
        </p:grpSpPr>
        <p:sp>
          <p:nvSpPr>
            <p:cNvPr id="24" name="Rectangle 23">
              <a:extLst>
                <a:ext uri="{FF2B5EF4-FFF2-40B4-BE49-F238E27FC236}">
                  <a16:creationId xmlns:a16="http://schemas.microsoft.com/office/drawing/2014/main" id="{1BFAB4B1-8133-C943-B9AB-BCEF148D99E0}"/>
                </a:ext>
              </a:extLst>
            </p:cNvPr>
            <p:cNvSpPr/>
            <p:nvPr/>
          </p:nvSpPr>
          <p:spPr>
            <a:xfrm>
              <a:off x="8023721" y="2328286"/>
              <a:ext cx="2685577" cy="1167884"/>
            </a:xfrm>
            <a:prstGeom prst="rect">
              <a:avLst/>
            </a:prstGeom>
          </p:spPr>
          <p:txBody>
            <a:bodyPr wrap="square">
              <a:spAutoFit/>
            </a:bodyPr>
            <a:lstStyle/>
            <a:p>
              <a:pPr>
                <a:lnSpc>
                  <a:spcPct val="150000"/>
                </a:lnSpc>
              </a:pPr>
              <a:r>
                <a:rPr lang="en-US" altLang="zh-CN" sz="1200" b="1" dirty="0">
                  <a:solidFill>
                    <a:schemeClr val="bg1"/>
                  </a:solidFill>
                  <a:latin typeface="Raleway SemiBold" pitchFamily="2" charset="77"/>
                </a:rPr>
                <a:t>Organizations MUST take an “assume breach” posture and employ continuous detection and response capabilities</a:t>
              </a:r>
              <a:endParaRPr lang="en-US" sz="1200" b="1" dirty="0">
                <a:solidFill>
                  <a:schemeClr val="bg1"/>
                </a:solidFill>
                <a:latin typeface="Raleway SemiBold" pitchFamily="2" charset="77"/>
              </a:endParaRPr>
            </a:p>
          </p:txBody>
        </p:sp>
        <p:pic>
          <p:nvPicPr>
            <p:cNvPr id="37" name="Picture 36">
              <a:extLst>
                <a:ext uri="{FF2B5EF4-FFF2-40B4-BE49-F238E27FC236}">
                  <a16:creationId xmlns:a16="http://schemas.microsoft.com/office/drawing/2014/main" id="{ABE5130C-31C3-0A42-99D3-7F812C5DC89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023720" y="1628304"/>
              <a:ext cx="732703" cy="732703"/>
            </a:xfrm>
            <a:prstGeom prst="rect">
              <a:avLst/>
            </a:prstGeom>
          </p:spPr>
        </p:pic>
      </p:grpSp>
      <p:grpSp>
        <p:nvGrpSpPr>
          <p:cNvPr id="8" name="Group 7">
            <a:extLst>
              <a:ext uri="{FF2B5EF4-FFF2-40B4-BE49-F238E27FC236}">
                <a16:creationId xmlns:a16="http://schemas.microsoft.com/office/drawing/2014/main" id="{0192165B-C305-3044-AB39-E0964EAB9ACE}"/>
              </a:ext>
            </a:extLst>
          </p:cNvPr>
          <p:cNvGrpSpPr/>
          <p:nvPr/>
        </p:nvGrpSpPr>
        <p:grpSpPr>
          <a:xfrm>
            <a:off x="980024" y="3769845"/>
            <a:ext cx="2422394" cy="1607296"/>
            <a:chOff x="980024" y="3769845"/>
            <a:chExt cx="2422394" cy="1607296"/>
          </a:xfrm>
        </p:grpSpPr>
        <p:sp>
          <p:nvSpPr>
            <p:cNvPr id="36" name="Rectangle 35">
              <a:extLst>
                <a:ext uri="{FF2B5EF4-FFF2-40B4-BE49-F238E27FC236}">
                  <a16:creationId xmlns:a16="http://schemas.microsoft.com/office/drawing/2014/main" id="{FA6355A0-DFF5-9A42-8FFE-E00F2EB6BDF6}"/>
                </a:ext>
              </a:extLst>
            </p:cNvPr>
            <p:cNvSpPr/>
            <p:nvPr/>
          </p:nvSpPr>
          <p:spPr>
            <a:xfrm>
              <a:off x="980024" y="4486256"/>
              <a:ext cx="2422394" cy="890885"/>
            </a:xfrm>
            <a:prstGeom prst="rect">
              <a:avLst/>
            </a:prstGeom>
          </p:spPr>
          <p:txBody>
            <a:bodyPr wrap="square">
              <a:spAutoFit/>
            </a:bodyPr>
            <a:lstStyle/>
            <a:p>
              <a:pPr>
                <a:lnSpc>
                  <a:spcPct val="150000"/>
                </a:lnSpc>
              </a:pPr>
              <a:r>
                <a:rPr lang="en-US" sz="1200" b="1" dirty="0">
                  <a:solidFill>
                    <a:schemeClr val="bg1"/>
                  </a:solidFill>
                  <a:latin typeface="Raleway SemiBold" pitchFamily="2" charset="77"/>
                </a:rPr>
                <a:t>Enforce policies to prevent users from installing unapproved software</a:t>
              </a:r>
            </a:p>
          </p:txBody>
        </p:sp>
        <p:pic>
          <p:nvPicPr>
            <p:cNvPr id="4" name="Picture 3">
              <a:extLst>
                <a:ext uri="{FF2B5EF4-FFF2-40B4-BE49-F238E27FC236}">
                  <a16:creationId xmlns:a16="http://schemas.microsoft.com/office/drawing/2014/main" id="{9D31A8C1-30B8-8A4D-8282-C4B9518082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3886" y="3769845"/>
              <a:ext cx="732703" cy="732703"/>
            </a:xfrm>
            <a:prstGeom prst="rect">
              <a:avLst/>
            </a:prstGeom>
          </p:spPr>
        </p:pic>
      </p:grpSp>
      <p:pic>
        <p:nvPicPr>
          <p:cNvPr id="56" name="Picture 55">
            <a:extLst>
              <a:ext uri="{FF2B5EF4-FFF2-40B4-BE49-F238E27FC236}">
                <a16:creationId xmlns:a16="http://schemas.microsoft.com/office/drawing/2014/main" id="{8F35B4F5-39FD-F045-8AEF-59704DA9CCB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14581" y="161435"/>
            <a:ext cx="1356825" cy="587627"/>
          </a:xfrm>
          <a:prstGeom prst="rect">
            <a:avLst/>
          </a:prstGeom>
        </p:spPr>
      </p:pic>
    </p:spTree>
    <p:extLst>
      <p:ext uri="{BB962C8B-B14F-4D97-AF65-F5344CB8AC3E}">
        <p14:creationId xmlns:p14="http://schemas.microsoft.com/office/powerpoint/2010/main" val="1866824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 name="图片 2" descr="Billfish.JfmGWP">
            <a:extLst>
              <a:ext uri="{FF2B5EF4-FFF2-40B4-BE49-F238E27FC236}">
                <a16:creationId xmlns:a16="http://schemas.microsoft.com/office/drawing/2014/main" id="{D76C3F52-975D-0947-BD4D-E92CC47FF576}"/>
              </a:ext>
            </a:extLst>
          </p:cNvPr>
          <p:cNvPicPr>
            <a:picLocks noGrp="1" noChangeAspect="1"/>
          </p:cNvPicPr>
          <p:nvPr isPhoto="1"/>
        </p:nvPicPr>
        <p:blipFill>
          <a:blip r:embed="rId3">
            <a:lum/>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905000" y="0"/>
            <a:ext cx="10287000" cy="6858000"/>
          </a:xfrm>
          <a:prstGeom prst="rect">
            <a:avLst/>
          </a:prstGeom>
        </p:spPr>
      </p:pic>
      <p:sp>
        <p:nvSpPr>
          <p:cNvPr id="3" name="Rectangle 2">
            <a:extLst>
              <a:ext uri="{FF2B5EF4-FFF2-40B4-BE49-F238E27FC236}">
                <a16:creationId xmlns:a16="http://schemas.microsoft.com/office/drawing/2014/main" id="{87AF1CCC-D66F-0A44-B81D-624FE5F50E7C}"/>
              </a:ext>
            </a:extLst>
          </p:cNvPr>
          <p:cNvSpPr/>
          <p:nvPr/>
        </p:nvSpPr>
        <p:spPr>
          <a:xfrm>
            <a:off x="-1134854" y="-855707"/>
            <a:ext cx="14618513" cy="6857999"/>
          </a:xfrm>
          <a:prstGeom prst="rect">
            <a:avLst/>
          </a:prstGeom>
          <a:gradFill>
            <a:gsLst>
              <a:gs pos="0">
                <a:schemeClr val="tx1">
                  <a:lumMod val="85000"/>
                  <a:lumOff val="15000"/>
                  <a:alpha val="94889"/>
                </a:schemeClr>
              </a:gs>
              <a:gs pos="93000">
                <a:schemeClr val="bg2">
                  <a:lumMod val="10000"/>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4" name="Rectangle 3">
            <a:extLst>
              <a:ext uri="{FF2B5EF4-FFF2-40B4-BE49-F238E27FC236}">
                <a16:creationId xmlns:a16="http://schemas.microsoft.com/office/drawing/2014/main" id="{5C03D7B9-C790-7B40-B1C5-0EC896869B9D}"/>
              </a:ext>
            </a:extLst>
          </p:cNvPr>
          <p:cNvSpPr/>
          <p:nvPr/>
        </p:nvSpPr>
        <p:spPr>
          <a:xfrm>
            <a:off x="-100980" y="5782112"/>
            <a:ext cx="12393959" cy="1325563"/>
          </a:xfrm>
          <a:prstGeom prst="rect">
            <a:avLst/>
          </a:prstGeom>
          <a:gradFill>
            <a:gsLst>
              <a:gs pos="18000">
                <a:srgbClr val="F2454C"/>
              </a:gs>
              <a:gs pos="74000">
                <a:srgbClr val="8900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1F8912-5667-4565-B2C9-26834D393434}"/>
              </a:ext>
            </a:extLst>
          </p:cNvPr>
          <p:cNvSpPr>
            <a:spLocks noGrp="1"/>
          </p:cNvSpPr>
          <p:nvPr>
            <p:ph type="title"/>
          </p:nvPr>
        </p:nvSpPr>
        <p:spPr>
          <a:xfrm>
            <a:off x="941070" y="5635307"/>
            <a:ext cx="10515600" cy="1325563"/>
          </a:xfrm>
        </p:spPr>
        <p:txBody>
          <a:bodyPr>
            <a:normAutofit/>
          </a:bodyPr>
          <a:lstStyle/>
          <a:p>
            <a:r>
              <a:rPr lang="en-US" sz="1600" b="1" dirty="0">
                <a:solidFill>
                  <a:schemeClr val="bg1"/>
                </a:solidFill>
                <a:latin typeface="Montserrat" pitchFamily="2" charset="77"/>
              </a:rPr>
              <a:t>What is Cybersecurity Monitoring and How Does it Help?</a:t>
            </a:r>
          </a:p>
        </p:txBody>
      </p:sp>
      <p:sp>
        <p:nvSpPr>
          <p:cNvPr id="5" name="Rectangle 4">
            <a:extLst>
              <a:ext uri="{FF2B5EF4-FFF2-40B4-BE49-F238E27FC236}">
                <a16:creationId xmlns:a16="http://schemas.microsoft.com/office/drawing/2014/main" id="{3B32E51E-EC72-1741-BA69-2274AC325C27}"/>
              </a:ext>
            </a:extLst>
          </p:cNvPr>
          <p:cNvSpPr/>
          <p:nvPr/>
        </p:nvSpPr>
        <p:spPr>
          <a:xfrm>
            <a:off x="655320" y="346173"/>
            <a:ext cx="9254490" cy="873957"/>
          </a:xfrm>
          <a:prstGeom prst="rect">
            <a:avLst/>
          </a:prstGeom>
        </p:spPr>
        <p:txBody>
          <a:bodyPr wrap="square">
            <a:spAutoFit/>
          </a:bodyPr>
          <a:lstStyle/>
          <a:p>
            <a:pPr>
              <a:lnSpc>
                <a:spcPct val="170000"/>
              </a:lnSpc>
            </a:pPr>
            <a:r>
              <a:rPr lang="en-US" sz="1600" b="1" dirty="0">
                <a:solidFill>
                  <a:schemeClr val="bg1"/>
                </a:solidFill>
                <a:latin typeface="Raleway ExtraBold" pitchFamily="2" charset="77"/>
              </a:rPr>
              <a:t>CYBERSECURITY MONITORING is the process of DETECTING cyber attacks in their infancy and RESPONDING to them before they cause damage and disruption.</a:t>
            </a:r>
          </a:p>
        </p:txBody>
      </p:sp>
      <p:grpSp>
        <p:nvGrpSpPr>
          <p:cNvPr id="10" name="Group 9">
            <a:extLst>
              <a:ext uri="{FF2B5EF4-FFF2-40B4-BE49-F238E27FC236}">
                <a16:creationId xmlns:a16="http://schemas.microsoft.com/office/drawing/2014/main" id="{F5242DFC-FACD-E741-994B-6DD73A4911D1}"/>
              </a:ext>
            </a:extLst>
          </p:cNvPr>
          <p:cNvGrpSpPr/>
          <p:nvPr/>
        </p:nvGrpSpPr>
        <p:grpSpPr>
          <a:xfrm>
            <a:off x="731665" y="1517525"/>
            <a:ext cx="8934450" cy="1110227"/>
            <a:chOff x="941070" y="1620395"/>
            <a:chExt cx="8934450" cy="1110227"/>
          </a:xfrm>
        </p:grpSpPr>
        <p:sp>
          <p:nvSpPr>
            <p:cNvPr id="6" name="Rectangle 5">
              <a:extLst>
                <a:ext uri="{FF2B5EF4-FFF2-40B4-BE49-F238E27FC236}">
                  <a16:creationId xmlns:a16="http://schemas.microsoft.com/office/drawing/2014/main" id="{0BF56BE1-5968-E349-B985-D37AE7037728}"/>
                </a:ext>
              </a:extLst>
            </p:cNvPr>
            <p:cNvSpPr/>
            <p:nvPr/>
          </p:nvSpPr>
          <p:spPr>
            <a:xfrm>
              <a:off x="941070" y="1738171"/>
              <a:ext cx="8934450" cy="992451"/>
            </a:xfrm>
            <a:prstGeom prst="rect">
              <a:avLst/>
            </a:prstGeom>
          </p:spPr>
          <p:txBody>
            <a:bodyPr wrap="square">
              <a:spAutoFit/>
            </a:bodyPr>
            <a:lstStyle/>
            <a:p>
              <a:pPr>
                <a:lnSpc>
                  <a:spcPct val="170000"/>
                </a:lnSpc>
              </a:pPr>
              <a:endParaRPr lang="en-US" sz="1200" dirty="0">
                <a:solidFill>
                  <a:schemeClr val="bg1"/>
                </a:solidFill>
                <a:latin typeface="Raleway Medium" pitchFamily="2" charset="77"/>
              </a:endParaRPr>
            </a:p>
            <a:p>
              <a:pPr>
                <a:lnSpc>
                  <a:spcPct val="170000"/>
                </a:lnSpc>
              </a:pPr>
              <a:r>
                <a:rPr lang="en-US" sz="1200" dirty="0">
                  <a:solidFill>
                    <a:schemeClr val="bg1"/>
                  </a:solidFill>
                  <a:latin typeface="Raleway Medium" pitchFamily="2" charset="77"/>
                </a:rPr>
                <a:t>Cybersecurity monitoring looks for anomalous behavior in authentication activity occurring on your network. Cybersecurity monitoring will also proactively locate credentials on the dark web and notify your IT Team.  </a:t>
              </a:r>
            </a:p>
          </p:txBody>
        </p:sp>
        <p:sp>
          <p:nvSpPr>
            <p:cNvPr id="7" name="Rounded Rectangle 6">
              <a:extLst>
                <a:ext uri="{FF2B5EF4-FFF2-40B4-BE49-F238E27FC236}">
                  <a16:creationId xmlns:a16="http://schemas.microsoft.com/office/drawing/2014/main" id="{C80B5268-C065-8749-BCC7-33FA2968DE85}"/>
                </a:ext>
              </a:extLst>
            </p:cNvPr>
            <p:cNvSpPr/>
            <p:nvPr/>
          </p:nvSpPr>
          <p:spPr>
            <a:xfrm>
              <a:off x="941070" y="1620395"/>
              <a:ext cx="1874665" cy="3166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1200" b="1" dirty="0">
                  <a:solidFill>
                    <a:srgbClr val="C00000"/>
                  </a:solidFill>
                  <a:latin typeface="Montserrat" pitchFamily="2" charset="77"/>
                </a:rPr>
                <a:t>Credential Theft </a:t>
              </a:r>
            </a:p>
          </p:txBody>
        </p:sp>
      </p:grpSp>
      <p:grpSp>
        <p:nvGrpSpPr>
          <p:cNvPr id="11" name="Group 10">
            <a:extLst>
              <a:ext uri="{FF2B5EF4-FFF2-40B4-BE49-F238E27FC236}">
                <a16:creationId xmlns:a16="http://schemas.microsoft.com/office/drawing/2014/main" id="{4E706A09-64D6-1642-8BAB-36F9DD9950FB}"/>
              </a:ext>
            </a:extLst>
          </p:cNvPr>
          <p:cNvGrpSpPr/>
          <p:nvPr/>
        </p:nvGrpSpPr>
        <p:grpSpPr>
          <a:xfrm>
            <a:off x="731665" y="2914282"/>
            <a:ext cx="8934450" cy="1110227"/>
            <a:chOff x="941070" y="1620395"/>
            <a:chExt cx="8934450" cy="1110227"/>
          </a:xfrm>
        </p:grpSpPr>
        <p:sp>
          <p:nvSpPr>
            <p:cNvPr id="12" name="Rectangle 11">
              <a:extLst>
                <a:ext uri="{FF2B5EF4-FFF2-40B4-BE49-F238E27FC236}">
                  <a16:creationId xmlns:a16="http://schemas.microsoft.com/office/drawing/2014/main" id="{F464742D-1B65-6D48-993D-4188286209F8}"/>
                </a:ext>
              </a:extLst>
            </p:cNvPr>
            <p:cNvSpPr/>
            <p:nvPr/>
          </p:nvSpPr>
          <p:spPr>
            <a:xfrm>
              <a:off x="941070" y="1738171"/>
              <a:ext cx="8934450" cy="992451"/>
            </a:xfrm>
            <a:prstGeom prst="rect">
              <a:avLst/>
            </a:prstGeom>
          </p:spPr>
          <p:txBody>
            <a:bodyPr wrap="square">
              <a:spAutoFit/>
            </a:bodyPr>
            <a:lstStyle/>
            <a:p>
              <a:pPr>
                <a:lnSpc>
                  <a:spcPct val="170000"/>
                </a:lnSpc>
              </a:pPr>
              <a:endParaRPr lang="en-US" sz="1200" dirty="0">
                <a:solidFill>
                  <a:schemeClr val="bg1"/>
                </a:solidFill>
                <a:latin typeface="Raleway Medium" pitchFamily="2" charset="77"/>
              </a:endParaRPr>
            </a:p>
            <a:p>
              <a:pPr>
                <a:lnSpc>
                  <a:spcPct val="170000"/>
                </a:lnSpc>
              </a:pPr>
              <a:r>
                <a:rPr lang="en-US" sz="1200" dirty="0">
                  <a:solidFill>
                    <a:schemeClr val="bg1"/>
                  </a:solidFill>
                  <a:latin typeface="Raleway Medium" pitchFamily="2" charset="77"/>
                </a:rPr>
                <a:t>Cybersecurity monitoring inspects data exchanged across B2B connections for malicious activity.  Cybersecurity monitoring also collects data from hacker forums and other sources to identify stolen credentials</a:t>
              </a:r>
            </a:p>
          </p:txBody>
        </p:sp>
        <p:sp>
          <p:nvSpPr>
            <p:cNvPr id="13" name="Rounded Rectangle 12">
              <a:extLst>
                <a:ext uri="{FF2B5EF4-FFF2-40B4-BE49-F238E27FC236}">
                  <a16:creationId xmlns:a16="http://schemas.microsoft.com/office/drawing/2014/main" id="{D21D7E27-F037-0A48-BE73-637DE13CE30B}"/>
                </a:ext>
              </a:extLst>
            </p:cNvPr>
            <p:cNvSpPr/>
            <p:nvPr/>
          </p:nvSpPr>
          <p:spPr>
            <a:xfrm>
              <a:off x="941070" y="1620395"/>
              <a:ext cx="2400155" cy="3166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1200" b="1" dirty="0">
                  <a:solidFill>
                    <a:srgbClr val="C00000"/>
                  </a:solidFill>
                  <a:latin typeface="Montserrat" pitchFamily="2" charset="77"/>
                </a:rPr>
                <a:t>Supply Chain Attacks</a:t>
              </a:r>
              <a:endParaRPr kumimoji="0" lang="en-CN" sz="1200" b="1" u="none" strike="noStrike" kern="1200" cap="none" spc="0" normalizeH="0" baseline="0" noProof="0" dirty="0">
                <a:ln>
                  <a:noFill/>
                </a:ln>
                <a:solidFill>
                  <a:srgbClr val="C00000"/>
                </a:solidFill>
                <a:effectLst/>
                <a:uLnTx/>
                <a:uFillTx/>
                <a:latin typeface="Montserrat" pitchFamily="2" charset="77"/>
              </a:endParaRPr>
            </a:p>
          </p:txBody>
        </p:sp>
      </p:grpSp>
      <p:grpSp>
        <p:nvGrpSpPr>
          <p:cNvPr id="14" name="Group 13">
            <a:extLst>
              <a:ext uri="{FF2B5EF4-FFF2-40B4-BE49-F238E27FC236}">
                <a16:creationId xmlns:a16="http://schemas.microsoft.com/office/drawing/2014/main" id="{B07A3922-81C4-EE48-868F-DF367264A9B3}"/>
              </a:ext>
            </a:extLst>
          </p:cNvPr>
          <p:cNvGrpSpPr/>
          <p:nvPr/>
        </p:nvGrpSpPr>
        <p:grpSpPr>
          <a:xfrm>
            <a:off x="731665" y="4319340"/>
            <a:ext cx="8934450" cy="1110227"/>
            <a:chOff x="941070" y="1620395"/>
            <a:chExt cx="8934450" cy="1110227"/>
          </a:xfrm>
        </p:grpSpPr>
        <p:sp>
          <p:nvSpPr>
            <p:cNvPr id="15" name="Rectangle 14">
              <a:extLst>
                <a:ext uri="{FF2B5EF4-FFF2-40B4-BE49-F238E27FC236}">
                  <a16:creationId xmlns:a16="http://schemas.microsoft.com/office/drawing/2014/main" id="{F65C1F90-EDA2-7449-8A43-89C85CE2C19D}"/>
                </a:ext>
              </a:extLst>
            </p:cNvPr>
            <p:cNvSpPr/>
            <p:nvPr/>
          </p:nvSpPr>
          <p:spPr>
            <a:xfrm>
              <a:off x="941070" y="1738171"/>
              <a:ext cx="8934450" cy="992451"/>
            </a:xfrm>
            <a:prstGeom prst="rect">
              <a:avLst/>
            </a:prstGeom>
          </p:spPr>
          <p:txBody>
            <a:bodyPr wrap="square">
              <a:spAutoFit/>
            </a:bodyPr>
            <a:lstStyle/>
            <a:p>
              <a:pPr>
                <a:lnSpc>
                  <a:spcPct val="170000"/>
                </a:lnSpc>
              </a:pPr>
              <a:endParaRPr lang="en-US" sz="1200" dirty="0">
                <a:solidFill>
                  <a:schemeClr val="bg1"/>
                </a:solidFill>
                <a:latin typeface="Raleway Medium" pitchFamily="2" charset="77"/>
              </a:endParaRPr>
            </a:p>
            <a:p>
              <a:pPr>
                <a:lnSpc>
                  <a:spcPct val="170000"/>
                </a:lnSpc>
              </a:pPr>
              <a:r>
                <a:rPr lang="en-US" sz="1200" dirty="0">
                  <a:solidFill>
                    <a:schemeClr val="bg1"/>
                  </a:solidFill>
                  <a:latin typeface="Raleway Medium" pitchFamily="2" charset="77"/>
                </a:rPr>
                <a:t>Cybersecurity monitoring is actively searching the IT network for signs of ransomware gangs deploying ransomware. Detecting the attack before ransomware is executed is the objective of cybersecurity monitoring.</a:t>
              </a:r>
            </a:p>
          </p:txBody>
        </p:sp>
        <p:sp>
          <p:nvSpPr>
            <p:cNvPr id="16" name="Rounded Rectangle 15">
              <a:extLst>
                <a:ext uri="{FF2B5EF4-FFF2-40B4-BE49-F238E27FC236}">
                  <a16:creationId xmlns:a16="http://schemas.microsoft.com/office/drawing/2014/main" id="{74CEB1D6-0699-AF47-9A03-85245E1A32F0}"/>
                </a:ext>
              </a:extLst>
            </p:cNvPr>
            <p:cNvSpPr/>
            <p:nvPr/>
          </p:nvSpPr>
          <p:spPr>
            <a:xfrm>
              <a:off x="941070" y="1620395"/>
              <a:ext cx="1874665" cy="3166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u="none" strike="noStrike" kern="1200" cap="none" spc="0" normalizeH="0" baseline="0" noProof="0" dirty="0">
                  <a:ln>
                    <a:noFill/>
                  </a:ln>
                  <a:solidFill>
                    <a:srgbClr val="C00000"/>
                  </a:solidFill>
                  <a:effectLst/>
                  <a:uLnTx/>
                  <a:uFillTx/>
                  <a:latin typeface="Montserrat" pitchFamily="2" charset="77"/>
                </a:rPr>
                <a:t>Ransomware</a:t>
              </a:r>
              <a:endParaRPr kumimoji="0" lang="en-CN" sz="1200" b="1" u="none" strike="noStrike" kern="1200" cap="none" spc="0" normalizeH="0" baseline="0" noProof="0" dirty="0">
                <a:ln>
                  <a:noFill/>
                </a:ln>
                <a:solidFill>
                  <a:srgbClr val="C00000"/>
                </a:solidFill>
                <a:effectLst/>
                <a:uLnTx/>
                <a:uFillTx/>
                <a:latin typeface="Montserrat" pitchFamily="2" charset="77"/>
              </a:endParaRPr>
            </a:p>
          </p:txBody>
        </p:sp>
      </p:grpSp>
      <p:pic>
        <p:nvPicPr>
          <p:cNvPr id="34" name="Picture 33">
            <a:extLst>
              <a:ext uri="{FF2B5EF4-FFF2-40B4-BE49-F238E27FC236}">
                <a16:creationId xmlns:a16="http://schemas.microsoft.com/office/drawing/2014/main" id="{FAA87095-A2AB-C34E-85C0-0A5167CBF1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4581" y="161435"/>
            <a:ext cx="1356825" cy="587627"/>
          </a:xfrm>
          <a:prstGeom prst="rect">
            <a:avLst/>
          </a:prstGeom>
        </p:spPr>
      </p:pic>
    </p:spTree>
    <p:extLst>
      <p:ext uri="{BB962C8B-B14F-4D97-AF65-F5344CB8AC3E}">
        <p14:creationId xmlns:p14="http://schemas.microsoft.com/office/powerpoint/2010/main" val="1708187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19DB42-743F-C449-B6DE-F9B234146C7A}"/>
              </a:ext>
            </a:extLst>
          </p:cNvPr>
          <p:cNvSpPr/>
          <p:nvPr/>
        </p:nvSpPr>
        <p:spPr>
          <a:xfrm>
            <a:off x="0" y="0"/>
            <a:ext cx="12192000" cy="6858000"/>
          </a:xfrm>
          <a:prstGeom prst="rect">
            <a:avLst/>
          </a:prstGeom>
          <a:gradFill>
            <a:gsLst>
              <a:gs pos="18000">
                <a:schemeClr val="tx1">
                  <a:lumMod val="95000"/>
                  <a:lumOff val="5000"/>
                  <a:alpha val="58909"/>
                </a:schemeClr>
              </a:gs>
              <a:gs pos="74000">
                <a:schemeClr val="tx1">
                  <a:lumMod val="85000"/>
                  <a:lumOff val="15000"/>
                  <a:alpha val="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6" name="Rounded Rectangle 5">
            <a:extLst>
              <a:ext uri="{FF2B5EF4-FFF2-40B4-BE49-F238E27FC236}">
                <a16:creationId xmlns:a16="http://schemas.microsoft.com/office/drawing/2014/main" id="{CDF5375C-570C-5243-B912-BF037E4D3611}"/>
              </a:ext>
            </a:extLst>
          </p:cNvPr>
          <p:cNvSpPr/>
          <p:nvPr/>
        </p:nvSpPr>
        <p:spPr>
          <a:xfrm>
            <a:off x="1123950" y="764381"/>
            <a:ext cx="9944100" cy="5329237"/>
          </a:xfrm>
          <a:prstGeom prst="roundRect">
            <a:avLst>
              <a:gd name="adj" fmla="val 2458"/>
            </a:avLst>
          </a:prstGeom>
          <a:blipFill>
            <a:blip r:embed="rId3"/>
            <a:stretch>
              <a:fillRect/>
            </a:stretch>
          </a:blipFill>
          <a:ln>
            <a:solidFill>
              <a:schemeClr val="bg1">
                <a:alpha val="7000"/>
              </a:schemeClr>
            </a:solidFill>
          </a:ln>
          <a:effectLst>
            <a:innerShdw blurRad="12700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FDFA187-EB90-9542-9C1D-48301090D2AB}"/>
              </a:ext>
            </a:extLst>
          </p:cNvPr>
          <p:cNvSpPr/>
          <p:nvPr/>
        </p:nvSpPr>
        <p:spPr>
          <a:xfrm>
            <a:off x="3163320" y="2809679"/>
            <a:ext cx="614623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gradFill>
                  <a:gsLst>
                    <a:gs pos="25000">
                      <a:srgbClr val="FFC1AC"/>
                    </a:gs>
                    <a:gs pos="99000">
                      <a:prstClr val="white">
                        <a:lumMod val="95000"/>
                      </a:prstClr>
                    </a:gs>
                  </a:gsLst>
                  <a:lin ang="18900000" scaled="1"/>
                </a:gradFill>
                <a:effectLst/>
                <a:uLnTx/>
                <a:uFillTx/>
                <a:latin typeface="Raleway Black" pitchFamily="2" charset="77"/>
                <a:ea typeface="+mn-ea"/>
                <a:cs typeface="+mn-cs"/>
              </a:rPr>
              <a:t>ANY</a:t>
            </a:r>
            <a:r>
              <a:rPr kumimoji="0" lang="zh-CN" altLang="en-US" sz="5400" b="1" i="0" u="none" strike="noStrike" kern="1200" cap="none" spc="0" normalizeH="0" baseline="0" noProof="0" dirty="0">
                <a:ln>
                  <a:noFill/>
                </a:ln>
                <a:gradFill>
                  <a:gsLst>
                    <a:gs pos="25000">
                      <a:srgbClr val="FFC1AC"/>
                    </a:gs>
                    <a:gs pos="99000">
                      <a:prstClr val="white">
                        <a:lumMod val="95000"/>
                      </a:prstClr>
                    </a:gs>
                  </a:gsLst>
                  <a:lin ang="18900000" scaled="1"/>
                </a:gradFill>
                <a:effectLst/>
                <a:uLnTx/>
                <a:uFillTx/>
                <a:latin typeface="Raleway Black" pitchFamily="2" charset="77"/>
                <a:ea typeface="+mn-ea"/>
                <a:cs typeface="+mn-cs"/>
              </a:rPr>
              <a:t> </a:t>
            </a:r>
            <a:r>
              <a:rPr kumimoji="0" lang="en-US" altLang="zh-CN" sz="5400" b="1" i="0" u="none" strike="noStrike" kern="1200" cap="none" spc="0" normalizeH="0" baseline="0" noProof="0" dirty="0">
                <a:ln>
                  <a:noFill/>
                </a:ln>
                <a:gradFill>
                  <a:gsLst>
                    <a:gs pos="25000">
                      <a:srgbClr val="FFC1AC"/>
                    </a:gs>
                    <a:gs pos="99000">
                      <a:prstClr val="white">
                        <a:lumMod val="95000"/>
                      </a:prstClr>
                    </a:gs>
                  </a:gsLst>
                  <a:lin ang="18900000" scaled="1"/>
                </a:gradFill>
                <a:effectLst/>
                <a:uLnTx/>
                <a:uFillTx/>
                <a:latin typeface="Raleway Black" pitchFamily="2" charset="77"/>
                <a:ea typeface="+mn-ea"/>
                <a:cs typeface="+mn-cs"/>
              </a:rPr>
              <a:t>QUESTIONS?</a:t>
            </a:r>
            <a:endParaRPr kumimoji="0" lang="en-CN" sz="5400" b="1" i="0" u="none" strike="noStrike" kern="1200" cap="none" spc="0" normalizeH="0" baseline="0" noProof="0" dirty="0">
              <a:ln>
                <a:noFill/>
              </a:ln>
              <a:gradFill>
                <a:gsLst>
                  <a:gs pos="25000">
                    <a:srgbClr val="FFC1AC"/>
                  </a:gs>
                  <a:gs pos="99000">
                    <a:prstClr val="white">
                      <a:lumMod val="95000"/>
                    </a:prstClr>
                  </a:gs>
                </a:gsLst>
                <a:lin ang="18900000" scaled="1"/>
              </a:gradFill>
              <a:effectLst/>
              <a:uLnTx/>
              <a:uFillTx/>
              <a:latin typeface="Raleway Black" pitchFamily="2" charset="77"/>
              <a:ea typeface="+mn-ea"/>
              <a:cs typeface="+mn-cs"/>
            </a:endParaRPr>
          </a:p>
        </p:txBody>
      </p:sp>
      <p:grpSp>
        <p:nvGrpSpPr>
          <p:cNvPr id="10" name="Group 9">
            <a:extLst>
              <a:ext uri="{FF2B5EF4-FFF2-40B4-BE49-F238E27FC236}">
                <a16:creationId xmlns:a16="http://schemas.microsoft.com/office/drawing/2014/main" id="{C0AE1A90-302E-1E45-B94F-C0933B770C3A}"/>
              </a:ext>
            </a:extLst>
          </p:cNvPr>
          <p:cNvGrpSpPr/>
          <p:nvPr/>
        </p:nvGrpSpPr>
        <p:grpSpPr>
          <a:xfrm>
            <a:off x="5048935" y="4653661"/>
            <a:ext cx="2094130" cy="583086"/>
            <a:chOff x="5188178" y="4410262"/>
            <a:chExt cx="2094130" cy="583086"/>
          </a:xfrm>
        </p:grpSpPr>
        <p:pic>
          <p:nvPicPr>
            <p:cNvPr id="11" name="Picture 10">
              <a:extLst>
                <a:ext uri="{FF2B5EF4-FFF2-40B4-BE49-F238E27FC236}">
                  <a16:creationId xmlns:a16="http://schemas.microsoft.com/office/drawing/2014/main" id="{955D78B5-4D65-BC40-8364-0F8059F983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6816" y="4467412"/>
              <a:ext cx="1054662" cy="456763"/>
            </a:xfrm>
            <a:prstGeom prst="rect">
              <a:avLst/>
            </a:prstGeom>
          </p:spPr>
        </p:pic>
        <p:sp>
          <p:nvSpPr>
            <p:cNvPr id="12" name="Rounded Rectangle 11">
              <a:extLst>
                <a:ext uri="{FF2B5EF4-FFF2-40B4-BE49-F238E27FC236}">
                  <a16:creationId xmlns:a16="http://schemas.microsoft.com/office/drawing/2014/main" id="{21E7BF81-EE5E-6048-828B-8995E865FA11}"/>
                </a:ext>
              </a:extLst>
            </p:cNvPr>
            <p:cNvSpPr/>
            <p:nvPr/>
          </p:nvSpPr>
          <p:spPr>
            <a:xfrm>
              <a:off x="5188178" y="4410262"/>
              <a:ext cx="2094130" cy="583086"/>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grpSp>
    </p:spTree>
    <p:extLst>
      <p:ext uri="{BB962C8B-B14F-4D97-AF65-F5344CB8AC3E}">
        <p14:creationId xmlns:p14="http://schemas.microsoft.com/office/powerpoint/2010/main" val="415611978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5742</TotalTime>
  <Words>2198</Words>
  <Application>Microsoft Macintosh PowerPoint</Application>
  <PresentationFormat>Widescreen</PresentationFormat>
  <Paragraphs>187</Paragraphs>
  <Slides>9</Slides>
  <Notes>9</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9</vt:i4>
      </vt:variant>
    </vt:vector>
  </HeadingPairs>
  <TitlesOfParts>
    <vt:vector size="27" baseType="lpstr">
      <vt:lpstr>Arial</vt:lpstr>
      <vt:lpstr>Montserrat Light</vt:lpstr>
      <vt:lpstr>Montserrat ExtraBold</vt:lpstr>
      <vt:lpstr>DengXian</vt:lpstr>
      <vt:lpstr>Raleway</vt:lpstr>
      <vt:lpstr>Montserrat SemiBold</vt:lpstr>
      <vt:lpstr>Raleway ExtraBold</vt:lpstr>
      <vt:lpstr>Raleway Medium</vt:lpstr>
      <vt:lpstr>Calibri Light</vt:lpstr>
      <vt:lpstr>Raleway Black</vt:lpstr>
      <vt:lpstr>Raleway Light</vt:lpstr>
      <vt:lpstr>Calibri</vt:lpstr>
      <vt:lpstr>Raleway SemiBold</vt:lpstr>
      <vt:lpstr>ProximaNova-Regular</vt:lpstr>
      <vt:lpstr>Montserrat</vt:lpstr>
      <vt:lpstr>Lyon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Cybersecurity Monitoring and How Does it Help?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current landscape</dc:title>
  <dc:creator>DaMon Ross Sr</dc:creator>
  <cp:lastModifiedBy>Alisha Lawrence</cp:lastModifiedBy>
  <cp:revision>99</cp:revision>
  <dcterms:created xsi:type="dcterms:W3CDTF">2021-09-27T15:33:29Z</dcterms:created>
  <dcterms:modified xsi:type="dcterms:W3CDTF">2021-10-28T18:53:31Z</dcterms:modified>
</cp:coreProperties>
</file>