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6" r:id="rId1"/>
  </p:sldMasterIdLst>
  <p:notesMasterIdLst>
    <p:notesMasterId r:id="rId5"/>
  </p:notesMasterIdLst>
  <p:sldIdLst>
    <p:sldId id="266" r:id="rId2"/>
    <p:sldId id="267" r:id="rId3"/>
    <p:sldId id="265" r:id="rId4"/>
  </p:sldIdLst>
  <p:sldSz cx="7772400" cy="10058400"/>
  <p:notesSz cx="6858000" cy="9144000"/>
  <p:defaultTextStyle>
    <a:defPPr>
      <a:defRPr lang="en-US"/>
    </a:defPPr>
    <a:lvl1pPr marL="0" algn="l" defTabSz="855868" rtl="0" eaLnBrk="1" latinLnBrk="0" hangingPunct="1">
      <a:defRPr sz="1684" kern="1200">
        <a:solidFill>
          <a:schemeClr val="tx1"/>
        </a:solidFill>
        <a:latin typeface="+mn-lt"/>
        <a:ea typeface="+mn-ea"/>
        <a:cs typeface="+mn-cs"/>
      </a:defRPr>
    </a:lvl1pPr>
    <a:lvl2pPr marL="427934" algn="l" defTabSz="855868" rtl="0" eaLnBrk="1" latinLnBrk="0" hangingPunct="1">
      <a:defRPr sz="1684" kern="1200">
        <a:solidFill>
          <a:schemeClr val="tx1"/>
        </a:solidFill>
        <a:latin typeface="+mn-lt"/>
        <a:ea typeface="+mn-ea"/>
        <a:cs typeface="+mn-cs"/>
      </a:defRPr>
    </a:lvl2pPr>
    <a:lvl3pPr marL="855868" algn="l" defTabSz="855868" rtl="0" eaLnBrk="1" latinLnBrk="0" hangingPunct="1">
      <a:defRPr sz="1684" kern="1200">
        <a:solidFill>
          <a:schemeClr val="tx1"/>
        </a:solidFill>
        <a:latin typeface="+mn-lt"/>
        <a:ea typeface="+mn-ea"/>
        <a:cs typeface="+mn-cs"/>
      </a:defRPr>
    </a:lvl3pPr>
    <a:lvl4pPr marL="1283805" algn="l" defTabSz="855868" rtl="0" eaLnBrk="1" latinLnBrk="0" hangingPunct="1">
      <a:defRPr sz="1684" kern="1200">
        <a:solidFill>
          <a:schemeClr val="tx1"/>
        </a:solidFill>
        <a:latin typeface="+mn-lt"/>
        <a:ea typeface="+mn-ea"/>
        <a:cs typeface="+mn-cs"/>
      </a:defRPr>
    </a:lvl4pPr>
    <a:lvl5pPr marL="1711739" algn="l" defTabSz="855868" rtl="0" eaLnBrk="1" latinLnBrk="0" hangingPunct="1">
      <a:defRPr sz="1684" kern="1200">
        <a:solidFill>
          <a:schemeClr val="tx1"/>
        </a:solidFill>
        <a:latin typeface="+mn-lt"/>
        <a:ea typeface="+mn-ea"/>
        <a:cs typeface="+mn-cs"/>
      </a:defRPr>
    </a:lvl5pPr>
    <a:lvl6pPr marL="2139673" algn="l" defTabSz="855868" rtl="0" eaLnBrk="1" latinLnBrk="0" hangingPunct="1">
      <a:defRPr sz="1684" kern="1200">
        <a:solidFill>
          <a:schemeClr val="tx1"/>
        </a:solidFill>
        <a:latin typeface="+mn-lt"/>
        <a:ea typeface="+mn-ea"/>
        <a:cs typeface="+mn-cs"/>
      </a:defRPr>
    </a:lvl6pPr>
    <a:lvl7pPr marL="2567607" algn="l" defTabSz="855868" rtl="0" eaLnBrk="1" latinLnBrk="0" hangingPunct="1">
      <a:defRPr sz="1684" kern="1200">
        <a:solidFill>
          <a:schemeClr val="tx1"/>
        </a:solidFill>
        <a:latin typeface="+mn-lt"/>
        <a:ea typeface="+mn-ea"/>
        <a:cs typeface="+mn-cs"/>
      </a:defRPr>
    </a:lvl7pPr>
    <a:lvl8pPr marL="2995541" algn="l" defTabSz="855868" rtl="0" eaLnBrk="1" latinLnBrk="0" hangingPunct="1">
      <a:defRPr sz="1684" kern="1200">
        <a:solidFill>
          <a:schemeClr val="tx1"/>
        </a:solidFill>
        <a:latin typeface="+mn-lt"/>
        <a:ea typeface="+mn-ea"/>
        <a:cs typeface="+mn-cs"/>
      </a:defRPr>
    </a:lvl8pPr>
    <a:lvl9pPr marL="3423478" algn="l" defTabSz="855868" rtl="0" eaLnBrk="1" latinLnBrk="0" hangingPunct="1">
      <a:defRPr sz="16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rb Noad" initials="BN" lastIdx="7" clrIdx="0">
    <p:extLst/>
  </p:cmAuthor>
  <p:cmAuthor id="2" name="Beth Gorchynski" initials="BG" lastIdx="10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BE10"/>
    <a:srgbClr val="212C65"/>
    <a:srgbClr val="002060"/>
    <a:srgbClr val="232E67"/>
    <a:srgbClr val="C00000"/>
    <a:srgbClr val="7030A0"/>
    <a:srgbClr val="47B972"/>
    <a:srgbClr val="84C9D9"/>
    <a:srgbClr val="FFC2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08" autoAdjust="0"/>
    <p:restoredTop sz="91518"/>
  </p:normalViewPr>
  <p:slideViewPr>
    <p:cSldViewPr snapToGrid="0" snapToObjects="1">
      <p:cViewPr varScale="1">
        <p:scale>
          <a:sx n="72" d="100"/>
          <a:sy n="72" d="100"/>
        </p:scale>
        <p:origin x="2796" y="7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D4E84A-D519-6E4B-800A-58BC455F0CF7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89A9C-B387-EB47-9F09-86A61E894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01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322576" rtl="0" eaLnBrk="1" latinLnBrk="0" hangingPunct="1">
      <a:defRPr sz="3048" kern="1200">
        <a:solidFill>
          <a:schemeClr val="tx1"/>
        </a:solidFill>
        <a:latin typeface="+mn-lt"/>
        <a:ea typeface="+mn-ea"/>
        <a:cs typeface="+mn-cs"/>
      </a:defRPr>
    </a:lvl1pPr>
    <a:lvl2pPr marL="1161288" algn="l" defTabSz="2322576" rtl="0" eaLnBrk="1" latinLnBrk="0" hangingPunct="1">
      <a:defRPr sz="3048" kern="1200">
        <a:solidFill>
          <a:schemeClr val="tx1"/>
        </a:solidFill>
        <a:latin typeface="+mn-lt"/>
        <a:ea typeface="+mn-ea"/>
        <a:cs typeface="+mn-cs"/>
      </a:defRPr>
    </a:lvl2pPr>
    <a:lvl3pPr marL="2322576" algn="l" defTabSz="2322576" rtl="0" eaLnBrk="1" latinLnBrk="0" hangingPunct="1">
      <a:defRPr sz="3048" kern="1200">
        <a:solidFill>
          <a:schemeClr val="tx1"/>
        </a:solidFill>
        <a:latin typeface="+mn-lt"/>
        <a:ea typeface="+mn-ea"/>
        <a:cs typeface="+mn-cs"/>
      </a:defRPr>
    </a:lvl3pPr>
    <a:lvl4pPr marL="3483864" algn="l" defTabSz="2322576" rtl="0" eaLnBrk="1" latinLnBrk="0" hangingPunct="1">
      <a:defRPr sz="3048" kern="1200">
        <a:solidFill>
          <a:schemeClr val="tx1"/>
        </a:solidFill>
        <a:latin typeface="+mn-lt"/>
        <a:ea typeface="+mn-ea"/>
        <a:cs typeface="+mn-cs"/>
      </a:defRPr>
    </a:lvl4pPr>
    <a:lvl5pPr marL="4645152" algn="l" defTabSz="2322576" rtl="0" eaLnBrk="1" latinLnBrk="0" hangingPunct="1">
      <a:defRPr sz="3048" kern="1200">
        <a:solidFill>
          <a:schemeClr val="tx1"/>
        </a:solidFill>
        <a:latin typeface="+mn-lt"/>
        <a:ea typeface="+mn-ea"/>
        <a:cs typeface="+mn-cs"/>
      </a:defRPr>
    </a:lvl5pPr>
    <a:lvl6pPr marL="5806440" algn="l" defTabSz="2322576" rtl="0" eaLnBrk="1" latinLnBrk="0" hangingPunct="1">
      <a:defRPr sz="3048" kern="1200">
        <a:solidFill>
          <a:schemeClr val="tx1"/>
        </a:solidFill>
        <a:latin typeface="+mn-lt"/>
        <a:ea typeface="+mn-ea"/>
        <a:cs typeface="+mn-cs"/>
      </a:defRPr>
    </a:lvl6pPr>
    <a:lvl7pPr marL="6967728" algn="l" defTabSz="2322576" rtl="0" eaLnBrk="1" latinLnBrk="0" hangingPunct="1">
      <a:defRPr sz="3048" kern="1200">
        <a:solidFill>
          <a:schemeClr val="tx1"/>
        </a:solidFill>
        <a:latin typeface="+mn-lt"/>
        <a:ea typeface="+mn-ea"/>
        <a:cs typeface="+mn-cs"/>
      </a:defRPr>
    </a:lvl7pPr>
    <a:lvl8pPr marL="8129016" algn="l" defTabSz="2322576" rtl="0" eaLnBrk="1" latinLnBrk="0" hangingPunct="1">
      <a:defRPr sz="3048" kern="1200">
        <a:solidFill>
          <a:schemeClr val="tx1"/>
        </a:solidFill>
        <a:latin typeface="+mn-lt"/>
        <a:ea typeface="+mn-ea"/>
        <a:cs typeface="+mn-cs"/>
      </a:defRPr>
    </a:lvl8pPr>
    <a:lvl9pPr marL="9290304" algn="l" defTabSz="2322576" rtl="0" eaLnBrk="1" latinLnBrk="0" hangingPunct="1">
      <a:defRPr sz="304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189A9C-B387-EB47-9F09-86A61E8949A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506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189A9C-B387-EB47-9F09-86A61E8949A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8069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189A9C-B387-EB47-9F09-86A61E8949A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802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7470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9">
            <a:extLst>
              <a:ext uri="{FF2B5EF4-FFF2-40B4-BE49-F238E27FC236}">
                <a16:creationId xmlns:a16="http://schemas.microsoft.com/office/drawing/2014/main" id="{C2ABAEA8-E0A2-974E-B60E-02B538AD8DF3}"/>
              </a:ext>
            </a:extLst>
          </p:cNvPr>
          <p:cNvSpPr txBox="1">
            <a:spLocks/>
          </p:cNvSpPr>
          <p:nvPr userDrawn="1"/>
        </p:nvSpPr>
        <p:spPr>
          <a:xfrm>
            <a:off x="2504209" y="9452058"/>
            <a:ext cx="2286000" cy="535516"/>
          </a:xfrm>
          <a:prstGeom prst="rect">
            <a:avLst/>
          </a:prstGeom>
        </p:spPr>
        <p:txBody>
          <a:bodyPr vert="horz" lIns="179430" tIns="89715" rIns="179430" bIns="89715" rtlCol="0" anchor="ctr"/>
          <a:lstStyle>
            <a:defPPr>
              <a:defRPr lang="en-US"/>
            </a:defPPr>
            <a:lvl1pPr marL="0" algn="ctr" defTabSz="336956" rtl="0" eaLnBrk="1" latinLnBrk="0" hangingPunct="1">
              <a:defRPr sz="52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68478" algn="l" defTabSz="336956" rtl="0" eaLnBrk="1" latinLnBrk="0" hangingPunct="1">
              <a:defRPr sz="6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36956" algn="l" defTabSz="336956" rtl="0" eaLnBrk="1" latinLnBrk="0" hangingPunct="1">
              <a:defRPr sz="6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5435" algn="l" defTabSz="336956" rtl="0" eaLnBrk="1" latinLnBrk="0" hangingPunct="1">
              <a:defRPr sz="6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73913" algn="l" defTabSz="336956" rtl="0" eaLnBrk="1" latinLnBrk="0" hangingPunct="1">
              <a:defRPr sz="6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42391" algn="l" defTabSz="336956" rtl="0" eaLnBrk="1" latinLnBrk="0" hangingPunct="1">
              <a:defRPr sz="6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10869" algn="l" defTabSz="336956" rtl="0" eaLnBrk="1" latinLnBrk="0" hangingPunct="1">
              <a:defRPr sz="6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79347" algn="l" defTabSz="336956" rtl="0" eaLnBrk="1" latinLnBrk="0" hangingPunct="1">
              <a:defRPr sz="6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47826" algn="l" defTabSz="336956" rtl="0" eaLnBrk="1" latinLnBrk="0" hangingPunct="1">
              <a:defRPr sz="6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5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Updated April 2021</a:t>
            </a:r>
            <a:endParaRPr lang="en-US" sz="1020" b="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6F8311B-76CF-F341-9D81-1DDB5B41979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86407" y="9515346"/>
            <a:ext cx="1227629" cy="386703"/>
          </a:xfrm>
          <a:prstGeom prst="rect">
            <a:avLst/>
          </a:prstGeom>
        </p:spPr>
      </p:pic>
      <p:sp>
        <p:nvSpPr>
          <p:cNvPr id="9" name="Footer Placeholder 9">
            <a:extLst>
              <a:ext uri="{FF2B5EF4-FFF2-40B4-BE49-F238E27FC236}">
                <a16:creationId xmlns:a16="http://schemas.microsoft.com/office/drawing/2014/main" id="{3716D545-345F-4B40-BF23-97CFEB3142BF}"/>
              </a:ext>
            </a:extLst>
          </p:cNvPr>
          <p:cNvSpPr txBox="1">
            <a:spLocks/>
          </p:cNvSpPr>
          <p:nvPr userDrawn="1"/>
        </p:nvSpPr>
        <p:spPr>
          <a:xfrm>
            <a:off x="5824884" y="9452058"/>
            <a:ext cx="1413164" cy="535516"/>
          </a:xfrm>
          <a:prstGeom prst="rect">
            <a:avLst/>
          </a:prstGeom>
        </p:spPr>
        <p:txBody>
          <a:bodyPr vert="horz" lIns="179430" tIns="89715" rIns="179430" bIns="89715" rtlCol="0" anchor="ctr"/>
          <a:lstStyle>
            <a:defPPr>
              <a:defRPr lang="en-US"/>
            </a:defPPr>
            <a:lvl1pPr marL="0" algn="ctr" defTabSz="336956" rtl="0" eaLnBrk="1" latinLnBrk="0" hangingPunct="1">
              <a:defRPr sz="52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68478" algn="l" defTabSz="336956" rtl="0" eaLnBrk="1" latinLnBrk="0" hangingPunct="1">
              <a:defRPr sz="6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36956" algn="l" defTabSz="336956" rtl="0" eaLnBrk="1" latinLnBrk="0" hangingPunct="1">
              <a:defRPr sz="6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5435" algn="l" defTabSz="336956" rtl="0" eaLnBrk="1" latinLnBrk="0" hangingPunct="1">
              <a:defRPr sz="6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73913" algn="l" defTabSz="336956" rtl="0" eaLnBrk="1" latinLnBrk="0" hangingPunct="1">
              <a:defRPr sz="6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42391" algn="l" defTabSz="336956" rtl="0" eaLnBrk="1" latinLnBrk="0" hangingPunct="1">
              <a:defRPr sz="6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10869" algn="l" defTabSz="336956" rtl="0" eaLnBrk="1" latinLnBrk="0" hangingPunct="1">
              <a:defRPr sz="6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79347" algn="l" defTabSz="336956" rtl="0" eaLnBrk="1" latinLnBrk="0" hangingPunct="1">
              <a:defRPr sz="6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47826" algn="l" defTabSz="336956" rtl="0" eaLnBrk="1" latinLnBrk="0" hangingPunct="1">
              <a:defRPr sz="6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020" dirty="0"/>
          </a:p>
        </p:txBody>
      </p:sp>
    </p:spTree>
    <p:extLst>
      <p:ext uri="{BB962C8B-B14F-4D97-AF65-F5344CB8AC3E}">
        <p14:creationId xmlns:p14="http://schemas.microsoft.com/office/powerpoint/2010/main" val="2474635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hf sldNum="0" hdr="0" dt="0"/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gecare.box.com/v/COVID-risk-of-exposur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agecare.box.com/v/COVID-risk-of-exposure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agecare.box.com/v/staying-safe-community-oml" TargetMode="External"/><Relationship Id="rId3" Type="http://schemas.openxmlformats.org/officeDocument/2006/relationships/hyperlink" Target="https://docs.google.com/forms/d/18fjDQh62NnBXuiGQ_ZuhrTNoVoI-5a7yHpX7Pb0yVVA/viewform?edit_requested=true" TargetMode="Externa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8.jp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3AF27DE-55DB-0D4C-8C26-26375187C9F8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380578" y="853923"/>
            <a:ext cx="6841912" cy="8764209"/>
          </a:xfrm>
        </p:spPr>
        <p:txBody>
          <a:bodyPr numCol="2" spcCol="252000">
            <a:noAutofit/>
          </a:bodyPr>
          <a:lstStyle/>
          <a:p>
            <a:pPr marL="0" indent="0">
              <a:lnSpc>
                <a:spcPct val="100000"/>
              </a:lnSpc>
              <a:buSzPct val="175000"/>
              <a:buNone/>
            </a:pPr>
            <a:r>
              <a:rPr lang="en-US" sz="14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endParaRPr lang="en-US" sz="11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lnSpc>
                <a:spcPct val="100000"/>
              </a:lnSpc>
              <a:spcBef>
                <a:spcPts val="300"/>
              </a:spcBef>
              <a:buClr>
                <a:srgbClr val="FFC222"/>
              </a:buClr>
              <a:buSzPct val="125000"/>
            </a:pPr>
            <a:r>
              <a:rPr lang="en-US" sz="1150" dirty="0">
                <a:latin typeface="Arial" panose="020B0604020202020204" pitchFamily="34" charset="0"/>
                <a:cs typeface="Arial" panose="020B0604020202020204" pitchFamily="34" charset="0"/>
              </a:rPr>
              <a:t>One essential visitor per resident at a time (except in the case of palliative/end-of-life care).</a:t>
            </a:r>
          </a:p>
          <a:p>
            <a:pPr marL="171450" lvl="0" indent="-171450" algn="just">
              <a:lnSpc>
                <a:spcPct val="100000"/>
              </a:lnSpc>
              <a:buClr>
                <a:srgbClr val="FFC222"/>
              </a:buClr>
              <a:buSzPct val="125000"/>
            </a:pPr>
            <a:r>
              <a:rPr lang="en-US" sz="1150" dirty="0">
                <a:latin typeface="Arial" panose="020B0604020202020204" pitchFamily="34" charset="0"/>
                <a:cs typeface="Arial" panose="020B0604020202020204" pitchFamily="34" charset="0"/>
              </a:rPr>
              <a:t>Visits are deemed essential for the residents well being, such as:</a:t>
            </a:r>
          </a:p>
          <a:p>
            <a:pPr lvl="1">
              <a:lnSpc>
                <a:spcPct val="100000"/>
              </a:lnSpc>
              <a:buClr>
                <a:srgbClr val="FFC222"/>
              </a:buClr>
              <a:buSzPct val="125000"/>
              <a:buFont typeface="Courier New" panose="02070309020205020404" pitchFamily="49" charset="0"/>
              <a:buChar char="o"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Assistance with feeding, mobility and personal care.</a:t>
            </a:r>
          </a:p>
          <a:p>
            <a:pPr lvl="1">
              <a:lnSpc>
                <a:spcPct val="100000"/>
              </a:lnSpc>
              <a:buClr>
                <a:srgbClr val="FFC222"/>
              </a:buClr>
              <a:buSzPct val="125000"/>
              <a:buFont typeface="Courier New" panose="02070309020205020404" pitchFamily="49" charset="0"/>
              <a:buChar char="o"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Communication assistance and supported decision-making for people with disabilities or cognitive impairment.</a:t>
            </a:r>
          </a:p>
          <a:p>
            <a:pPr lvl="1">
              <a:lnSpc>
                <a:spcPct val="100000"/>
              </a:lnSpc>
              <a:buClr>
                <a:srgbClr val="FFC222"/>
              </a:buClr>
              <a:buSzPct val="125000"/>
              <a:buFont typeface="Courier New" panose="02070309020205020404" pitchFamily="49" charset="0"/>
              <a:buChar char="o"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Compassionate care (such as critical illness, hospice care, end of life and medical assistance in dying).</a:t>
            </a:r>
          </a:p>
          <a:p>
            <a:pPr marL="171450" lvl="0" indent="-171450" algn="just">
              <a:lnSpc>
                <a:spcPct val="100000"/>
              </a:lnSpc>
              <a:buClr>
                <a:srgbClr val="FFC222"/>
              </a:buClr>
              <a:buSzPct val="125000"/>
            </a:pPr>
            <a:r>
              <a:rPr lang="en-US" sz="1150" dirty="0">
                <a:latin typeface="Arial" panose="020B0604020202020204" pitchFamily="34" charset="0"/>
                <a:cs typeface="Arial" panose="020B0604020202020204" pitchFamily="34" charset="0"/>
              </a:rPr>
              <a:t>Essential visits will be part of the residents care plan and as a result of a collaborative discussion between the site leadership and the resident’s designated essential visitor.</a:t>
            </a:r>
          </a:p>
          <a:p>
            <a:pPr marL="171450" lvl="0" indent="-171450" algn="just">
              <a:lnSpc>
                <a:spcPct val="100000"/>
              </a:lnSpc>
              <a:buClr>
                <a:srgbClr val="FFC222"/>
              </a:buClr>
              <a:buSzPct val="125000"/>
            </a:pPr>
            <a:r>
              <a:rPr lang="en-US" sz="1150" dirty="0">
                <a:latin typeface="Arial" panose="020B0604020202020204" pitchFamily="34" charset="0"/>
                <a:cs typeface="Arial" panose="020B0604020202020204" pitchFamily="34" charset="0"/>
              </a:rPr>
              <a:t>Essential visits are permitted during a COVID-19 outbreak, under guidance and direction from the local medical health officer.</a:t>
            </a:r>
          </a:p>
          <a:p>
            <a:pPr marL="171450" lvl="0" indent="-171450" algn="just">
              <a:lnSpc>
                <a:spcPct val="100000"/>
              </a:lnSpc>
              <a:buClr>
                <a:srgbClr val="FFC222"/>
              </a:buClr>
              <a:buSzPct val="125000"/>
            </a:pPr>
            <a:r>
              <a:rPr lang="en-US" sz="1150" dirty="0">
                <a:latin typeface="Arial" panose="020B0604020202020204" pitchFamily="34" charset="0"/>
                <a:cs typeface="Arial" panose="020B0604020202020204" pitchFamily="34" charset="0"/>
              </a:rPr>
              <a:t>Allows for physical touch to occur between visitor and resident with appropriate Infection Prevention and Control (IPC) measures in place including hand hygiene and masks.</a:t>
            </a:r>
            <a:endParaRPr lang="en-CA" sz="11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00000"/>
              </a:lnSpc>
              <a:buClr>
                <a:srgbClr val="FFC222"/>
              </a:buClr>
              <a:buSzPct val="125000"/>
              <a:buFont typeface="Arial" panose="020B0604020202020204" pitchFamily="34" charset="0"/>
              <a:buChar char="•"/>
            </a:pPr>
            <a:r>
              <a:rPr lang="en-CA" sz="1150" dirty="0">
                <a:latin typeface="Arial" panose="020B0604020202020204" pitchFamily="34" charset="0"/>
                <a:cs typeface="Arial" panose="020B0604020202020204" pitchFamily="34" charset="0"/>
              </a:rPr>
              <a:t>Visits will not be supervised.</a:t>
            </a:r>
          </a:p>
          <a:p>
            <a:pPr marL="171450" lvl="0" indent="-171450">
              <a:lnSpc>
                <a:spcPct val="100000"/>
              </a:lnSpc>
              <a:buClr>
                <a:srgbClr val="FFC222"/>
              </a:buClr>
              <a:buSzPct val="125000"/>
              <a:buFont typeface="Arial" panose="020B0604020202020204" pitchFamily="34" charset="0"/>
              <a:buChar char="•"/>
            </a:pPr>
            <a:r>
              <a:rPr lang="en-US" sz="1150" dirty="0">
                <a:latin typeface="Arial" panose="020B0604020202020204" pitchFamily="34" charset="0"/>
                <a:cs typeface="Arial" panose="020B0604020202020204" pitchFamily="34" charset="0"/>
              </a:rPr>
              <a:t>Visitors can bring </a:t>
            </a:r>
            <a:r>
              <a:rPr lang="en-CA" sz="1150" dirty="0">
                <a:latin typeface="Arial" panose="020B0604020202020204" pitchFamily="34" charset="0"/>
                <a:cs typeface="Arial" panose="020B0604020202020204" pitchFamily="34" charset="0"/>
              </a:rPr>
              <a:t>homemade/purchased gifts (no food). Depending on visitor's risk level, gifts may be disinfected or quarantined.</a:t>
            </a:r>
          </a:p>
          <a:p>
            <a:pPr marL="171450" lvl="0" indent="-171450">
              <a:lnSpc>
                <a:spcPct val="100000"/>
              </a:lnSpc>
              <a:buClr>
                <a:srgbClr val="FFC222"/>
              </a:buClr>
              <a:buSzPct val="125000"/>
              <a:buFont typeface="Arial" panose="020B0604020202020204" pitchFamily="34" charset="0"/>
              <a:buChar char="•"/>
            </a:pPr>
            <a:r>
              <a:rPr lang="en-US" sz="1150" dirty="0">
                <a:latin typeface="Arial" panose="020B0604020202020204" pitchFamily="34" charset="0"/>
                <a:cs typeface="Arial" panose="020B0604020202020204" pitchFamily="34" charset="0"/>
              </a:rPr>
              <a:t>Medical Masks are required for all visits – indoor and outdoor.</a:t>
            </a:r>
          </a:p>
          <a:p>
            <a:pPr marL="0" lvl="0" indent="0">
              <a:lnSpc>
                <a:spcPct val="100000"/>
              </a:lnSpc>
              <a:buClr>
                <a:srgbClr val="FFC222"/>
              </a:buClr>
              <a:buSzPct val="125000"/>
              <a:buNone/>
            </a:pPr>
            <a:r>
              <a:rPr lang="en-US" sz="135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Screening Process</a:t>
            </a:r>
          </a:p>
          <a:p>
            <a:pPr marL="171450" indent="-171450">
              <a:lnSpc>
                <a:spcPct val="100000"/>
              </a:lnSpc>
              <a:buClr>
                <a:srgbClr val="FFC222"/>
              </a:buClr>
              <a:buSzPct val="125000"/>
            </a:pPr>
            <a:r>
              <a:rPr lang="en-CA" sz="1150" dirty="0">
                <a:latin typeface="Arial" panose="020B0604020202020204" pitchFamily="34" charset="0"/>
                <a:cs typeface="Arial" panose="020B0604020202020204" pitchFamily="34" charset="0"/>
              </a:rPr>
              <a:t>All visitors must understand the </a:t>
            </a:r>
            <a:r>
              <a:rPr lang="en-US" sz="115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risk of unknown exposure</a:t>
            </a:r>
            <a:r>
              <a:rPr lang="en-US" sz="1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150" dirty="0">
                <a:latin typeface="Arial" panose="020B0604020202020204" pitchFamily="34" charset="0"/>
                <a:cs typeface="Arial" panose="020B0604020202020204" pitchFamily="34" charset="0"/>
              </a:rPr>
              <a:t>for themselves and residents and </a:t>
            </a:r>
            <a:r>
              <a:rPr lang="en-US" sz="1150" dirty="0">
                <a:latin typeface="Arial" panose="020B0604020202020204" pitchFamily="34" charset="0"/>
                <a:cs typeface="Arial" panose="020B0604020202020204" pitchFamily="34" charset="0"/>
              </a:rPr>
              <a:t>assess health before visits</a:t>
            </a:r>
            <a:r>
              <a:rPr lang="en-CA" sz="1150" dirty="0">
                <a:latin typeface="Arial" panose="020B0604020202020204" pitchFamily="34" charset="0"/>
                <a:cs typeface="Arial" panose="020B0604020202020204" pitchFamily="34" charset="0"/>
              </a:rPr>
              <a:t> (see page 2).</a:t>
            </a:r>
          </a:p>
          <a:p>
            <a:pPr marL="171450" indent="-171450">
              <a:lnSpc>
                <a:spcPct val="100000"/>
              </a:lnSpc>
              <a:buClr>
                <a:srgbClr val="FFC222"/>
              </a:buClr>
              <a:buSzPct val="125000"/>
            </a:pPr>
            <a:r>
              <a:rPr lang="en-US" sz="1150" dirty="0">
                <a:latin typeface="Arial" panose="020B0604020202020204" pitchFamily="34" charset="0"/>
                <a:cs typeface="Arial" panose="020B0604020202020204" pitchFamily="34" charset="0"/>
              </a:rPr>
              <a:t>Confirm you have reviewed the education materials on physical distancing, masks, and hand hygiene </a:t>
            </a:r>
            <a:r>
              <a:rPr lang="en-CA" sz="1150" dirty="0">
                <a:latin typeface="Arial" panose="020B0604020202020204" pitchFamily="34" charset="0"/>
                <a:cs typeface="Arial" panose="020B0604020202020204" pitchFamily="34" charset="0"/>
              </a:rPr>
              <a:t>(see page 3). </a:t>
            </a:r>
            <a:r>
              <a:rPr lang="en-US" sz="1150" dirty="0">
                <a:latin typeface="Arial" panose="020B0604020202020204" pitchFamily="34" charset="0"/>
                <a:cs typeface="Arial" panose="020B0604020202020204" pitchFamily="34" charset="0"/>
              </a:rPr>
              <a:t>If this has not been completed, you will need to review this prior to your visit. </a:t>
            </a:r>
          </a:p>
          <a:p>
            <a:pPr marL="171450" indent="-171450">
              <a:lnSpc>
                <a:spcPct val="100000"/>
              </a:lnSpc>
              <a:buClr>
                <a:srgbClr val="FFC222"/>
              </a:buClr>
              <a:buSzPct val="125000"/>
            </a:pPr>
            <a:r>
              <a:rPr lang="en-US" sz="1150" b="1" dirty="0">
                <a:latin typeface="Arial" panose="020B0604020202020204" pitchFamily="34" charset="0"/>
                <a:cs typeface="Arial" panose="020B0604020202020204" pitchFamily="34" charset="0"/>
              </a:rPr>
              <a:t>When entering, visitors must </a:t>
            </a:r>
            <a:r>
              <a:rPr lang="en-CA" sz="1150" b="1" dirty="0">
                <a:latin typeface="Arial" panose="020B0604020202020204" pitchFamily="34" charset="0"/>
                <a:cs typeface="Arial" panose="020B0604020202020204" pitchFamily="34" charset="0"/>
              </a:rPr>
              <a:t>be screened and follow ALL safe visiting practices and COVID-19 protocols.</a:t>
            </a:r>
          </a:p>
          <a:p>
            <a:pPr marL="171450" indent="-171450">
              <a:lnSpc>
                <a:spcPct val="100000"/>
              </a:lnSpc>
              <a:buClr>
                <a:srgbClr val="FFC222"/>
              </a:buClr>
              <a:buSzPct val="125000"/>
            </a:pPr>
            <a:r>
              <a:rPr lang="en-CA" sz="1150" dirty="0">
                <a:latin typeface="Arial" panose="020B0604020202020204" pitchFamily="34" charset="0"/>
                <a:cs typeface="Arial" panose="020B0604020202020204" pitchFamily="34" charset="0"/>
              </a:rPr>
              <a:t>Visitors must notify AgeCare Harmony Court if any symptoms arise within 14 days of visit.</a:t>
            </a:r>
          </a:p>
          <a:p>
            <a:pPr marL="171450" indent="-171450">
              <a:lnSpc>
                <a:spcPct val="100000"/>
              </a:lnSpc>
              <a:buClr>
                <a:srgbClr val="FFC222"/>
              </a:buClr>
              <a:buSzPct val="125000"/>
            </a:pPr>
            <a:r>
              <a:rPr lang="en-CA" sz="1150" dirty="0">
                <a:latin typeface="Arial" panose="020B0604020202020204" pitchFamily="34" charset="0"/>
                <a:cs typeface="Arial" panose="020B0604020202020204" pitchFamily="34" charset="0"/>
              </a:rPr>
              <a:t>Entry may be refused if an individual is not abiding by all infection prevention protocols.</a:t>
            </a:r>
          </a:p>
          <a:p>
            <a:pPr marL="171450" indent="-171450">
              <a:lnSpc>
                <a:spcPct val="100000"/>
              </a:lnSpc>
              <a:buClr>
                <a:srgbClr val="FFC222"/>
              </a:buClr>
              <a:buSzPct val="125000"/>
            </a:pPr>
            <a:r>
              <a:rPr lang="en-US" sz="1150" dirty="0">
                <a:latin typeface="Arial" panose="020B0604020202020204" pitchFamily="34" charset="0"/>
                <a:cs typeface="Arial" panose="020B0604020202020204" pitchFamily="34" charset="0"/>
              </a:rPr>
              <a:t>Risk of transmission increases with physical touch. Visitors must practice safe physical touch only after hand hygiene and while wearing a mask. Stop all contact and inform staff if you become symptomatic.</a:t>
            </a:r>
          </a:p>
          <a:p>
            <a:pPr marL="171450" indent="-171450">
              <a:lnSpc>
                <a:spcPct val="100000"/>
              </a:lnSpc>
              <a:buClr>
                <a:srgbClr val="FFC222"/>
              </a:buClr>
              <a:buSzPct val="125000"/>
              <a:buFont typeface="Arial" panose="020B0604020202020204" pitchFamily="34" charset="0"/>
              <a:buChar char="•"/>
            </a:pPr>
            <a:r>
              <a:rPr lang="en-CA" sz="1150" dirty="0">
                <a:latin typeface="Arial" panose="020B0604020202020204" pitchFamily="34" charset="0"/>
                <a:cs typeface="Arial" panose="020B0604020202020204" pitchFamily="34" charset="0"/>
              </a:rPr>
              <a:t>Risk level of physical touch for unknown exposure to COVID-19:</a:t>
            </a:r>
          </a:p>
          <a:p>
            <a:pPr marL="560070" lvl="1" indent="-171450">
              <a:lnSpc>
                <a:spcPct val="100000"/>
              </a:lnSpc>
              <a:buClr>
                <a:srgbClr val="FFC222"/>
              </a:buClr>
              <a:buSzPct val="85000"/>
              <a:buFont typeface="Courier New" panose="02070309020205020404" pitchFamily="49" charset="0"/>
              <a:buChar char="o"/>
            </a:pPr>
            <a:r>
              <a:rPr lang="en-CA" sz="1150" dirty="0">
                <a:latin typeface="Arial" panose="020B0604020202020204" pitchFamily="34" charset="0"/>
                <a:cs typeface="Arial" panose="020B0604020202020204" pitchFamily="34" charset="0"/>
              </a:rPr>
              <a:t>Low risk visitor may engage in safe physical touch with resident.</a:t>
            </a:r>
          </a:p>
          <a:p>
            <a:pPr marL="560070" lvl="1" indent="-171450">
              <a:lnSpc>
                <a:spcPct val="100000"/>
              </a:lnSpc>
              <a:buClr>
                <a:srgbClr val="FFC222"/>
              </a:buClr>
              <a:buSzPct val="85000"/>
              <a:buFont typeface="Courier New" panose="02070309020205020404" pitchFamily="49" charset="0"/>
              <a:buChar char="o"/>
            </a:pPr>
            <a:r>
              <a:rPr lang="en-CA" sz="1150" dirty="0">
                <a:latin typeface="Arial" panose="020B0604020202020204" pitchFamily="34" charset="0"/>
                <a:cs typeface="Arial" panose="020B0604020202020204" pitchFamily="34" charset="0"/>
              </a:rPr>
              <a:t>Medium risk visitor may engage in safe physical touch if resident accepts the high risk.</a:t>
            </a:r>
          </a:p>
          <a:p>
            <a:pPr marL="560070" lvl="1" indent="-171450">
              <a:lnSpc>
                <a:spcPct val="100000"/>
              </a:lnSpc>
              <a:buClr>
                <a:srgbClr val="FFC222"/>
              </a:buClr>
              <a:buSzPct val="85000"/>
              <a:buFont typeface="Courier New" panose="02070309020205020404" pitchFamily="49" charset="0"/>
              <a:buChar char="o"/>
            </a:pPr>
            <a:r>
              <a:rPr lang="en-US" sz="1150" dirty="0">
                <a:latin typeface="Arial" panose="020B0604020202020204" pitchFamily="34" charset="0"/>
                <a:cs typeface="Arial" panose="020B0604020202020204" pitchFamily="34" charset="0"/>
              </a:rPr>
              <a:t>High risk physical touch is not recommended </a:t>
            </a:r>
            <a:r>
              <a:rPr lang="en-CA" sz="1150" dirty="0">
                <a:latin typeface="Arial" panose="020B0604020202020204" pitchFamily="34" charset="0"/>
                <a:cs typeface="Arial" panose="020B0604020202020204" pitchFamily="34" charset="0"/>
              </a:rPr>
              <a:t>unless visitor is providing direct resident care and wearing PPE.</a:t>
            </a:r>
          </a:p>
          <a:p>
            <a:pPr marL="0" indent="0">
              <a:lnSpc>
                <a:spcPct val="100000"/>
              </a:lnSpc>
              <a:buSzPct val="175000"/>
              <a:buNone/>
            </a:pPr>
            <a:r>
              <a:rPr lang="en-US" sz="135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</a:p>
          <a:p>
            <a:pPr marL="171450" indent="-171450">
              <a:lnSpc>
                <a:spcPct val="100000"/>
              </a:lnSpc>
              <a:buClr>
                <a:srgbClr val="FFC222"/>
              </a:buClr>
              <a:buSzPct val="125000"/>
              <a:buFont typeface="Arial" panose="020B0604020202020204" pitchFamily="34" charset="0"/>
              <a:buChar char="•"/>
            </a:pPr>
            <a:r>
              <a:rPr lang="en-CA" sz="1150" dirty="0">
                <a:latin typeface="Arial" panose="020B0604020202020204" pitchFamily="34" charset="0"/>
                <a:cs typeface="Arial" panose="020B0604020202020204" pitchFamily="34" charset="0"/>
              </a:rPr>
              <a:t>The number of people in the community at a given time is limited to ensure physical distancing.</a:t>
            </a:r>
          </a:p>
          <a:p>
            <a:pPr marL="171450" indent="-171450">
              <a:lnSpc>
                <a:spcPct val="100000"/>
              </a:lnSpc>
              <a:buClr>
                <a:srgbClr val="FFC222"/>
              </a:buClr>
              <a:buSzPct val="125000"/>
            </a:pPr>
            <a:r>
              <a:rPr lang="en-CA" sz="1150" b="1" dirty="0">
                <a:latin typeface="Arial" panose="020B0604020202020204" pitchFamily="34" charset="0"/>
                <a:cs typeface="Arial" panose="020B0604020202020204" pitchFamily="34" charset="0"/>
              </a:rPr>
              <a:t>Visits </a:t>
            </a:r>
            <a:r>
              <a:rPr lang="en-CA" sz="1150" b="1" u="sng" dirty="0">
                <a:latin typeface="Arial" panose="020B0604020202020204" pitchFamily="34" charset="0"/>
                <a:cs typeface="Arial" panose="020B0604020202020204" pitchFamily="34" charset="0"/>
              </a:rPr>
              <a:t>must</a:t>
            </a:r>
            <a:r>
              <a:rPr lang="en-CA" sz="1150" b="1" dirty="0">
                <a:latin typeface="Arial" panose="020B0604020202020204" pitchFamily="34" charset="0"/>
                <a:cs typeface="Arial" panose="020B0604020202020204" pitchFamily="34" charset="0"/>
              </a:rPr>
              <a:t> be booked in advance </a:t>
            </a:r>
            <a:r>
              <a:rPr lang="en-US" sz="1150" dirty="0">
                <a:latin typeface="Arial" panose="020B0604020202020204" pitchFamily="34" charset="0"/>
                <a:cs typeface="Arial" panose="020B0604020202020204" pitchFamily="34" charset="0"/>
              </a:rPr>
              <a:t>to ensure staff can provide a health screening. </a:t>
            </a:r>
            <a:r>
              <a:rPr lang="en-CA" sz="1150" dirty="0">
                <a:latin typeface="Arial" panose="020B0604020202020204" pitchFamily="34" charset="0"/>
                <a:cs typeface="Arial" panose="020B0604020202020204" pitchFamily="34" charset="0"/>
              </a:rPr>
              <a:t>(see page 2).You may wish to setup </a:t>
            </a:r>
            <a:r>
              <a:rPr lang="en-CA" sz="1150">
                <a:latin typeface="Arial" panose="020B0604020202020204" pitchFamily="34" charset="0"/>
                <a:cs typeface="Arial" panose="020B0604020202020204" pitchFamily="34" charset="0"/>
              </a:rPr>
              <a:t>a set </a:t>
            </a:r>
            <a:r>
              <a:rPr lang="en-CA" sz="1150" dirty="0">
                <a:latin typeface="Arial" panose="020B0604020202020204" pitchFamily="34" charset="0"/>
                <a:cs typeface="Arial" panose="020B0604020202020204" pitchFamily="34" charset="0"/>
              </a:rPr>
              <a:t>schedule for your essential visits.</a:t>
            </a:r>
          </a:p>
          <a:p>
            <a:pPr marL="0" indent="0">
              <a:lnSpc>
                <a:spcPct val="100000"/>
              </a:lnSpc>
              <a:buClr>
                <a:srgbClr val="FFC222"/>
              </a:buClr>
              <a:buSzPct val="125000"/>
              <a:buNone/>
            </a:pPr>
            <a:r>
              <a:rPr lang="en-US" sz="135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Location</a:t>
            </a:r>
          </a:p>
          <a:p>
            <a:pPr marL="171450" indent="-171450">
              <a:lnSpc>
                <a:spcPct val="100000"/>
              </a:lnSpc>
              <a:buClr>
                <a:srgbClr val="FFC222"/>
              </a:buClr>
              <a:buSzPct val="125000"/>
              <a:buFont typeface="Arial" panose="020B0604020202020204" pitchFamily="34" charset="0"/>
              <a:buChar char="•"/>
            </a:pPr>
            <a:r>
              <a:rPr lang="en-US" sz="1150" dirty="0">
                <a:latin typeface="Arial" panose="020B0604020202020204" pitchFamily="34" charset="0"/>
                <a:cs typeface="Arial" panose="020B0604020202020204" pitchFamily="34" charset="0"/>
              </a:rPr>
              <a:t>Visits can occur in the resident’s suite. </a:t>
            </a:r>
            <a:endParaRPr lang="en-CA" sz="11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00000"/>
              </a:lnSpc>
              <a:buClr>
                <a:srgbClr val="FFC222"/>
              </a:buClr>
              <a:buSzPct val="125000"/>
            </a:pPr>
            <a:r>
              <a:rPr lang="en-US" sz="1150" dirty="0">
                <a:latin typeface="Arial" panose="020B0604020202020204" pitchFamily="34" charset="0"/>
                <a:cs typeface="Arial" panose="020B0604020202020204" pitchFamily="34" charset="0"/>
              </a:rPr>
              <a:t>Outdoor visits MUST align with current Provincial Health Officer (PHO) guidance for gatherings in public.</a:t>
            </a:r>
            <a:endParaRPr lang="en-CA" sz="11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FFC222"/>
              </a:buClr>
              <a:buSzPct val="175000"/>
              <a:buNone/>
            </a:pPr>
            <a:endParaRPr lang="en-US" sz="1082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175000"/>
            </a:pPr>
            <a:endParaRPr lang="en-US" sz="117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C84229D-C791-5F4A-82CF-A21CE7654DDA}"/>
              </a:ext>
            </a:extLst>
          </p:cNvPr>
          <p:cNvSpPr/>
          <p:nvPr/>
        </p:nvSpPr>
        <p:spPr>
          <a:xfrm>
            <a:off x="3298" y="-1"/>
            <a:ext cx="7769102" cy="803683"/>
          </a:xfrm>
          <a:prstGeom prst="rect">
            <a:avLst/>
          </a:prstGeom>
          <a:solidFill>
            <a:srgbClr val="F9BE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79430" tIns="89715" rIns="179430" bIns="8971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304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A54CB40-E090-C943-8170-2B2C2C466CFB}"/>
              </a:ext>
            </a:extLst>
          </p:cNvPr>
          <p:cNvSpPr txBox="1">
            <a:spLocks/>
          </p:cNvSpPr>
          <p:nvPr/>
        </p:nvSpPr>
        <p:spPr>
          <a:xfrm>
            <a:off x="861430" y="-682"/>
            <a:ext cx="6049541" cy="73014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Essential Visit Guidelines</a:t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AgeCare Harmony Court Care Centre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280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C84229D-C791-5F4A-82CF-A21CE7654DDA}"/>
              </a:ext>
            </a:extLst>
          </p:cNvPr>
          <p:cNvSpPr/>
          <p:nvPr/>
        </p:nvSpPr>
        <p:spPr>
          <a:xfrm>
            <a:off x="3298" y="0"/>
            <a:ext cx="7769102" cy="885875"/>
          </a:xfrm>
          <a:prstGeom prst="rect">
            <a:avLst/>
          </a:prstGeom>
          <a:solidFill>
            <a:srgbClr val="F9BE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79430" tIns="89715" rIns="179430" bIns="8971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304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A54CB40-E090-C943-8170-2B2C2C466CFB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861430" y="81510"/>
            <a:ext cx="6049541" cy="804365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Essential Visit Checklist </a:t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Planning for Your Visit</a:t>
            </a:r>
          </a:p>
        </p:txBody>
      </p:sp>
      <p:sp>
        <p:nvSpPr>
          <p:cNvPr id="4" name="Rectangle 3"/>
          <p:cNvSpPr/>
          <p:nvPr/>
        </p:nvSpPr>
        <p:spPr>
          <a:xfrm>
            <a:off x="505181" y="2529072"/>
            <a:ext cx="6762038" cy="4685898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>
              <a:spcBef>
                <a:spcPts val="600"/>
              </a:spcBef>
              <a:buClr>
                <a:srgbClr val="FFC222"/>
              </a:buClr>
              <a:buSzPct val="175000"/>
            </a:pPr>
            <a:r>
              <a:rPr lang="en-US" sz="1150" b="1" dirty="0">
                <a:latin typeface="Arial" panose="020B0604020202020204" pitchFamily="34" charset="0"/>
                <a:cs typeface="Arial" panose="020B0604020202020204" pitchFamily="34" charset="0"/>
              </a:rPr>
              <a:t>Day of Visit</a:t>
            </a:r>
            <a:endParaRPr lang="en-CA" sz="115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spcBef>
                <a:spcPts val="600"/>
              </a:spcBef>
              <a:buClr>
                <a:srgbClr val="FFC222"/>
              </a:buClr>
              <a:buSzPct val="125000"/>
              <a:buBlip>
                <a:blip r:embed="rId3"/>
              </a:buBlip>
            </a:pPr>
            <a:r>
              <a:rPr lang="en-CA" sz="1150" dirty="0">
                <a:latin typeface="Arial" panose="020B0604020202020204" pitchFamily="34" charset="0"/>
                <a:cs typeface="Arial" panose="020B0604020202020204" pitchFamily="34" charset="0"/>
              </a:rPr>
              <a:t>Assess your health to ensure you are not experiencing symptoms.</a:t>
            </a:r>
          </a:p>
          <a:p>
            <a:pPr marL="171450" lvl="0" indent="-171450">
              <a:spcBef>
                <a:spcPts val="600"/>
              </a:spcBef>
              <a:buClr>
                <a:srgbClr val="FFC222"/>
              </a:buClr>
              <a:buSzPct val="125000"/>
              <a:buBlip>
                <a:blip r:embed="rId3"/>
              </a:buBlip>
            </a:pPr>
            <a:r>
              <a:rPr lang="en-CA" sz="1150" dirty="0">
                <a:latin typeface="Arial" panose="020B0604020202020204" pitchFamily="34" charset="0"/>
                <a:cs typeface="Arial" panose="020B0604020202020204" pitchFamily="34" charset="0"/>
              </a:rPr>
              <a:t>Review and understand </a:t>
            </a:r>
            <a:r>
              <a:rPr lang="en-US" sz="1150" dirty="0">
                <a:solidFill>
                  <a:srgbClr val="0563C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risk of unknown exposure</a:t>
            </a:r>
            <a:r>
              <a:rPr lang="en-CA" sz="1150" dirty="0">
                <a:solidFill>
                  <a:srgbClr val="0563C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150" dirty="0">
                <a:latin typeface="Arial" panose="020B0604020202020204" pitchFamily="34" charset="0"/>
                <a:cs typeface="Arial" panose="020B0604020202020204" pitchFamily="34" charset="0"/>
              </a:rPr>
              <a:t>to you and your loved one.</a:t>
            </a:r>
          </a:p>
          <a:p>
            <a:pPr marL="171450" lvl="0" indent="-171450">
              <a:spcBef>
                <a:spcPts val="600"/>
              </a:spcBef>
              <a:buClr>
                <a:srgbClr val="FFC222"/>
              </a:buClr>
              <a:buSzPct val="125000"/>
              <a:buBlip>
                <a:blip r:embed="rId3"/>
              </a:buBlip>
            </a:pPr>
            <a:r>
              <a:rPr lang="en-CA" sz="1150" dirty="0">
                <a:latin typeface="Arial" panose="020B0604020202020204" pitchFamily="34" charset="0"/>
                <a:cs typeface="Arial" panose="020B0604020202020204" pitchFamily="34" charset="0"/>
              </a:rPr>
              <a:t>Wear a mask before entering the building.</a:t>
            </a:r>
          </a:p>
          <a:p>
            <a:pPr marL="171450" lvl="0" indent="-171450">
              <a:spcBef>
                <a:spcPts val="600"/>
              </a:spcBef>
              <a:buClr>
                <a:srgbClr val="FFC222"/>
              </a:buClr>
              <a:buSzPct val="125000"/>
              <a:buBlip>
                <a:blip r:embed="rId3"/>
              </a:buBlip>
            </a:pPr>
            <a:r>
              <a:rPr lang="en-CA" sz="1150" dirty="0">
                <a:latin typeface="Arial" panose="020B0604020202020204" pitchFamily="34" charset="0"/>
                <a:cs typeface="Arial" panose="020B0604020202020204" pitchFamily="34" charset="0"/>
              </a:rPr>
              <a:t>Bring pen to complete paperwork.</a:t>
            </a:r>
            <a:br>
              <a:rPr lang="en-CA" sz="115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sz="115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600"/>
              </a:spcBef>
              <a:buClr>
                <a:srgbClr val="FFC222"/>
              </a:buClr>
              <a:buSzPct val="125000"/>
            </a:pPr>
            <a:r>
              <a:rPr lang="en-US" sz="1150" b="1" dirty="0">
                <a:latin typeface="Arial" panose="020B0604020202020204" pitchFamily="34" charset="0"/>
                <a:cs typeface="Arial" panose="020B0604020202020204" pitchFamily="34" charset="0"/>
              </a:rPr>
              <a:t>When Arriving</a:t>
            </a:r>
          </a:p>
          <a:p>
            <a:pPr marL="171450" indent="-171450">
              <a:spcBef>
                <a:spcPts val="600"/>
              </a:spcBef>
              <a:buClr>
                <a:srgbClr val="FFC222"/>
              </a:buClr>
              <a:buSzPct val="125000"/>
              <a:buBlip>
                <a:blip r:embed="rId3"/>
              </a:buBlip>
            </a:pPr>
            <a:r>
              <a:rPr lang="en-CA" sz="1150" dirty="0">
                <a:latin typeface="Arial" panose="020B0604020202020204" pitchFamily="34" charset="0"/>
                <a:cs typeface="Arial" panose="020B0604020202020204" pitchFamily="34" charset="0"/>
              </a:rPr>
              <a:t>Remove current mask.</a:t>
            </a:r>
          </a:p>
          <a:p>
            <a:pPr marL="171450" indent="-171450">
              <a:spcBef>
                <a:spcPts val="600"/>
              </a:spcBef>
              <a:buClr>
                <a:srgbClr val="FFC222"/>
              </a:buClr>
              <a:buSzPct val="125000"/>
              <a:buBlip>
                <a:blip r:embed="rId3"/>
              </a:buBlip>
            </a:pPr>
            <a:r>
              <a:rPr lang="en-CA" sz="1150" dirty="0">
                <a:latin typeface="Arial" panose="020B0604020202020204" pitchFamily="34" charset="0"/>
                <a:cs typeface="Arial" panose="020B0604020202020204" pitchFamily="34" charset="0"/>
              </a:rPr>
              <a:t>Complete hand hygiene.</a:t>
            </a:r>
          </a:p>
          <a:p>
            <a:pPr marL="171450" lvl="0" indent="-171450">
              <a:spcBef>
                <a:spcPts val="600"/>
              </a:spcBef>
              <a:buClr>
                <a:srgbClr val="FFC222"/>
              </a:buClr>
              <a:buSzPct val="125000"/>
              <a:buBlip>
                <a:blip r:embed="rId3"/>
              </a:buBlip>
            </a:pPr>
            <a:r>
              <a:rPr lang="en-CA" sz="1150" dirty="0">
                <a:latin typeface="Arial" panose="020B0604020202020204" pitchFamily="34" charset="0"/>
                <a:cs typeface="Arial" panose="020B0604020202020204" pitchFamily="34" charset="0"/>
              </a:rPr>
              <a:t>Put on new </a:t>
            </a:r>
            <a:r>
              <a:rPr lang="en-US" sz="1150" dirty="0">
                <a:latin typeface="Arial" panose="020B0604020202020204" pitchFamily="34" charset="0"/>
                <a:cs typeface="Arial" panose="020B0604020202020204" pitchFamily="34" charset="0"/>
              </a:rPr>
              <a:t>medical</a:t>
            </a:r>
            <a:r>
              <a:rPr lang="en-CA" sz="1150" dirty="0">
                <a:latin typeface="Arial" panose="020B0604020202020204" pitchFamily="34" charset="0"/>
                <a:cs typeface="Arial" panose="020B0604020202020204" pitchFamily="34" charset="0"/>
              </a:rPr>
              <a:t> mask provided.</a:t>
            </a:r>
          </a:p>
          <a:p>
            <a:pPr marL="171450" lvl="0" indent="-171450">
              <a:spcBef>
                <a:spcPts val="600"/>
              </a:spcBef>
              <a:buClr>
                <a:srgbClr val="FFC222"/>
              </a:buClr>
              <a:buSzPct val="125000"/>
              <a:buBlip>
                <a:blip r:embed="rId3"/>
              </a:buBlip>
            </a:pPr>
            <a:r>
              <a:rPr lang="en-CA" sz="1150" dirty="0">
                <a:latin typeface="Arial" panose="020B0604020202020204" pitchFamily="34" charset="0"/>
                <a:cs typeface="Arial" panose="020B0604020202020204" pitchFamily="34" charset="0"/>
              </a:rPr>
              <a:t>Provide name and contact information to screener.</a:t>
            </a:r>
          </a:p>
          <a:p>
            <a:pPr marL="171450" lvl="0" indent="-171450">
              <a:spcBef>
                <a:spcPts val="600"/>
              </a:spcBef>
              <a:buClr>
                <a:srgbClr val="FFC222"/>
              </a:buClr>
              <a:buSzPct val="125000"/>
              <a:buBlip>
                <a:blip r:embed="rId3"/>
              </a:buBlip>
            </a:pPr>
            <a:r>
              <a:rPr lang="en-CA" sz="1150" dirty="0">
                <a:latin typeface="Arial" panose="020B0604020202020204" pitchFamily="34" charset="0"/>
                <a:cs typeface="Arial" panose="020B0604020202020204" pitchFamily="34" charset="0"/>
              </a:rPr>
              <a:t>Complete Health Assessment Screening.</a:t>
            </a:r>
          </a:p>
          <a:p>
            <a:pPr marL="171450" lvl="0" indent="-171450">
              <a:spcBef>
                <a:spcPts val="600"/>
              </a:spcBef>
              <a:buClr>
                <a:srgbClr val="FFC222"/>
              </a:buClr>
              <a:buSzPct val="125000"/>
              <a:buBlip>
                <a:blip r:embed="rId3"/>
              </a:buBlip>
            </a:pPr>
            <a:r>
              <a:rPr lang="en-CA" sz="1150" dirty="0">
                <a:latin typeface="Arial" panose="020B0604020202020204" pitchFamily="34" charset="0"/>
                <a:cs typeface="Arial" panose="020B0604020202020204" pitchFamily="34" charset="0"/>
              </a:rPr>
              <a:t>Have temperature taken.</a:t>
            </a:r>
          </a:p>
          <a:p>
            <a:pPr marL="171450" indent="-171450">
              <a:spcBef>
                <a:spcPts val="600"/>
              </a:spcBef>
              <a:buClr>
                <a:srgbClr val="FFC222"/>
              </a:buClr>
              <a:buSzPct val="125000"/>
              <a:buBlip>
                <a:blip r:embed="rId3"/>
              </a:buBlip>
            </a:pPr>
            <a:r>
              <a:rPr lang="en-CA" sz="1150" dirty="0">
                <a:latin typeface="Arial" panose="020B0604020202020204" pitchFamily="34" charset="0"/>
                <a:cs typeface="Arial" panose="020B0604020202020204" pitchFamily="34" charset="0"/>
              </a:rPr>
              <a:t>Go directly to resident’s suite or designated visiting space.</a:t>
            </a:r>
            <a:br>
              <a:rPr lang="en-CA" sz="115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sz="115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buClr>
                <a:srgbClr val="FFC222"/>
              </a:buClr>
              <a:buSzPct val="125000"/>
            </a:pPr>
            <a:r>
              <a:rPr lang="en-US" sz="1150" b="1" dirty="0">
                <a:latin typeface="Arial" panose="020B0604020202020204" pitchFamily="34" charset="0"/>
                <a:cs typeface="Arial" panose="020B0604020202020204" pitchFamily="34" charset="0"/>
              </a:rPr>
              <a:t>When Leaving</a:t>
            </a:r>
          </a:p>
          <a:p>
            <a:pPr marL="171450" lvl="0" indent="-171450">
              <a:spcBef>
                <a:spcPts val="600"/>
              </a:spcBef>
              <a:buClr>
                <a:srgbClr val="FFC222"/>
              </a:buClr>
              <a:buSzPct val="125000"/>
              <a:buBlip>
                <a:blip r:embed="rId3"/>
              </a:buBlip>
            </a:pPr>
            <a:r>
              <a:rPr lang="en-CA" sz="1150" dirty="0">
                <a:latin typeface="Arial" panose="020B0604020202020204" pitchFamily="34" charset="0"/>
                <a:cs typeface="Arial" panose="020B0604020202020204" pitchFamily="34" charset="0"/>
              </a:rPr>
              <a:t>Keep mask on and hand sanitize before leaving room.</a:t>
            </a:r>
          </a:p>
          <a:p>
            <a:pPr marL="171450" lvl="0" indent="-171450">
              <a:spcBef>
                <a:spcPts val="600"/>
              </a:spcBef>
              <a:buClr>
                <a:srgbClr val="FFC222"/>
              </a:buClr>
              <a:buSzPct val="125000"/>
              <a:buBlip>
                <a:blip r:embed="rId3"/>
              </a:buBlip>
            </a:pPr>
            <a:r>
              <a:rPr lang="en-CA" sz="1150" dirty="0">
                <a:latin typeface="Arial" panose="020B0604020202020204" pitchFamily="34" charset="0"/>
                <a:cs typeface="Arial" panose="020B0604020202020204" pitchFamily="34" charset="0"/>
              </a:rPr>
              <a:t>Let the nurse know you are leaving.</a:t>
            </a:r>
          </a:p>
          <a:p>
            <a:pPr marL="171450" lvl="0" indent="-171450">
              <a:spcBef>
                <a:spcPts val="600"/>
              </a:spcBef>
              <a:buClr>
                <a:srgbClr val="FFC222"/>
              </a:buClr>
              <a:buSzPct val="125000"/>
              <a:buBlip>
                <a:blip r:embed="rId3"/>
              </a:buBlip>
            </a:pPr>
            <a:r>
              <a:rPr lang="en-CA" sz="1150" dirty="0">
                <a:latin typeface="Arial" panose="020B0604020202020204" pitchFamily="34" charset="0"/>
                <a:cs typeface="Arial" panose="020B0604020202020204" pitchFamily="34" charset="0"/>
              </a:rPr>
              <a:t>Have the screener take your temperature.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7847B3B-665C-A64D-A623-59FB0F115C74}"/>
              </a:ext>
            </a:extLst>
          </p:cNvPr>
          <p:cNvSpPr/>
          <p:nvPr/>
        </p:nvSpPr>
        <p:spPr>
          <a:xfrm>
            <a:off x="505180" y="1321879"/>
            <a:ext cx="290476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SzPct val="175000"/>
            </a:pPr>
            <a:r>
              <a:rPr lang="en-US" sz="1150" b="1" dirty="0">
                <a:latin typeface="Arial" panose="020B0604020202020204" pitchFamily="34" charset="0"/>
                <a:cs typeface="Arial" panose="020B0604020202020204" pitchFamily="34" charset="0"/>
              </a:rPr>
              <a:t>Before Visit</a:t>
            </a:r>
          </a:p>
          <a:p>
            <a:pPr marL="171450" indent="-171450">
              <a:spcBef>
                <a:spcPts val="600"/>
              </a:spcBef>
              <a:buClr>
                <a:srgbClr val="FFC222"/>
              </a:buClr>
              <a:buSzPct val="125000"/>
              <a:buBlip>
                <a:blip r:embed="rId3"/>
              </a:buBlip>
            </a:pPr>
            <a:r>
              <a:rPr lang="en-CA" sz="1150" dirty="0">
                <a:latin typeface="Arial" panose="020B0604020202020204" pitchFamily="34" charset="0"/>
                <a:cs typeface="Arial" panose="020B0604020202020204" pitchFamily="34" charset="0"/>
              </a:rPr>
              <a:t>Call to reserve visiting time.</a:t>
            </a:r>
          </a:p>
          <a:p>
            <a:pPr marL="171450" indent="-171450">
              <a:spcBef>
                <a:spcPts val="600"/>
              </a:spcBef>
              <a:buClr>
                <a:srgbClr val="FFC222"/>
              </a:buClr>
              <a:buSzPct val="125000"/>
              <a:buBlip>
                <a:blip r:embed="rId3"/>
              </a:buBlip>
            </a:pPr>
            <a:r>
              <a:rPr lang="en-CA" sz="1150" dirty="0">
                <a:latin typeface="Arial" panose="020B0604020202020204" pitchFamily="34" charset="0"/>
                <a:cs typeface="Arial" panose="020B0604020202020204" pitchFamily="34" charset="0"/>
              </a:rPr>
              <a:t>Review required educational materials (see page 3)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3905250" y="1142028"/>
            <a:ext cx="3522093" cy="1320943"/>
            <a:chOff x="3905250" y="1142028"/>
            <a:chExt cx="3522093" cy="1320943"/>
          </a:xfrm>
        </p:grpSpPr>
        <p:sp>
          <p:nvSpPr>
            <p:cNvPr id="3" name="Rectangle 2"/>
            <p:cNvSpPr/>
            <p:nvPr/>
          </p:nvSpPr>
          <p:spPr>
            <a:xfrm>
              <a:off x="3905250" y="1142028"/>
              <a:ext cx="3522093" cy="13165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297680" y="1333944"/>
              <a:ext cx="2656840" cy="11290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Booking Line Open: </a:t>
              </a:r>
            </a:p>
            <a:p>
              <a:pPr algn="ctr"/>
              <a:r>
                <a:rPr lang="en-US" dirty="0">
                  <a:solidFill>
                    <a:srgbClr val="C00000"/>
                  </a:solidFill>
                </a:rPr>
                <a:t>Monday – Friday 10 – 3 pm</a:t>
              </a:r>
            </a:p>
            <a:p>
              <a:pPr algn="ctr"/>
              <a:r>
                <a:rPr lang="en-US" dirty="0"/>
                <a:t>Call (604) 527-3312</a:t>
              </a:r>
            </a:p>
            <a:p>
              <a:pPr algn="ctr"/>
              <a:endParaRPr lang="en-CA" dirty="0"/>
            </a:p>
          </p:txBody>
        </p:sp>
      </p:grpSp>
    </p:spTree>
    <p:extLst>
      <p:ext uri="{BB962C8B-B14F-4D97-AF65-F5344CB8AC3E}">
        <p14:creationId xmlns:p14="http://schemas.microsoft.com/office/powerpoint/2010/main" val="2653958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3AF27DE-55DB-0D4C-8C26-26375187C9F8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393291" y="974268"/>
            <a:ext cx="6985819" cy="1495116"/>
          </a:xfrm>
        </p:spPr>
        <p:txBody>
          <a:bodyPr numCol="1" spcCol="252000">
            <a:no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SzPct val="175000"/>
              <a:buNone/>
            </a:pPr>
            <a:r>
              <a:rPr lang="en-US" sz="16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 5 Minutes to Make Your Visit a Safe One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SzPct val="175000"/>
              <a:buNone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To keep you and your loved one safe, please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review these 4 educational videos before your visit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. When signing in, </a:t>
            </a:r>
            <a:r>
              <a:rPr lang="en-US" sz="1200" u="sng" dirty="0">
                <a:latin typeface="Arial" panose="020B0604020202020204" pitchFamily="34" charset="0"/>
                <a:cs typeface="Arial" panose="020B0604020202020204" pitchFamily="34" charset="0"/>
              </a:rPr>
              <a:t>visitors are required to acknowledge that they have reviewed education materials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before their visit.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C84229D-C791-5F4A-82CF-A21CE7654DDA}"/>
              </a:ext>
            </a:extLst>
          </p:cNvPr>
          <p:cNvSpPr/>
          <p:nvPr/>
        </p:nvSpPr>
        <p:spPr>
          <a:xfrm>
            <a:off x="3298" y="0"/>
            <a:ext cx="7769102" cy="885875"/>
          </a:xfrm>
          <a:prstGeom prst="rect">
            <a:avLst/>
          </a:prstGeom>
          <a:solidFill>
            <a:srgbClr val="F9BE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79430" tIns="89715" rIns="179430" bIns="8971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304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A54CB40-E090-C943-8170-2B2C2C466CFB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861430" y="81510"/>
            <a:ext cx="6049541" cy="804365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Essential Visit Education Materials</a:t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5 Minutes of Education</a:t>
            </a:r>
          </a:p>
        </p:txBody>
      </p:sp>
      <p:pic>
        <p:nvPicPr>
          <p:cNvPr id="8" name="Picture 7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224" y="3459118"/>
            <a:ext cx="3657600" cy="2059028"/>
          </a:xfrm>
          <a:prstGeom prst="rect">
            <a:avLst/>
          </a:prstGeom>
        </p:spPr>
      </p:pic>
      <p:pic>
        <p:nvPicPr>
          <p:cNvPr id="9" name="Picture 8">
            <a:hlinkClick r:id="rId3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1224" y="6081161"/>
            <a:ext cx="3657600" cy="2024278"/>
          </a:xfrm>
          <a:prstGeom prst="rect">
            <a:avLst/>
          </a:prstGeom>
        </p:spPr>
      </p:pic>
      <p:pic>
        <p:nvPicPr>
          <p:cNvPr id="10" name="Picture 9">
            <a:hlinkClick r:id="rId3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221" y="6081161"/>
            <a:ext cx="3657600" cy="2077587"/>
          </a:xfrm>
          <a:prstGeom prst="rect">
            <a:avLst/>
          </a:prstGeom>
        </p:spPr>
      </p:pic>
      <p:pic>
        <p:nvPicPr>
          <p:cNvPr id="11" name="Picture 10">
            <a:hlinkClick r:id="rId3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145" y="3440559"/>
            <a:ext cx="3657600" cy="2077587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161224" y="2948224"/>
            <a:ext cx="3657600" cy="534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CA" sz="14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Physical Distancing</a:t>
            </a:r>
            <a:br>
              <a:rPr lang="en-CA" sz="14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1200" b="1" dirty="0">
                <a:latin typeface="Arial" panose="020B0604020202020204" pitchFamily="34" charset="0"/>
                <a:cs typeface="Arial" panose="020B0604020202020204" pitchFamily="34" charset="0"/>
              </a:rPr>
              <a:t>1 minute video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971224" y="2954820"/>
            <a:ext cx="3657600" cy="552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CA" sz="14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Masks: Donning &amp; Doffing</a:t>
            </a:r>
            <a:br>
              <a:rPr lang="en-CA" sz="14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1200" b="1" dirty="0">
                <a:latin typeface="Arial" panose="020B0604020202020204" pitchFamily="34" charset="0"/>
                <a:cs typeface="Arial" panose="020B0604020202020204" pitchFamily="34" charset="0"/>
              </a:rPr>
              <a:t>1.33 minute video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960145" y="5569342"/>
            <a:ext cx="3657600" cy="552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4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Washing Hands with Sanitizer</a:t>
            </a:r>
            <a:br>
              <a:rPr lang="en-CA" sz="14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1200" b="1" dirty="0">
                <a:latin typeface="Arial" panose="020B0604020202020204" pitchFamily="34" charset="0"/>
                <a:cs typeface="Arial" panose="020B0604020202020204" pitchFamily="34" charset="0"/>
              </a:rPr>
              <a:t>1 minute video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66761" y="5569342"/>
            <a:ext cx="3646519" cy="552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4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Washing Hands with Soap &amp; Water </a:t>
            </a:r>
            <a:br>
              <a:rPr lang="en-CA" sz="14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1200" b="1" dirty="0">
                <a:latin typeface="Arial" panose="020B0604020202020204" pitchFamily="34" charset="0"/>
                <a:cs typeface="Arial" panose="020B0604020202020204" pitchFamily="34" charset="0"/>
              </a:rPr>
              <a:t>1.25 minute video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977689" y="8283120"/>
            <a:ext cx="5817022" cy="1097280"/>
            <a:chOff x="977689" y="8414535"/>
            <a:chExt cx="5817022" cy="1097280"/>
          </a:xfrm>
        </p:grpSpPr>
        <p:sp>
          <p:nvSpPr>
            <p:cNvPr id="4" name="Rectangle 3"/>
            <p:cNvSpPr/>
            <p:nvPr/>
          </p:nvSpPr>
          <p:spPr>
            <a:xfrm>
              <a:off x="977689" y="8414535"/>
              <a:ext cx="5817022" cy="1097280"/>
            </a:xfrm>
            <a:prstGeom prst="rect">
              <a:avLst/>
            </a:prstGeom>
            <a:noFill/>
            <a:ln w="28575">
              <a:solidFill>
                <a:srgbClr val="002060"/>
              </a:solidFill>
              <a:prstDash val="sysDot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ectangle 1"/>
            <p:cNvSpPr/>
            <p:nvPr/>
          </p:nvSpPr>
          <p:spPr>
            <a:xfrm>
              <a:off x="1035448" y="8590899"/>
              <a:ext cx="2777832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00000"/>
                </a:lnSpc>
                <a:buClr>
                  <a:srgbClr val="002060"/>
                </a:buClr>
                <a:buSzPct val="125000"/>
              </a:pPr>
              <a:r>
                <a:rPr lang="en-US" sz="1600" b="1" dirty="0">
                  <a:solidFill>
                    <a:schemeClr val="accent4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BONUS Material</a:t>
              </a:r>
            </a:p>
            <a:p>
              <a:pPr>
                <a:lnSpc>
                  <a:spcPct val="100000"/>
                </a:lnSpc>
                <a:buClr>
                  <a:srgbClr val="002060"/>
                </a:buClr>
                <a:buSzPct val="125000"/>
              </a:pP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“</a:t>
              </a: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  <a:hlinkClick r:id="rId8"/>
                </a:rPr>
                <a:t>Staying Safe out in the Community</a:t>
              </a: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” </a:t>
              </a:r>
              <a:b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One Minute of Learning (PDF)</a:t>
              </a:r>
            </a:p>
          </p:txBody>
        </p:sp>
        <p:pic>
          <p:nvPicPr>
            <p:cNvPr id="16" name="Picture 15">
              <a:hlinkClick r:id="rId8"/>
              <a:extLst>
                <a:ext uri="{FF2B5EF4-FFF2-40B4-BE49-F238E27FC236}">
                  <a16:creationId xmlns:a16="http://schemas.microsoft.com/office/drawing/2014/main" id="{918E6870-F380-4C4B-AFFB-C1A63D59AB5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153" t="7232" r="1153" b="65443"/>
            <a:stretch/>
          </p:blipFill>
          <p:spPr>
            <a:xfrm>
              <a:off x="3990529" y="8506180"/>
              <a:ext cx="2569174" cy="90843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  <p:pic>
        <p:nvPicPr>
          <p:cNvPr id="17" name="Picture 16">
            <a:extLst>
              <a:ext uri="{FF2B5EF4-FFF2-40B4-BE49-F238E27FC236}">
                <a16:creationId xmlns:a16="http://schemas.microsoft.com/office/drawing/2014/main" id="{8DDD66BF-B3E0-CE43-9144-66A5B98EF48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369723" y="1994511"/>
            <a:ext cx="750778" cy="74424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E060D08-9327-814A-A4E6-36A537507BF8}"/>
              </a:ext>
            </a:extLst>
          </p:cNvPr>
          <p:cNvSpPr/>
          <p:nvPr/>
        </p:nvSpPr>
        <p:spPr>
          <a:xfrm>
            <a:off x="601768" y="1977675"/>
            <a:ext cx="5509346" cy="992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unable to review beforehand, follow these steps when arriving for visit:</a:t>
            </a:r>
          </a:p>
          <a:p>
            <a:pPr marL="228600" indent="-228600" algn="just">
              <a:buAutoNum type="arabicPeriod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Open camera on phone and</a:t>
            </a:r>
            <a:r>
              <a:rPr lang="en-CA" sz="1200" dirty="0">
                <a:latin typeface="Arial" panose="020B0604020202020204" pitchFamily="34" charset="0"/>
                <a:cs typeface="Arial" panose="020B0604020202020204" pitchFamily="34" charset="0"/>
              </a:rPr>
              <a:t> hold device so the code appears in viewfinder</a:t>
            </a:r>
          </a:p>
          <a:p>
            <a:pPr algn="just"/>
            <a:r>
              <a:rPr lang="en-CA" sz="1050" i="1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CA" sz="105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poster with the code will also be available at your AgeCare community</a:t>
            </a:r>
            <a:endParaRPr lang="en-CA" sz="12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CA" sz="1200" dirty="0">
                <a:latin typeface="Arial" panose="020B0604020202020204" pitchFamily="34" charset="0"/>
                <a:cs typeface="Arial" panose="020B0604020202020204" pitchFamily="34" charset="0"/>
              </a:rPr>
              <a:t>2. Tap notification that appears on screen</a:t>
            </a:r>
          </a:p>
          <a:p>
            <a:pPr algn="just"/>
            <a:r>
              <a:rPr lang="en-CA" sz="1200" dirty="0">
                <a:latin typeface="Arial" panose="020B0604020202020204" pitchFamily="34" charset="0"/>
                <a:cs typeface="Arial" panose="020B0604020202020204" pitchFamily="34" charset="0"/>
              </a:rPr>
              <a:t>3. Watch all 4 videos then complete form and press ‘submit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5A39B80-0077-DE47-B03A-CBDAD3393344}"/>
              </a:ext>
            </a:extLst>
          </p:cNvPr>
          <p:cNvSpPr/>
          <p:nvPr/>
        </p:nvSpPr>
        <p:spPr>
          <a:xfrm>
            <a:off x="487680" y="1981201"/>
            <a:ext cx="6891430" cy="967408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DDA0A60-B3F1-4C4D-A0CD-7F3B676FE9C9}"/>
              </a:ext>
            </a:extLst>
          </p:cNvPr>
          <p:cNvSpPr/>
          <p:nvPr/>
        </p:nvSpPr>
        <p:spPr>
          <a:xfrm>
            <a:off x="6448396" y="2712597"/>
            <a:ext cx="5934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050" b="1" dirty="0">
                <a:latin typeface="Arial" panose="020B0604020202020204" pitchFamily="34" charset="0"/>
                <a:cs typeface="Arial" panose="020B0604020202020204" pitchFamily="34" charset="0"/>
              </a:rPr>
              <a:t>CODE</a:t>
            </a:r>
            <a:endParaRPr lang="en-US" sz="1050" b="1" dirty="0"/>
          </a:p>
        </p:txBody>
      </p:sp>
    </p:spTree>
    <p:extLst>
      <p:ext uri="{BB962C8B-B14F-4D97-AF65-F5344CB8AC3E}">
        <p14:creationId xmlns:p14="http://schemas.microsoft.com/office/powerpoint/2010/main" val="1564493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2765</TotalTime>
  <Words>818</Words>
  <Application>Microsoft Office PowerPoint</Application>
  <PresentationFormat>Custom</PresentationFormat>
  <Paragraphs>72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Courier New</vt:lpstr>
      <vt:lpstr>Office Theme</vt:lpstr>
      <vt:lpstr>PowerPoint Presentation</vt:lpstr>
      <vt:lpstr>Essential Visit Checklist  Planning for Your Visit</vt:lpstr>
      <vt:lpstr>Essential Visit Education Materials 5 Minutes of Education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 the Level of Risk</dc:title>
  <dc:creator>Microsoft Office User</dc:creator>
  <cp:lastModifiedBy>HC Recreation</cp:lastModifiedBy>
  <cp:revision>224</cp:revision>
  <cp:lastPrinted>2021-01-05T02:38:27Z</cp:lastPrinted>
  <dcterms:created xsi:type="dcterms:W3CDTF">2020-07-20T16:52:40Z</dcterms:created>
  <dcterms:modified xsi:type="dcterms:W3CDTF">2021-04-09T17:45:20Z</dcterms:modified>
</cp:coreProperties>
</file>