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4"/>
  </p:notesMasterIdLst>
  <p:sldIdLst>
    <p:sldId id="266" r:id="rId2"/>
    <p:sldId id="265" r:id="rId3"/>
  </p:sldIdLst>
  <p:sldSz cx="7772400" cy="10058400"/>
  <p:notesSz cx="6858000" cy="9144000"/>
  <p:defaultTextStyle>
    <a:defPPr>
      <a:defRPr lang="en-US"/>
    </a:defPPr>
    <a:lvl1pPr marL="0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1pPr>
    <a:lvl2pPr marL="427934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2pPr>
    <a:lvl3pPr marL="855868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3pPr>
    <a:lvl4pPr marL="1283805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4pPr>
    <a:lvl5pPr marL="1711739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5pPr>
    <a:lvl6pPr marL="2139673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6pPr>
    <a:lvl7pPr marL="2567607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7pPr>
    <a:lvl8pPr marL="2995541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8pPr>
    <a:lvl9pPr marL="3423478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 Noad" initials="BN" lastIdx="5" clrIdx="0">
    <p:extLst/>
  </p:cmAuthor>
  <p:cmAuthor id="2" name="Beth Gorchynski" initials="BG" lastIdx="1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BE3"/>
    <a:srgbClr val="212C65"/>
    <a:srgbClr val="002060"/>
    <a:srgbClr val="232E67"/>
    <a:srgbClr val="C00000"/>
    <a:srgbClr val="7030A0"/>
    <a:srgbClr val="47B972"/>
    <a:srgbClr val="84C9D9"/>
    <a:srgbClr val="FFC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08" autoAdjust="0"/>
    <p:restoredTop sz="91518"/>
  </p:normalViewPr>
  <p:slideViewPr>
    <p:cSldViewPr snapToGrid="0" snapToObjects="1">
      <p:cViewPr varScale="1">
        <p:scale>
          <a:sx n="72" d="100"/>
          <a:sy n="72" d="100"/>
        </p:scale>
        <p:origin x="2844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4E84A-D519-6E4B-800A-58BC455F0CF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9A9C-B387-EB47-9F09-86A61E894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1pPr>
    <a:lvl2pPr marL="1161288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2pPr>
    <a:lvl3pPr marL="2322576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3pPr>
    <a:lvl4pPr marL="3483864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4pPr>
    <a:lvl5pPr marL="4645152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5pPr>
    <a:lvl6pPr marL="5806440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6pPr>
    <a:lvl7pPr marL="6967728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7pPr>
    <a:lvl8pPr marL="8129016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8pPr>
    <a:lvl9pPr marL="9290304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89A9C-B387-EB47-9F09-86A61E8949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0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89A9C-B387-EB47-9F09-86A61E8949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0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47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C2ABAEA8-E0A2-974E-B60E-02B538AD8DF3}"/>
              </a:ext>
            </a:extLst>
          </p:cNvPr>
          <p:cNvSpPr txBox="1">
            <a:spLocks/>
          </p:cNvSpPr>
          <p:nvPr userDrawn="1"/>
        </p:nvSpPr>
        <p:spPr>
          <a:xfrm>
            <a:off x="2504209" y="9452058"/>
            <a:ext cx="2286000" cy="535516"/>
          </a:xfrm>
          <a:prstGeom prst="rect">
            <a:avLst/>
          </a:prstGeom>
        </p:spPr>
        <p:txBody>
          <a:bodyPr vert="horz" lIns="179430" tIns="89715" rIns="179430" bIns="89715" rtlCol="0" anchor="ctr"/>
          <a:lstStyle>
            <a:defPPr>
              <a:defRPr lang="en-US"/>
            </a:defPPr>
            <a:lvl1pPr marL="0" algn="ctr" defTabSz="336956" rtl="0" eaLnBrk="1" latinLnBrk="0" hangingPunct="1">
              <a:defRPr sz="5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8478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956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5435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13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42391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10869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9347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7826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Updated April 2021</a:t>
            </a:r>
            <a:endParaRPr lang="en-US" sz="102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F8311B-76CF-F341-9D81-1DDB5B4197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6407" y="9515346"/>
            <a:ext cx="1227629" cy="386703"/>
          </a:xfrm>
          <a:prstGeom prst="rect">
            <a:avLst/>
          </a:prstGeom>
        </p:spPr>
      </p:pic>
      <p:sp>
        <p:nvSpPr>
          <p:cNvPr id="9" name="Footer Placeholder 9">
            <a:extLst>
              <a:ext uri="{FF2B5EF4-FFF2-40B4-BE49-F238E27FC236}">
                <a16:creationId xmlns:a16="http://schemas.microsoft.com/office/drawing/2014/main" id="{3716D545-345F-4B40-BF23-97CFEB3142BF}"/>
              </a:ext>
            </a:extLst>
          </p:cNvPr>
          <p:cNvSpPr txBox="1">
            <a:spLocks/>
          </p:cNvSpPr>
          <p:nvPr userDrawn="1"/>
        </p:nvSpPr>
        <p:spPr>
          <a:xfrm>
            <a:off x="5824884" y="9452058"/>
            <a:ext cx="1413164" cy="535516"/>
          </a:xfrm>
          <a:prstGeom prst="rect">
            <a:avLst/>
          </a:prstGeom>
        </p:spPr>
        <p:txBody>
          <a:bodyPr vert="horz" lIns="179430" tIns="89715" rIns="179430" bIns="89715" rtlCol="0" anchor="ctr"/>
          <a:lstStyle>
            <a:defPPr>
              <a:defRPr lang="en-US"/>
            </a:defPPr>
            <a:lvl1pPr marL="0" algn="ctr" defTabSz="336956" rtl="0" eaLnBrk="1" latinLnBrk="0" hangingPunct="1">
              <a:defRPr sz="5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8478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956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5435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13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42391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10869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9347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7826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20" dirty="0"/>
          </a:p>
        </p:txBody>
      </p:sp>
    </p:spTree>
    <p:extLst>
      <p:ext uri="{BB962C8B-B14F-4D97-AF65-F5344CB8AC3E}">
        <p14:creationId xmlns:p14="http://schemas.microsoft.com/office/powerpoint/2010/main" val="247463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gov.bc.ca/gov/content/covid-19/info/restric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f.hubspotusercontent40.net/hubfs/265792/2020.07%20V10.I7.1%20Staying%20Safe%20in%20the%20Community%20for%20Families.pdf" TargetMode="External"/><Relationship Id="rId4" Type="http://schemas.openxmlformats.org/officeDocument/2006/relationships/hyperlink" Target="https://agecare.box.com/v/COVID-risk-of-exposur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s://docs.google.com/forms/d/18fjDQh62NnBXuiGQ_ZuhrTNoVoI-5a7yHpX7Pb0yVVA/viewform?edit_requested=true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3AF27DE-55DB-0D4C-8C26-26375187C9F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65244" y="853923"/>
            <a:ext cx="6841912" cy="8347227"/>
          </a:xfrm>
        </p:spPr>
        <p:txBody>
          <a:bodyPr numCol="2" spcCol="252000">
            <a:noAutofit/>
          </a:bodyPr>
          <a:lstStyle/>
          <a:p>
            <a:pPr marL="0" indent="0">
              <a:lnSpc>
                <a:spcPct val="100000"/>
              </a:lnSpc>
              <a:buSzPct val="17500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US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</a:rPr>
              <a:t>Residents and visitors can go on community outings that are inline with </a:t>
            </a: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Public Health orders</a:t>
            </a: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These visits only need to be scheduled with AgeCare Harmony Court if the resident requires support to prepare for or be transported to the visit by a designated visitor who will be entering the building, or AgeCare staff.</a:t>
            </a:r>
          </a:p>
          <a:p>
            <a:pPr marL="171450" lvl="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Community outings/walks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 will not be supervised.</a:t>
            </a:r>
          </a:p>
          <a:p>
            <a:pPr marL="171450" lvl="0" indent="-171450">
              <a:lnSpc>
                <a:spcPct val="100000"/>
              </a:lnSpc>
              <a:buClr>
                <a:srgbClr val="FFC22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</a:rPr>
              <a:t>Residents must sign out if leaving the property and notify the care team.</a:t>
            </a:r>
            <a:endParaRPr lang="en-CA" sz="11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Clr>
                <a:srgbClr val="FFC222"/>
              </a:buClr>
              <a:buSzPct val="125000"/>
              <a:buNone/>
            </a:pPr>
            <a:r>
              <a:rPr lang="en-US" sz="135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Process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All visitors must understand the </a:t>
            </a:r>
            <a:r>
              <a:rPr lang="en-US" sz="115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risk of unknown exposure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for themselves and residents and 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assess health before visits.</a:t>
            </a:r>
            <a:endParaRPr lang="en-CA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Visitors must notify AgeCare Harmony Court if any symptoms arise within 14 days of the community outings with a resident. 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</a:rPr>
              <a:t>When entering, visitors must </a:t>
            </a:r>
            <a:r>
              <a:rPr lang="en-CA" sz="1150" b="1" dirty="0">
                <a:latin typeface="Arial" panose="020B0604020202020204" pitchFamily="34" charset="0"/>
                <a:cs typeface="Arial" panose="020B0604020202020204" pitchFamily="34" charset="0"/>
              </a:rPr>
              <a:t>be screened and follow ALL safe visiting practices and COVID-19 protocols.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Risk of transmission increases with physical touch. Visitors must practice safe physical touch only after hand hygiene and while wearing a mask. Stop all contact and inform staff if you become symptomatic.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  <a:buFont typeface="Arial" panose="020B0604020202020204" pitchFamily="34" charset="0"/>
              <a:buChar char="•"/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Risk level of physical touch for unknown exposure to COVID-19:</a:t>
            </a:r>
          </a:p>
          <a:p>
            <a:pPr marL="560070" lvl="1" indent="-171450">
              <a:lnSpc>
                <a:spcPct val="100000"/>
              </a:lnSpc>
              <a:buClr>
                <a:srgbClr val="FFC22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CA" sz="115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risk</a:t>
            </a:r>
            <a:r>
              <a:rPr lang="en-CA" sz="11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visitor may engage in safe physical touch with resident.</a:t>
            </a:r>
          </a:p>
          <a:p>
            <a:pPr marL="560070" lvl="1" indent="-171450">
              <a:lnSpc>
                <a:spcPct val="100000"/>
              </a:lnSpc>
              <a:buClr>
                <a:srgbClr val="FFC22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CA" sz="11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 risk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visitor may engage in safe physical touch if resident accepts the high risk.</a:t>
            </a:r>
          </a:p>
          <a:p>
            <a:pPr marL="560070" lvl="1" indent="-171450">
              <a:lnSpc>
                <a:spcPct val="100000"/>
              </a:lnSpc>
              <a:buClr>
                <a:srgbClr val="FFC22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US" sz="11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risk 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physical touch is not recommended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unless visitor is providing direct resident care and wearing PPE.</a:t>
            </a:r>
          </a:p>
          <a:p>
            <a:pPr marL="0" indent="0">
              <a:lnSpc>
                <a:spcPct val="100000"/>
              </a:lnSpc>
              <a:buSzPct val="175000"/>
              <a:buNone/>
            </a:pPr>
            <a:r>
              <a:rPr lang="en-US" sz="135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If the resident requires support to prepare for or be transported to the visit by a designated visitor or AgeCare staff</a:t>
            </a: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</a:rPr>
              <a:t>, then visitors must notify the nurse at least 24 hours before their visit.</a:t>
            </a:r>
            <a:endParaRPr lang="en-CA" sz="11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During an active COVID-19 outbreak, community outing visits will not be allowed.</a:t>
            </a:r>
          </a:p>
          <a:p>
            <a:pPr marL="0" indent="0">
              <a:lnSpc>
                <a:spcPct val="100000"/>
              </a:lnSpc>
              <a:buClr>
                <a:srgbClr val="FFC222"/>
              </a:buClr>
              <a:buSzPct val="125000"/>
              <a:buNone/>
            </a:pPr>
            <a:r>
              <a:rPr lang="en-US" sz="135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Must occur beyond the property.</a:t>
            </a:r>
            <a:endParaRPr lang="en-CA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Outdoor visits MUST align with current 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Provincial Health Officer (PHO) guidance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8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Clr>
                <a:srgbClr val="FFC222"/>
              </a:buClr>
              <a:buSzPct val="12500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Staying Safe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Please review the “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Staying Safe out in the Community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” One Minute of Learning.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75000"/>
            </a:pPr>
            <a:endParaRPr lang="en-US" sz="117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84229D-C791-5F4A-82CF-A21CE7654DDA}"/>
              </a:ext>
            </a:extLst>
          </p:cNvPr>
          <p:cNvSpPr/>
          <p:nvPr/>
        </p:nvSpPr>
        <p:spPr>
          <a:xfrm>
            <a:off x="3298" y="-1"/>
            <a:ext cx="7769102" cy="803683"/>
          </a:xfrm>
          <a:prstGeom prst="rect">
            <a:avLst/>
          </a:prstGeom>
          <a:solidFill>
            <a:srgbClr val="C7D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430" tIns="89715" rIns="179430" bIns="89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4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A54CB40-E090-C943-8170-2B2C2C466CFB}"/>
              </a:ext>
            </a:extLst>
          </p:cNvPr>
          <p:cNvSpPr txBox="1">
            <a:spLocks/>
          </p:cNvSpPr>
          <p:nvPr/>
        </p:nvSpPr>
        <p:spPr>
          <a:xfrm>
            <a:off x="861430" y="-682"/>
            <a:ext cx="6049541" cy="730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Community Outings Guidelines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AgeCare Harmony Court Care Centre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8806" y="4591049"/>
            <a:ext cx="2912244" cy="372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28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3AF27DE-55DB-0D4C-8C26-26375187C9F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93291" y="974268"/>
            <a:ext cx="6985819" cy="1495116"/>
          </a:xfrm>
        </p:spPr>
        <p:txBody>
          <a:bodyPr numCol="1" spcCol="252000"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Pct val="175000"/>
              <a:buNone/>
            </a:pP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5 Minutes to Make Your Visit a Safe One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SzPct val="175000"/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keep you and your loved one safe, please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review these 4 educational videos before your visit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If entering the buildings, 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visitors are required to acknowledge that they have reviewed education materials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before their visit.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84229D-C791-5F4A-82CF-A21CE7654DDA}"/>
              </a:ext>
            </a:extLst>
          </p:cNvPr>
          <p:cNvSpPr/>
          <p:nvPr/>
        </p:nvSpPr>
        <p:spPr>
          <a:xfrm>
            <a:off x="3298" y="0"/>
            <a:ext cx="7769102" cy="885875"/>
          </a:xfrm>
          <a:prstGeom prst="rect">
            <a:avLst/>
          </a:prstGeom>
          <a:solidFill>
            <a:srgbClr val="C7D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430" tIns="89715" rIns="179430" bIns="89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4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A54CB40-E090-C943-8170-2B2C2C466CF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61430" y="81510"/>
            <a:ext cx="6049541" cy="80436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Community Outings Guidelines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AgeCare Harmony Court Care Centre</a:t>
            </a:r>
          </a:p>
        </p:txBody>
      </p:sp>
      <p:pic>
        <p:nvPicPr>
          <p:cNvPr id="8" name="Picture 7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24" y="3459118"/>
            <a:ext cx="3657600" cy="2059028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224" y="6081161"/>
            <a:ext cx="3657600" cy="2024278"/>
          </a:xfrm>
          <a:prstGeom prst="rect">
            <a:avLst/>
          </a:prstGeom>
        </p:spPr>
      </p:pic>
      <p:pic>
        <p:nvPicPr>
          <p:cNvPr id="10" name="Picture 9">
            <a:hlinkClick r:id="rId3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21" y="6081161"/>
            <a:ext cx="3657600" cy="2077587"/>
          </a:xfrm>
          <a:prstGeom prst="rect">
            <a:avLst/>
          </a:prstGeom>
        </p:spPr>
      </p:pic>
      <p:pic>
        <p:nvPicPr>
          <p:cNvPr id="11" name="Picture 10">
            <a:hlinkClick r:id="rId3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45" y="3440559"/>
            <a:ext cx="3657600" cy="207758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61224" y="2948224"/>
            <a:ext cx="3657600" cy="534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Distancing</a:t>
            </a:r>
            <a:b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1 minute video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71224" y="2954820"/>
            <a:ext cx="3657600" cy="55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Masks: Donning &amp; Doffing</a:t>
            </a:r>
            <a:b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1.33 minute video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0145" y="5569342"/>
            <a:ext cx="3657600" cy="55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Washing Hands with Sanitizer</a:t>
            </a:r>
            <a:b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1 minute video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6761" y="5569342"/>
            <a:ext cx="3646519" cy="55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Washing Hands with Soap &amp; Water </a:t>
            </a:r>
            <a:b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1.25 minute video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DD66BF-B3E0-CE43-9144-66A5B98EF4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9723" y="1994511"/>
            <a:ext cx="750778" cy="7442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060D08-9327-814A-A4E6-36A537507BF8}"/>
              </a:ext>
            </a:extLst>
          </p:cNvPr>
          <p:cNvSpPr/>
          <p:nvPr/>
        </p:nvSpPr>
        <p:spPr>
          <a:xfrm>
            <a:off x="601768" y="1977675"/>
            <a:ext cx="550934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unable to review beforehand, follow these steps when arriving for visit:</a:t>
            </a:r>
          </a:p>
          <a:p>
            <a:pPr marL="228600" indent="-228600" algn="just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Open camera on phone and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 hold device so the code appears in viewfinder</a:t>
            </a:r>
          </a:p>
          <a:p>
            <a:pPr algn="just"/>
            <a:r>
              <a:rPr lang="en-CA" sz="1050" i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CA" sz="10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poster with the code will also be available at your AgeCare community</a:t>
            </a:r>
            <a:endParaRPr lang="en-CA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2. Tap notification that appears on screen</a:t>
            </a:r>
          </a:p>
          <a:p>
            <a:pPr algn="just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3. Watch all 4 videos then complete form and press ‘submit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A39B80-0077-DE47-B03A-CBDAD3393344}"/>
              </a:ext>
            </a:extLst>
          </p:cNvPr>
          <p:cNvSpPr/>
          <p:nvPr/>
        </p:nvSpPr>
        <p:spPr>
          <a:xfrm>
            <a:off x="487680" y="1981201"/>
            <a:ext cx="6891430" cy="9674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DA0A60-B3F1-4C4D-A0CD-7F3B676FE9C9}"/>
              </a:ext>
            </a:extLst>
          </p:cNvPr>
          <p:cNvSpPr/>
          <p:nvPr/>
        </p:nvSpPr>
        <p:spPr>
          <a:xfrm>
            <a:off x="6448396" y="2712597"/>
            <a:ext cx="5934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50" b="1" dirty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56449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2783</TotalTime>
  <Words>487</Words>
  <Application>Microsoft Office PowerPoint</Application>
  <PresentationFormat>Custom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Community Outings Guidelines AgeCare Harmony Court Care Centre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 the Level of Risk</dc:title>
  <dc:creator>Microsoft Office User</dc:creator>
  <cp:lastModifiedBy>HC Recreation</cp:lastModifiedBy>
  <cp:revision>223</cp:revision>
  <cp:lastPrinted>2021-01-05T02:38:27Z</cp:lastPrinted>
  <dcterms:created xsi:type="dcterms:W3CDTF">2020-07-20T16:52:40Z</dcterms:created>
  <dcterms:modified xsi:type="dcterms:W3CDTF">2021-04-09T17:46:34Z</dcterms:modified>
</cp:coreProperties>
</file>