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6858000" cy="9144000"/>
  <p:embeddedFontLst>
    <p:embeddedFont>
      <p:font typeface="Abel"/>
      <p:regular r:id="rId26"/>
    </p:embeddedFont>
    <p:embeddedFont>
      <p:font typeface="Quattrocento Sans"/>
      <p:regular r:id="rId27"/>
      <p:bold r:id="rId28"/>
      <p:italic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160">
          <p15:clr>
            <a:srgbClr val="A4A3A4"/>
          </p15:clr>
        </p15:guide>
      </p15:sldGuideLst>
    </p:ext>
    <p:ext uri="http://customooxmlschemas.google.com/">
      <go:slidesCustomData xmlns:go="http://customooxmlschemas.google.com/" r:id="rId35" roundtripDataSignature="AMtx7miag2Lm/qJF/vTD6Zm6pOZaWxTT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1FDDCB-84FE-49E6-A24A-4D0C58C79D22}">
  <a:tblStyle styleId="{441FDDCB-84FE-49E6-A24A-4D0C58C79D2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8F1E6"/>
          </a:solidFill>
        </a:fill>
      </a:tcStyle>
    </a:wholeTbl>
    <a:band1H>
      <a:tcTxStyle/>
      <a:tcStyle>
        <a:fill>
          <a:solidFill>
            <a:srgbClr val="F1E1CA"/>
          </a:solidFill>
        </a:fill>
      </a:tcStyle>
    </a:band1H>
    <a:band2H>
      <a:tcTxStyle/>
    </a:band2H>
    <a:band1V>
      <a:tcTxStyle/>
      <a:tcStyle>
        <a:fill>
          <a:solidFill>
            <a:srgbClr val="F1E1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D6AA980-1C5E-430F-A64A-5988D62C03D4}"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8E8"/>
          </a:solidFill>
        </a:fill>
      </a:tcStyle>
    </a:wholeTbl>
    <a:band1H>
      <a:tcTxStyle/>
      <a:tcStyle>
        <a:fill>
          <a:solidFill>
            <a:srgbClr val="CECECE"/>
          </a:solidFill>
        </a:fill>
      </a:tcStyle>
    </a:band1H>
    <a:band2H>
      <a:tcTxStyle/>
    </a:band2H>
    <a:band1V>
      <a:tcTxStyle/>
      <a:tcStyle>
        <a:fill>
          <a:solidFill>
            <a:srgbClr val="CECECE"/>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Abel-regular.fntdata"/><Relationship Id="rId25" Type="http://schemas.openxmlformats.org/officeDocument/2006/relationships/slide" Target="slides/slide18.xml"/><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QuattrocentoSans-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Gothic-regular.fntdata"/><Relationship Id="rId30" Type="http://schemas.openxmlformats.org/officeDocument/2006/relationships/font" Target="fonts/QuattrocentoSans-boldItalic.fntdata"/><Relationship Id="rId11" Type="http://schemas.openxmlformats.org/officeDocument/2006/relationships/slide" Target="slides/slide4.xml"/><Relationship Id="rId33" Type="http://schemas.openxmlformats.org/officeDocument/2006/relationships/font" Target="fonts/CenturyGothic-italic.fntdata"/><Relationship Id="rId10" Type="http://schemas.openxmlformats.org/officeDocument/2006/relationships/slide" Target="slides/slide3.xml"/><Relationship Id="rId32" Type="http://schemas.openxmlformats.org/officeDocument/2006/relationships/font" Target="fonts/CenturyGothic-bold.fntdata"/><Relationship Id="rId13" Type="http://schemas.openxmlformats.org/officeDocument/2006/relationships/slide" Target="slides/slide6.xml"/><Relationship Id="rId35" Type="http://customschemas.google.com/relationships/presentationmetadata" Target="metadata"/><Relationship Id="rId12" Type="http://schemas.openxmlformats.org/officeDocument/2006/relationships/slide" Target="slides/slide5.xml"/><Relationship Id="rId34" Type="http://schemas.openxmlformats.org/officeDocument/2006/relationships/font" Target="fonts/CenturyGothic-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7" name="Google Shape;114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0" name="Google Shape;1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7" name="Google Shape;125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1" name="Google Shape;135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9" name="Google Shape;140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7" name="Google Shape;14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5" name="Shape 1545"/>
        <p:cNvGrpSpPr/>
        <p:nvPr/>
      </p:nvGrpSpPr>
      <p:grpSpPr>
        <a:xfrm>
          <a:off x="0" y="0"/>
          <a:ext cx="0" cy="0"/>
          <a:chOff x="0" y="0"/>
          <a:chExt cx="0" cy="0"/>
        </a:xfrm>
      </p:grpSpPr>
      <p:sp>
        <p:nvSpPr>
          <p:cNvPr id="1546" name="Google Shape;154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7" name="Google Shape;154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9" name="Google Shape;16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1" name="Shape 1661"/>
        <p:cNvGrpSpPr/>
        <p:nvPr/>
      </p:nvGrpSpPr>
      <p:grpSpPr>
        <a:xfrm>
          <a:off x="0" y="0"/>
          <a:ext cx="0" cy="0"/>
          <a:chOff x="0" y="0"/>
          <a:chExt cx="0" cy="0"/>
        </a:xfrm>
      </p:grpSpPr>
      <p:sp>
        <p:nvSpPr>
          <p:cNvPr id="1662" name="Google Shape;166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3" name="Google Shape;166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5" name="Google Shape;8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g"/><Relationship Id="rId3"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g"/><Relationship Id="rId3"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Page">
  <p:cSld name="1_Cover Page">
    <p:spTree>
      <p:nvGrpSpPr>
        <p:cNvPr id="18" name="Shape 18"/>
        <p:cNvGrpSpPr/>
        <p:nvPr/>
      </p:nvGrpSpPr>
      <p:grpSpPr>
        <a:xfrm>
          <a:off x="0" y="0"/>
          <a:ext cx="0" cy="0"/>
          <a:chOff x="0" y="0"/>
          <a:chExt cx="0" cy="0"/>
        </a:xfrm>
      </p:grpSpPr>
      <p:pic>
        <p:nvPicPr>
          <p:cNvPr id="19" name="Google Shape;19;p20"/>
          <p:cNvPicPr preferRelativeResize="0"/>
          <p:nvPr/>
        </p:nvPicPr>
        <p:blipFill rotWithShape="1">
          <a:blip r:embed="rId2">
            <a:alphaModFix/>
          </a:blip>
          <a:srcRect b="0" l="0" r="0" t="0"/>
          <a:stretch/>
        </p:blipFill>
        <p:spPr>
          <a:xfrm>
            <a:off x="0" y="-1"/>
            <a:ext cx="12192000" cy="6504841"/>
          </a:xfrm>
          <a:prstGeom prst="rect">
            <a:avLst/>
          </a:prstGeom>
          <a:noFill/>
          <a:ln>
            <a:noFill/>
          </a:ln>
        </p:spPr>
      </p:pic>
      <p:pic>
        <p:nvPicPr>
          <p:cNvPr id="20" name="Google Shape;20;p20"/>
          <p:cNvPicPr preferRelativeResize="0"/>
          <p:nvPr/>
        </p:nvPicPr>
        <p:blipFill rotWithShape="1">
          <a:blip r:embed="rId3">
            <a:alphaModFix/>
          </a:blip>
          <a:srcRect b="0" l="0" r="0" t="0"/>
          <a:stretch/>
        </p:blipFill>
        <p:spPr>
          <a:xfrm>
            <a:off x="1114180" y="1848273"/>
            <a:ext cx="210745" cy="286011"/>
          </a:xfrm>
          <a:prstGeom prst="rect">
            <a:avLst/>
          </a:prstGeom>
          <a:noFill/>
          <a:ln>
            <a:noFill/>
          </a:ln>
        </p:spPr>
      </p:pic>
      <p:sp>
        <p:nvSpPr>
          <p:cNvPr id="21" name="Google Shape;21;p20"/>
          <p:cNvSpPr txBox="1"/>
          <p:nvPr>
            <p:ph type="title"/>
          </p:nvPr>
        </p:nvSpPr>
        <p:spPr>
          <a:xfrm>
            <a:off x="984421" y="2182619"/>
            <a:ext cx="10647104" cy="1872900"/>
          </a:xfrm>
          <a:prstGeom prst="rect">
            <a:avLst/>
          </a:prstGeom>
          <a:noFill/>
          <a:ln>
            <a:noFill/>
          </a:ln>
        </p:spPr>
        <p:txBody>
          <a:bodyPr anchorCtr="0" anchor="ctr" bIns="45700" lIns="91425" spcFirstLastPara="1" rIns="91425" wrap="square" tIns="45700">
            <a:noAutofit/>
          </a:bodyPr>
          <a:lstStyle>
            <a:lvl1pPr lvl="0" marR="0" rtl="0" algn="l">
              <a:lnSpc>
                <a:spcPct val="8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20"/>
          <p:cNvSpPr txBox="1"/>
          <p:nvPr>
            <p:ph idx="1" type="body"/>
          </p:nvPr>
        </p:nvSpPr>
        <p:spPr>
          <a:xfrm>
            <a:off x="1012848" y="4231138"/>
            <a:ext cx="10647104" cy="3190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3" name="Google Shape;23;p20"/>
          <p:cNvCxnSpPr/>
          <p:nvPr/>
        </p:nvCxnSpPr>
        <p:spPr>
          <a:xfrm>
            <a:off x="1109441" y="4143328"/>
            <a:ext cx="691243" cy="0"/>
          </a:xfrm>
          <a:prstGeom prst="straightConnector1">
            <a:avLst/>
          </a:prstGeom>
          <a:noFill/>
          <a:ln cap="flat" cmpd="sng" w="25400">
            <a:solidFill>
              <a:schemeClr val="accent1"/>
            </a:solidFill>
            <a:prstDash val="solid"/>
            <a:miter lim="800000"/>
            <a:headEnd len="sm" w="sm" type="none"/>
            <a:tailEnd len="sm" w="sm" type="none"/>
          </a:ln>
        </p:spPr>
      </p:cxnSp>
      <p:pic>
        <p:nvPicPr>
          <p:cNvPr id="24" name="Google Shape;24;p20"/>
          <p:cNvPicPr preferRelativeResize="0"/>
          <p:nvPr/>
        </p:nvPicPr>
        <p:blipFill rotWithShape="1">
          <a:blip r:embed="rId4">
            <a:alphaModFix/>
          </a:blip>
          <a:srcRect b="0" l="0" r="0" t="0"/>
          <a:stretch/>
        </p:blipFill>
        <p:spPr>
          <a:xfrm rot="-5400000">
            <a:off x="9783621" y="-3518"/>
            <a:ext cx="1872815" cy="1879849"/>
          </a:xfrm>
          <a:prstGeom prst="rect">
            <a:avLst/>
          </a:prstGeom>
          <a:noFill/>
          <a:ln>
            <a:noFill/>
          </a:ln>
          <a:effectLst>
            <a:outerShdw blurRad="50800" rotWithShape="0" algn="t" dir="5400000" dist="38100">
              <a:srgbClr val="000000">
                <a:alpha val="4705"/>
              </a:srgbClr>
            </a:outerShdw>
          </a:effectLst>
        </p:spPr>
      </p:pic>
    </p:spTree>
  </p:cSld>
  <p:clrMapOvr>
    <a:masterClrMapping/>
  </p:clrMapOvr>
  <p:extLst>
    <p:ext uri="{DCECCB84-F9BA-43D5-87BE-67443E8EF086}">
      <p15:sldGuideLst>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Header - 2 Placeholders">
  <p:cSld name="Single Line Header - 2 Placeholders">
    <p:spTree>
      <p:nvGrpSpPr>
        <p:cNvPr id="86" name="Shape 86"/>
        <p:cNvGrpSpPr/>
        <p:nvPr/>
      </p:nvGrpSpPr>
      <p:grpSpPr>
        <a:xfrm>
          <a:off x="0" y="0"/>
          <a:ext cx="0" cy="0"/>
          <a:chOff x="0" y="0"/>
          <a:chExt cx="0" cy="0"/>
        </a:xfrm>
      </p:grpSpPr>
      <p:pic>
        <p:nvPicPr>
          <p:cNvPr id="87" name="Google Shape;87;p29"/>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88" name="Google Shape;88;p29"/>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89" name="Google Shape;89;p29"/>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90" name="Google Shape;90;p29"/>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91" name="Google Shape;91;p29"/>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92" name="Google Shape;92;p29"/>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93" name="Google Shape;93;p29"/>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94" name="Google Shape;94;p29"/>
          <p:cNvSpPr txBox="1"/>
          <p:nvPr>
            <p:ph idx="1" type="body"/>
          </p:nvPr>
        </p:nvSpPr>
        <p:spPr>
          <a:xfrm>
            <a:off x="114300" y="1219198"/>
            <a:ext cx="5924550" cy="5181601"/>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9"/>
          <p:cNvSpPr txBox="1"/>
          <p:nvPr>
            <p:ph idx="2" type="body"/>
          </p:nvPr>
        </p:nvSpPr>
        <p:spPr>
          <a:xfrm>
            <a:off x="6144163" y="1219198"/>
            <a:ext cx="5924550" cy="5181601"/>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29"/>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Header + Bounding Box">
  <p:cSld name="Single Line Header + Bounding Box">
    <p:spTree>
      <p:nvGrpSpPr>
        <p:cNvPr id="97" name="Shape 97"/>
        <p:cNvGrpSpPr/>
        <p:nvPr/>
      </p:nvGrpSpPr>
      <p:grpSpPr>
        <a:xfrm>
          <a:off x="0" y="0"/>
          <a:ext cx="0" cy="0"/>
          <a:chOff x="0" y="0"/>
          <a:chExt cx="0" cy="0"/>
        </a:xfrm>
      </p:grpSpPr>
      <p:pic>
        <p:nvPicPr>
          <p:cNvPr id="98" name="Google Shape;98;p30"/>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99" name="Google Shape;99;p30"/>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100" name="Google Shape;100;p30"/>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101" name="Google Shape;101;p30"/>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102" name="Google Shape;102;p30"/>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103" name="Google Shape;103;p30"/>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104" name="Google Shape;104;p30"/>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105" name="Google Shape;105;p30"/>
          <p:cNvSpPr/>
          <p:nvPr/>
        </p:nvSpPr>
        <p:spPr>
          <a:xfrm>
            <a:off x="114300" y="1230432"/>
            <a:ext cx="11962638" cy="5170368"/>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085">
              <a:solidFill>
                <a:srgbClr val="7A7571"/>
              </a:solidFill>
              <a:latin typeface="Arial"/>
              <a:ea typeface="Arial"/>
              <a:cs typeface="Arial"/>
              <a:sym typeface="Arial"/>
            </a:endParaRPr>
          </a:p>
        </p:txBody>
      </p:sp>
      <p:sp>
        <p:nvSpPr>
          <p:cNvPr id="106" name="Google Shape;106;p30"/>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Header + Bounding Box">
  <p:cSld name="Double Header + Bounding Box">
    <p:spTree>
      <p:nvGrpSpPr>
        <p:cNvPr id="107" name="Shape 107"/>
        <p:cNvGrpSpPr/>
        <p:nvPr/>
      </p:nvGrpSpPr>
      <p:grpSpPr>
        <a:xfrm>
          <a:off x="0" y="0"/>
          <a:ext cx="0" cy="0"/>
          <a:chOff x="0" y="0"/>
          <a:chExt cx="0" cy="0"/>
        </a:xfrm>
      </p:grpSpPr>
      <p:sp>
        <p:nvSpPr>
          <p:cNvPr id="108" name="Google Shape;108;p31"/>
          <p:cNvSpPr/>
          <p:nvPr/>
        </p:nvSpPr>
        <p:spPr>
          <a:xfrm>
            <a:off x="114300" y="1230432"/>
            <a:ext cx="11962638" cy="5170368"/>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085">
              <a:solidFill>
                <a:srgbClr val="7A7571"/>
              </a:solidFill>
              <a:latin typeface="Arial"/>
              <a:ea typeface="Arial"/>
              <a:cs typeface="Arial"/>
              <a:sym typeface="Arial"/>
            </a:endParaRPr>
          </a:p>
        </p:txBody>
      </p:sp>
      <p:pic>
        <p:nvPicPr>
          <p:cNvPr id="109" name="Google Shape;109;p31"/>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110" name="Google Shape;110;p31"/>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111" name="Google Shape;111;p31"/>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112" name="Google Shape;112;p31"/>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113" name="Google Shape;113;p31"/>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114" name="Google Shape;114;p31"/>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115" name="Google Shape;115;p31"/>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116" name="Google Shape;116;p31"/>
          <p:cNvSpPr txBox="1"/>
          <p:nvPr>
            <p:ph type="title"/>
          </p:nvPr>
        </p:nvSpPr>
        <p:spPr>
          <a:xfrm>
            <a:off x="1063341" y="387927"/>
            <a:ext cx="11042931" cy="7115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31"/>
          <p:cNvSpPr txBox="1"/>
          <p:nvPr>
            <p:ph idx="1" type="body"/>
          </p:nvPr>
        </p:nvSpPr>
        <p:spPr>
          <a:xfrm>
            <a:off x="1063622" y="186985"/>
            <a:ext cx="11042650" cy="2009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Arial"/>
              <a:buNone/>
              <a:defRPr b="1" i="0" sz="1400" u="none" cap="none" strike="noStrike">
                <a:solidFill>
                  <a:schemeClr val="accent1"/>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118" name="Shape 118"/>
        <p:cNvGrpSpPr/>
        <p:nvPr/>
      </p:nvGrpSpPr>
      <p:grpSpPr>
        <a:xfrm>
          <a:off x="0" y="0"/>
          <a:ext cx="0" cy="0"/>
          <a:chOff x="0" y="0"/>
          <a:chExt cx="0" cy="0"/>
        </a:xfrm>
      </p:grpSpPr>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Header">
  <p:cSld name="Large Header">
    <p:spTree>
      <p:nvGrpSpPr>
        <p:cNvPr id="119" name="Shape 119"/>
        <p:cNvGrpSpPr/>
        <p:nvPr/>
      </p:nvGrpSpPr>
      <p:grpSpPr>
        <a:xfrm>
          <a:off x="0" y="0"/>
          <a:ext cx="0" cy="0"/>
          <a:chOff x="0" y="0"/>
          <a:chExt cx="0" cy="0"/>
        </a:xfrm>
      </p:grpSpPr>
      <p:pic>
        <p:nvPicPr>
          <p:cNvPr id="120" name="Google Shape;120;p33"/>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121" name="Google Shape;121;p33"/>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122" name="Google Shape;122;p33"/>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tionality 3-Up">
  <p:cSld name="Optionality 3-Up">
    <p:spTree>
      <p:nvGrpSpPr>
        <p:cNvPr id="123" name="Shape 123"/>
        <p:cNvGrpSpPr/>
        <p:nvPr/>
      </p:nvGrpSpPr>
      <p:grpSpPr>
        <a:xfrm>
          <a:off x="0" y="0"/>
          <a:ext cx="0" cy="0"/>
          <a:chOff x="0" y="0"/>
          <a:chExt cx="0" cy="0"/>
        </a:xfrm>
      </p:grpSpPr>
      <p:pic>
        <p:nvPicPr>
          <p:cNvPr id="124" name="Google Shape;124;p34"/>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125" name="Google Shape;125;p34"/>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126" name="Google Shape;126;p34"/>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127" name="Google Shape;127;p34"/>
          <p:cNvSpPr/>
          <p:nvPr/>
        </p:nvSpPr>
        <p:spPr>
          <a:xfrm>
            <a:off x="121915" y="128438"/>
            <a:ext cx="3901322"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128" name="Google Shape;128;p34"/>
          <p:cNvSpPr/>
          <p:nvPr/>
        </p:nvSpPr>
        <p:spPr>
          <a:xfrm>
            <a:off x="4144597" y="128438"/>
            <a:ext cx="3904540"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129" name="Google Shape;129;p34"/>
          <p:cNvSpPr/>
          <p:nvPr/>
        </p:nvSpPr>
        <p:spPr>
          <a:xfrm>
            <a:off x="8175672" y="128438"/>
            <a:ext cx="3902028"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grpSp>
        <p:nvGrpSpPr>
          <p:cNvPr id="130" name="Google Shape;130;p34"/>
          <p:cNvGrpSpPr/>
          <p:nvPr/>
        </p:nvGrpSpPr>
        <p:grpSpPr>
          <a:xfrm>
            <a:off x="123247" y="1011918"/>
            <a:ext cx="3899990" cy="243699"/>
            <a:chOff x="439743" y="1066671"/>
            <a:chExt cx="3899990" cy="243699"/>
          </a:xfrm>
        </p:grpSpPr>
        <p:sp>
          <p:nvSpPr>
            <p:cNvPr id="131" name="Google Shape;131;p34"/>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2"/>
                  </a:solidFill>
                  <a:latin typeface="Calibri"/>
                  <a:ea typeface="Calibri"/>
                  <a:cs typeface="Calibri"/>
                  <a:sym typeface="Calibri"/>
                </a:rPr>
                <a:t>INCLUDED</a:t>
              </a:r>
              <a:endParaRPr sz="700">
                <a:solidFill>
                  <a:schemeClr val="dk2"/>
                </a:solidFill>
                <a:latin typeface="Calibri"/>
                <a:ea typeface="Calibri"/>
                <a:cs typeface="Calibri"/>
                <a:sym typeface="Calibri"/>
              </a:endParaRPr>
            </a:p>
          </p:txBody>
        </p:sp>
        <p:cxnSp>
          <p:nvCxnSpPr>
            <p:cNvPr id="132" name="Google Shape;132;p34"/>
            <p:cNvCxnSpPr/>
            <p:nvPr/>
          </p:nvCxnSpPr>
          <p:spPr>
            <a:xfrm>
              <a:off x="439743" y="1066671"/>
              <a:ext cx="389999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133" name="Google Shape;133;p34"/>
          <p:cNvGrpSpPr/>
          <p:nvPr/>
        </p:nvGrpSpPr>
        <p:grpSpPr>
          <a:xfrm>
            <a:off x="4144597" y="1011918"/>
            <a:ext cx="3904540" cy="243699"/>
            <a:chOff x="439743" y="1066671"/>
            <a:chExt cx="3904540" cy="243699"/>
          </a:xfrm>
        </p:grpSpPr>
        <p:sp>
          <p:nvSpPr>
            <p:cNvPr id="134" name="Google Shape;134;p34"/>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2"/>
                  </a:solidFill>
                  <a:latin typeface="Calibri"/>
                  <a:ea typeface="Calibri"/>
                  <a:cs typeface="Calibri"/>
                  <a:sym typeface="Calibri"/>
                </a:rPr>
                <a:t>INCLUDED</a:t>
              </a:r>
              <a:endParaRPr sz="700">
                <a:solidFill>
                  <a:schemeClr val="dk2"/>
                </a:solidFill>
                <a:latin typeface="Calibri"/>
                <a:ea typeface="Calibri"/>
                <a:cs typeface="Calibri"/>
                <a:sym typeface="Calibri"/>
              </a:endParaRPr>
            </a:p>
          </p:txBody>
        </p:sp>
        <p:cxnSp>
          <p:nvCxnSpPr>
            <p:cNvPr id="135" name="Google Shape;135;p34"/>
            <p:cNvCxnSpPr/>
            <p:nvPr/>
          </p:nvCxnSpPr>
          <p:spPr>
            <a:xfrm>
              <a:off x="439743" y="1066671"/>
              <a:ext cx="390454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136" name="Google Shape;136;p34"/>
          <p:cNvGrpSpPr/>
          <p:nvPr/>
        </p:nvGrpSpPr>
        <p:grpSpPr>
          <a:xfrm>
            <a:off x="8174340" y="1011918"/>
            <a:ext cx="3903360" cy="243699"/>
            <a:chOff x="439743" y="1066671"/>
            <a:chExt cx="3903360" cy="243699"/>
          </a:xfrm>
        </p:grpSpPr>
        <p:sp>
          <p:nvSpPr>
            <p:cNvPr id="137" name="Google Shape;137;p34"/>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2"/>
                  </a:solidFill>
                  <a:latin typeface="Calibri"/>
                  <a:ea typeface="Calibri"/>
                  <a:cs typeface="Calibri"/>
                  <a:sym typeface="Calibri"/>
                </a:rPr>
                <a:t>INCLUDED</a:t>
              </a:r>
              <a:endParaRPr sz="700">
                <a:solidFill>
                  <a:schemeClr val="dk2"/>
                </a:solidFill>
                <a:latin typeface="Calibri"/>
                <a:ea typeface="Calibri"/>
                <a:cs typeface="Calibri"/>
                <a:sym typeface="Calibri"/>
              </a:endParaRPr>
            </a:p>
          </p:txBody>
        </p:sp>
        <p:cxnSp>
          <p:nvCxnSpPr>
            <p:cNvPr id="138" name="Google Shape;138;p34"/>
            <p:cNvCxnSpPr/>
            <p:nvPr/>
          </p:nvCxnSpPr>
          <p:spPr>
            <a:xfrm>
              <a:off x="439743" y="1066671"/>
              <a:ext cx="3903360" cy="0"/>
            </a:xfrm>
            <a:prstGeom prst="straightConnector1">
              <a:avLst/>
            </a:prstGeom>
            <a:noFill/>
            <a:ln cap="flat" cmpd="sng" w="9525">
              <a:solidFill>
                <a:srgbClr val="E0E3E6"/>
              </a:solidFill>
              <a:prstDash val="solid"/>
              <a:miter lim="800000"/>
              <a:headEnd len="sm" w="sm" type="none"/>
              <a:tailEnd len="sm" w="sm" type="none"/>
            </a:ln>
          </p:spPr>
        </p:cxnSp>
      </p:grpSp>
      <p:sp>
        <p:nvSpPr>
          <p:cNvPr id="139" name="Google Shape;139;p34"/>
          <p:cNvSpPr/>
          <p:nvPr/>
        </p:nvSpPr>
        <p:spPr>
          <a:xfrm>
            <a:off x="121915" y="128438"/>
            <a:ext cx="3901322"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140" name="Google Shape;140;p34"/>
          <p:cNvSpPr/>
          <p:nvPr/>
        </p:nvSpPr>
        <p:spPr>
          <a:xfrm>
            <a:off x="4144597" y="128438"/>
            <a:ext cx="3904540"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141" name="Google Shape;141;p34"/>
          <p:cNvSpPr/>
          <p:nvPr/>
        </p:nvSpPr>
        <p:spPr>
          <a:xfrm>
            <a:off x="8175672" y="128438"/>
            <a:ext cx="3902028"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grpSp>
        <p:nvGrpSpPr>
          <p:cNvPr id="142" name="Google Shape;142;p34"/>
          <p:cNvGrpSpPr/>
          <p:nvPr/>
        </p:nvGrpSpPr>
        <p:grpSpPr>
          <a:xfrm>
            <a:off x="123247" y="1011918"/>
            <a:ext cx="3899990" cy="243699"/>
            <a:chOff x="439743" y="1066671"/>
            <a:chExt cx="3899990" cy="243699"/>
          </a:xfrm>
        </p:grpSpPr>
        <p:sp>
          <p:nvSpPr>
            <p:cNvPr id="143" name="Google Shape;143;p34"/>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1"/>
                  </a:solidFill>
                  <a:latin typeface="Calibri"/>
                  <a:ea typeface="Calibri"/>
                  <a:cs typeface="Calibri"/>
                  <a:sym typeface="Calibri"/>
                </a:rPr>
                <a:t>INCLUDED</a:t>
              </a:r>
              <a:endParaRPr sz="700">
                <a:solidFill>
                  <a:schemeClr val="dk1"/>
                </a:solidFill>
                <a:latin typeface="Calibri"/>
                <a:ea typeface="Calibri"/>
                <a:cs typeface="Calibri"/>
                <a:sym typeface="Calibri"/>
              </a:endParaRPr>
            </a:p>
          </p:txBody>
        </p:sp>
        <p:cxnSp>
          <p:nvCxnSpPr>
            <p:cNvPr id="144" name="Google Shape;144;p34"/>
            <p:cNvCxnSpPr/>
            <p:nvPr/>
          </p:nvCxnSpPr>
          <p:spPr>
            <a:xfrm>
              <a:off x="439743" y="1066671"/>
              <a:ext cx="389999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145" name="Google Shape;145;p34"/>
          <p:cNvGrpSpPr/>
          <p:nvPr/>
        </p:nvGrpSpPr>
        <p:grpSpPr>
          <a:xfrm>
            <a:off x="4144597" y="1011918"/>
            <a:ext cx="3904540" cy="243699"/>
            <a:chOff x="439743" y="1066671"/>
            <a:chExt cx="3904540" cy="243699"/>
          </a:xfrm>
        </p:grpSpPr>
        <p:sp>
          <p:nvSpPr>
            <p:cNvPr id="146" name="Google Shape;146;p34"/>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1"/>
                  </a:solidFill>
                  <a:latin typeface="Calibri"/>
                  <a:ea typeface="Calibri"/>
                  <a:cs typeface="Calibri"/>
                  <a:sym typeface="Calibri"/>
                </a:rPr>
                <a:t>INCLUDED</a:t>
              </a:r>
              <a:endParaRPr sz="700">
                <a:solidFill>
                  <a:schemeClr val="dk1"/>
                </a:solidFill>
                <a:latin typeface="Calibri"/>
                <a:ea typeface="Calibri"/>
                <a:cs typeface="Calibri"/>
                <a:sym typeface="Calibri"/>
              </a:endParaRPr>
            </a:p>
          </p:txBody>
        </p:sp>
        <p:cxnSp>
          <p:nvCxnSpPr>
            <p:cNvPr id="147" name="Google Shape;147;p34"/>
            <p:cNvCxnSpPr/>
            <p:nvPr/>
          </p:nvCxnSpPr>
          <p:spPr>
            <a:xfrm>
              <a:off x="439743" y="1066671"/>
              <a:ext cx="390454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148" name="Google Shape;148;p34"/>
          <p:cNvGrpSpPr/>
          <p:nvPr/>
        </p:nvGrpSpPr>
        <p:grpSpPr>
          <a:xfrm>
            <a:off x="8174340" y="1011918"/>
            <a:ext cx="3903360" cy="243699"/>
            <a:chOff x="439743" y="1066671"/>
            <a:chExt cx="3903360" cy="243699"/>
          </a:xfrm>
        </p:grpSpPr>
        <p:sp>
          <p:nvSpPr>
            <p:cNvPr id="149" name="Google Shape;149;p34"/>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1"/>
                  </a:solidFill>
                  <a:latin typeface="Calibri"/>
                  <a:ea typeface="Calibri"/>
                  <a:cs typeface="Calibri"/>
                  <a:sym typeface="Calibri"/>
                </a:rPr>
                <a:t>INCLUDED</a:t>
              </a:r>
              <a:endParaRPr sz="700">
                <a:solidFill>
                  <a:schemeClr val="dk1"/>
                </a:solidFill>
                <a:latin typeface="Calibri"/>
                <a:ea typeface="Calibri"/>
                <a:cs typeface="Calibri"/>
                <a:sym typeface="Calibri"/>
              </a:endParaRPr>
            </a:p>
          </p:txBody>
        </p:sp>
        <p:cxnSp>
          <p:nvCxnSpPr>
            <p:cNvPr id="150" name="Google Shape;150;p34"/>
            <p:cNvCxnSpPr/>
            <p:nvPr/>
          </p:nvCxnSpPr>
          <p:spPr>
            <a:xfrm>
              <a:off x="439743" y="1066671"/>
              <a:ext cx="3903360" cy="0"/>
            </a:xfrm>
            <a:prstGeom prst="straightConnector1">
              <a:avLst/>
            </a:prstGeom>
            <a:noFill/>
            <a:ln cap="flat" cmpd="sng" w="9525">
              <a:solidFill>
                <a:srgbClr val="E0E3E6"/>
              </a:solidFill>
              <a:prstDash val="solid"/>
              <a:miter lim="800000"/>
              <a:headEnd len="sm" w="sm" type="none"/>
              <a:tailEnd len="sm" w="sm" type="none"/>
            </a:ln>
          </p:spPr>
        </p:cxnSp>
      </p:grpSp>
    </p:spTree>
  </p:cSld>
  <p:clrMapOvr>
    <a:masterClrMapping/>
  </p:clrMapOvr>
  <p:extLst>
    <p:ext uri="{DCECCB84-F9BA-43D5-87BE-67443E8EF086}">
      <p15:sldGuideLst>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perHeader+Header_Option 1">
  <p:cSld name="SuperHeader+Header_Option 1">
    <p:spTree>
      <p:nvGrpSpPr>
        <p:cNvPr id="151" name="Shape 151"/>
        <p:cNvGrpSpPr/>
        <p:nvPr/>
      </p:nvGrpSpPr>
      <p:grpSpPr>
        <a:xfrm>
          <a:off x="0" y="0"/>
          <a:ext cx="0" cy="0"/>
          <a:chOff x="0" y="0"/>
          <a:chExt cx="0" cy="0"/>
        </a:xfrm>
      </p:grpSpPr>
      <p:pic>
        <p:nvPicPr>
          <p:cNvPr id="152" name="Google Shape;152;p35"/>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153" name="Google Shape;153;p35"/>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154" name="Google Shape;154;p35"/>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155" name="Google Shape;155;p35"/>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156" name="Google Shape;156;p35"/>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157" name="Google Shape;157;p35"/>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158" name="Google Shape;158;p35"/>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159" name="Google Shape;159;p35"/>
          <p:cNvSpPr txBox="1"/>
          <p:nvPr>
            <p:ph type="title"/>
          </p:nvPr>
        </p:nvSpPr>
        <p:spPr>
          <a:xfrm>
            <a:off x="1063341" y="387927"/>
            <a:ext cx="11042931" cy="7115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0" name="Google Shape;160;p35"/>
          <p:cNvSpPr/>
          <p:nvPr/>
        </p:nvSpPr>
        <p:spPr>
          <a:xfrm>
            <a:off x="3933914" y="1234744"/>
            <a:ext cx="8143786"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161" name="Google Shape;161;p35"/>
          <p:cNvCxnSpPr/>
          <p:nvPr/>
        </p:nvCxnSpPr>
        <p:spPr>
          <a:xfrm>
            <a:off x="3933914" y="2093276"/>
            <a:ext cx="8143786" cy="0"/>
          </a:xfrm>
          <a:prstGeom prst="straightConnector1">
            <a:avLst/>
          </a:prstGeom>
          <a:noFill/>
          <a:ln cap="flat" cmpd="sng" w="9525">
            <a:solidFill>
              <a:srgbClr val="E0E3E6"/>
            </a:solidFill>
            <a:prstDash val="solid"/>
            <a:miter lim="800000"/>
            <a:headEnd len="sm" w="sm" type="none"/>
            <a:tailEnd len="sm" w="sm" type="none"/>
          </a:ln>
        </p:spPr>
      </p:cxnSp>
      <p:sp>
        <p:nvSpPr>
          <p:cNvPr id="162" name="Google Shape;162;p35"/>
          <p:cNvSpPr/>
          <p:nvPr/>
        </p:nvSpPr>
        <p:spPr>
          <a:xfrm>
            <a:off x="111760" y="1234744"/>
            <a:ext cx="3698240" cy="5166056"/>
          </a:xfrm>
          <a:prstGeom prst="roundRect">
            <a:avLst>
              <a:gd fmla="val 1282"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274300" lIns="274300" spcFirstLastPara="1" rIns="274300" wrap="square" tIns="274300">
            <a:noAutofit/>
          </a:bodyPr>
          <a:lstStyle/>
          <a:p>
            <a:pPr indent="0" lvl="0" marL="0" marR="0" rtl="0" algn="l">
              <a:spcBef>
                <a:spcPts val="0"/>
              </a:spcBef>
              <a:spcAft>
                <a:spcPts val="0"/>
              </a:spcAft>
              <a:buNone/>
            </a:pPr>
            <a:r>
              <a:t/>
            </a:r>
            <a:endParaRPr sz="1100">
              <a:solidFill>
                <a:schemeClr val="dk2"/>
              </a:solidFill>
              <a:latin typeface="Calibri"/>
              <a:ea typeface="Calibri"/>
              <a:cs typeface="Calibri"/>
              <a:sym typeface="Calibri"/>
            </a:endParaRPr>
          </a:p>
        </p:txBody>
      </p:sp>
      <p:sp>
        <p:nvSpPr>
          <p:cNvPr id="163" name="Google Shape;163;p35"/>
          <p:cNvSpPr txBox="1"/>
          <p:nvPr>
            <p:ph idx="1" type="body"/>
          </p:nvPr>
        </p:nvSpPr>
        <p:spPr>
          <a:xfrm>
            <a:off x="4106997" y="1375519"/>
            <a:ext cx="7791067"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35"/>
          <p:cNvSpPr txBox="1"/>
          <p:nvPr>
            <p:ph idx="2" type="body"/>
          </p:nvPr>
        </p:nvSpPr>
        <p:spPr>
          <a:xfrm>
            <a:off x="251977" y="1378509"/>
            <a:ext cx="3375143" cy="48800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35"/>
          <p:cNvSpPr txBox="1"/>
          <p:nvPr>
            <p:ph idx="3" type="body"/>
          </p:nvPr>
        </p:nvSpPr>
        <p:spPr>
          <a:xfrm>
            <a:off x="4114800" y="1699554"/>
            <a:ext cx="7746762"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6" name="Google Shape;166;p35"/>
          <p:cNvSpPr txBox="1"/>
          <p:nvPr>
            <p:ph idx="4" type="body"/>
          </p:nvPr>
        </p:nvSpPr>
        <p:spPr>
          <a:xfrm>
            <a:off x="4114800" y="2105862"/>
            <a:ext cx="7746762" cy="255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7" name="Google Shape;167;p35"/>
          <p:cNvSpPr txBox="1"/>
          <p:nvPr>
            <p:ph idx="5" type="body"/>
          </p:nvPr>
        </p:nvSpPr>
        <p:spPr>
          <a:xfrm>
            <a:off x="1063622" y="186985"/>
            <a:ext cx="11042650" cy="2009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Arial"/>
              <a:buNone/>
              <a:defRPr b="1" i="0" sz="1400" u="none" cap="none" strike="noStrike">
                <a:solidFill>
                  <a:schemeClr val="accent1"/>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2640">
          <p15:clr>
            <a:srgbClr val="FBAE40"/>
          </p15:clr>
        </p15:guide>
        <p15:guide id="2" pos="2592">
          <p15:clr>
            <a:srgbClr val="FBAE40"/>
          </p15:clr>
        </p15:guide>
        <p15:guide id="3" pos="2688">
          <p15:clr>
            <a:srgbClr val="FBAE40"/>
          </p15:clr>
        </p15:guide>
        <p15:guide id="4" pos="5040">
          <p15:clr>
            <a:srgbClr val="FBAE40"/>
          </p15:clr>
        </p15:guide>
        <p15:guide id="5" pos="72">
          <p15:clr>
            <a:srgbClr val="FBAE40"/>
          </p15:clr>
        </p15:guide>
        <p15:guide id="6" orient="horz" pos="672">
          <p15:clr>
            <a:srgbClr val="FBAE40"/>
          </p15:clr>
        </p15:guide>
        <p15:guide id="7" orient="horz" pos="792">
          <p15:clr>
            <a:srgbClr val="FBAE40"/>
          </p15:clr>
        </p15:guide>
        <p15:guide id="8" pos="2808">
          <p15:clr>
            <a:srgbClr val="FBAE40"/>
          </p15:clr>
        </p15:guide>
        <p15:guide id="9" pos="24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S.O.R">
  <p:cSld name="Case Study S.O.R">
    <p:spTree>
      <p:nvGrpSpPr>
        <p:cNvPr id="168" name="Shape 168"/>
        <p:cNvGrpSpPr/>
        <p:nvPr/>
      </p:nvGrpSpPr>
      <p:grpSpPr>
        <a:xfrm>
          <a:off x="0" y="0"/>
          <a:ext cx="0" cy="0"/>
          <a:chOff x="0" y="0"/>
          <a:chExt cx="0" cy="0"/>
        </a:xfrm>
      </p:grpSpPr>
      <p:pic>
        <p:nvPicPr>
          <p:cNvPr id="169" name="Google Shape;169;p36"/>
          <p:cNvPicPr preferRelativeResize="0"/>
          <p:nvPr/>
        </p:nvPicPr>
        <p:blipFill rotWithShape="1">
          <a:blip r:embed="rId2">
            <a:alphaModFix/>
          </a:blip>
          <a:srcRect b="0" l="-1" r="-68" t="0"/>
          <a:stretch/>
        </p:blipFill>
        <p:spPr>
          <a:xfrm>
            <a:off x="0" y="-1"/>
            <a:ext cx="12192000" cy="1344157"/>
          </a:xfrm>
          <a:prstGeom prst="rect">
            <a:avLst/>
          </a:prstGeom>
          <a:solidFill>
            <a:srgbClr val="7F7F7F"/>
          </a:solidFill>
          <a:ln>
            <a:noFill/>
          </a:ln>
        </p:spPr>
      </p:pic>
      <p:sp>
        <p:nvSpPr>
          <p:cNvPr id="170" name="Google Shape;170;p36"/>
          <p:cNvSpPr/>
          <p:nvPr/>
        </p:nvSpPr>
        <p:spPr>
          <a:xfrm>
            <a:off x="0" y="0"/>
            <a:ext cx="12192000" cy="134415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sp>
        <p:nvSpPr>
          <p:cNvPr id="171" name="Google Shape;171;p36"/>
          <p:cNvSpPr txBox="1"/>
          <p:nvPr>
            <p:ph idx="1" type="body"/>
          </p:nvPr>
        </p:nvSpPr>
        <p:spPr>
          <a:xfrm>
            <a:off x="1941445" y="247604"/>
            <a:ext cx="10688639" cy="2905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36"/>
          <p:cNvSpPr txBox="1"/>
          <p:nvPr>
            <p:ph idx="2" type="body"/>
          </p:nvPr>
        </p:nvSpPr>
        <p:spPr>
          <a:xfrm>
            <a:off x="1932018" y="476791"/>
            <a:ext cx="4759805" cy="6150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73" name="Google Shape;173;p36"/>
          <p:cNvCxnSpPr/>
          <p:nvPr/>
        </p:nvCxnSpPr>
        <p:spPr>
          <a:xfrm>
            <a:off x="0" y="134415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174" name="Google Shape;174;p36"/>
          <p:cNvSpPr/>
          <p:nvPr/>
        </p:nvSpPr>
        <p:spPr>
          <a:xfrm>
            <a:off x="0" y="98332"/>
            <a:ext cx="1789356" cy="1121734"/>
          </a:xfrm>
          <a:prstGeom prst="homePlate">
            <a:avLst>
              <a:gd fmla="val 2491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274300" lIns="274300" spcFirstLastPara="1" rIns="274300" wrap="square" tIns="274300">
            <a:noAutofit/>
          </a:bodyPr>
          <a:lstStyle/>
          <a:p>
            <a:pPr indent="0" lvl="0" marL="0" marR="0" rtl="0" algn="l">
              <a:spcBef>
                <a:spcPts val="0"/>
              </a:spcBef>
              <a:spcAft>
                <a:spcPts val="0"/>
              </a:spcAft>
              <a:buNone/>
            </a:pPr>
            <a:r>
              <a:t/>
            </a:r>
            <a:endParaRPr sz="1600">
              <a:solidFill>
                <a:schemeClr val="dk2"/>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Slide">
  <p:cSld name="18_Blank Slide">
    <p:spTree>
      <p:nvGrpSpPr>
        <p:cNvPr id="175" name="Shape 175"/>
        <p:cNvGrpSpPr/>
        <p:nvPr/>
      </p:nvGrpSpPr>
      <p:grpSpPr>
        <a:xfrm>
          <a:off x="0" y="0"/>
          <a:ext cx="0" cy="0"/>
          <a:chOff x="0" y="0"/>
          <a:chExt cx="0" cy="0"/>
        </a:xfrm>
      </p:grpSpPr>
      <p:pic>
        <p:nvPicPr>
          <p:cNvPr id="176" name="Google Shape;176;p37"/>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177" name="Google Shape;177;p37"/>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178" name="Google Shape;178;p37"/>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pic>
        <p:nvPicPr>
          <p:cNvPr id="179" name="Google Shape;179;p37"/>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sp>
        <p:nvSpPr>
          <p:cNvPr id="180" name="Google Shape;180;p37"/>
          <p:cNvSpPr/>
          <p:nvPr/>
        </p:nvSpPr>
        <p:spPr>
          <a:xfrm>
            <a:off x="115929" y="114300"/>
            <a:ext cx="2729144" cy="6286500"/>
          </a:xfrm>
          <a:prstGeom prst="roundRect">
            <a:avLst>
              <a:gd fmla="val 229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181" name="Google Shape;181;p37"/>
          <p:cNvSpPr/>
          <p:nvPr/>
        </p:nvSpPr>
        <p:spPr>
          <a:xfrm>
            <a:off x="2982348" y="114300"/>
            <a:ext cx="9095352"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Tree>
  </p:cSld>
  <p:clrMapOvr>
    <a:masterClrMapping/>
  </p:clrMapOvr>
  <p:extLst>
    <p:ext uri="{DCECCB84-F9BA-43D5-87BE-67443E8EF086}">
      <p15:sldGuideLst>
        <p15:guide id="1" pos="2040">
          <p15:clr>
            <a:srgbClr val="FBAE40"/>
          </p15:clr>
        </p15:guide>
        <p15:guide id="2" pos="2088">
          <p15:clr>
            <a:srgbClr val="FBAE40"/>
          </p15:clr>
        </p15:guide>
        <p15:guide id="3" pos="1992">
          <p15:clr>
            <a:srgbClr val="FBAE40"/>
          </p15:clr>
        </p15:guide>
        <p15:guide id="4" pos="4728">
          <p15:clr>
            <a:srgbClr val="FBAE40"/>
          </p15:clr>
        </p15:guide>
        <p15:guide id="5" pos="1872">
          <p15:clr>
            <a:srgbClr val="FBAE40"/>
          </p15:clr>
        </p15:guide>
        <p15:guide id="6" pos="220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Slide">
  <p:cSld name="20_Blank Slide">
    <p:spTree>
      <p:nvGrpSpPr>
        <p:cNvPr id="182"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184" name="Google Shape;184;p38"/>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185" name="Google Shape;185;p38"/>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186" name="Google Shape;186;p38"/>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187" name="Google Shape;187;p38"/>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188" name="Google Shape;188;p38"/>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189" name="Google Shape;189;p38"/>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190" name="Google Shape;190;p38"/>
          <p:cNvSpPr/>
          <p:nvPr/>
        </p:nvSpPr>
        <p:spPr>
          <a:xfrm>
            <a:off x="3933914" y="1234744"/>
            <a:ext cx="8143786"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191" name="Google Shape;191;p38"/>
          <p:cNvCxnSpPr/>
          <p:nvPr/>
        </p:nvCxnSpPr>
        <p:spPr>
          <a:xfrm>
            <a:off x="3933914" y="2093276"/>
            <a:ext cx="8143786" cy="0"/>
          </a:xfrm>
          <a:prstGeom prst="straightConnector1">
            <a:avLst/>
          </a:prstGeom>
          <a:noFill/>
          <a:ln cap="flat" cmpd="sng" w="9525">
            <a:solidFill>
              <a:srgbClr val="E0E3E6"/>
            </a:solidFill>
            <a:prstDash val="solid"/>
            <a:miter lim="800000"/>
            <a:headEnd len="sm" w="sm" type="none"/>
            <a:tailEnd len="sm" w="sm" type="none"/>
          </a:ln>
        </p:spPr>
      </p:cxnSp>
      <p:sp>
        <p:nvSpPr>
          <p:cNvPr id="192" name="Google Shape;192;p38"/>
          <p:cNvSpPr/>
          <p:nvPr/>
        </p:nvSpPr>
        <p:spPr>
          <a:xfrm>
            <a:off x="111760" y="1234744"/>
            <a:ext cx="3698240" cy="5166056"/>
          </a:xfrm>
          <a:prstGeom prst="roundRect">
            <a:avLst>
              <a:gd fmla="val 1282"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274300" lIns="274300" spcFirstLastPara="1" rIns="274300" wrap="square" tIns="274300">
            <a:noAutofit/>
          </a:bodyPr>
          <a:lstStyle/>
          <a:p>
            <a:pPr indent="0" lvl="0" marL="0" marR="0" rtl="0" algn="l">
              <a:spcBef>
                <a:spcPts val="0"/>
              </a:spcBef>
              <a:spcAft>
                <a:spcPts val="0"/>
              </a:spcAft>
              <a:buNone/>
            </a:pPr>
            <a:r>
              <a:t/>
            </a:r>
            <a:endParaRPr sz="1100">
              <a:solidFill>
                <a:schemeClr val="dk2"/>
              </a:solidFill>
              <a:latin typeface="Calibri"/>
              <a:ea typeface="Calibri"/>
              <a:cs typeface="Calibri"/>
              <a:sym typeface="Calibri"/>
            </a:endParaRPr>
          </a:p>
        </p:txBody>
      </p:sp>
      <p:sp>
        <p:nvSpPr>
          <p:cNvPr id="193" name="Google Shape;193;p38"/>
          <p:cNvSpPr txBox="1"/>
          <p:nvPr>
            <p:ph idx="1" type="body"/>
          </p:nvPr>
        </p:nvSpPr>
        <p:spPr>
          <a:xfrm>
            <a:off x="4106997" y="1375519"/>
            <a:ext cx="7791067"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4" name="Google Shape;194;p38"/>
          <p:cNvSpPr txBox="1"/>
          <p:nvPr>
            <p:ph idx="2" type="body"/>
          </p:nvPr>
        </p:nvSpPr>
        <p:spPr>
          <a:xfrm>
            <a:off x="251977" y="1378509"/>
            <a:ext cx="3375143" cy="48800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5" name="Google Shape;195;p38"/>
          <p:cNvSpPr txBox="1"/>
          <p:nvPr>
            <p:ph idx="3" type="body"/>
          </p:nvPr>
        </p:nvSpPr>
        <p:spPr>
          <a:xfrm>
            <a:off x="4114800" y="1699554"/>
            <a:ext cx="7746762"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Google Shape;196;p38"/>
          <p:cNvSpPr txBox="1"/>
          <p:nvPr>
            <p:ph idx="4" type="body"/>
          </p:nvPr>
        </p:nvSpPr>
        <p:spPr>
          <a:xfrm>
            <a:off x="4114800" y="2258354"/>
            <a:ext cx="7746762" cy="40002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Google Shape;197;p38"/>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2640">
          <p15:clr>
            <a:srgbClr val="FBAE40"/>
          </p15:clr>
        </p15:guide>
        <p15:guide id="2" pos="2592">
          <p15:clr>
            <a:srgbClr val="FBAE40"/>
          </p15:clr>
        </p15:guide>
        <p15:guide id="3" pos="2688">
          <p15:clr>
            <a:srgbClr val="FBAE40"/>
          </p15:clr>
        </p15:guide>
        <p15:guide id="4" pos="5040">
          <p15:clr>
            <a:srgbClr val="FBAE40"/>
          </p15:clr>
        </p15:guide>
        <p15:guide id="5" pos="72">
          <p15:clr>
            <a:srgbClr val="FBAE40"/>
          </p15:clr>
        </p15:guide>
        <p15:guide id="6" orient="horz" pos="672">
          <p15:clr>
            <a:srgbClr val="FBAE40"/>
          </p15:clr>
        </p15:guide>
        <p15:guide id="7" orient="horz" pos="792">
          <p15:clr>
            <a:srgbClr val="FBAE40"/>
          </p15:clr>
        </p15:guide>
        <p15:guide id="8" pos="2808">
          <p15:clr>
            <a:srgbClr val="FBAE40"/>
          </p15:clr>
        </p15:guide>
        <p15:guide id="9" pos="24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pertitle + Header">
  <p:cSld name="Supertitle + Header">
    <p:spTree>
      <p:nvGrpSpPr>
        <p:cNvPr id="25" name="Shape 25"/>
        <p:cNvGrpSpPr/>
        <p:nvPr/>
      </p:nvGrpSpPr>
      <p:grpSpPr>
        <a:xfrm>
          <a:off x="0" y="0"/>
          <a:ext cx="0" cy="0"/>
          <a:chOff x="0" y="0"/>
          <a:chExt cx="0" cy="0"/>
        </a:xfrm>
      </p:grpSpPr>
      <p:pic>
        <p:nvPicPr>
          <p:cNvPr id="26" name="Google Shape;26;p21"/>
          <p:cNvPicPr preferRelativeResize="0"/>
          <p:nvPr/>
        </p:nvPicPr>
        <p:blipFill rotWithShape="1">
          <a:blip r:embed="rId2">
            <a:alphaModFix/>
          </a:blip>
          <a:srcRect b="0" l="0" r="0" t="0"/>
          <a:stretch/>
        </p:blipFill>
        <p:spPr>
          <a:xfrm>
            <a:off x="283510" y="279052"/>
            <a:ext cx="404783" cy="549349"/>
          </a:xfrm>
          <a:prstGeom prst="rect">
            <a:avLst/>
          </a:prstGeom>
          <a:noFill/>
          <a:ln>
            <a:noFill/>
          </a:ln>
        </p:spPr>
      </p:pic>
      <p:cxnSp>
        <p:nvCxnSpPr>
          <p:cNvPr id="27" name="Google Shape;27;p21"/>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pic>
        <p:nvPicPr>
          <p:cNvPr id="28" name="Google Shape;28;p21"/>
          <p:cNvPicPr preferRelativeResize="0"/>
          <p:nvPr/>
        </p:nvPicPr>
        <p:blipFill rotWithShape="1">
          <a:blip r:embed="rId3">
            <a:alphaModFix/>
          </a:blip>
          <a:srcRect b="0" l="0" r="-68" t="0"/>
          <a:stretch/>
        </p:blipFill>
        <p:spPr>
          <a:xfrm>
            <a:off x="0" y="-1"/>
            <a:ext cx="12192000" cy="1121735"/>
          </a:xfrm>
          <a:prstGeom prst="rect">
            <a:avLst/>
          </a:prstGeom>
          <a:solidFill>
            <a:srgbClr val="7F7F7F"/>
          </a:solidFill>
          <a:ln>
            <a:noFill/>
          </a:ln>
        </p:spPr>
      </p:pic>
      <p:sp>
        <p:nvSpPr>
          <p:cNvPr id="29" name="Google Shape;29;p21"/>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100" u="none" cap="none" strike="noStrike">
              <a:solidFill>
                <a:srgbClr val="7A7571"/>
              </a:solidFill>
              <a:latin typeface="Century Gothic"/>
              <a:ea typeface="Century Gothic"/>
              <a:cs typeface="Century Gothic"/>
              <a:sym typeface="Century Gothic"/>
            </a:endParaRPr>
          </a:p>
        </p:txBody>
      </p:sp>
      <p:pic>
        <p:nvPicPr>
          <p:cNvPr id="30" name="Google Shape;30;p21"/>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cxnSp>
        <p:nvCxnSpPr>
          <p:cNvPr id="31" name="Google Shape;31;p21"/>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pic>
        <p:nvPicPr>
          <p:cNvPr id="32" name="Google Shape;32;p21"/>
          <p:cNvPicPr preferRelativeResize="0"/>
          <p:nvPr/>
        </p:nvPicPr>
        <p:blipFill rotWithShape="1">
          <a:blip r:embed="rId2">
            <a:alphaModFix/>
          </a:blip>
          <a:srcRect b="0" l="0" r="0" t="0"/>
          <a:stretch/>
        </p:blipFill>
        <p:spPr>
          <a:xfrm>
            <a:off x="251977" y="286191"/>
            <a:ext cx="404783" cy="549349"/>
          </a:xfrm>
          <a:prstGeom prst="rect">
            <a:avLst/>
          </a:prstGeom>
          <a:noFill/>
          <a:ln>
            <a:noFill/>
          </a:ln>
        </p:spPr>
      </p:pic>
      <p:sp>
        <p:nvSpPr>
          <p:cNvPr id="33" name="Google Shape;33;p21"/>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2400"/>
              <a:buFont typeface="Calibri"/>
              <a:buNone/>
              <a:defRPr b="1" i="0" sz="24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Slide">
  <p:cSld name="21_Blank Slide">
    <p:spTree>
      <p:nvGrpSpPr>
        <p:cNvPr id="198" name="Shape 198"/>
        <p:cNvGrpSpPr/>
        <p:nvPr/>
      </p:nvGrpSpPr>
      <p:grpSpPr>
        <a:xfrm>
          <a:off x="0" y="0"/>
          <a:ext cx="0" cy="0"/>
          <a:chOff x="0" y="0"/>
          <a:chExt cx="0" cy="0"/>
        </a:xfrm>
      </p:grpSpPr>
      <p:pic>
        <p:nvPicPr>
          <p:cNvPr id="199" name="Google Shape;199;p39"/>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200" name="Google Shape;200;p39"/>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201" name="Google Shape;201;p39"/>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202" name="Google Shape;202;p39"/>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203" name="Google Shape;203;p39"/>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204" name="Google Shape;204;p39"/>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205" name="Google Shape;205;p39"/>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206" name="Google Shape;206;p39"/>
          <p:cNvSpPr/>
          <p:nvPr/>
        </p:nvSpPr>
        <p:spPr>
          <a:xfrm>
            <a:off x="114300" y="1234741"/>
            <a:ext cx="3390900" cy="5166059"/>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07" name="Google Shape;207;p39"/>
          <p:cNvCxnSpPr/>
          <p:nvPr/>
        </p:nvCxnSpPr>
        <p:spPr>
          <a:xfrm>
            <a:off x="124482" y="2280988"/>
            <a:ext cx="3380718" cy="0"/>
          </a:xfrm>
          <a:prstGeom prst="straightConnector1">
            <a:avLst/>
          </a:prstGeom>
          <a:noFill/>
          <a:ln cap="flat" cmpd="sng" w="9525">
            <a:solidFill>
              <a:srgbClr val="E0E3E6"/>
            </a:solidFill>
            <a:prstDash val="solid"/>
            <a:miter lim="800000"/>
            <a:headEnd len="sm" w="sm" type="none"/>
            <a:tailEnd len="sm" w="sm" type="none"/>
          </a:ln>
        </p:spPr>
      </p:cxnSp>
      <p:sp>
        <p:nvSpPr>
          <p:cNvPr id="208" name="Google Shape;208;p39"/>
          <p:cNvSpPr/>
          <p:nvPr/>
        </p:nvSpPr>
        <p:spPr>
          <a:xfrm>
            <a:off x="3657600" y="1234743"/>
            <a:ext cx="4132086" cy="5166057"/>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209" name="Google Shape;209;p39"/>
          <p:cNvSpPr/>
          <p:nvPr/>
        </p:nvSpPr>
        <p:spPr>
          <a:xfrm>
            <a:off x="7945614" y="1234743"/>
            <a:ext cx="4132086" cy="5166057"/>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10" name="Google Shape;210;p39"/>
          <p:cNvCxnSpPr/>
          <p:nvPr/>
        </p:nvCxnSpPr>
        <p:spPr>
          <a:xfrm>
            <a:off x="7945614" y="1533490"/>
            <a:ext cx="4132086" cy="0"/>
          </a:xfrm>
          <a:prstGeom prst="straightConnector1">
            <a:avLst/>
          </a:prstGeom>
          <a:noFill/>
          <a:ln cap="flat" cmpd="sng" w="9525">
            <a:solidFill>
              <a:srgbClr val="E0E3E6"/>
            </a:solidFill>
            <a:prstDash val="solid"/>
            <a:miter lim="800000"/>
            <a:headEnd len="sm" w="sm" type="none"/>
            <a:tailEnd len="sm" w="sm" type="none"/>
          </a:ln>
        </p:spPr>
      </p:cxnSp>
      <p:sp>
        <p:nvSpPr>
          <p:cNvPr id="211" name="Google Shape;211;p39"/>
          <p:cNvSpPr txBox="1"/>
          <p:nvPr>
            <p:ph idx="1" type="body"/>
          </p:nvPr>
        </p:nvSpPr>
        <p:spPr>
          <a:xfrm>
            <a:off x="7980187" y="1234742"/>
            <a:ext cx="3907013"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2" name="Google Shape;212;p39"/>
          <p:cNvSpPr txBox="1"/>
          <p:nvPr>
            <p:ph idx="2" type="body"/>
          </p:nvPr>
        </p:nvSpPr>
        <p:spPr>
          <a:xfrm>
            <a:off x="3692173" y="1234742"/>
            <a:ext cx="3907013"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3" name="Google Shape;213;p39"/>
          <p:cNvSpPr txBox="1"/>
          <p:nvPr>
            <p:ph idx="3" type="body"/>
          </p:nvPr>
        </p:nvSpPr>
        <p:spPr>
          <a:xfrm>
            <a:off x="307527" y="2368623"/>
            <a:ext cx="3007173" cy="3847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4" name="Google Shape;214;p39"/>
          <p:cNvSpPr txBox="1"/>
          <p:nvPr>
            <p:ph idx="4" type="body"/>
          </p:nvPr>
        </p:nvSpPr>
        <p:spPr>
          <a:xfrm>
            <a:off x="287383" y="1375518"/>
            <a:ext cx="3052049" cy="77018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5" name="Google Shape;215;p39"/>
          <p:cNvSpPr txBox="1"/>
          <p:nvPr>
            <p:ph idx="5" type="body"/>
          </p:nvPr>
        </p:nvSpPr>
        <p:spPr>
          <a:xfrm>
            <a:off x="3856744" y="1751326"/>
            <a:ext cx="3742442" cy="44650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6" name="Google Shape;216;p39"/>
          <p:cNvSpPr txBox="1"/>
          <p:nvPr>
            <p:ph idx="6" type="body"/>
          </p:nvPr>
        </p:nvSpPr>
        <p:spPr>
          <a:xfrm>
            <a:off x="8144758" y="1751326"/>
            <a:ext cx="3742442" cy="44650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39"/>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4728">
          <p15:clr>
            <a:srgbClr val="FBAE40"/>
          </p15:clr>
        </p15:guide>
        <p15:guide id="2" pos="2040">
          <p15:clr>
            <a:srgbClr val="FBAE40"/>
          </p15:clr>
        </p15:guide>
        <p15:guide id="3" pos="2088">
          <p15:clr>
            <a:srgbClr val="FBAE40"/>
          </p15:clr>
        </p15:guide>
        <p15:guide id="4" pos="1992">
          <p15:clr>
            <a:srgbClr val="FBAE40"/>
          </p15:clr>
        </p15:guide>
        <p15:guide id="5" pos="4680">
          <p15:clr>
            <a:srgbClr val="FBAE40"/>
          </p15:clr>
        </p15:guide>
        <p15:guide id="6" orient="horz" pos="672">
          <p15:clr>
            <a:srgbClr val="FBAE40"/>
          </p15:clr>
        </p15:guide>
        <p15:guide id="7" pos="4776">
          <p15:clr>
            <a:srgbClr val="FBAE40"/>
          </p15:clr>
        </p15:guide>
        <p15:guide id="8" orient="horz" pos="792">
          <p15:clr>
            <a:srgbClr val="FBAE40"/>
          </p15:clr>
        </p15:guide>
        <p15:guide id="9" pos="2208">
          <p15:clr>
            <a:srgbClr val="FBAE40"/>
          </p15:clr>
        </p15:guide>
        <p15:guide id="10" pos="1872">
          <p15:clr>
            <a:srgbClr val="FBAE40"/>
          </p15:clr>
        </p15:guide>
        <p15:guide id="11" pos="4920">
          <p15:clr>
            <a:srgbClr val="FBAE40"/>
          </p15:clr>
        </p15:guide>
        <p15:guide id="12" pos="45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Slide">
  <p:cSld name="22_Blank Slide">
    <p:spTree>
      <p:nvGrpSpPr>
        <p:cNvPr id="218" name="Shape 218"/>
        <p:cNvGrpSpPr/>
        <p:nvPr/>
      </p:nvGrpSpPr>
      <p:grpSpPr>
        <a:xfrm>
          <a:off x="0" y="0"/>
          <a:ext cx="0" cy="0"/>
          <a:chOff x="0" y="0"/>
          <a:chExt cx="0" cy="0"/>
        </a:xfrm>
      </p:grpSpPr>
      <p:pic>
        <p:nvPicPr>
          <p:cNvPr id="219" name="Google Shape;219;p40"/>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220" name="Google Shape;220;p40"/>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221" name="Google Shape;221;p40"/>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222" name="Google Shape;222;p40"/>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223" name="Google Shape;223;p40"/>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224" name="Google Shape;224;p40"/>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225" name="Google Shape;225;p40"/>
          <p:cNvSpPr/>
          <p:nvPr/>
        </p:nvSpPr>
        <p:spPr>
          <a:xfrm>
            <a:off x="114300" y="1234744"/>
            <a:ext cx="5905500"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26" name="Google Shape;226;p40"/>
          <p:cNvCxnSpPr/>
          <p:nvPr/>
        </p:nvCxnSpPr>
        <p:spPr>
          <a:xfrm>
            <a:off x="114300" y="2280990"/>
            <a:ext cx="5905500" cy="0"/>
          </a:xfrm>
          <a:prstGeom prst="straightConnector1">
            <a:avLst/>
          </a:prstGeom>
          <a:noFill/>
          <a:ln cap="flat" cmpd="sng" w="9525">
            <a:solidFill>
              <a:srgbClr val="E0E3E6"/>
            </a:solidFill>
            <a:prstDash val="solid"/>
            <a:miter lim="800000"/>
            <a:headEnd len="sm" w="sm" type="none"/>
            <a:tailEnd len="sm" w="sm" type="none"/>
          </a:ln>
        </p:spPr>
      </p:cxnSp>
      <p:sp>
        <p:nvSpPr>
          <p:cNvPr id="227" name="Google Shape;227;p40"/>
          <p:cNvSpPr/>
          <p:nvPr/>
        </p:nvSpPr>
        <p:spPr>
          <a:xfrm>
            <a:off x="6172200" y="1234744"/>
            <a:ext cx="5905500"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28" name="Google Shape;228;p40"/>
          <p:cNvCxnSpPr/>
          <p:nvPr/>
        </p:nvCxnSpPr>
        <p:spPr>
          <a:xfrm>
            <a:off x="6174278" y="2280990"/>
            <a:ext cx="5903422" cy="0"/>
          </a:xfrm>
          <a:prstGeom prst="straightConnector1">
            <a:avLst/>
          </a:prstGeom>
          <a:noFill/>
          <a:ln cap="flat" cmpd="sng" w="9525">
            <a:solidFill>
              <a:srgbClr val="E0E3E6"/>
            </a:solidFill>
            <a:prstDash val="solid"/>
            <a:miter lim="800000"/>
            <a:headEnd len="sm" w="sm" type="none"/>
            <a:tailEnd len="sm" w="sm" type="none"/>
          </a:ln>
        </p:spPr>
      </p:cxnSp>
      <p:sp>
        <p:nvSpPr>
          <p:cNvPr id="229" name="Google Shape;229;p40"/>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230" name="Google Shape;230;p40"/>
          <p:cNvSpPr txBox="1"/>
          <p:nvPr>
            <p:ph idx="1" type="body"/>
          </p:nvPr>
        </p:nvSpPr>
        <p:spPr>
          <a:xfrm>
            <a:off x="287383" y="1478327"/>
            <a:ext cx="5541916"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40"/>
          <p:cNvSpPr txBox="1"/>
          <p:nvPr>
            <p:ph idx="2" type="body"/>
          </p:nvPr>
        </p:nvSpPr>
        <p:spPr>
          <a:xfrm>
            <a:off x="295185" y="1801089"/>
            <a:ext cx="5534114"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2" name="Google Shape;232;p40"/>
          <p:cNvSpPr txBox="1"/>
          <p:nvPr>
            <p:ph idx="3" type="body"/>
          </p:nvPr>
        </p:nvSpPr>
        <p:spPr>
          <a:xfrm>
            <a:off x="6362699" y="1478327"/>
            <a:ext cx="5541916"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3" name="Google Shape;233;p40"/>
          <p:cNvSpPr txBox="1"/>
          <p:nvPr>
            <p:ph idx="4" type="body"/>
          </p:nvPr>
        </p:nvSpPr>
        <p:spPr>
          <a:xfrm>
            <a:off x="6362699" y="1801089"/>
            <a:ext cx="5534114"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40"/>
          <p:cNvSpPr txBox="1"/>
          <p:nvPr>
            <p:ph idx="5" type="body"/>
          </p:nvPr>
        </p:nvSpPr>
        <p:spPr>
          <a:xfrm>
            <a:off x="307527" y="2381820"/>
            <a:ext cx="5521772" cy="38447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40"/>
          <p:cNvSpPr txBox="1"/>
          <p:nvPr>
            <p:ph idx="6" type="body"/>
          </p:nvPr>
        </p:nvSpPr>
        <p:spPr>
          <a:xfrm>
            <a:off x="6362699" y="2381820"/>
            <a:ext cx="5521772" cy="38447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40"/>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3840">
          <p15:clr>
            <a:srgbClr val="FBAE40"/>
          </p15:clr>
        </p15:guide>
        <p15:guide id="2" pos="3792">
          <p15:clr>
            <a:srgbClr val="FBAE40"/>
          </p15:clr>
        </p15:guide>
        <p15:guide id="3" pos="3888">
          <p15:clr>
            <a:srgbClr val="FBAE40"/>
          </p15:clr>
        </p15:guide>
        <p15:guide id="4" pos="2040">
          <p15:clr>
            <a:srgbClr val="FBAE40"/>
          </p15:clr>
        </p15:guide>
        <p15:guide id="5" pos="5640">
          <p15:clr>
            <a:srgbClr val="FBAE40"/>
          </p15:clr>
        </p15:guide>
        <p15:guide id="6" pos="3672">
          <p15:clr>
            <a:srgbClr val="FBAE40"/>
          </p15:clr>
        </p15:guide>
        <p15:guide id="7" pos="400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Slide">
  <p:cSld name="23_Blank Slide">
    <p:spTree>
      <p:nvGrpSpPr>
        <p:cNvPr id="237" name="Shape 237"/>
        <p:cNvGrpSpPr/>
        <p:nvPr/>
      </p:nvGrpSpPr>
      <p:grpSpPr>
        <a:xfrm>
          <a:off x="0" y="0"/>
          <a:ext cx="0" cy="0"/>
          <a:chOff x="0" y="0"/>
          <a:chExt cx="0" cy="0"/>
        </a:xfrm>
      </p:grpSpPr>
      <p:pic>
        <p:nvPicPr>
          <p:cNvPr id="238" name="Google Shape;238;p41"/>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239" name="Google Shape;239;p41"/>
          <p:cNvSpPr/>
          <p:nvPr/>
        </p:nvSpPr>
        <p:spPr>
          <a:xfrm>
            <a:off x="0" y="1014"/>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240" name="Google Shape;240;p41"/>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241" name="Google Shape;241;p41"/>
          <p:cNvSpPr/>
          <p:nvPr/>
        </p:nvSpPr>
        <p:spPr>
          <a:xfrm>
            <a:off x="114300" y="126078"/>
            <a:ext cx="3390900" cy="6274721"/>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42" name="Google Shape;242;p41"/>
          <p:cNvCxnSpPr/>
          <p:nvPr/>
        </p:nvCxnSpPr>
        <p:spPr>
          <a:xfrm>
            <a:off x="124482" y="1172325"/>
            <a:ext cx="3380718" cy="0"/>
          </a:xfrm>
          <a:prstGeom prst="straightConnector1">
            <a:avLst/>
          </a:prstGeom>
          <a:noFill/>
          <a:ln cap="flat" cmpd="sng" w="9525">
            <a:solidFill>
              <a:srgbClr val="E0E3E6"/>
            </a:solidFill>
            <a:prstDash val="solid"/>
            <a:miter lim="800000"/>
            <a:headEnd len="sm" w="sm" type="none"/>
            <a:tailEnd len="sm" w="sm" type="none"/>
          </a:ln>
        </p:spPr>
      </p:cxnSp>
      <p:cxnSp>
        <p:nvCxnSpPr>
          <p:cNvPr id="243" name="Google Shape;243;p41"/>
          <p:cNvCxnSpPr/>
          <p:nvPr/>
        </p:nvCxnSpPr>
        <p:spPr>
          <a:xfrm>
            <a:off x="3657600" y="424827"/>
            <a:ext cx="4038600" cy="0"/>
          </a:xfrm>
          <a:prstGeom prst="straightConnector1">
            <a:avLst/>
          </a:prstGeom>
          <a:noFill/>
          <a:ln cap="flat" cmpd="sng" w="9525">
            <a:solidFill>
              <a:srgbClr val="E0E3E6"/>
            </a:solidFill>
            <a:prstDash val="solid"/>
            <a:miter lim="800000"/>
            <a:headEnd len="sm" w="sm" type="none"/>
            <a:tailEnd len="sm" w="sm" type="none"/>
          </a:ln>
        </p:spPr>
      </p:cxnSp>
      <p:sp>
        <p:nvSpPr>
          <p:cNvPr id="244" name="Google Shape;244;p41"/>
          <p:cNvSpPr txBox="1"/>
          <p:nvPr>
            <p:ph idx="1" type="body"/>
          </p:nvPr>
        </p:nvSpPr>
        <p:spPr>
          <a:xfrm>
            <a:off x="3848101" y="207976"/>
            <a:ext cx="3623417" cy="31061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2"/>
              </a:buClr>
              <a:buSzPts val="1050"/>
              <a:buFont typeface="Arial"/>
              <a:buNone/>
              <a:defRPr b="1" i="0" sz="1050" u="none" cap="none" strike="noStrike">
                <a:solidFill>
                  <a:schemeClr val="dk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5" name="Google Shape;245;p41"/>
          <p:cNvSpPr/>
          <p:nvPr/>
        </p:nvSpPr>
        <p:spPr>
          <a:xfrm>
            <a:off x="3657600" y="126080"/>
            <a:ext cx="4132086" cy="627472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246" name="Google Shape;246;p41"/>
          <p:cNvSpPr/>
          <p:nvPr/>
        </p:nvSpPr>
        <p:spPr>
          <a:xfrm>
            <a:off x="7945614" y="126080"/>
            <a:ext cx="4132086" cy="627472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47" name="Google Shape;247;p41"/>
          <p:cNvCxnSpPr/>
          <p:nvPr/>
        </p:nvCxnSpPr>
        <p:spPr>
          <a:xfrm>
            <a:off x="7945614" y="424827"/>
            <a:ext cx="4132086" cy="0"/>
          </a:xfrm>
          <a:prstGeom prst="straightConnector1">
            <a:avLst/>
          </a:prstGeom>
          <a:noFill/>
          <a:ln cap="flat" cmpd="sng" w="9525">
            <a:solidFill>
              <a:srgbClr val="E0E3E6"/>
            </a:solidFill>
            <a:prstDash val="solid"/>
            <a:miter lim="800000"/>
            <a:headEnd len="sm" w="sm" type="none"/>
            <a:tailEnd len="sm" w="sm" type="none"/>
          </a:ln>
        </p:spPr>
      </p:cxnSp>
      <p:sp>
        <p:nvSpPr>
          <p:cNvPr id="248" name="Google Shape;248;p41"/>
          <p:cNvSpPr txBox="1"/>
          <p:nvPr>
            <p:ph idx="2" type="body"/>
          </p:nvPr>
        </p:nvSpPr>
        <p:spPr>
          <a:xfrm>
            <a:off x="8132587" y="126079"/>
            <a:ext cx="3754613"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249" name="Google Shape;249;p41"/>
          <p:cNvCxnSpPr/>
          <p:nvPr/>
        </p:nvCxnSpPr>
        <p:spPr>
          <a:xfrm>
            <a:off x="3657600" y="424827"/>
            <a:ext cx="4132086" cy="0"/>
          </a:xfrm>
          <a:prstGeom prst="straightConnector1">
            <a:avLst/>
          </a:prstGeom>
          <a:noFill/>
          <a:ln cap="flat" cmpd="sng" w="9525">
            <a:solidFill>
              <a:srgbClr val="E0E3E6"/>
            </a:solidFill>
            <a:prstDash val="solid"/>
            <a:miter lim="800000"/>
            <a:headEnd len="sm" w="sm" type="none"/>
            <a:tailEnd len="sm" w="sm" type="none"/>
          </a:ln>
        </p:spPr>
      </p:cxnSp>
      <p:sp>
        <p:nvSpPr>
          <p:cNvPr id="250" name="Google Shape;250;p41"/>
          <p:cNvSpPr txBox="1"/>
          <p:nvPr>
            <p:ph idx="3" type="body"/>
          </p:nvPr>
        </p:nvSpPr>
        <p:spPr>
          <a:xfrm>
            <a:off x="3848101" y="126079"/>
            <a:ext cx="3751085"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1" name="Google Shape;251;p41"/>
          <p:cNvSpPr txBox="1"/>
          <p:nvPr>
            <p:ph idx="4" type="body"/>
          </p:nvPr>
        </p:nvSpPr>
        <p:spPr>
          <a:xfrm>
            <a:off x="287383" y="307733"/>
            <a:ext cx="3052049" cy="77018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2" name="Google Shape;252;p41"/>
          <p:cNvSpPr txBox="1"/>
          <p:nvPr>
            <p:ph idx="5" type="body"/>
          </p:nvPr>
        </p:nvSpPr>
        <p:spPr>
          <a:xfrm>
            <a:off x="307527" y="1259960"/>
            <a:ext cx="3031905" cy="499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3" name="Google Shape;253;p41"/>
          <p:cNvSpPr txBox="1"/>
          <p:nvPr>
            <p:ph idx="6" type="body"/>
          </p:nvPr>
        </p:nvSpPr>
        <p:spPr>
          <a:xfrm>
            <a:off x="3853367" y="642664"/>
            <a:ext cx="3745819" cy="56167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4" name="Google Shape;254;p41"/>
          <p:cNvSpPr txBox="1"/>
          <p:nvPr>
            <p:ph idx="7" type="body"/>
          </p:nvPr>
        </p:nvSpPr>
        <p:spPr>
          <a:xfrm>
            <a:off x="8132587" y="642664"/>
            <a:ext cx="3754613" cy="56167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728">
          <p15:clr>
            <a:srgbClr val="FBAE40"/>
          </p15:clr>
        </p15:guide>
        <p15:guide id="2" pos="2040">
          <p15:clr>
            <a:srgbClr val="FBAE40"/>
          </p15:clr>
        </p15:guide>
        <p15:guide id="3" pos="2088">
          <p15:clr>
            <a:srgbClr val="FBAE40"/>
          </p15:clr>
        </p15:guide>
        <p15:guide id="4" pos="1992">
          <p15:clr>
            <a:srgbClr val="FBAE40"/>
          </p15:clr>
        </p15:guide>
        <p15:guide id="5" pos="4680">
          <p15:clr>
            <a:srgbClr val="FBAE40"/>
          </p15:clr>
        </p15:guide>
        <p15:guide id="6" orient="horz" pos="672">
          <p15:clr>
            <a:srgbClr val="FBAE40"/>
          </p15:clr>
        </p15:guide>
        <p15:guide id="7" pos="4776">
          <p15:clr>
            <a:srgbClr val="FBAE40"/>
          </p15:clr>
        </p15:guide>
        <p15:guide id="8" orient="horz" pos="792">
          <p15:clr>
            <a:srgbClr val="FBAE40"/>
          </p15:clr>
        </p15:guide>
        <p15:guide id="9" pos="2208">
          <p15:clr>
            <a:srgbClr val="FBAE40"/>
          </p15:clr>
        </p15:guide>
        <p15:guide id="10" pos="1872">
          <p15:clr>
            <a:srgbClr val="FBAE40"/>
          </p15:clr>
        </p15:guide>
        <p15:guide id="11" pos="4920">
          <p15:clr>
            <a:srgbClr val="FBAE40"/>
          </p15:clr>
        </p15:guide>
        <p15:guide id="12" pos="45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Slide">
  <p:cSld name="24_Blank Slide">
    <p:spTree>
      <p:nvGrpSpPr>
        <p:cNvPr id="255" name="Shape 255"/>
        <p:cNvGrpSpPr/>
        <p:nvPr/>
      </p:nvGrpSpPr>
      <p:grpSpPr>
        <a:xfrm>
          <a:off x="0" y="0"/>
          <a:ext cx="0" cy="0"/>
          <a:chOff x="0" y="0"/>
          <a:chExt cx="0" cy="0"/>
        </a:xfrm>
      </p:grpSpPr>
      <p:pic>
        <p:nvPicPr>
          <p:cNvPr id="256" name="Google Shape;256;p42"/>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257" name="Google Shape;257;p42"/>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258" name="Google Shape;258;p42"/>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259" name="Google Shape;259;p42"/>
          <p:cNvSpPr/>
          <p:nvPr/>
        </p:nvSpPr>
        <p:spPr>
          <a:xfrm>
            <a:off x="108992" y="114300"/>
            <a:ext cx="3902613"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60" name="Google Shape;260;p42"/>
          <p:cNvCxnSpPr/>
          <p:nvPr/>
        </p:nvCxnSpPr>
        <p:spPr>
          <a:xfrm>
            <a:off x="113205" y="1160546"/>
            <a:ext cx="3898124" cy="0"/>
          </a:xfrm>
          <a:prstGeom prst="straightConnector1">
            <a:avLst/>
          </a:prstGeom>
          <a:noFill/>
          <a:ln cap="flat" cmpd="sng" w="9525">
            <a:solidFill>
              <a:srgbClr val="E0E3E6"/>
            </a:solidFill>
            <a:prstDash val="solid"/>
            <a:miter lim="800000"/>
            <a:headEnd len="sm" w="sm" type="none"/>
            <a:tailEnd len="sm" w="sm" type="none"/>
          </a:ln>
        </p:spPr>
      </p:cxnSp>
      <p:sp>
        <p:nvSpPr>
          <p:cNvPr id="261" name="Google Shape;261;p42"/>
          <p:cNvSpPr/>
          <p:nvPr/>
        </p:nvSpPr>
        <p:spPr>
          <a:xfrm>
            <a:off x="4139544" y="114300"/>
            <a:ext cx="3906734"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62" name="Google Shape;262;p42"/>
          <p:cNvCxnSpPr/>
          <p:nvPr/>
        </p:nvCxnSpPr>
        <p:spPr>
          <a:xfrm>
            <a:off x="4143756" y="1160546"/>
            <a:ext cx="3902240" cy="0"/>
          </a:xfrm>
          <a:prstGeom prst="straightConnector1">
            <a:avLst/>
          </a:prstGeom>
          <a:noFill/>
          <a:ln cap="flat" cmpd="sng" w="9525">
            <a:solidFill>
              <a:srgbClr val="E0E3E6"/>
            </a:solidFill>
            <a:prstDash val="solid"/>
            <a:miter lim="800000"/>
            <a:headEnd len="sm" w="sm" type="none"/>
            <a:tailEnd len="sm" w="sm" type="none"/>
          </a:ln>
        </p:spPr>
      </p:cxnSp>
      <p:sp>
        <p:nvSpPr>
          <p:cNvPr id="263" name="Google Shape;263;p42"/>
          <p:cNvSpPr/>
          <p:nvPr/>
        </p:nvSpPr>
        <p:spPr>
          <a:xfrm>
            <a:off x="8164790" y="114300"/>
            <a:ext cx="3912910"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64" name="Google Shape;264;p42"/>
          <p:cNvCxnSpPr/>
          <p:nvPr/>
        </p:nvCxnSpPr>
        <p:spPr>
          <a:xfrm>
            <a:off x="8169002" y="1160546"/>
            <a:ext cx="3908409" cy="0"/>
          </a:xfrm>
          <a:prstGeom prst="straightConnector1">
            <a:avLst/>
          </a:prstGeom>
          <a:noFill/>
          <a:ln cap="flat" cmpd="sng" w="9525">
            <a:solidFill>
              <a:srgbClr val="E0E3E6"/>
            </a:solidFill>
            <a:prstDash val="solid"/>
            <a:miter lim="800000"/>
            <a:headEnd len="sm" w="sm" type="none"/>
            <a:tailEnd len="sm" w="sm" type="none"/>
          </a:ln>
        </p:spPr>
      </p:cxnSp>
      <p:sp>
        <p:nvSpPr>
          <p:cNvPr id="265" name="Google Shape;265;p42"/>
          <p:cNvSpPr txBox="1"/>
          <p:nvPr>
            <p:ph idx="1" type="body"/>
          </p:nvPr>
        </p:nvSpPr>
        <p:spPr>
          <a:xfrm>
            <a:off x="287383" y="357883"/>
            <a:ext cx="3531351"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42"/>
          <p:cNvSpPr txBox="1"/>
          <p:nvPr>
            <p:ph idx="2" type="body"/>
          </p:nvPr>
        </p:nvSpPr>
        <p:spPr>
          <a:xfrm>
            <a:off x="295185" y="668495"/>
            <a:ext cx="3526379"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42"/>
          <p:cNvSpPr txBox="1"/>
          <p:nvPr>
            <p:ph idx="3" type="body"/>
          </p:nvPr>
        </p:nvSpPr>
        <p:spPr>
          <a:xfrm>
            <a:off x="4330044" y="357883"/>
            <a:ext cx="3531351"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42"/>
          <p:cNvSpPr txBox="1"/>
          <p:nvPr>
            <p:ph idx="4" type="body"/>
          </p:nvPr>
        </p:nvSpPr>
        <p:spPr>
          <a:xfrm>
            <a:off x="4330044" y="668495"/>
            <a:ext cx="3526379"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42"/>
          <p:cNvSpPr txBox="1"/>
          <p:nvPr>
            <p:ph idx="5" type="body"/>
          </p:nvPr>
        </p:nvSpPr>
        <p:spPr>
          <a:xfrm>
            <a:off x="8359410" y="357883"/>
            <a:ext cx="3531351"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0" name="Google Shape;270;p42"/>
          <p:cNvSpPr txBox="1"/>
          <p:nvPr>
            <p:ph idx="6" type="body"/>
          </p:nvPr>
        </p:nvSpPr>
        <p:spPr>
          <a:xfrm>
            <a:off x="8359410" y="668495"/>
            <a:ext cx="3526379"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1" name="Google Shape;271;p42"/>
          <p:cNvSpPr txBox="1"/>
          <p:nvPr>
            <p:ph idx="7" type="body"/>
          </p:nvPr>
        </p:nvSpPr>
        <p:spPr>
          <a:xfrm>
            <a:off x="295185" y="1241266"/>
            <a:ext cx="3523549" cy="50087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2" name="Google Shape;272;p42"/>
          <p:cNvSpPr txBox="1"/>
          <p:nvPr>
            <p:ph idx="8" type="body"/>
          </p:nvPr>
        </p:nvSpPr>
        <p:spPr>
          <a:xfrm>
            <a:off x="4332874" y="1241266"/>
            <a:ext cx="3523549" cy="50087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3" name="Google Shape;273;p42"/>
          <p:cNvSpPr txBox="1"/>
          <p:nvPr>
            <p:ph idx="9" type="body"/>
          </p:nvPr>
        </p:nvSpPr>
        <p:spPr>
          <a:xfrm>
            <a:off x="8362240" y="1241266"/>
            <a:ext cx="3523549" cy="50087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3840">
          <p15:clr>
            <a:srgbClr val="FBAE40"/>
          </p15:clr>
        </p15:guide>
        <p15:guide id="2" pos="2640">
          <p15:clr>
            <a:srgbClr val="FBAE40"/>
          </p15:clr>
        </p15:guide>
        <p15:guide id="3" pos="2592">
          <p15:clr>
            <a:srgbClr val="FBAE40"/>
          </p15:clr>
        </p15:guide>
        <p15:guide id="4" pos="2688">
          <p15:clr>
            <a:srgbClr val="FBAE40"/>
          </p15:clr>
        </p15:guide>
        <p15:guide id="5" pos="4992">
          <p15:clr>
            <a:srgbClr val="FBAE40"/>
          </p15:clr>
        </p15:guide>
        <p15:guide id="6" pos="5088">
          <p15:clr>
            <a:srgbClr val="FBAE40"/>
          </p15:clr>
        </p15:guide>
        <p15:guide id="7" pos="5040">
          <p15:clr>
            <a:srgbClr val="FBAE40"/>
          </p15:clr>
        </p15:guide>
        <p15:guide id="8" pos="1440">
          <p15:clr>
            <a:srgbClr val="FBAE40"/>
          </p15:clr>
        </p15:guide>
        <p15:guide id="9" pos="6240">
          <p15:clr>
            <a:srgbClr val="FBAE40"/>
          </p15:clr>
        </p15:guide>
        <p15:guide id="10" pos="2472">
          <p15:clr>
            <a:srgbClr val="FBAE40"/>
          </p15:clr>
        </p15:guide>
        <p15:guide id="11" pos="2808">
          <p15:clr>
            <a:srgbClr val="FBAE40"/>
          </p15:clr>
        </p15:guide>
        <p15:guide id="12" pos="4872">
          <p15:clr>
            <a:srgbClr val="FBAE40"/>
          </p15:clr>
        </p15:guide>
        <p15:guide id="13" pos="520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Slide">
  <p:cSld name="25_Blank Slide">
    <p:spTree>
      <p:nvGrpSpPr>
        <p:cNvPr id="274" name="Shape 274"/>
        <p:cNvGrpSpPr/>
        <p:nvPr/>
      </p:nvGrpSpPr>
      <p:grpSpPr>
        <a:xfrm>
          <a:off x="0" y="0"/>
          <a:ext cx="0" cy="0"/>
          <a:chOff x="0" y="0"/>
          <a:chExt cx="0" cy="0"/>
        </a:xfrm>
      </p:grpSpPr>
      <p:pic>
        <p:nvPicPr>
          <p:cNvPr id="275" name="Google Shape;275;p43"/>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276" name="Google Shape;276;p43"/>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277" name="Google Shape;277;p43"/>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278" name="Google Shape;278;p43"/>
          <p:cNvSpPr/>
          <p:nvPr/>
        </p:nvSpPr>
        <p:spPr>
          <a:xfrm>
            <a:off x="114300" y="114300"/>
            <a:ext cx="3661720"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79" name="Google Shape;279;p43"/>
          <p:cNvCxnSpPr/>
          <p:nvPr/>
        </p:nvCxnSpPr>
        <p:spPr>
          <a:xfrm>
            <a:off x="118512" y="1160546"/>
            <a:ext cx="3657508" cy="0"/>
          </a:xfrm>
          <a:prstGeom prst="straightConnector1">
            <a:avLst/>
          </a:prstGeom>
          <a:noFill/>
          <a:ln cap="flat" cmpd="sng" w="9525">
            <a:solidFill>
              <a:srgbClr val="E0E3E6"/>
            </a:solidFill>
            <a:prstDash val="solid"/>
            <a:miter lim="800000"/>
            <a:headEnd len="sm" w="sm" type="none"/>
            <a:tailEnd len="sm" w="sm" type="none"/>
          </a:ln>
        </p:spPr>
      </p:cxnSp>
      <p:sp>
        <p:nvSpPr>
          <p:cNvPr id="280" name="Google Shape;280;p43"/>
          <p:cNvSpPr/>
          <p:nvPr/>
        </p:nvSpPr>
        <p:spPr>
          <a:xfrm>
            <a:off x="3924300" y="114300"/>
            <a:ext cx="8153400"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281" name="Google Shape;281;p43"/>
          <p:cNvCxnSpPr/>
          <p:nvPr/>
        </p:nvCxnSpPr>
        <p:spPr>
          <a:xfrm>
            <a:off x="3932890" y="1160546"/>
            <a:ext cx="8144021" cy="0"/>
          </a:xfrm>
          <a:prstGeom prst="straightConnector1">
            <a:avLst/>
          </a:prstGeom>
          <a:noFill/>
          <a:ln cap="flat" cmpd="sng" w="9525">
            <a:solidFill>
              <a:srgbClr val="E0E3E6"/>
            </a:solidFill>
            <a:prstDash val="solid"/>
            <a:miter lim="800000"/>
            <a:headEnd len="sm" w="sm" type="none"/>
            <a:tailEnd len="sm" w="sm" type="none"/>
          </a:ln>
        </p:spPr>
      </p:cxnSp>
      <p:sp>
        <p:nvSpPr>
          <p:cNvPr id="282" name="Google Shape;282;p43"/>
          <p:cNvSpPr txBox="1"/>
          <p:nvPr>
            <p:ph idx="1" type="body"/>
          </p:nvPr>
        </p:nvSpPr>
        <p:spPr>
          <a:xfrm>
            <a:off x="295373" y="357883"/>
            <a:ext cx="327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43"/>
          <p:cNvSpPr txBox="1"/>
          <p:nvPr>
            <p:ph idx="2" type="body"/>
          </p:nvPr>
        </p:nvSpPr>
        <p:spPr>
          <a:xfrm>
            <a:off x="295373" y="668495"/>
            <a:ext cx="327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43"/>
          <p:cNvSpPr txBox="1"/>
          <p:nvPr>
            <p:ph idx="3" type="body"/>
          </p:nvPr>
        </p:nvSpPr>
        <p:spPr>
          <a:xfrm>
            <a:off x="4114800" y="357883"/>
            <a:ext cx="708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43"/>
          <p:cNvSpPr txBox="1"/>
          <p:nvPr>
            <p:ph idx="4" type="body"/>
          </p:nvPr>
        </p:nvSpPr>
        <p:spPr>
          <a:xfrm>
            <a:off x="4114800" y="668495"/>
            <a:ext cx="708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43"/>
          <p:cNvSpPr txBox="1"/>
          <p:nvPr>
            <p:ph idx="5" type="body"/>
          </p:nvPr>
        </p:nvSpPr>
        <p:spPr>
          <a:xfrm>
            <a:off x="295374" y="1261376"/>
            <a:ext cx="3276600" cy="4983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43"/>
          <p:cNvSpPr txBox="1"/>
          <p:nvPr>
            <p:ph idx="6" type="body"/>
          </p:nvPr>
        </p:nvSpPr>
        <p:spPr>
          <a:xfrm>
            <a:off x="4114800" y="1261375"/>
            <a:ext cx="7820526" cy="49830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2640">
          <p15:clr>
            <a:srgbClr val="FBAE40"/>
          </p15:clr>
        </p15:guide>
        <p15:guide id="2" pos="2592">
          <p15:clr>
            <a:srgbClr val="FBAE40"/>
          </p15:clr>
        </p15:guide>
        <p15:guide id="3" pos="2688">
          <p15:clr>
            <a:srgbClr val="FBAE40"/>
          </p15:clr>
        </p15:guide>
        <p15:guide id="4" pos="5040">
          <p15:clr>
            <a:srgbClr val="FBAE40"/>
          </p15:clr>
        </p15:guide>
        <p15:guide id="5" pos="1440">
          <p15:clr>
            <a:srgbClr val="FBAE40"/>
          </p15:clr>
        </p15:guide>
        <p15:guide id="6" pos="2472">
          <p15:clr>
            <a:srgbClr val="FBAE40"/>
          </p15:clr>
        </p15:guide>
        <p15:guide id="7" pos="280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Slide">
  <p:cSld name="26_Blank Slide">
    <p:spTree>
      <p:nvGrpSpPr>
        <p:cNvPr id="288" name="Shape 288"/>
        <p:cNvGrpSpPr/>
        <p:nvPr/>
      </p:nvGrpSpPr>
      <p:grpSpPr>
        <a:xfrm>
          <a:off x="0" y="0"/>
          <a:ext cx="0" cy="0"/>
          <a:chOff x="0" y="0"/>
          <a:chExt cx="0" cy="0"/>
        </a:xfrm>
      </p:grpSpPr>
      <p:pic>
        <p:nvPicPr>
          <p:cNvPr id="289" name="Google Shape;289;p44"/>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290" name="Google Shape;290;p44"/>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291" name="Google Shape;291;p44"/>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292" name="Google Shape;292;p44"/>
          <p:cNvSpPr/>
          <p:nvPr/>
        </p:nvSpPr>
        <p:spPr>
          <a:xfrm>
            <a:off x="114300" y="114300"/>
            <a:ext cx="11963400" cy="167537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293" name="Google Shape;293;p44"/>
          <p:cNvSpPr/>
          <p:nvPr/>
        </p:nvSpPr>
        <p:spPr>
          <a:xfrm>
            <a:off x="114300" y="1903971"/>
            <a:ext cx="11963400" cy="449683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294" name="Google Shape;294;p44"/>
          <p:cNvSpPr txBox="1"/>
          <p:nvPr>
            <p:ph idx="1" type="body"/>
          </p:nvPr>
        </p:nvSpPr>
        <p:spPr>
          <a:xfrm>
            <a:off x="304800" y="706439"/>
            <a:ext cx="11601254"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5" name="Google Shape;295;p44"/>
          <p:cNvSpPr txBox="1"/>
          <p:nvPr>
            <p:ph idx="2" type="body"/>
          </p:nvPr>
        </p:nvSpPr>
        <p:spPr>
          <a:xfrm>
            <a:off x="304800" y="1017051"/>
            <a:ext cx="11601254"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6" name="Google Shape;296;p44"/>
          <p:cNvSpPr/>
          <p:nvPr/>
        </p:nvSpPr>
        <p:spPr>
          <a:xfrm>
            <a:off x="114300" y="1903971"/>
            <a:ext cx="11963400" cy="449683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297" name="Google Shape;297;p44"/>
          <p:cNvSpPr txBox="1"/>
          <p:nvPr>
            <p:ph idx="3" type="body"/>
          </p:nvPr>
        </p:nvSpPr>
        <p:spPr>
          <a:xfrm>
            <a:off x="304800" y="2056183"/>
            <a:ext cx="11601254" cy="4200239"/>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3840">
          <p15:clr>
            <a:srgbClr val="FBAE40"/>
          </p15:clr>
        </p15:guide>
        <p15:guide id="2" orient="horz" pos="1392">
          <p15:clr>
            <a:srgbClr val="FBAE40"/>
          </p15:clr>
        </p15:guide>
        <p15:guide id="3" orient="horz" pos="12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Header">
  <p:cSld name="Single Line Header">
    <p:spTree>
      <p:nvGrpSpPr>
        <p:cNvPr id="298" name="Shape 298"/>
        <p:cNvGrpSpPr/>
        <p:nvPr/>
      </p:nvGrpSpPr>
      <p:grpSpPr>
        <a:xfrm>
          <a:off x="0" y="0"/>
          <a:ext cx="0" cy="0"/>
          <a:chOff x="0" y="0"/>
          <a:chExt cx="0" cy="0"/>
        </a:xfrm>
      </p:grpSpPr>
      <p:pic>
        <p:nvPicPr>
          <p:cNvPr id="299" name="Google Shape;299;p45"/>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300" name="Google Shape;300;p45"/>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301" name="Google Shape;301;p45"/>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302" name="Google Shape;302;p45"/>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303" name="Google Shape;303;p45"/>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304" name="Google Shape;304;p45"/>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305" name="Google Shape;305;p45"/>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306" name="Google Shape;306;p45"/>
          <p:cNvSpPr txBox="1"/>
          <p:nvPr>
            <p:ph type="title"/>
          </p:nvPr>
        </p:nvSpPr>
        <p:spPr>
          <a:xfrm>
            <a:off x="1067929" y="0"/>
            <a:ext cx="10743072"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307" name="Shape 307"/>
        <p:cNvGrpSpPr/>
        <p:nvPr/>
      </p:nvGrpSpPr>
      <p:grpSpPr>
        <a:xfrm>
          <a:off x="0" y="0"/>
          <a:ext cx="0" cy="0"/>
          <a:chOff x="0" y="0"/>
          <a:chExt cx="0" cy="0"/>
        </a:xfrm>
      </p:grpSpPr>
      <p:pic>
        <p:nvPicPr>
          <p:cNvPr id="308" name="Google Shape;308;p46"/>
          <p:cNvPicPr preferRelativeResize="0"/>
          <p:nvPr/>
        </p:nvPicPr>
        <p:blipFill rotWithShape="1">
          <a:blip r:embed="rId2">
            <a:alphaModFix/>
          </a:blip>
          <a:srcRect b="53290" l="0" r="0" t="0"/>
          <a:stretch/>
        </p:blipFill>
        <p:spPr>
          <a:xfrm>
            <a:off x="1588" y="1"/>
            <a:ext cx="12190412" cy="1600199"/>
          </a:xfrm>
          <a:prstGeom prst="rect">
            <a:avLst/>
          </a:prstGeom>
          <a:solidFill>
            <a:srgbClr val="7F7F7F"/>
          </a:solidFill>
          <a:ln>
            <a:noFill/>
          </a:ln>
        </p:spPr>
      </p:pic>
      <p:sp>
        <p:nvSpPr>
          <p:cNvPr id="309" name="Google Shape;309;p46"/>
          <p:cNvSpPr txBox="1"/>
          <p:nvPr>
            <p:ph type="title"/>
          </p:nvPr>
        </p:nvSpPr>
        <p:spPr>
          <a:xfrm>
            <a:off x="893380" y="542406"/>
            <a:ext cx="10689022" cy="62457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0" name="Google Shape;310;p46"/>
          <p:cNvSpPr txBox="1"/>
          <p:nvPr>
            <p:ph idx="1" type="body"/>
          </p:nvPr>
        </p:nvSpPr>
        <p:spPr>
          <a:xfrm>
            <a:off x="893763" y="449364"/>
            <a:ext cx="10688639" cy="2905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1" name="Google Shape;311;p46"/>
          <p:cNvSpPr/>
          <p:nvPr/>
        </p:nvSpPr>
        <p:spPr>
          <a:xfrm>
            <a:off x="772137" y="-3947"/>
            <a:ext cx="27432" cy="137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46"/>
          <p:cNvSpPr txBox="1"/>
          <p:nvPr/>
        </p:nvSpPr>
        <p:spPr>
          <a:xfrm>
            <a:off x="785853" y="0"/>
            <a:ext cx="325730" cy="276999"/>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bel"/>
                <a:ea typeface="Abel"/>
                <a:cs typeface="Abel"/>
                <a:sym typeface="Abel"/>
              </a:rPr>
              <a:t>    </a:t>
            </a:r>
            <a:endParaRPr sz="1200">
              <a:solidFill>
                <a:schemeClr val="lt1"/>
              </a:solidFill>
              <a:latin typeface="Abel"/>
              <a:ea typeface="Abel"/>
              <a:cs typeface="Abel"/>
              <a:sym typeface="Abel"/>
            </a:endParaRPr>
          </a:p>
        </p:txBody>
      </p:sp>
      <p:pic>
        <p:nvPicPr>
          <p:cNvPr id="313" name="Google Shape;313;p46"/>
          <p:cNvPicPr preferRelativeResize="0"/>
          <p:nvPr/>
        </p:nvPicPr>
        <p:blipFill rotWithShape="1">
          <a:blip r:embed="rId3">
            <a:alphaModFix/>
          </a:blip>
          <a:srcRect b="0" l="0" r="0" t="0"/>
          <a:stretch/>
        </p:blipFill>
        <p:spPr>
          <a:xfrm>
            <a:off x="162368" y="430585"/>
            <a:ext cx="469900" cy="591918"/>
          </a:xfrm>
          <a:prstGeom prst="rect">
            <a:avLst/>
          </a:prstGeom>
          <a:noFill/>
          <a:ln>
            <a:noFill/>
          </a:ln>
        </p:spPr>
      </p:pic>
      <p:sp>
        <p:nvSpPr>
          <p:cNvPr id="314" name="Google Shape;314;p46"/>
          <p:cNvSpPr txBox="1"/>
          <p:nvPr/>
        </p:nvSpPr>
        <p:spPr>
          <a:xfrm>
            <a:off x="719544" y="-13313"/>
            <a:ext cx="42345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lang="en-US" sz="1100">
                <a:solidFill>
                  <a:schemeClr val="lt1"/>
                </a:solidFill>
                <a:latin typeface="Century Gothic"/>
                <a:ea typeface="Century Gothic"/>
                <a:cs typeface="Century Gothic"/>
                <a:sym typeface="Century Gothic"/>
              </a:rPr>
              <a:t>‹#›</a:t>
            </a:fld>
            <a:endParaRPr b="1" sz="1200">
              <a:solidFill>
                <a:schemeClr val="lt1"/>
              </a:solidFill>
              <a:latin typeface="Century Gothic"/>
              <a:ea typeface="Century Gothic"/>
              <a:cs typeface="Century Gothic"/>
              <a:sym typeface="Century Gothic"/>
            </a:endParaRPr>
          </a:p>
        </p:txBody>
      </p:sp>
      <p:cxnSp>
        <p:nvCxnSpPr>
          <p:cNvPr id="315" name="Google Shape;315;p46"/>
          <p:cNvCxnSpPr/>
          <p:nvPr/>
        </p:nvCxnSpPr>
        <p:spPr>
          <a:xfrm>
            <a:off x="0" y="1600200"/>
            <a:ext cx="12192000" cy="0"/>
          </a:xfrm>
          <a:prstGeom prst="straightConnector1">
            <a:avLst/>
          </a:prstGeom>
          <a:noFill/>
          <a:ln cap="flat" cmpd="sng" w="66675">
            <a:solidFill>
              <a:schemeClr val="accent1"/>
            </a:solidFill>
            <a:prstDash val="solid"/>
            <a:miter lim="800000"/>
            <a:headEnd len="sm" w="sm" type="none"/>
            <a:tailEnd len="sm" w="sm" type="none"/>
          </a:ln>
        </p:spPr>
      </p:cxnSp>
      <p:sp>
        <p:nvSpPr>
          <p:cNvPr id="316" name="Google Shape;316;p46"/>
          <p:cNvSpPr txBox="1"/>
          <p:nvPr>
            <p:ph idx="2" type="body"/>
          </p:nvPr>
        </p:nvSpPr>
        <p:spPr>
          <a:xfrm>
            <a:off x="893763" y="1035042"/>
            <a:ext cx="10688639" cy="2905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ark _ Blank">
  <p:cSld name="2_Dark _ Blank">
    <p:spTree>
      <p:nvGrpSpPr>
        <p:cNvPr id="317" name="Shape 317"/>
        <p:cNvGrpSpPr/>
        <p:nvPr/>
      </p:nvGrpSpPr>
      <p:grpSpPr>
        <a:xfrm>
          <a:off x="0" y="0"/>
          <a:ext cx="0" cy="0"/>
          <a:chOff x="0" y="0"/>
          <a:chExt cx="0" cy="0"/>
        </a:xfrm>
      </p:grpSpPr>
      <p:pic>
        <p:nvPicPr>
          <p:cNvPr id="318" name="Google Shape;318;p47"/>
          <p:cNvPicPr preferRelativeResize="0"/>
          <p:nvPr/>
        </p:nvPicPr>
        <p:blipFill rotWithShape="1">
          <a:blip r:embed="rId2">
            <a:alphaModFix/>
          </a:blip>
          <a:srcRect b="0" l="0" r="0" t="0"/>
          <a:stretch/>
        </p:blipFill>
        <p:spPr>
          <a:xfrm>
            <a:off x="1588" y="0"/>
            <a:ext cx="12190412" cy="1121735"/>
          </a:xfrm>
          <a:prstGeom prst="rect">
            <a:avLst/>
          </a:prstGeom>
          <a:solidFill>
            <a:srgbClr val="7F7F7F"/>
          </a:solidFill>
          <a:ln>
            <a:noFill/>
          </a:ln>
        </p:spPr>
      </p:pic>
      <p:sp>
        <p:nvSpPr>
          <p:cNvPr id="319" name="Google Shape;319;p47"/>
          <p:cNvSpPr txBox="1"/>
          <p:nvPr>
            <p:ph type="title"/>
          </p:nvPr>
        </p:nvSpPr>
        <p:spPr>
          <a:xfrm>
            <a:off x="1087696" y="498058"/>
            <a:ext cx="8610600" cy="4954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Century Gothic"/>
              <a:buNone/>
              <a:defRPr b="1" i="0" sz="2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320" name="Google Shape;320;p47"/>
          <p:cNvCxnSpPr/>
          <p:nvPr/>
        </p:nvCxnSpPr>
        <p:spPr>
          <a:xfrm>
            <a:off x="0" y="1121735"/>
            <a:ext cx="12192000" cy="0"/>
          </a:xfrm>
          <a:prstGeom prst="straightConnector1">
            <a:avLst/>
          </a:prstGeom>
          <a:noFill/>
          <a:ln cap="flat" cmpd="sng" w="66675">
            <a:solidFill>
              <a:schemeClr val="dk1"/>
            </a:solidFill>
            <a:prstDash val="solid"/>
            <a:miter lim="800000"/>
            <a:headEnd len="sm" w="sm" type="none"/>
            <a:tailEnd len="sm" w="sm" type="none"/>
          </a:ln>
        </p:spPr>
      </p:cxnSp>
      <p:pic>
        <p:nvPicPr>
          <p:cNvPr id="321" name="Google Shape;321;p47"/>
          <p:cNvPicPr preferRelativeResize="0"/>
          <p:nvPr/>
        </p:nvPicPr>
        <p:blipFill rotWithShape="1">
          <a:blip r:embed="rId3">
            <a:alphaModFix/>
          </a:blip>
          <a:srcRect b="0" l="0" r="0" t="0"/>
          <a:stretch/>
        </p:blipFill>
        <p:spPr>
          <a:xfrm>
            <a:off x="391623" y="354418"/>
            <a:ext cx="404783" cy="549348"/>
          </a:xfrm>
          <a:prstGeom prst="rect">
            <a:avLst/>
          </a:prstGeom>
          <a:noFill/>
          <a:ln>
            <a:noFill/>
          </a:ln>
        </p:spPr>
      </p:pic>
      <p:sp>
        <p:nvSpPr>
          <p:cNvPr id="322" name="Google Shape;322;p47"/>
          <p:cNvSpPr txBox="1"/>
          <p:nvPr>
            <p:ph idx="1" type="body"/>
          </p:nvPr>
        </p:nvSpPr>
        <p:spPr>
          <a:xfrm>
            <a:off x="1087696" y="221556"/>
            <a:ext cx="8610600" cy="3190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Century Gothic"/>
                <a:ea typeface="Century Gothic"/>
                <a:cs typeface="Century Gothic"/>
                <a:sym typeface="Century Gothic"/>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Blank">
  <p:cSld name="Photo Left Blank">
    <p:spTree>
      <p:nvGrpSpPr>
        <p:cNvPr id="323" name="Shape 323"/>
        <p:cNvGrpSpPr/>
        <p:nvPr/>
      </p:nvGrpSpPr>
      <p:grpSpPr>
        <a:xfrm>
          <a:off x="0" y="0"/>
          <a:ext cx="0" cy="0"/>
          <a:chOff x="0" y="0"/>
          <a:chExt cx="0" cy="0"/>
        </a:xfrm>
      </p:grpSpPr>
      <p:pic>
        <p:nvPicPr>
          <p:cNvPr id="324" name="Google Shape;324;p48"/>
          <p:cNvPicPr preferRelativeResize="0"/>
          <p:nvPr/>
        </p:nvPicPr>
        <p:blipFill rotWithShape="1">
          <a:blip r:embed="rId2">
            <a:alphaModFix/>
          </a:blip>
          <a:srcRect b="0" l="0" r="0" t="0"/>
          <a:stretch/>
        </p:blipFill>
        <p:spPr>
          <a:xfrm>
            <a:off x="0" y="0"/>
            <a:ext cx="3360738" cy="6858000"/>
          </a:xfrm>
          <a:prstGeom prst="rect">
            <a:avLst/>
          </a:prstGeom>
          <a:noFill/>
          <a:ln>
            <a:noFill/>
          </a:ln>
        </p:spPr>
      </p:pic>
      <p:sp>
        <p:nvSpPr>
          <p:cNvPr id="325" name="Google Shape;325;p48"/>
          <p:cNvSpPr/>
          <p:nvPr/>
        </p:nvSpPr>
        <p:spPr>
          <a:xfrm>
            <a:off x="0" y="0"/>
            <a:ext cx="3360738" cy="6858000"/>
          </a:xfrm>
          <a:prstGeom prst="rect">
            <a:avLst/>
          </a:prstGeom>
          <a:solidFill>
            <a:schemeClr val="dk1">
              <a:alpha val="88627"/>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326" name="Google Shape;326;p48"/>
          <p:cNvPicPr preferRelativeResize="0"/>
          <p:nvPr/>
        </p:nvPicPr>
        <p:blipFill rotWithShape="1">
          <a:blip r:embed="rId3">
            <a:alphaModFix/>
          </a:blip>
          <a:srcRect b="0" l="0" r="0" t="0"/>
          <a:stretch/>
        </p:blipFill>
        <p:spPr>
          <a:xfrm>
            <a:off x="336118" y="283918"/>
            <a:ext cx="227200" cy="30834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Header - 1 Placeholder">
  <p:cSld name="Single Line Header - 1 Placeholder">
    <p:spTree>
      <p:nvGrpSpPr>
        <p:cNvPr id="34" name="Shape 34"/>
        <p:cNvGrpSpPr/>
        <p:nvPr/>
      </p:nvGrpSpPr>
      <p:grpSpPr>
        <a:xfrm>
          <a:off x="0" y="0"/>
          <a:ext cx="0" cy="0"/>
          <a:chOff x="0" y="0"/>
          <a:chExt cx="0" cy="0"/>
        </a:xfrm>
      </p:grpSpPr>
      <p:pic>
        <p:nvPicPr>
          <p:cNvPr id="35" name="Google Shape;35;p22"/>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36" name="Google Shape;36;p22"/>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0" i="0" sz="1100" u="none" cap="none" strike="noStrike">
              <a:solidFill>
                <a:srgbClr val="7A7571"/>
              </a:solidFill>
              <a:latin typeface="Century Gothic"/>
              <a:ea typeface="Century Gothic"/>
              <a:cs typeface="Century Gothic"/>
              <a:sym typeface="Century Gothic"/>
            </a:endParaRPr>
          </a:p>
        </p:txBody>
      </p:sp>
      <p:pic>
        <p:nvPicPr>
          <p:cNvPr id="37" name="Google Shape;37;p22"/>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38" name="Google Shape;38;p22"/>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39" name="Google Shape;39;p22"/>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40" name="Google Shape;40;p22"/>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41" name="Google Shape;41;p22"/>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42" name="Google Shape;42;p22"/>
          <p:cNvSpPr txBox="1"/>
          <p:nvPr>
            <p:ph idx="1" type="body"/>
          </p:nvPr>
        </p:nvSpPr>
        <p:spPr>
          <a:xfrm>
            <a:off x="114300" y="1219198"/>
            <a:ext cx="11963400" cy="5181601"/>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22"/>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Left 1/3">
  <p:cSld name="1_Photo Left 1/3">
    <p:spTree>
      <p:nvGrpSpPr>
        <p:cNvPr id="327" name="Shape 327"/>
        <p:cNvGrpSpPr/>
        <p:nvPr/>
      </p:nvGrpSpPr>
      <p:grpSpPr>
        <a:xfrm>
          <a:off x="0" y="0"/>
          <a:ext cx="0" cy="0"/>
          <a:chOff x="0" y="0"/>
          <a:chExt cx="0" cy="0"/>
        </a:xfrm>
      </p:grpSpPr>
      <p:pic>
        <p:nvPicPr>
          <p:cNvPr id="328" name="Google Shape;328;p49"/>
          <p:cNvPicPr preferRelativeResize="0"/>
          <p:nvPr/>
        </p:nvPicPr>
        <p:blipFill rotWithShape="1">
          <a:blip r:embed="rId2">
            <a:alphaModFix/>
          </a:blip>
          <a:srcRect b="0" l="1" r="72432" t="0"/>
          <a:stretch/>
        </p:blipFill>
        <p:spPr>
          <a:xfrm>
            <a:off x="-3" y="1"/>
            <a:ext cx="3360739" cy="6858000"/>
          </a:xfrm>
          <a:prstGeom prst="rect">
            <a:avLst/>
          </a:prstGeom>
          <a:noFill/>
          <a:ln>
            <a:noFill/>
          </a:ln>
        </p:spPr>
      </p:pic>
      <p:sp>
        <p:nvSpPr>
          <p:cNvPr id="329" name="Google Shape;329;p49"/>
          <p:cNvSpPr/>
          <p:nvPr/>
        </p:nvSpPr>
        <p:spPr>
          <a:xfrm>
            <a:off x="0" y="0"/>
            <a:ext cx="336073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330" name="Google Shape;330;p49"/>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31" name="Google Shape;331;p49"/>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332" name="Google Shape;332;p49"/>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333" name="Google Shape;333;p49"/>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334" name="Google Shape;334;p49"/>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graphicFrame>
        <p:nvGraphicFramePr>
          <p:cNvPr id="335" name="Google Shape;335;p49"/>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36" name="Google Shape;336;p49"/>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337" name="Google Shape;337;p49"/>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338" name="Google Shape;338;p49"/>
          <p:cNvCxnSpPr/>
          <p:nvPr/>
        </p:nvCxnSpPr>
        <p:spPr>
          <a:xfrm>
            <a:off x="451063"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339" name="Google Shape;339;p49"/>
          <p:cNvCxnSpPr/>
          <p:nvPr/>
        </p:nvCxnSpPr>
        <p:spPr>
          <a:xfrm>
            <a:off x="3360738"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340" name="Google Shape;340;p49"/>
          <p:cNvSpPr txBox="1"/>
          <p:nvPr>
            <p:ph idx="1" type="body"/>
          </p:nvPr>
        </p:nvSpPr>
        <p:spPr>
          <a:xfrm>
            <a:off x="354906" y="2303658"/>
            <a:ext cx="2895600" cy="154814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2"/>
              </a:buClr>
              <a:buSzPts val="2400"/>
              <a:buFont typeface="Arial"/>
              <a:buChar char="•"/>
              <a:defRPr b="1" i="0" sz="2400" u="none" cap="none" strike="noStrike">
                <a:solidFill>
                  <a:schemeClr val="dk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1"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36">
          <p15:clr>
            <a:srgbClr val="FBAE40"/>
          </p15:clr>
        </p15:guide>
        <p15:guide id="2" pos="2400">
          <p15:clr>
            <a:srgbClr val="FBAE40"/>
          </p15:clr>
        </p15:guide>
        <p15:guide id="3" pos="2112">
          <p15:clr>
            <a:srgbClr val="FBAE40"/>
          </p15:clr>
        </p15:guide>
        <p15:guide id="4" orient="horz" pos="264">
          <p15:clr>
            <a:srgbClr val="FBAE40"/>
          </p15:clr>
        </p15:guide>
        <p15:guide id="5" pos="4896">
          <p15:clr>
            <a:srgbClr val="FBAE40"/>
          </p15:clr>
        </p15:guide>
        <p15:guide id="6" pos="4848">
          <p15:clr>
            <a:srgbClr val="FBAE40"/>
          </p15:clr>
        </p15:guide>
        <p15:guide id="7" pos="4944">
          <p15:clr>
            <a:srgbClr val="FBAE40"/>
          </p15:clr>
        </p15:guide>
        <p15:guide id="8" orient="horz" pos="2040">
          <p15:clr>
            <a:srgbClr val="FBAE40"/>
          </p15:clr>
        </p15:guide>
        <p15:guide id="9" orient="horz" pos="20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Left 2/3-ish w/ Text Boxes">
  <p:cSld name="1_Photo Left 2/3-ish w/ Text Boxes">
    <p:spTree>
      <p:nvGrpSpPr>
        <p:cNvPr id="341" name="Shape 341"/>
        <p:cNvGrpSpPr/>
        <p:nvPr/>
      </p:nvGrpSpPr>
      <p:grpSpPr>
        <a:xfrm>
          <a:off x="0" y="0"/>
          <a:ext cx="0" cy="0"/>
          <a:chOff x="0" y="0"/>
          <a:chExt cx="0" cy="0"/>
        </a:xfrm>
      </p:grpSpPr>
      <p:pic>
        <p:nvPicPr>
          <p:cNvPr id="342" name="Google Shape;342;p50"/>
          <p:cNvPicPr preferRelativeResize="0"/>
          <p:nvPr/>
        </p:nvPicPr>
        <p:blipFill rotWithShape="1">
          <a:blip r:embed="rId2">
            <a:alphaModFix/>
          </a:blip>
          <a:srcRect b="0" l="0" r="43601" t="0"/>
          <a:stretch/>
        </p:blipFill>
        <p:spPr>
          <a:xfrm>
            <a:off x="678" y="0"/>
            <a:ext cx="6875443" cy="6857999"/>
          </a:xfrm>
          <a:prstGeom prst="rect">
            <a:avLst/>
          </a:prstGeom>
          <a:noFill/>
          <a:ln>
            <a:noFill/>
          </a:ln>
        </p:spPr>
      </p:pic>
      <p:sp>
        <p:nvSpPr>
          <p:cNvPr id="343" name="Google Shape;343;p50"/>
          <p:cNvSpPr/>
          <p:nvPr/>
        </p:nvSpPr>
        <p:spPr>
          <a:xfrm>
            <a:off x="0" y="0"/>
            <a:ext cx="688864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344" name="Google Shape;344;p50"/>
          <p:cNvGraphicFramePr/>
          <p:nvPr/>
        </p:nvGraphicFramePr>
        <p:xfrm>
          <a:off x="6882384"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45" name="Google Shape;345;p50"/>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346" name="Google Shape;346;p50"/>
          <p:cNvCxnSpPr/>
          <p:nvPr/>
        </p:nvCxnSpPr>
        <p:spPr>
          <a:xfrm>
            <a:off x="444926" y="3946742"/>
            <a:ext cx="691243" cy="0"/>
          </a:xfrm>
          <a:prstGeom prst="straightConnector1">
            <a:avLst/>
          </a:prstGeom>
          <a:noFill/>
          <a:ln cap="flat" cmpd="sng" w="25400">
            <a:solidFill>
              <a:schemeClr val="accent1"/>
            </a:solidFill>
            <a:prstDash val="solid"/>
            <a:miter lim="800000"/>
            <a:headEnd len="sm" w="sm" type="none"/>
            <a:tailEnd len="sm" w="sm" type="none"/>
          </a:ln>
        </p:spPr>
      </p:cxnSp>
      <p:sp>
        <p:nvSpPr>
          <p:cNvPr id="347" name="Google Shape;347;p50"/>
          <p:cNvSpPr txBox="1"/>
          <p:nvPr>
            <p:ph type="title"/>
          </p:nvPr>
        </p:nvSpPr>
        <p:spPr>
          <a:xfrm>
            <a:off x="354906" y="1984503"/>
            <a:ext cx="2895600" cy="1872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aphicFrame>
        <p:nvGraphicFramePr>
          <p:cNvPr id="348" name="Google Shape;348;p50"/>
          <p:cNvGraphicFramePr/>
          <p:nvPr/>
        </p:nvGraphicFramePr>
        <p:xfrm>
          <a:off x="6888647"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49" name="Google Shape;349;p50"/>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350" name="Google Shape;350;p50"/>
          <p:cNvCxnSpPr/>
          <p:nvPr/>
        </p:nvCxnSpPr>
        <p:spPr>
          <a:xfrm>
            <a:off x="6882385"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351" name="Google Shape;351;p50"/>
          <p:cNvSpPr txBox="1"/>
          <p:nvPr>
            <p:ph idx="1" type="body"/>
          </p:nvPr>
        </p:nvSpPr>
        <p:spPr>
          <a:xfrm>
            <a:off x="6966928" y="122126"/>
            <a:ext cx="5110771" cy="308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2" name="Google Shape;352;p50"/>
          <p:cNvSpPr txBox="1"/>
          <p:nvPr>
            <p:ph idx="2" type="body"/>
          </p:nvPr>
        </p:nvSpPr>
        <p:spPr>
          <a:xfrm>
            <a:off x="6966928" y="3310494"/>
            <a:ext cx="5110771" cy="3086392"/>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353" name="Shape 353"/>
        <p:cNvGrpSpPr/>
        <p:nvPr/>
      </p:nvGrpSpPr>
      <p:grpSpPr>
        <a:xfrm>
          <a:off x="0" y="0"/>
          <a:ext cx="0" cy="0"/>
          <a:chOff x="0" y="0"/>
          <a:chExt cx="0" cy="0"/>
        </a:xfrm>
      </p:grpSpPr>
      <p:sp>
        <p:nvSpPr>
          <p:cNvPr id="354" name="Google Shape;354;p5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5" name="Google Shape;355;p51"/>
          <p:cNvSpPr txBox="1"/>
          <p:nvPr>
            <p:ph idx="10" type="dt"/>
          </p:nvPr>
        </p:nvSpPr>
        <p:spPr>
          <a:xfrm>
            <a:off x="10160000" y="6478524"/>
            <a:ext cx="812800" cy="2194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6" name="Google Shape;356;p51"/>
          <p:cNvSpPr txBox="1"/>
          <p:nvPr>
            <p:ph idx="11" type="ftr"/>
          </p:nvPr>
        </p:nvSpPr>
        <p:spPr>
          <a:xfrm>
            <a:off x="609599" y="6501385"/>
            <a:ext cx="5495084" cy="2610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7" name="Google Shape;357;p51"/>
          <p:cNvSpPr txBox="1"/>
          <p:nvPr>
            <p:ph idx="12" type="sldNum"/>
          </p:nvPr>
        </p:nvSpPr>
        <p:spPr>
          <a:xfrm>
            <a:off x="211667" y="6478524"/>
            <a:ext cx="304800" cy="21945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358" name="Google Shape;358;p51"/>
          <p:cNvSpPr txBox="1"/>
          <p:nvPr>
            <p:ph idx="1" type="body"/>
          </p:nvPr>
        </p:nvSpPr>
        <p:spPr>
          <a:xfrm>
            <a:off x="609600" y="1133859"/>
            <a:ext cx="10972800" cy="2605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1"/>
              </a:buClr>
              <a:buSzPts val="1900"/>
              <a:buFont typeface="Arial"/>
              <a:buNone/>
              <a:defRPr b="0" i="0" sz="1900" u="none" cap="none" strike="noStrike">
                <a:solidFill>
                  <a:schemeClr val="accent1"/>
                </a:solidFill>
                <a:latin typeface="Calibri"/>
                <a:ea typeface="Calibri"/>
                <a:cs typeface="Calibri"/>
                <a:sym typeface="Calibri"/>
              </a:defRPr>
            </a:lvl1pPr>
            <a:lvl2pPr indent="-228600" lvl="1" marL="9144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2_Title and Content">
  <p:cSld name="Z2_Title and Content">
    <p:spTree>
      <p:nvGrpSpPr>
        <p:cNvPr id="359" name="Shape 359"/>
        <p:cNvGrpSpPr/>
        <p:nvPr/>
      </p:nvGrpSpPr>
      <p:grpSpPr>
        <a:xfrm>
          <a:off x="0" y="0"/>
          <a:ext cx="0" cy="0"/>
          <a:chOff x="0" y="0"/>
          <a:chExt cx="0" cy="0"/>
        </a:xfrm>
      </p:grpSpPr>
      <p:sp>
        <p:nvSpPr>
          <p:cNvPr id="360" name="Google Shape;360;p52"/>
          <p:cNvSpPr txBox="1"/>
          <p:nvPr>
            <p:ph idx="11" type="ftr"/>
          </p:nvPr>
        </p:nvSpPr>
        <p:spPr>
          <a:xfrm>
            <a:off x="4038600" y="6339840"/>
            <a:ext cx="4114800" cy="365760"/>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0" i="0" sz="1200">
                <a:solidFill>
                  <a:srgbClr val="949392"/>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1" name="Google Shape;361;p52"/>
          <p:cNvSpPr txBox="1"/>
          <p:nvPr>
            <p:ph idx="12" type="sldNum"/>
          </p:nvPr>
        </p:nvSpPr>
        <p:spPr>
          <a:xfrm>
            <a:off x="10521885" y="6400800"/>
            <a:ext cx="1363884" cy="3048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a:solidFill>
                  <a:srgbClr val="949392"/>
                </a:solidFill>
                <a:latin typeface="Quattrocento Sans"/>
                <a:ea typeface="Quattrocento Sans"/>
                <a:cs typeface="Quattrocento Sans"/>
                <a:sym typeface="Quattrocento Sans"/>
              </a:defRPr>
            </a:lvl1pPr>
            <a:lvl2pPr indent="0" lvl="1" marL="0" marR="0" rtl="0" algn="r">
              <a:spcBef>
                <a:spcPts val="0"/>
              </a:spcBef>
              <a:buNone/>
              <a:defRPr b="0" i="0" sz="1200">
                <a:solidFill>
                  <a:srgbClr val="949392"/>
                </a:solidFill>
                <a:latin typeface="Quattrocento Sans"/>
                <a:ea typeface="Quattrocento Sans"/>
                <a:cs typeface="Quattrocento Sans"/>
                <a:sym typeface="Quattrocento Sans"/>
              </a:defRPr>
            </a:lvl2pPr>
            <a:lvl3pPr indent="0" lvl="2" marL="0" marR="0" rtl="0" algn="r">
              <a:spcBef>
                <a:spcPts val="0"/>
              </a:spcBef>
              <a:buNone/>
              <a:defRPr b="0" i="0" sz="1200">
                <a:solidFill>
                  <a:srgbClr val="949392"/>
                </a:solidFill>
                <a:latin typeface="Quattrocento Sans"/>
                <a:ea typeface="Quattrocento Sans"/>
                <a:cs typeface="Quattrocento Sans"/>
                <a:sym typeface="Quattrocento Sans"/>
              </a:defRPr>
            </a:lvl3pPr>
            <a:lvl4pPr indent="0" lvl="3" marL="0" marR="0" rtl="0" algn="r">
              <a:spcBef>
                <a:spcPts val="0"/>
              </a:spcBef>
              <a:buNone/>
              <a:defRPr b="0" i="0" sz="1200">
                <a:solidFill>
                  <a:srgbClr val="949392"/>
                </a:solidFill>
                <a:latin typeface="Quattrocento Sans"/>
                <a:ea typeface="Quattrocento Sans"/>
                <a:cs typeface="Quattrocento Sans"/>
                <a:sym typeface="Quattrocento Sans"/>
              </a:defRPr>
            </a:lvl4pPr>
            <a:lvl5pPr indent="0" lvl="4" marL="0" marR="0" rtl="0" algn="r">
              <a:spcBef>
                <a:spcPts val="0"/>
              </a:spcBef>
              <a:buNone/>
              <a:defRPr b="0" i="0" sz="1200">
                <a:solidFill>
                  <a:srgbClr val="949392"/>
                </a:solidFill>
                <a:latin typeface="Quattrocento Sans"/>
                <a:ea typeface="Quattrocento Sans"/>
                <a:cs typeface="Quattrocento Sans"/>
                <a:sym typeface="Quattrocento Sans"/>
              </a:defRPr>
            </a:lvl5pPr>
            <a:lvl6pPr indent="0" lvl="5" marL="0" marR="0" rtl="0" algn="r">
              <a:spcBef>
                <a:spcPts val="0"/>
              </a:spcBef>
              <a:buNone/>
              <a:defRPr b="0" i="0" sz="1200">
                <a:solidFill>
                  <a:srgbClr val="949392"/>
                </a:solidFill>
                <a:latin typeface="Quattrocento Sans"/>
                <a:ea typeface="Quattrocento Sans"/>
                <a:cs typeface="Quattrocento Sans"/>
                <a:sym typeface="Quattrocento Sans"/>
              </a:defRPr>
            </a:lvl6pPr>
            <a:lvl7pPr indent="0" lvl="6" marL="0" marR="0" rtl="0" algn="r">
              <a:spcBef>
                <a:spcPts val="0"/>
              </a:spcBef>
              <a:buNone/>
              <a:defRPr b="0" i="0" sz="1200">
                <a:solidFill>
                  <a:srgbClr val="949392"/>
                </a:solidFill>
                <a:latin typeface="Quattrocento Sans"/>
                <a:ea typeface="Quattrocento Sans"/>
                <a:cs typeface="Quattrocento Sans"/>
                <a:sym typeface="Quattrocento Sans"/>
              </a:defRPr>
            </a:lvl7pPr>
            <a:lvl8pPr indent="0" lvl="7" marL="0" marR="0" rtl="0" algn="r">
              <a:spcBef>
                <a:spcPts val="0"/>
              </a:spcBef>
              <a:buNone/>
              <a:defRPr b="0" i="0" sz="1200">
                <a:solidFill>
                  <a:srgbClr val="949392"/>
                </a:solidFill>
                <a:latin typeface="Quattrocento Sans"/>
                <a:ea typeface="Quattrocento Sans"/>
                <a:cs typeface="Quattrocento Sans"/>
                <a:sym typeface="Quattrocento Sans"/>
              </a:defRPr>
            </a:lvl8pPr>
            <a:lvl9pPr indent="0" lvl="8" marL="0" marR="0" rtl="0" algn="r">
              <a:spcBef>
                <a:spcPts val="0"/>
              </a:spcBef>
              <a:buNone/>
              <a:defRPr b="0" i="0" sz="1200">
                <a:solidFill>
                  <a:srgbClr val="94939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362" name="Google Shape;362;p52"/>
          <p:cNvSpPr txBox="1"/>
          <p:nvPr>
            <p:ph type="title"/>
          </p:nvPr>
        </p:nvSpPr>
        <p:spPr>
          <a:xfrm>
            <a:off x="304800" y="304800"/>
            <a:ext cx="11582400" cy="609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3" name="Google Shape;363;p52"/>
          <p:cNvSpPr txBox="1"/>
          <p:nvPr>
            <p:ph idx="1" type="body"/>
          </p:nvPr>
        </p:nvSpPr>
        <p:spPr>
          <a:xfrm>
            <a:off x="304800" y="1072896"/>
            <a:ext cx="11580968" cy="5023104"/>
          </a:xfrm>
          <a:prstGeom prst="rect">
            <a:avLst/>
          </a:prstGeom>
          <a:noFill/>
          <a:ln>
            <a:noFill/>
          </a:ln>
        </p:spPr>
        <p:txBody>
          <a:bodyPr anchorCtr="0" anchor="t" bIns="45700" lIns="91425" spcFirstLastPara="1" rIns="91425" wrap="square" tIns="45700">
            <a:noAutofit/>
          </a:bodyPr>
          <a:lstStyle>
            <a:lvl1pPr indent="-364045" lvl="0" marL="457200" marR="0" rtl="0" algn="l">
              <a:lnSpc>
                <a:spcPct val="90000"/>
              </a:lnSpc>
              <a:spcBef>
                <a:spcPts val="1000"/>
              </a:spcBef>
              <a:spcAft>
                <a:spcPts val="0"/>
              </a:spcAft>
              <a:buClr>
                <a:schemeClr val="dk2"/>
              </a:buClr>
              <a:buSzPts val="2133"/>
              <a:buFont typeface="Arial"/>
              <a:buChar char="•"/>
              <a:defRPr b="0" i="0" sz="2133" u="none" cap="none" strike="noStrike">
                <a:solidFill>
                  <a:schemeClr val="dk2"/>
                </a:solidFill>
                <a:latin typeface="Calibri"/>
                <a:ea typeface="Calibri"/>
                <a:cs typeface="Calibri"/>
                <a:sym typeface="Calibri"/>
              </a:defRPr>
            </a:lvl1pPr>
            <a:lvl2pPr indent="-347154" lvl="1" marL="914400" marR="0" rtl="0" algn="l">
              <a:lnSpc>
                <a:spcPct val="90000"/>
              </a:lnSpc>
              <a:spcBef>
                <a:spcPts val="500"/>
              </a:spcBef>
              <a:spcAft>
                <a:spcPts val="0"/>
              </a:spcAft>
              <a:buClr>
                <a:schemeClr val="dk2"/>
              </a:buClr>
              <a:buSzPts val="1867"/>
              <a:buFont typeface="Arial"/>
              <a:buChar char="•"/>
              <a:defRPr b="0" i="0" sz="1867"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13245" lvl="3" marL="1828800" marR="0" rtl="0" algn="l">
              <a:lnSpc>
                <a:spcPct val="90000"/>
              </a:lnSpc>
              <a:spcBef>
                <a:spcPts val="500"/>
              </a:spcBef>
              <a:spcAft>
                <a:spcPts val="0"/>
              </a:spcAft>
              <a:buClr>
                <a:schemeClr val="dk2"/>
              </a:buClr>
              <a:buSzPts val="1333"/>
              <a:buFont typeface="Arial"/>
              <a:buChar char="•"/>
              <a:defRPr b="0" i="0" sz="1333" u="none" cap="none" strike="noStrike">
                <a:solidFill>
                  <a:schemeClr val="dk2"/>
                </a:solidFill>
                <a:latin typeface="Calibri"/>
                <a:ea typeface="Calibri"/>
                <a:cs typeface="Calibri"/>
                <a:sym typeface="Calibri"/>
              </a:defRPr>
            </a:lvl4pPr>
            <a:lvl5pPr indent="-296354" lvl="4" marL="2286000" marR="0" rtl="0" algn="l">
              <a:lnSpc>
                <a:spcPct val="90000"/>
              </a:lnSpc>
              <a:spcBef>
                <a:spcPts val="500"/>
              </a:spcBef>
              <a:spcAft>
                <a:spcPts val="0"/>
              </a:spcAft>
              <a:buClr>
                <a:schemeClr val="dk2"/>
              </a:buClr>
              <a:buSzPts val="1067"/>
              <a:buFont typeface="Arial"/>
              <a:buChar char="•"/>
              <a:defRPr b="0" i="0" sz="1067"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upertitle + Header">
  <p:cSld name="2_Supertitle + Header">
    <p:spTree>
      <p:nvGrpSpPr>
        <p:cNvPr id="364" name="Shape 364"/>
        <p:cNvGrpSpPr/>
        <p:nvPr/>
      </p:nvGrpSpPr>
      <p:grpSpPr>
        <a:xfrm>
          <a:off x="0" y="0"/>
          <a:ext cx="0" cy="0"/>
          <a:chOff x="0" y="0"/>
          <a:chExt cx="0" cy="0"/>
        </a:xfrm>
      </p:grpSpPr>
      <p:pic>
        <p:nvPicPr>
          <p:cNvPr id="365" name="Google Shape;365;p53"/>
          <p:cNvPicPr preferRelativeResize="0"/>
          <p:nvPr/>
        </p:nvPicPr>
        <p:blipFill rotWithShape="1">
          <a:blip r:embed="rId2">
            <a:alphaModFix/>
          </a:blip>
          <a:srcRect b="40943" l="0" r="0" t="45248"/>
          <a:stretch/>
        </p:blipFill>
        <p:spPr>
          <a:xfrm>
            <a:off x="0" y="0"/>
            <a:ext cx="12192000" cy="1121735"/>
          </a:xfrm>
          <a:prstGeom prst="rect">
            <a:avLst/>
          </a:prstGeom>
          <a:noFill/>
          <a:ln>
            <a:noFill/>
          </a:ln>
        </p:spPr>
      </p:pic>
      <p:sp>
        <p:nvSpPr>
          <p:cNvPr id="366" name="Google Shape;366;p53"/>
          <p:cNvSpPr/>
          <p:nvPr/>
        </p:nvSpPr>
        <p:spPr>
          <a:xfrm>
            <a:off x="0" y="0"/>
            <a:ext cx="12192000" cy="1121735"/>
          </a:xfrm>
          <a:prstGeom prst="rect">
            <a:avLst/>
          </a:prstGeom>
          <a:solidFill>
            <a:schemeClr val="dk2">
              <a:alpha val="80000"/>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dk2"/>
              </a:solidFill>
              <a:latin typeface="Century Gothic"/>
              <a:ea typeface="Century Gothic"/>
              <a:cs typeface="Century Gothic"/>
              <a:sym typeface="Century Gothic"/>
            </a:endParaRPr>
          </a:p>
        </p:txBody>
      </p:sp>
      <p:cxnSp>
        <p:nvCxnSpPr>
          <p:cNvPr id="367" name="Google Shape;367;p53"/>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368" name="Google Shape;368;p53"/>
          <p:cNvSpPr txBox="1"/>
          <p:nvPr>
            <p:ph type="title"/>
          </p:nvPr>
        </p:nvSpPr>
        <p:spPr>
          <a:xfrm>
            <a:off x="805328" y="476792"/>
            <a:ext cx="11272372" cy="66620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Calibri"/>
              <a:buNone/>
              <a:defRPr b="1" i="0" sz="2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9" name="Google Shape;369;p53"/>
          <p:cNvSpPr txBox="1"/>
          <p:nvPr>
            <p:ph idx="1" type="body"/>
          </p:nvPr>
        </p:nvSpPr>
        <p:spPr>
          <a:xfrm>
            <a:off x="805329" y="242822"/>
            <a:ext cx="11272372" cy="3190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70" name="Google Shape;370;p53"/>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spTree>
  </p:cSld>
  <p:clrMapOvr>
    <a:masterClrMapping/>
  </p:clrMapOvr>
  <p:extLst>
    <p:ext uri="{DCECCB84-F9BA-43D5-87BE-67443E8EF086}">
      <p15:sldGuideLst>
        <p15:guide id="1" pos="3840">
          <p15:clr>
            <a:srgbClr val="FBAE40"/>
          </p15:clr>
        </p15:guide>
        <p15:guide id="2" pos="672">
          <p15:clr>
            <a:srgbClr val="FBAE40"/>
          </p15:clr>
        </p15:guide>
        <p15:guide id="3" orient="horz" pos="720">
          <p15:clr>
            <a:srgbClr val="FBAE40"/>
          </p15:clr>
        </p15:guide>
        <p15:guide id="4" orient="horz" pos="3888">
          <p15:clr>
            <a:srgbClr val="FBAE40"/>
          </p15:clr>
        </p15:guide>
        <p15:guide id="5" orient="horz" pos="144">
          <p15:clr>
            <a:srgbClr val="FBAE40"/>
          </p15:clr>
        </p15:guide>
        <p15:guide id="6" pos="3792">
          <p15:clr>
            <a:srgbClr val="FBAE40"/>
          </p15:clr>
        </p15:guide>
        <p15:guide id="7" pos="3888">
          <p15:clr>
            <a:srgbClr val="FBAE40"/>
          </p15:clr>
        </p15:guide>
        <p15:guide id="8" orient="horz" pos="2232">
          <p15:clr>
            <a:srgbClr val="FBAE40"/>
          </p15:clr>
        </p15:guide>
        <p15:guide id="9" orient="horz" pos="2328">
          <p15:clr>
            <a:srgbClr val="FBAE40"/>
          </p15:clr>
        </p15:guide>
        <p15:guide id="10" pos="3288">
          <p15:clr>
            <a:srgbClr val="FBAE40"/>
          </p15:clr>
        </p15:guide>
        <p15:guide id="11" orient="horz" pos="7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1" name="Shape 371"/>
        <p:cNvGrpSpPr/>
        <p:nvPr/>
      </p:nvGrpSpPr>
      <p:grpSpPr>
        <a:xfrm>
          <a:off x="0" y="0"/>
          <a:ext cx="0" cy="0"/>
          <a:chOff x="0" y="0"/>
          <a:chExt cx="0" cy="0"/>
        </a:xfrm>
      </p:grpSpPr>
      <p:sp>
        <p:nvSpPr>
          <p:cNvPr id="372" name="Google Shape;372;p5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w/ Footer">
  <p:cSld name="Background w/ Footer">
    <p:spTree>
      <p:nvGrpSpPr>
        <p:cNvPr id="382" name="Shape 382"/>
        <p:cNvGrpSpPr/>
        <p:nvPr/>
      </p:nvGrpSpPr>
      <p:grpSpPr>
        <a:xfrm>
          <a:off x="0" y="0"/>
          <a:ext cx="0" cy="0"/>
          <a:chOff x="0" y="0"/>
          <a:chExt cx="0" cy="0"/>
        </a:xfrm>
      </p:grpSpPr>
      <p:pic>
        <p:nvPicPr>
          <p:cNvPr id="383" name="Google Shape;383;p56"/>
          <p:cNvPicPr preferRelativeResize="0"/>
          <p:nvPr/>
        </p:nvPicPr>
        <p:blipFill rotWithShape="1">
          <a:blip r:embed="rId2">
            <a:alphaModFix/>
          </a:blip>
          <a:srcRect b="0" l="0" r="0" t="0"/>
          <a:stretch/>
        </p:blipFill>
        <p:spPr>
          <a:xfrm>
            <a:off x="0" y="-1"/>
            <a:ext cx="12192000" cy="6504841"/>
          </a:xfrm>
          <a:prstGeom prst="rect">
            <a:avLst/>
          </a:prstGeom>
          <a:noFill/>
          <a:ln>
            <a:noFill/>
          </a:ln>
        </p:spPr>
      </p:pic>
      <p:pic>
        <p:nvPicPr>
          <p:cNvPr id="384" name="Google Shape;384;p56"/>
          <p:cNvPicPr preferRelativeResize="0"/>
          <p:nvPr/>
        </p:nvPicPr>
        <p:blipFill rotWithShape="1">
          <a:blip r:embed="rId3">
            <a:alphaModFix/>
          </a:blip>
          <a:srcRect b="0" l="0" r="0" t="0"/>
          <a:stretch/>
        </p:blipFill>
        <p:spPr>
          <a:xfrm>
            <a:off x="240891" y="289080"/>
            <a:ext cx="210745" cy="286011"/>
          </a:xfrm>
          <a:prstGeom prst="rect">
            <a:avLst/>
          </a:prstGeom>
          <a:noFill/>
          <a:ln>
            <a:noFill/>
          </a:ln>
        </p:spPr>
      </p:pic>
      <p:pic>
        <p:nvPicPr>
          <p:cNvPr id="385" name="Google Shape;385;p56"/>
          <p:cNvPicPr preferRelativeResize="0"/>
          <p:nvPr/>
        </p:nvPicPr>
        <p:blipFill rotWithShape="1">
          <a:blip r:embed="rId3">
            <a:alphaModFix/>
          </a:blip>
          <a:srcRect b="0" l="0" r="0" t="0"/>
          <a:stretch/>
        </p:blipFill>
        <p:spPr>
          <a:xfrm>
            <a:off x="240891" y="289080"/>
            <a:ext cx="210745" cy="28601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Background">
  <p:cSld name="Full Screen Background">
    <p:spTree>
      <p:nvGrpSpPr>
        <p:cNvPr id="386" name="Shape 386"/>
        <p:cNvGrpSpPr/>
        <p:nvPr/>
      </p:nvGrpSpPr>
      <p:grpSpPr>
        <a:xfrm>
          <a:off x="0" y="0"/>
          <a:ext cx="0" cy="0"/>
          <a:chOff x="0" y="0"/>
          <a:chExt cx="0" cy="0"/>
        </a:xfrm>
      </p:grpSpPr>
      <p:pic>
        <p:nvPicPr>
          <p:cNvPr id="387" name="Google Shape;387;p57"/>
          <p:cNvPicPr preferRelativeResize="0"/>
          <p:nvPr/>
        </p:nvPicPr>
        <p:blipFill rotWithShape="1">
          <a:blip r:embed="rId2">
            <a:alphaModFix/>
          </a:blip>
          <a:srcRect b="0" l="0" r="0" t="0"/>
          <a:stretch/>
        </p:blipFill>
        <p:spPr>
          <a:xfrm>
            <a:off x="677" y="-1"/>
            <a:ext cx="12190645" cy="6858000"/>
          </a:xfrm>
          <a:prstGeom prst="rect">
            <a:avLst/>
          </a:prstGeom>
          <a:noFill/>
          <a:ln>
            <a:noFill/>
          </a:ln>
        </p:spPr>
      </p:pic>
      <p:sp>
        <p:nvSpPr>
          <p:cNvPr id="388" name="Google Shape;388;p57"/>
          <p:cNvSpPr/>
          <p:nvPr/>
        </p:nvSpPr>
        <p:spPr>
          <a:xfrm>
            <a:off x="0" y="0"/>
            <a:ext cx="12192000" cy="6858001"/>
          </a:xfrm>
          <a:prstGeom prst="rect">
            <a:avLst/>
          </a:prstGeom>
          <a:solidFill>
            <a:schemeClr val="lt1">
              <a:alpha val="84705"/>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spTree>
  </p:cSld>
  <p:clrMapOvr>
    <a:masterClrMapping/>
  </p:clrMapOvr>
  <p:extLst>
    <p:ext uri="{DCECCB84-F9BA-43D5-87BE-67443E8EF086}">
      <p15:sldGuideLst>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1/3">
  <p:cSld name="Photo Left 1/3">
    <p:spTree>
      <p:nvGrpSpPr>
        <p:cNvPr id="389" name="Shape 389"/>
        <p:cNvGrpSpPr/>
        <p:nvPr/>
      </p:nvGrpSpPr>
      <p:grpSpPr>
        <a:xfrm>
          <a:off x="0" y="0"/>
          <a:ext cx="0" cy="0"/>
          <a:chOff x="0" y="0"/>
          <a:chExt cx="0" cy="0"/>
        </a:xfrm>
      </p:grpSpPr>
      <p:pic>
        <p:nvPicPr>
          <p:cNvPr id="390" name="Google Shape;390;p58"/>
          <p:cNvPicPr preferRelativeResize="0"/>
          <p:nvPr/>
        </p:nvPicPr>
        <p:blipFill rotWithShape="1">
          <a:blip r:embed="rId2">
            <a:alphaModFix/>
          </a:blip>
          <a:srcRect b="0" l="1" r="72432" t="0"/>
          <a:stretch/>
        </p:blipFill>
        <p:spPr>
          <a:xfrm>
            <a:off x="-3" y="1"/>
            <a:ext cx="3360739" cy="6858000"/>
          </a:xfrm>
          <a:prstGeom prst="rect">
            <a:avLst/>
          </a:prstGeom>
          <a:noFill/>
          <a:ln>
            <a:noFill/>
          </a:ln>
        </p:spPr>
      </p:pic>
      <p:sp>
        <p:nvSpPr>
          <p:cNvPr id="391" name="Google Shape;391;p58"/>
          <p:cNvSpPr/>
          <p:nvPr/>
        </p:nvSpPr>
        <p:spPr>
          <a:xfrm>
            <a:off x="0" y="0"/>
            <a:ext cx="336073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392" name="Google Shape;392;p58"/>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93" name="Google Shape;393;p58"/>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394" name="Google Shape;394;p58"/>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395" name="Google Shape;395;p58"/>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396" name="Google Shape;396;p58"/>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graphicFrame>
        <p:nvGraphicFramePr>
          <p:cNvPr id="397" name="Google Shape;397;p58"/>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98" name="Google Shape;398;p58"/>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399" name="Google Shape;399;p58"/>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400" name="Google Shape;400;p58"/>
          <p:cNvCxnSpPr/>
          <p:nvPr/>
        </p:nvCxnSpPr>
        <p:spPr>
          <a:xfrm>
            <a:off x="451063"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401" name="Google Shape;401;p58"/>
          <p:cNvCxnSpPr/>
          <p:nvPr/>
        </p:nvCxnSpPr>
        <p:spPr>
          <a:xfrm>
            <a:off x="3360738"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402" name="Google Shape;402;p58"/>
          <p:cNvSpPr txBox="1"/>
          <p:nvPr>
            <p:ph idx="1" type="body"/>
          </p:nvPr>
        </p:nvSpPr>
        <p:spPr>
          <a:xfrm>
            <a:off x="354906" y="2303658"/>
            <a:ext cx="2895600" cy="154814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2"/>
              </a:buClr>
              <a:buSzPts val="2400"/>
              <a:buFont typeface="Arial"/>
              <a:buChar char="•"/>
              <a:defRPr b="1" i="0" sz="2400" u="none" cap="none" strike="noStrike">
                <a:solidFill>
                  <a:schemeClr val="dk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1"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36">
          <p15:clr>
            <a:srgbClr val="FBAE40"/>
          </p15:clr>
        </p15:guide>
        <p15:guide id="2" pos="2400">
          <p15:clr>
            <a:srgbClr val="FBAE40"/>
          </p15:clr>
        </p15:guide>
        <p15:guide id="3" pos="2112">
          <p15:clr>
            <a:srgbClr val="FBAE40"/>
          </p15:clr>
        </p15:guide>
        <p15:guide id="4" orient="horz" pos="264">
          <p15:clr>
            <a:srgbClr val="FBAE40"/>
          </p15:clr>
        </p15:guide>
        <p15:guide id="5" pos="4896">
          <p15:clr>
            <a:srgbClr val="FBAE40"/>
          </p15:clr>
        </p15:guide>
        <p15:guide id="6" pos="4848">
          <p15:clr>
            <a:srgbClr val="FBAE40"/>
          </p15:clr>
        </p15:guide>
        <p15:guide id="7" pos="4944">
          <p15:clr>
            <a:srgbClr val="FBAE40"/>
          </p15:clr>
        </p15:guide>
        <p15:guide id="8" orient="horz" pos="2040">
          <p15:clr>
            <a:srgbClr val="FBAE40"/>
          </p15:clr>
        </p15:guide>
        <p15:guide id="9" orient="horz" pos="208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2/3-ish w/ Text Boxes">
  <p:cSld name="Photo Left 2/3-ish w/ Text Boxes">
    <p:spTree>
      <p:nvGrpSpPr>
        <p:cNvPr id="403" name="Shape 403"/>
        <p:cNvGrpSpPr/>
        <p:nvPr/>
      </p:nvGrpSpPr>
      <p:grpSpPr>
        <a:xfrm>
          <a:off x="0" y="0"/>
          <a:ext cx="0" cy="0"/>
          <a:chOff x="0" y="0"/>
          <a:chExt cx="0" cy="0"/>
        </a:xfrm>
      </p:grpSpPr>
      <p:pic>
        <p:nvPicPr>
          <p:cNvPr id="404" name="Google Shape;404;p59"/>
          <p:cNvPicPr preferRelativeResize="0"/>
          <p:nvPr/>
        </p:nvPicPr>
        <p:blipFill rotWithShape="1">
          <a:blip r:embed="rId2">
            <a:alphaModFix/>
          </a:blip>
          <a:srcRect b="0" l="0" r="43601" t="0"/>
          <a:stretch/>
        </p:blipFill>
        <p:spPr>
          <a:xfrm>
            <a:off x="678" y="0"/>
            <a:ext cx="6875443" cy="6857999"/>
          </a:xfrm>
          <a:prstGeom prst="rect">
            <a:avLst/>
          </a:prstGeom>
          <a:noFill/>
          <a:ln>
            <a:noFill/>
          </a:ln>
        </p:spPr>
      </p:pic>
      <p:sp>
        <p:nvSpPr>
          <p:cNvPr id="405" name="Google Shape;405;p59"/>
          <p:cNvSpPr/>
          <p:nvPr/>
        </p:nvSpPr>
        <p:spPr>
          <a:xfrm>
            <a:off x="0" y="0"/>
            <a:ext cx="688864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406" name="Google Shape;406;p59"/>
          <p:cNvGraphicFramePr/>
          <p:nvPr/>
        </p:nvGraphicFramePr>
        <p:xfrm>
          <a:off x="6882384"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07" name="Google Shape;407;p59"/>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408" name="Google Shape;408;p59"/>
          <p:cNvCxnSpPr/>
          <p:nvPr/>
        </p:nvCxnSpPr>
        <p:spPr>
          <a:xfrm>
            <a:off x="444926" y="3946742"/>
            <a:ext cx="691243" cy="0"/>
          </a:xfrm>
          <a:prstGeom prst="straightConnector1">
            <a:avLst/>
          </a:prstGeom>
          <a:noFill/>
          <a:ln cap="flat" cmpd="sng" w="25400">
            <a:solidFill>
              <a:schemeClr val="accent1"/>
            </a:solidFill>
            <a:prstDash val="solid"/>
            <a:miter lim="800000"/>
            <a:headEnd len="sm" w="sm" type="none"/>
            <a:tailEnd len="sm" w="sm" type="none"/>
          </a:ln>
        </p:spPr>
      </p:cxnSp>
      <p:sp>
        <p:nvSpPr>
          <p:cNvPr id="409" name="Google Shape;409;p59"/>
          <p:cNvSpPr txBox="1"/>
          <p:nvPr>
            <p:ph type="title"/>
          </p:nvPr>
        </p:nvSpPr>
        <p:spPr>
          <a:xfrm>
            <a:off x="354906" y="1984503"/>
            <a:ext cx="2895600" cy="1872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aphicFrame>
        <p:nvGraphicFramePr>
          <p:cNvPr id="410" name="Google Shape;410;p59"/>
          <p:cNvGraphicFramePr/>
          <p:nvPr/>
        </p:nvGraphicFramePr>
        <p:xfrm>
          <a:off x="6888647"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11" name="Google Shape;411;p59"/>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412" name="Google Shape;412;p59"/>
          <p:cNvCxnSpPr/>
          <p:nvPr/>
        </p:nvCxnSpPr>
        <p:spPr>
          <a:xfrm>
            <a:off x="6882385"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413" name="Google Shape;413;p59"/>
          <p:cNvSpPr txBox="1"/>
          <p:nvPr>
            <p:ph idx="1" type="body"/>
          </p:nvPr>
        </p:nvSpPr>
        <p:spPr>
          <a:xfrm>
            <a:off x="6966928" y="122126"/>
            <a:ext cx="5110771" cy="308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4" name="Google Shape;414;p59"/>
          <p:cNvSpPr txBox="1"/>
          <p:nvPr>
            <p:ph idx="2" type="body"/>
          </p:nvPr>
        </p:nvSpPr>
        <p:spPr>
          <a:xfrm>
            <a:off x="6966928" y="3310494"/>
            <a:ext cx="5110771" cy="3086392"/>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w/ Footer">
  <p:cSld name="Background w/ Footer">
    <p:spTree>
      <p:nvGrpSpPr>
        <p:cNvPr id="44" name="Shape 44"/>
        <p:cNvGrpSpPr/>
        <p:nvPr/>
      </p:nvGrpSpPr>
      <p:grpSpPr>
        <a:xfrm>
          <a:off x="0" y="0"/>
          <a:ext cx="0" cy="0"/>
          <a:chOff x="0" y="0"/>
          <a:chExt cx="0" cy="0"/>
        </a:xfrm>
      </p:grpSpPr>
      <p:pic>
        <p:nvPicPr>
          <p:cNvPr id="45" name="Google Shape;45;p23"/>
          <p:cNvPicPr preferRelativeResize="0"/>
          <p:nvPr/>
        </p:nvPicPr>
        <p:blipFill rotWithShape="1">
          <a:blip r:embed="rId2">
            <a:alphaModFix/>
          </a:blip>
          <a:srcRect b="0" l="0" r="0" t="0"/>
          <a:stretch/>
        </p:blipFill>
        <p:spPr>
          <a:xfrm>
            <a:off x="0" y="-1"/>
            <a:ext cx="12192000" cy="6504841"/>
          </a:xfrm>
          <a:prstGeom prst="rect">
            <a:avLst/>
          </a:prstGeom>
          <a:noFill/>
          <a:ln>
            <a:noFill/>
          </a:ln>
        </p:spPr>
      </p:pic>
      <p:pic>
        <p:nvPicPr>
          <p:cNvPr id="46" name="Google Shape;46;p23"/>
          <p:cNvPicPr preferRelativeResize="0"/>
          <p:nvPr/>
        </p:nvPicPr>
        <p:blipFill rotWithShape="1">
          <a:blip r:embed="rId3">
            <a:alphaModFix/>
          </a:blip>
          <a:srcRect b="0" l="0" r="0" t="0"/>
          <a:stretch/>
        </p:blipFill>
        <p:spPr>
          <a:xfrm>
            <a:off x="240891" y="289080"/>
            <a:ext cx="210745" cy="286011"/>
          </a:xfrm>
          <a:prstGeom prst="rect">
            <a:avLst/>
          </a:prstGeom>
          <a:noFill/>
          <a:ln>
            <a:noFill/>
          </a:ln>
        </p:spPr>
      </p:pic>
      <p:pic>
        <p:nvPicPr>
          <p:cNvPr id="47" name="Google Shape;47;p23"/>
          <p:cNvPicPr preferRelativeResize="0"/>
          <p:nvPr/>
        </p:nvPicPr>
        <p:blipFill rotWithShape="1">
          <a:blip r:embed="rId3">
            <a:alphaModFix/>
          </a:blip>
          <a:srcRect b="0" l="0" r="0" t="0"/>
          <a:stretch/>
        </p:blipFill>
        <p:spPr>
          <a:xfrm>
            <a:off x="240891" y="289080"/>
            <a:ext cx="210745" cy="28601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op 1/2 - w/ Title">
  <p:cSld name="Photo Top 1/2 - w/ Title">
    <p:spTree>
      <p:nvGrpSpPr>
        <p:cNvPr id="415" name="Shape 415"/>
        <p:cNvGrpSpPr/>
        <p:nvPr/>
      </p:nvGrpSpPr>
      <p:grpSpPr>
        <a:xfrm>
          <a:off x="0" y="0"/>
          <a:ext cx="0" cy="0"/>
          <a:chOff x="0" y="0"/>
          <a:chExt cx="0" cy="0"/>
        </a:xfrm>
      </p:grpSpPr>
      <p:pic>
        <p:nvPicPr>
          <p:cNvPr id="416" name="Google Shape;416;p60"/>
          <p:cNvPicPr preferRelativeResize="0"/>
          <p:nvPr/>
        </p:nvPicPr>
        <p:blipFill rotWithShape="1">
          <a:blip r:embed="rId2">
            <a:alphaModFix/>
          </a:blip>
          <a:srcRect b="47284" l="0" r="0" t="0"/>
          <a:stretch/>
        </p:blipFill>
        <p:spPr>
          <a:xfrm>
            <a:off x="0" y="0"/>
            <a:ext cx="12192000" cy="3429002"/>
          </a:xfrm>
          <a:prstGeom prst="rect">
            <a:avLst/>
          </a:prstGeom>
          <a:noFill/>
          <a:ln>
            <a:noFill/>
          </a:ln>
        </p:spPr>
      </p:pic>
      <p:cxnSp>
        <p:nvCxnSpPr>
          <p:cNvPr id="417" name="Google Shape;417;p60"/>
          <p:cNvCxnSpPr/>
          <p:nvPr/>
        </p:nvCxnSpPr>
        <p:spPr>
          <a:xfrm>
            <a:off x="457200" y="2348601"/>
            <a:ext cx="691243" cy="0"/>
          </a:xfrm>
          <a:prstGeom prst="straightConnector1">
            <a:avLst/>
          </a:prstGeom>
          <a:noFill/>
          <a:ln cap="flat" cmpd="sng" w="25400">
            <a:solidFill>
              <a:schemeClr val="accent1"/>
            </a:solidFill>
            <a:prstDash val="solid"/>
            <a:miter lim="800000"/>
            <a:headEnd len="sm" w="sm" type="none"/>
            <a:tailEnd len="sm" w="sm" type="none"/>
          </a:ln>
        </p:spPr>
      </p:cxnSp>
      <p:sp>
        <p:nvSpPr>
          <p:cNvPr id="418" name="Google Shape;418;p60"/>
          <p:cNvSpPr txBox="1"/>
          <p:nvPr>
            <p:ph type="title"/>
          </p:nvPr>
        </p:nvSpPr>
        <p:spPr>
          <a:xfrm>
            <a:off x="367182" y="384302"/>
            <a:ext cx="2895600" cy="1872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419" name="Google Shape;419;p60"/>
          <p:cNvCxnSpPr/>
          <p:nvPr/>
        </p:nvCxnSpPr>
        <p:spPr>
          <a:xfrm rot="10800000">
            <a:off x="1" y="3429001"/>
            <a:ext cx="12191999" cy="0"/>
          </a:xfrm>
          <a:prstGeom prst="straightConnector1">
            <a:avLst/>
          </a:prstGeom>
          <a:noFill/>
          <a:ln cap="flat" cmpd="sng" w="22225">
            <a:solidFill>
              <a:srgbClr val="E3E3E3"/>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376">
          <p15:clr>
            <a:srgbClr val="FBAE40"/>
          </p15:clr>
        </p15:guide>
        <p15:guide id="4" pos="3792">
          <p15:clr>
            <a:srgbClr val="FBAE40"/>
          </p15:clr>
        </p15:guide>
        <p15:guide id="5" pos="388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Bottom 1/2">
  <p:cSld name="Photo Bottom 1/2">
    <p:spTree>
      <p:nvGrpSpPr>
        <p:cNvPr id="420" name="Shape 420"/>
        <p:cNvGrpSpPr/>
        <p:nvPr/>
      </p:nvGrpSpPr>
      <p:grpSpPr>
        <a:xfrm>
          <a:off x="0" y="0"/>
          <a:ext cx="0" cy="0"/>
          <a:chOff x="0" y="0"/>
          <a:chExt cx="0" cy="0"/>
        </a:xfrm>
      </p:grpSpPr>
      <p:pic>
        <p:nvPicPr>
          <p:cNvPr id="421" name="Google Shape;421;p61"/>
          <p:cNvPicPr preferRelativeResize="0"/>
          <p:nvPr/>
        </p:nvPicPr>
        <p:blipFill rotWithShape="1">
          <a:blip r:embed="rId2">
            <a:alphaModFix/>
          </a:blip>
          <a:srcRect b="51" l="0" r="0" t="52714"/>
          <a:stretch/>
        </p:blipFill>
        <p:spPr>
          <a:xfrm>
            <a:off x="0" y="3429001"/>
            <a:ext cx="12192000" cy="3072389"/>
          </a:xfrm>
          <a:prstGeom prst="rect">
            <a:avLst/>
          </a:prstGeom>
          <a:noFill/>
          <a:ln>
            <a:noFill/>
          </a:ln>
        </p:spPr>
      </p:pic>
      <p:cxnSp>
        <p:nvCxnSpPr>
          <p:cNvPr id="422" name="Google Shape;422;p61"/>
          <p:cNvCxnSpPr/>
          <p:nvPr/>
        </p:nvCxnSpPr>
        <p:spPr>
          <a:xfrm rot="10800000">
            <a:off x="1" y="6501391"/>
            <a:ext cx="12191999" cy="0"/>
          </a:xfrm>
          <a:prstGeom prst="straightConnector1">
            <a:avLst/>
          </a:prstGeom>
          <a:noFill/>
          <a:ln cap="flat" cmpd="sng" w="22225">
            <a:solidFill>
              <a:srgbClr val="E3E3E3"/>
            </a:solidFill>
            <a:prstDash val="solid"/>
            <a:miter lim="800000"/>
            <a:headEnd len="sm" w="sm" type="none"/>
            <a:tailEnd len="sm" w="sm" type="none"/>
          </a:ln>
        </p:spPr>
      </p:cxnSp>
      <p:cxnSp>
        <p:nvCxnSpPr>
          <p:cNvPr id="423" name="Google Shape;423;p61"/>
          <p:cNvCxnSpPr/>
          <p:nvPr/>
        </p:nvCxnSpPr>
        <p:spPr>
          <a:xfrm rot="10800000">
            <a:off x="1" y="3429001"/>
            <a:ext cx="12191999" cy="0"/>
          </a:xfrm>
          <a:prstGeom prst="straightConnector1">
            <a:avLst/>
          </a:prstGeom>
          <a:noFill/>
          <a:ln cap="flat" cmpd="sng" w="22225">
            <a:solidFill>
              <a:srgbClr val="E3E3E3"/>
            </a:solidFill>
            <a:prstDash val="solid"/>
            <a:miter lim="800000"/>
            <a:headEnd len="sm" w="sm" type="none"/>
            <a:tailEnd len="sm" w="sm" type="none"/>
          </a:ln>
        </p:spPr>
      </p:cxnSp>
    </p:spTree>
  </p:cSld>
  <p:clrMapOvr>
    <a:masterClrMapping/>
  </p:clrMapOvr>
  <p:extLst>
    <p:ext uri="{DCECCB84-F9BA-43D5-87BE-67443E8EF086}">
      <p15:sldGuideLst>
        <p15:guide id="1" pos="3840">
          <p15:clr>
            <a:srgbClr val="FBAE40"/>
          </p15:clr>
        </p15:guide>
        <p15:guide id="2" orient="horz" pos="216">
          <p15:clr>
            <a:srgbClr val="FBAE40"/>
          </p15:clr>
        </p15:guide>
        <p15:guide id="3" orient="horz" pos="1920">
          <p15:clr>
            <a:srgbClr val="FBAE40"/>
          </p15:clr>
        </p15:guide>
        <p15:guide id="4" orient="horz" pos="1704">
          <p15:clr>
            <a:srgbClr val="FBAE40"/>
          </p15:clr>
        </p15:guide>
        <p15:guide id="5" pos="3792">
          <p15:clr>
            <a:srgbClr val="FBAE40"/>
          </p15:clr>
        </p15:guide>
        <p15:guide id="6" pos="38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Header - 1 Placeholder">
  <p:cSld name="Single Line Header - 1 Placeholder">
    <p:spTree>
      <p:nvGrpSpPr>
        <p:cNvPr id="424" name="Shape 424"/>
        <p:cNvGrpSpPr/>
        <p:nvPr/>
      </p:nvGrpSpPr>
      <p:grpSpPr>
        <a:xfrm>
          <a:off x="0" y="0"/>
          <a:ext cx="0" cy="0"/>
          <a:chOff x="0" y="0"/>
          <a:chExt cx="0" cy="0"/>
        </a:xfrm>
      </p:grpSpPr>
      <p:pic>
        <p:nvPicPr>
          <p:cNvPr id="425" name="Google Shape;425;p62"/>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426" name="Google Shape;426;p62"/>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427" name="Google Shape;427;p62"/>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428" name="Google Shape;428;p62"/>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429" name="Google Shape;429;p62"/>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430" name="Google Shape;430;p62"/>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431" name="Google Shape;431;p62"/>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432" name="Google Shape;432;p62"/>
          <p:cNvSpPr txBox="1"/>
          <p:nvPr>
            <p:ph idx="1" type="body"/>
          </p:nvPr>
        </p:nvSpPr>
        <p:spPr>
          <a:xfrm>
            <a:off x="114300" y="1219198"/>
            <a:ext cx="11963400" cy="5181601"/>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400"/>
              <a:buFont typeface="Arial"/>
              <a:buNone/>
              <a:defRPr b="0" i="0" sz="14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3" name="Google Shape;433;p62"/>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Header - 2 Placeholders">
  <p:cSld name="Single Line Header - 2 Placeholders">
    <p:spTree>
      <p:nvGrpSpPr>
        <p:cNvPr id="434" name="Shape 434"/>
        <p:cNvGrpSpPr/>
        <p:nvPr/>
      </p:nvGrpSpPr>
      <p:grpSpPr>
        <a:xfrm>
          <a:off x="0" y="0"/>
          <a:ext cx="0" cy="0"/>
          <a:chOff x="0" y="0"/>
          <a:chExt cx="0" cy="0"/>
        </a:xfrm>
      </p:grpSpPr>
      <p:pic>
        <p:nvPicPr>
          <p:cNvPr id="435" name="Google Shape;435;p63"/>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436" name="Google Shape;436;p63"/>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437" name="Google Shape;437;p63"/>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438" name="Google Shape;438;p63"/>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439" name="Google Shape;439;p63"/>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440" name="Google Shape;440;p63"/>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441" name="Google Shape;441;p63"/>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442" name="Google Shape;442;p63"/>
          <p:cNvSpPr txBox="1"/>
          <p:nvPr>
            <p:ph idx="1" type="body"/>
          </p:nvPr>
        </p:nvSpPr>
        <p:spPr>
          <a:xfrm>
            <a:off x="114300" y="1219198"/>
            <a:ext cx="5924550" cy="5181601"/>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3" name="Google Shape;443;p63"/>
          <p:cNvSpPr txBox="1"/>
          <p:nvPr>
            <p:ph idx="2" type="body"/>
          </p:nvPr>
        </p:nvSpPr>
        <p:spPr>
          <a:xfrm>
            <a:off x="6144163" y="1219198"/>
            <a:ext cx="5924550" cy="5181601"/>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4" name="Google Shape;444;p63"/>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Line Header + Bounding Box">
  <p:cSld name="Single Line Header + Bounding Box">
    <p:spTree>
      <p:nvGrpSpPr>
        <p:cNvPr id="445" name="Shape 445"/>
        <p:cNvGrpSpPr/>
        <p:nvPr/>
      </p:nvGrpSpPr>
      <p:grpSpPr>
        <a:xfrm>
          <a:off x="0" y="0"/>
          <a:ext cx="0" cy="0"/>
          <a:chOff x="0" y="0"/>
          <a:chExt cx="0" cy="0"/>
        </a:xfrm>
      </p:grpSpPr>
      <p:pic>
        <p:nvPicPr>
          <p:cNvPr id="446" name="Google Shape;446;p64"/>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447" name="Google Shape;447;p64"/>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448" name="Google Shape;448;p64"/>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449" name="Google Shape;449;p64"/>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450" name="Google Shape;450;p64"/>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451" name="Google Shape;451;p64"/>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452" name="Google Shape;452;p64"/>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453" name="Google Shape;453;p64"/>
          <p:cNvSpPr/>
          <p:nvPr/>
        </p:nvSpPr>
        <p:spPr>
          <a:xfrm>
            <a:off x="114300" y="1230432"/>
            <a:ext cx="11962638" cy="5170368"/>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085">
              <a:solidFill>
                <a:srgbClr val="7A7571"/>
              </a:solidFill>
              <a:latin typeface="Arial"/>
              <a:ea typeface="Arial"/>
              <a:cs typeface="Arial"/>
              <a:sym typeface="Arial"/>
            </a:endParaRPr>
          </a:p>
        </p:txBody>
      </p:sp>
      <p:sp>
        <p:nvSpPr>
          <p:cNvPr id="454" name="Google Shape;454;p64"/>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Header + Bounding Box">
  <p:cSld name="Double Header + Bounding Box">
    <p:spTree>
      <p:nvGrpSpPr>
        <p:cNvPr id="455" name="Shape 455"/>
        <p:cNvGrpSpPr/>
        <p:nvPr/>
      </p:nvGrpSpPr>
      <p:grpSpPr>
        <a:xfrm>
          <a:off x="0" y="0"/>
          <a:ext cx="0" cy="0"/>
          <a:chOff x="0" y="0"/>
          <a:chExt cx="0" cy="0"/>
        </a:xfrm>
      </p:grpSpPr>
      <p:sp>
        <p:nvSpPr>
          <p:cNvPr id="456" name="Google Shape;456;p65"/>
          <p:cNvSpPr/>
          <p:nvPr/>
        </p:nvSpPr>
        <p:spPr>
          <a:xfrm>
            <a:off x="114300" y="1230432"/>
            <a:ext cx="11962638" cy="5170368"/>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085">
              <a:solidFill>
                <a:srgbClr val="7A7571"/>
              </a:solidFill>
              <a:latin typeface="Arial"/>
              <a:ea typeface="Arial"/>
              <a:cs typeface="Arial"/>
              <a:sym typeface="Arial"/>
            </a:endParaRPr>
          </a:p>
        </p:txBody>
      </p:sp>
      <p:pic>
        <p:nvPicPr>
          <p:cNvPr id="457" name="Google Shape;457;p65"/>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458" name="Google Shape;458;p65"/>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459" name="Google Shape;459;p65"/>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460" name="Google Shape;460;p65"/>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461" name="Google Shape;461;p65"/>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462" name="Google Shape;462;p65"/>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463" name="Google Shape;463;p65"/>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464" name="Google Shape;464;p65"/>
          <p:cNvSpPr txBox="1"/>
          <p:nvPr>
            <p:ph type="title"/>
          </p:nvPr>
        </p:nvSpPr>
        <p:spPr>
          <a:xfrm>
            <a:off x="1063341" y="387927"/>
            <a:ext cx="11042931" cy="7115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5" name="Google Shape;465;p65"/>
          <p:cNvSpPr txBox="1"/>
          <p:nvPr>
            <p:ph idx="1" type="body"/>
          </p:nvPr>
        </p:nvSpPr>
        <p:spPr>
          <a:xfrm>
            <a:off x="1063622" y="186985"/>
            <a:ext cx="11042650" cy="2009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Arial"/>
              <a:buNone/>
              <a:defRPr b="1" i="0" sz="1400" u="none" cap="none" strike="noStrike">
                <a:solidFill>
                  <a:schemeClr val="accent1"/>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466" name="Shape 466"/>
        <p:cNvGrpSpPr/>
        <p:nvPr/>
      </p:nvGrpSpPr>
      <p:grpSpPr>
        <a:xfrm>
          <a:off x="0" y="0"/>
          <a:ext cx="0" cy="0"/>
          <a:chOff x="0" y="0"/>
          <a:chExt cx="0" cy="0"/>
        </a:xfrm>
      </p:grpSpPr>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Header">
  <p:cSld name="Large Header">
    <p:spTree>
      <p:nvGrpSpPr>
        <p:cNvPr id="467" name="Shape 467"/>
        <p:cNvGrpSpPr/>
        <p:nvPr/>
      </p:nvGrpSpPr>
      <p:grpSpPr>
        <a:xfrm>
          <a:off x="0" y="0"/>
          <a:ext cx="0" cy="0"/>
          <a:chOff x="0" y="0"/>
          <a:chExt cx="0" cy="0"/>
        </a:xfrm>
      </p:grpSpPr>
      <p:pic>
        <p:nvPicPr>
          <p:cNvPr id="468" name="Google Shape;468;p67"/>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469" name="Google Shape;469;p67"/>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470" name="Google Shape;470;p67"/>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tionality 3-Up">
  <p:cSld name="Optionality 3-Up">
    <p:spTree>
      <p:nvGrpSpPr>
        <p:cNvPr id="471" name="Shape 471"/>
        <p:cNvGrpSpPr/>
        <p:nvPr/>
      </p:nvGrpSpPr>
      <p:grpSpPr>
        <a:xfrm>
          <a:off x="0" y="0"/>
          <a:ext cx="0" cy="0"/>
          <a:chOff x="0" y="0"/>
          <a:chExt cx="0" cy="0"/>
        </a:xfrm>
      </p:grpSpPr>
      <p:pic>
        <p:nvPicPr>
          <p:cNvPr id="472" name="Google Shape;472;p68"/>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473" name="Google Shape;473;p68"/>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474" name="Google Shape;474;p68"/>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475" name="Google Shape;475;p68"/>
          <p:cNvSpPr/>
          <p:nvPr/>
        </p:nvSpPr>
        <p:spPr>
          <a:xfrm>
            <a:off x="121915" y="128438"/>
            <a:ext cx="3901322"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476" name="Google Shape;476;p68"/>
          <p:cNvSpPr/>
          <p:nvPr/>
        </p:nvSpPr>
        <p:spPr>
          <a:xfrm>
            <a:off x="4144597" y="128438"/>
            <a:ext cx="3904540"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477" name="Google Shape;477;p68"/>
          <p:cNvSpPr/>
          <p:nvPr/>
        </p:nvSpPr>
        <p:spPr>
          <a:xfrm>
            <a:off x="8175672" y="128438"/>
            <a:ext cx="3902028"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grpSp>
        <p:nvGrpSpPr>
          <p:cNvPr id="478" name="Google Shape;478;p68"/>
          <p:cNvGrpSpPr/>
          <p:nvPr/>
        </p:nvGrpSpPr>
        <p:grpSpPr>
          <a:xfrm>
            <a:off x="123247" y="1011918"/>
            <a:ext cx="3899990" cy="243699"/>
            <a:chOff x="439743" y="1066671"/>
            <a:chExt cx="3899990" cy="243699"/>
          </a:xfrm>
        </p:grpSpPr>
        <p:sp>
          <p:nvSpPr>
            <p:cNvPr id="479" name="Google Shape;479;p68"/>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2"/>
                  </a:solidFill>
                  <a:latin typeface="Calibri"/>
                  <a:ea typeface="Calibri"/>
                  <a:cs typeface="Calibri"/>
                  <a:sym typeface="Calibri"/>
                </a:rPr>
                <a:t>INCLUDED</a:t>
              </a:r>
              <a:endParaRPr sz="700">
                <a:solidFill>
                  <a:schemeClr val="dk2"/>
                </a:solidFill>
                <a:latin typeface="Calibri"/>
                <a:ea typeface="Calibri"/>
                <a:cs typeface="Calibri"/>
                <a:sym typeface="Calibri"/>
              </a:endParaRPr>
            </a:p>
          </p:txBody>
        </p:sp>
        <p:cxnSp>
          <p:nvCxnSpPr>
            <p:cNvPr id="480" name="Google Shape;480;p68"/>
            <p:cNvCxnSpPr/>
            <p:nvPr/>
          </p:nvCxnSpPr>
          <p:spPr>
            <a:xfrm>
              <a:off x="439743" y="1066671"/>
              <a:ext cx="389999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481" name="Google Shape;481;p68"/>
          <p:cNvGrpSpPr/>
          <p:nvPr/>
        </p:nvGrpSpPr>
        <p:grpSpPr>
          <a:xfrm>
            <a:off x="4144597" y="1011918"/>
            <a:ext cx="3904540" cy="243699"/>
            <a:chOff x="439743" y="1066671"/>
            <a:chExt cx="3904540" cy="243699"/>
          </a:xfrm>
        </p:grpSpPr>
        <p:sp>
          <p:nvSpPr>
            <p:cNvPr id="482" name="Google Shape;482;p68"/>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2"/>
                  </a:solidFill>
                  <a:latin typeface="Calibri"/>
                  <a:ea typeface="Calibri"/>
                  <a:cs typeface="Calibri"/>
                  <a:sym typeface="Calibri"/>
                </a:rPr>
                <a:t>INCLUDED</a:t>
              </a:r>
              <a:endParaRPr sz="700">
                <a:solidFill>
                  <a:schemeClr val="dk2"/>
                </a:solidFill>
                <a:latin typeface="Calibri"/>
                <a:ea typeface="Calibri"/>
                <a:cs typeface="Calibri"/>
                <a:sym typeface="Calibri"/>
              </a:endParaRPr>
            </a:p>
          </p:txBody>
        </p:sp>
        <p:cxnSp>
          <p:nvCxnSpPr>
            <p:cNvPr id="483" name="Google Shape;483;p68"/>
            <p:cNvCxnSpPr/>
            <p:nvPr/>
          </p:nvCxnSpPr>
          <p:spPr>
            <a:xfrm>
              <a:off x="439743" y="1066671"/>
              <a:ext cx="390454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484" name="Google Shape;484;p68"/>
          <p:cNvGrpSpPr/>
          <p:nvPr/>
        </p:nvGrpSpPr>
        <p:grpSpPr>
          <a:xfrm>
            <a:off x="8174340" y="1011918"/>
            <a:ext cx="3903360" cy="243699"/>
            <a:chOff x="439743" y="1066671"/>
            <a:chExt cx="3903360" cy="243699"/>
          </a:xfrm>
        </p:grpSpPr>
        <p:sp>
          <p:nvSpPr>
            <p:cNvPr id="485" name="Google Shape;485;p68"/>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2"/>
                  </a:solidFill>
                  <a:latin typeface="Calibri"/>
                  <a:ea typeface="Calibri"/>
                  <a:cs typeface="Calibri"/>
                  <a:sym typeface="Calibri"/>
                </a:rPr>
                <a:t>INCLUDED</a:t>
              </a:r>
              <a:endParaRPr sz="700">
                <a:solidFill>
                  <a:schemeClr val="dk2"/>
                </a:solidFill>
                <a:latin typeface="Calibri"/>
                <a:ea typeface="Calibri"/>
                <a:cs typeface="Calibri"/>
                <a:sym typeface="Calibri"/>
              </a:endParaRPr>
            </a:p>
          </p:txBody>
        </p:sp>
        <p:cxnSp>
          <p:nvCxnSpPr>
            <p:cNvPr id="486" name="Google Shape;486;p68"/>
            <p:cNvCxnSpPr/>
            <p:nvPr/>
          </p:nvCxnSpPr>
          <p:spPr>
            <a:xfrm>
              <a:off x="439743" y="1066671"/>
              <a:ext cx="3903360" cy="0"/>
            </a:xfrm>
            <a:prstGeom prst="straightConnector1">
              <a:avLst/>
            </a:prstGeom>
            <a:noFill/>
            <a:ln cap="flat" cmpd="sng" w="9525">
              <a:solidFill>
                <a:srgbClr val="E0E3E6"/>
              </a:solidFill>
              <a:prstDash val="solid"/>
              <a:miter lim="800000"/>
              <a:headEnd len="sm" w="sm" type="none"/>
              <a:tailEnd len="sm" w="sm" type="none"/>
            </a:ln>
          </p:spPr>
        </p:cxnSp>
      </p:grpSp>
      <p:sp>
        <p:nvSpPr>
          <p:cNvPr id="487" name="Google Shape;487;p68"/>
          <p:cNvSpPr/>
          <p:nvPr/>
        </p:nvSpPr>
        <p:spPr>
          <a:xfrm>
            <a:off x="121915" y="128438"/>
            <a:ext cx="3901322"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488" name="Google Shape;488;p68"/>
          <p:cNvSpPr/>
          <p:nvPr/>
        </p:nvSpPr>
        <p:spPr>
          <a:xfrm>
            <a:off x="4144597" y="128438"/>
            <a:ext cx="3904540"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489" name="Google Shape;489;p68"/>
          <p:cNvSpPr/>
          <p:nvPr/>
        </p:nvSpPr>
        <p:spPr>
          <a:xfrm>
            <a:off x="8175672" y="128438"/>
            <a:ext cx="3902028" cy="6272362"/>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1">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grpSp>
        <p:nvGrpSpPr>
          <p:cNvPr id="490" name="Google Shape;490;p68"/>
          <p:cNvGrpSpPr/>
          <p:nvPr/>
        </p:nvGrpSpPr>
        <p:grpSpPr>
          <a:xfrm>
            <a:off x="123247" y="1011918"/>
            <a:ext cx="3899990" cy="243699"/>
            <a:chOff x="439743" y="1066671"/>
            <a:chExt cx="3899990" cy="243699"/>
          </a:xfrm>
        </p:grpSpPr>
        <p:sp>
          <p:nvSpPr>
            <p:cNvPr id="491" name="Google Shape;491;p68"/>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1"/>
                  </a:solidFill>
                  <a:latin typeface="Calibri"/>
                  <a:ea typeface="Calibri"/>
                  <a:cs typeface="Calibri"/>
                  <a:sym typeface="Calibri"/>
                </a:rPr>
                <a:t>INCLUDED</a:t>
              </a:r>
              <a:endParaRPr sz="700">
                <a:solidFill>
                  <a:schemeClr val="dk1"/>
                </a:solidFill>
                <a:latin typeface="Calibri"/>
                <a:ea typeface="Calibri"/>
                <a:cs typeface="Calibri"/>
                <a:sym typeface="Calibri"/>
              </a:endParaRPr>
            </a:p>
          </p:txBody>
        </p:sp>
        <p:cxnSp>
          <p:nvCxnSpPr>
            <p:cNvPr id="492" name="Google Shape;492;p68"/>
            <p:cNvCxnSpPr/>
            <p:nvPr/>
          </p:nvCxnSpPr>
          <p:spPr>
            <a:xfrm>
              <a:off x="439743" y="1066671"/>
              <a:ext cx="389999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493" name="Google Shape;493;p68"/>
          <p:cNvGrpSpPr/>
          <p:nvPr/>
        </p:nvGrpSpPr>
        <p:grpSpPr>
          <a:xfrm>
            <a:off x="4144597" y="1011918"/>
            <a:ext cx="3904540" cy="243699"/>
            <a:chOff x="439743" y="1066671"/>
            <a:chExt cx="3904540" cy="243699"/>
          </a:xfrm>
        </p:grpSpPr>
        <p:sp>
          <p:nvSpPr>
            <p:cNvPr id="494" name="Google Shape;494;p68"/>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1"/>
                  </a:solidFill>
                  <a:latin typeface="Calibri"/>
                  <a:ea typeface="Calibri"/>
                  <a:cs typeface="Calibri"/>
                  <a:sym typeface="Calibri"/>
                </a:rPr>
                <a:t>INCLUDED</a:t>
              </a:r>
              <a:endParaRPr sz="700">
                <a:solidFill>
                  <a:schemeClr val="dk1"/>
                </a:solidFill>
                <a:latin typeface="Calibri"/>
                <a:ea typeface="Calibri"/>
                <a:cs typeface="Calibri"/>
                <a:sym typeface="Calibri"/>
              </a:endParaRPr>
            </a:p>
          </p:txBody>
        </p:sp>
        <p:cxnSp>
          <p:nvCxnSpPr>
            <p:cNvPr id="495" name="Google Shape;495;p68"/>
            <p:cNvCxnSpPr/>
            <p:nvPr/>
          </p:nvCxnSpPr>
          <p:spPr>
            <a:xfrm>
              <a:off x="439743" y="1066671"/>
              <a:ext cx="3904540" cy="0"/>
            </a:xfrm>
            <a:prstGeom prst="straightConnector1">
              <a:avLst/>
            </a:prstGeom>
            <a:noFill/>
            <a:ln cap="flat" cmpd="sng" w="9525">
              <a:solidFill>
                <a:srgbClr val="E0E3E6"/>
              </a:solidFill>
              <a:prstDash val="solid"/>
              <a:miter lim="800000"/>
              <a:headEnd len="sm" w="sm" type="none"/>
              <a:tailEnd len="sm" w="sm" type="none"/>
            </a:ln>
          </p:spPr>
        </p:cxnSp>
      </p:grpSp>
      <p:grpSp>
        <p:nvGrpSpPr>
          <p:cNvPr id="496" name="Google Shape;496;p68"/>
          <p:cNvGrpSpPr/>
          <p:nvPr/>
        </p:nvGrpSpPr>
        <p:grpSpPr>
          <a:xfrm>
            <a:off x="8174340" y="1011918"/>
            <a:ext cx="3903360" cy="243699"/>
            <a:chOff x="439743" y="1066671"/>
            <a:chExt cx="3903360" cy="243699"/>
          </a:xfrm>
        </p:grpSpPr>
        <p:sp>
          <p:nvSpPr>
            <p:cNvPr id="497" name="Google Shape;497;p68"/>
            <p:cNvSpPr txBox="1"/>
            <p:nvPr/>
          </p:nvSpPr>
          <p:spPr>
            <a:xfrm>
              <a:off x="587118" y="1066671"/>
              <a:ext cx="3124156" cy="243699"/>
            </a:xfrm>
            <a:prstGeom prst="rect">
              <a:avLst/>
            </a:prstGeom>
            <a:noFill/>
            <a:ln>
              <a:noFill/>
            </a:ln>
          </p:spPr>
          <p:txBody>
            <a:bodyPr anchorCtr="0" anchor="t" bIns="45700" lIns="91425" spcFirstLastPara="1" rIns="91425" wrap="square" tIns="45700">
              <a:noAutofit/>
            </a:bodyPr>
            <a:lstStyle/>
            <a:p>
              <a:pPr indent="0" lvl="0" marL="0" marR="0" rtl="0" algn="l">
                <a:lnSpc>
                  <a:spcPct val="125000"/>
                </a:lnSpc>
                <a:spcBef>
                  <a:spcPts val="0"/>
                </a:spcBef>
                <a:spcAft>
                  <a:spcPts val="0"/>
                </a:spcAft>
                <a:buNone/>
              </a:pPr>
              <a:r>
                <a:rPr b="1" lang="en-US" sz="800">
                  <a:solidFill>
                    <a:schemeClr val="dk1"/>
                  </a:solidFill>
                  <a:latin typeface="Calibri"/>
                  <a:ea typeface="Calibri"/>
                  <a:cs typeface="Calibri"/>
                  <a:sym typeface="Calibri"/>
                </a:rPr>
                <a:t>INCLUDED</a:t>
              </a:r>
              <a:endParaRPr sz="700">
                <a:solidFill>
                  <a:schemeClr val="dk1"/>
                </a:solidFill>
                <a:latin typeface="Calibri"/>
                <a:ea typeface="Calibri"/>
                <a:cs typeface="Calibri"/>
                <a:sym typeface="Calibri"/>
              </a:endParaRPr>
            </a:p>
          </p:txBody>
        </p:sp>
        <p:cxnSp>
          <p:nvCxnSpPr>
            <p:cNvPr id="498" name="Google Shape;498;p68"/>
            <p:cNvCxnSpPr/>
            <p:nvPr/>
          </p:nvCxnSpPr>
          <p:spPr>
            <a:xfrm>
              <a:off x="439743" y="1066671"/>
              <a:ext cx="3903360" cy="0"/>
            </a:xfrm>
            <a:prstGeom prst="straightConnector1">
              <a:avLst/>
            </a:prstGeom>
            <a:noFill/>
            <a:ln cap="flat" cmpd="sng" w="9525">
              <a:solidFill>
                <a:srgbClr val="E0E3E6"/>
              </a:solidFill>
              <a:prstDash val="solid"/>
              <a:miter lim="800000"/>
              <a:headEnd len="sm" w="sm" type="none"/>
              <a:tailEnd len="sm" w="sm" type="none"/>
            </a:ln>
          </p:spPr>
        </p:cxnSp>
      </p:grpSp>
    </p:spTree>
  </p:cSld>
  <p:clrMapOvr>
    <a:masterClrMapping/>
  </p:clrMapOvr>
  <p:extLst>
    <p:ext uri="{DCECCB84-F9BA-43D5-87BE-67443E8EF086}">
      <p15:sldGuideLst>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perHeader+Header_Option 1">
  <p:cSld name="SuperHeader+Header_Option 1">
    <p:spTree>
      <p:nvGrpSpPr>
        <p:cNvPr id="499" name="Shape 499"/>
        <p:cNvGrpSpPr/>
        <p:nvPr/>
      </p:nvGrpSpPr>
      <p:grpSpPr>
        <a:xfrm>
          <a:off x="0" y="0"/>
          <a:ext cx="0" cy="0"/>
          <a:chOff x="0" y="0"/>
          <a:chExt cx="0" cy="0"/>
        </a:xfrm>
      </p:grpSpPr>
      <p:pic>
        <p:nvPicPr>
          <p:cNvPr id="500" name="Google Shape;500;p69"/>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501" name="Google Shape;501;p69"/>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502" name="Google Shape;502;p69"/>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503" name="Google Shape;503;p69"/>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504" name="Google Shape;504;p69"/>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505" name="Google Shape;505;p69"/>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506" name="Google Shape;506;p69"/>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507" name="Google Shape;507;p69"/>
          <p:cNvSpPr txBox="1"/>
          <p:nvPr>
            <p:ph type="title"/>
          </p:nvPr>
        </p:nvSpPr>
        <p:spPr>
          <a:xfrm>
            <a:off x="1063341" y="387927"/>
            <a:ext cx="11042931" cy="71153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8" name="Google Shape;508;p69"/>
          <p:cNvSpPr/>
          <p:nvPr/>
        </p:nvSpPr>
        <p:spPr>
          <a:xfrm>
            <a:off x="3933914" y="1234744"/>
            <a:ext cx="8143786"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09" name="Google Shape;509;p69"/>
          <p:cNvCxnSpPr/>
          <p:nvPr/>
        </p:nvCxnSpPr>
        <p:spPr>
          <a:xfrm>
            <a:off x="3933914" y="2093276"/>
            <a:ext cx="8143786" cy="0"/>
          </a:xfrm>
          <a:prstGeom prst="straightConnector1">
            <a:avLst/>
          </a:prstGeom>
          <a:noFill/>
          <a:ln cap="flat" cmpd="sng" w="9525">
            <a:solidFill>
              <a:srgbClr val="E0E3E6"/>
            </a:solidFill>
            <a:prstDash val="solid"/>
            <a:miter lim="800000"/>
            <a:headEnd len="sm" w="sm" type="none"/>
            <a:tailEnd len="sm" w="sm" type="none"/>
          </a:ln>
        </p:spPr>
      </p:cxnSp>
      <p:sp>
        <p:nvSpPr>
          <p:cNvPr id="510" name="Google Shape;510;p69"/>
          <p:cNvSpPr/>
          <p:nvPr/>
        </p:nvSpPr>
        <p:spPr>
          <a:xfrm>
            <a:off x="111760" y="1234744"/>
            <a:ext cx="3698240" cy="5166056"/>
          </a:xfrm>
          <a:prstGeom prst="roundRect">
            <a:avLst>
              <a:gd fmla="val 1282"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274300" lIns="274300" spcFirstLastPara="1" rIns="274300" wrap="square" tIns="274300">
            <a:noAutofit/>
          </a:bodyPr>
          <a:lstStyle/>
          <a:p>
            <a:pPr indent="0" lvl="0" marL="0" marR="0" rtl="0" algn="l">
              <a:spcBef>
                <a:spcPts val="0"/>
              </a:spcBef>
              <a:spcAft>
                <a:spcPts val="0"/>
              </a:spcAft>
              <a:buNone/>
            </a:pPr>
            <a:r>
              <a:t/>
            </a:r>
            <a:endParaRPr sz="1100">
              <a:solidFill>
                <a:schemeClr val="dk2"/>
              </a:solidFill>
              <a:latin typeface="Calibri"/>
              <a:ea typeface="Calibri"/>
              <a:cs typeface="Calibri"/>
              <a:sym typeface="Calibri"/>
            </a:endParaRPr>
          </a:p>
        </p:txBody>
      </p:sp>
      <p:sp>
        <p:nvSpPr>
          <p:cNvPr id="511" name="Google Shape;511;p69"/>
          <p:cNvSpPr txBox="1"/>
          <p:nvPr>
            <p:ph idx="1" type="body"/>
          </p:nvPr>
        </p:nvSpPr>
        <p:spPr>
          <a:xfrm>
            <a:off x="4106997" y="1375519"/>
            <a:ext cx="7791067"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2" name="Google Shape;512;p69"/>
          <p:cNvSpPr txBox="1"/>
          <p:nvPr>
            <p:ph idx="2" type="body"/>
          </p:nvPr>
        </p:nvSpPr>
        <p:spPr>
          <a:xfrm>
            <a:off x="251977" y="1378509"/>
            <a:ext cx="3375143" cy="48800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3" name="Google Shape;513;p69"/>
          <p:cNvSpPr txBox="1"/>
          <p:nvPr>
            <p:ph idx="3" type="body"/>
          </p:nvPr>
        </p:nvSpPr>
        <p:spPr>
          <a:xfrm>
            <a:off x="4114800" y="1699554"/>
            <a:ext cx="7746762"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4" name="Google Shape;514;p69"/>
          <p:cNvSpPr txBox="1"/>
          <p:nvPr>
            <p:ph idx="4" type="body"/>
          </p:nvPr>
        </p:nvSpPr>
        <p:spPr>
          <a:xfrm>
            <a:off x="4114800" y="2105862"/>
            <a:ext cx="7746762" cy="2552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5" name="Google Shape;515;p69"/>
          <p:cNvSpPr txBox="1"/>
          <p:nvPr>
            <p:ph idx="5" type="body"/>
          </p:nvPr>
        </p:nvSpPr>
        <p:spPr>
          <a:xfrm>
            <a:off x="1063622" y="186985"/>
            <a:ext cx="11042650" cy="2009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400"/>
              <a:buFont typeface="Arial"/>
              <a:buNone/>
              <a:defRPr b="1" i="0" sz="1400" u="none" cap="none" strike="noStrike">
                <a:solidFill>
                  <a:schemeClr val="accent1"/>
                </a:solidFill>
                <a:latin typeface="Calibri"/>
                <a:ea typeface="Calibri"/>
                <a:cs typeface="Calibri"/>
                <a:sym typeface="Calibri"/>
              </a:defRPr>
            </a:lvl1pPr>
            <a:lvl2pPr indent="-317500" lvl="1" marL="9144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3pPr>
            <a:lvl4pPr indent="-317500" lvl="3" marL="18288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4pPr>
            <a:lvl5pPr indent="-317500" lvl="4" marL="2286000" marR="0" rtl="0" algn="l">
              <a:lnSpc>
                <a:spcPct val="90000"/>
              </a:lnSpc>
              <a:spcBef>
                <a:spcPts val="500"/>
              </a:spcBef>
              <a:spcAft>
                <a:spcPts val="0"/>
              </a:spcAft>
              <a:buClr>
                <a:schemeClr val="accent1"/>
              </a:buClr>
              <a:buSzPts val="1400"/>
              <a:buFont typeface="Arial"/>
              <a:buChar char="•"/>
              <a:defRPr b="1" i="0" sz="1400" u="none" cap="none" strike="noStrike">
                <a:solidFill>
                  <a:schemeClr val="accen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2640">
          <p15:clr>
            <a:srgbClr val="FBAE40"/>
          </p15:clr>
        </p15:guide>
        <p15:guide id="2" pos="2592">
          <p15:clr>
            <a:srgbClr val="FBAE40"/>
          </p15:clr>
        </p15:guide>
        <p15:guide id="3" pos="2688">
          <p15:clr>
            <a:srgbClr val="FBAE40"/>
          </p15:clr>
        </p15:guide>
        <p15:guide id="4" pos="5040">
          <p15:clr>
            <a:srgbClr val="FBAE40"/>
          </p15:clr>
        </p15:guide>
        <p15:guide id="5" pos="72">
          <p15:clr>
            <a:srgbClr val="FBAE40"/>
          </p15:clr>
        </p15:guide>
        <p15:guide id="6" orient="horz" pos="672">
          <p15:clr>
            <a:srgbClr val="FBAE40"/>
          </p15:clr>
        </p15:guide>
        <p15:guide id="7" orient="horz" pos="792">
          <p15:clr>
            <a:srgbClr val="FBAE40"/>
          </p15:clr>
        </p15:guide>
        <p15:guide id="8" pos="2808">
          <p15:clr>
            <a:srgbClr val="FBAE40"/>
          </p15:clr>
        </p15:guide>
        <p15:guide id="9" pos="24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Background">
  <p:cSld name="Full Screen Background">
    <p:spTree>
      <p:nvGrpSpPr>
        <p:cNvPr id="48" name="Shape 48"/>
        <p:cNvGrpSpPr/>
        <p:nvPr/>
      </p:nvGrpSpPr>
      <p:grpSpPr>
        <a:xfrm>
          <a:off x="0" y="0"/>
          <a:ext cx="0" cy="0"/>
          <a:chOff x="0" y="0"/>
          <a:chExt cx="0" cy="0"/>
        </a:xfrm>
      </p:grpSpPr>
      <p:pic>
        <p:nvPicPr>
          <p:cNvPr id="49" name="Google Shape;49;p24"/>
          <p:cNvPicPr preferRelativeResize="0"/>
          <p:nvPr/>
        </p:nvPicPr>
        <p:blipFill rotWithShape="1">
          <a:blip r:embed="rId2">
            <a:alphaModFix/>
          </a:blip>
          <a:srcRect b="0" l="0" r="0" t="0"/>
          <a:stretch/>
        </p:blipFill>
        <p:spPr>
          <a:xfrm>
            <a:off x="677" y="-1"/>
            <a:ext cx="12190645" cy="6858000"/>
          </a:xfrm>
          <a:prstGeom prst="rect">
            <a:avLst/>
          </a:prstGeom>
          <a:noFill/>
          <a:ln>
            <a:noFill/>
          </a:ln>
        </p:spPr>
      </p:pic>
      <p:sp>
        <p:nvSpPr>
          <p:cNvPr id="50" name="Google Shape;50;p24"/>
          <p:cNvSpPr/>
          <p:nvPr/>
        </p:nvSpPr>
        <p:spPr>
          <a:xfrm>
            <a:off x="0" y="0"/>
            <a:ext cx="12192000" cy="6858001"/>
          </a:xfrm>
          <a:prstGeom prst="rect">
            <a:avLst/>
          </a:prstGeom>
          <a:solidFill>
            <a:schemeClr val="lt1">
              <a:alpha val="84705"/>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spTree>
  </p:cSld>
  <p:clrMapOvr>
    <a:masterClrMapping/>
  </p:clrMapOvr>
  <p:extLst>
    <p:ext uri="{DCECCB84-F9BA-43D5-87BE-67443E8EF086}">
      <p15:sldGuideLst>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S.O.R">
  <p:cSld name="Case Study S.O.R">
    <p:spTree>
      <p:nvGrpSpPr>
        <p:cNvPr id="516" name="Shape 516"/>
        <p:cNvGrpSpPr/>
        <p:nvPr/>
      </p:nvGrpSpPr>
      <p:grpSpPr>
        <a:xfrm>
          <a:off x="0" y="0"/>
          <a:ext cx="0" cy="0"/>
          <a:chOff x="0" y="0"/>
          <a:chExt cx="0" cy="0"/>
        </a:xfrm>
      </p:grpSpPr>
      <p:pic>
        <p:nvPicPr>
          <p:cNvPr id="517" name="Google Shape;517;p70"/>
          <p:cNvPicPr preferRelativeResize="0"/>
          <p:nvPr/>
        </p:nvPicPr>
        <p:blipFill rotWithShape="1">
          <a:blip r:embed="rId2">
            <a:alphaModFix/>
          </a:blip>
          <a:srcRect b="0" l="-1" r="-68" t="0"/>
          <a:stretch/>
        </p:blipFill>
        <p:spPr>
          <a:xfrm>
            <a:off x="0" y="-1"/>
            <a:ext cx="12192000" cy="1344157"/>
          </a:xfrm>
          <a:prstGeom prst="rect">
            <a:avLst/>
          </a:prstGeom>
          <a:solidFill>
            <a:srgbClr val="7F7F7F"/>
          </a:solidFill>
          <a:ln>
            <a:noFill/>
          </a:ln>
        </p:spPr>
      </p:pic>
      <p:sp>
        <p:nvSpPr>
          <p:cNvPr id="518" name="Google Shape;518;p70"/>
          <p:cNvSpPr/>
          <p:nvPr/>
        </p:nvSpPr>
        <p:spPr>
          <a:xfrm>
            <a:off x="0" y="0"/>
            <a:ext cx="12192000" cy="134415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sp>
        <p:nvSpPr>
          <p:cNvPr id="519" name="Google Shape;519;p70"/>
          <p:cNvSpPr txBox="1"/>
          <p:nvPr>
            <p:ph idx="1" type="body"/>
          </p:nvPr>
        </p:nvSpPr>
        <p:spPr>
          <a:xfrm>
            <a:off x="1941445" y="247604"/>
            <a:ext cx="10688639" cy="2905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0" name="Google Shape;520;p70"/>
          <p:cNvSpPr txBox="1"/>
          <p:nvPr>
            <p:ph idx="2" type="body"/>
          </p:nvPr>
        </p:nvSpPr>
        <p:spPr>
          <a:xfrm>
            <a:off x="1932018" y="476791"/>
            <a:ext cx="4759805" cy="6150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2pPr>
            <a:lvl3pPr indent="-228600" lvl="2" marL="13716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3pPr>
            <a:lvl4pPr indent="-228600" lvl="3" marL="18288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4pPr>
            <a:lvl5pPr indent="-228600" lvl="4" marL="22860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21" name="Google Shape;521;p70"/>
          <p:cNvCxnSpPr/>
          <p:nvPr/>
        </p:nvCxnSpPr>
        <p:spPr>
          <a:xfrm>
            <a:off x="0" y="134415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522" name="Google Shape;522;p70"/>
          <p:cNvSpPr/>
          <p:nvPr/>
        </p:nvSpPr>
        <p:spPr>
          <a:xfrm>
            <a:off x="0" y="98332"/>
            <a:ext cx="1789356" cy="1121734"/>
          </a:xfrm>
          <a:prstGeom prst="homePlate">
            <a:avLst>
              <a:gd fmla="val 2491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274300" lIns="274300" spcFirstLastPara="1" rIns="274300" wrap="square" tIns="274300">
            <a:noAutofit/>
          </a:bodyPr>
          <a:lstStyle/>
          <a:p>
            <a:pPr indent="0" lvl="0" marL="0" marR="0" rtl="0" algn="l">
              <a:spcBef>
                <a:spcPts val="0"/>
              </a:spcBef>
              <a:spcAft>
                <a:spcPts val="0"/>
              </a:spcAft>
              <a:buNone/>
            </a:pPr>
            <a:r>
              <a:t/>
            </a:r>
            <a:endParaRPr sz="1600">
              <a:solidFill>
                <a:schemeClr val="dk2"/>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Blank Slide">
  <p:cSld name="18_Blank Slide">
    <p:spTree>
      <p:nvGrpSpPr>
        <p:cNvPr id="523" name="Shape 523"/>
        <p:cNvGrpSpPr/>
        <p:nvPr/>
      </p:nvGrpSpPr>
      <p:grpSpPr>
        <a:xfrm>
          <a:off x="0" y="0"/>
          <a:ext cx="0" cy="0"/>
          <a:chOff x="0" y="0"/>
          <a:chExt cx="0" cy="0"/>
        </a:xfrm>
      </p:grpSpPr>
      <p:pic>
        <p:nvPicPr>
          <p:cNvPr id="524" name="Google Shape;524;p71"/>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525" name="Google Shape;525;p71"/>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526" name="Google Shape;526;p71"/>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pic>
        <p:nvPicPr>
          <p:cNvPr id="527" name="Google Shape;527;p71"/>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sp>
        <p:nvSpPr>
          <p:cNvPr id="528" name="Google Shape;528;p71"/>
          <p:cNvSpPr/>
          <p:nvPr/>
        </p:nvSpPr>
        <p:spPr>
          <a:xfrm>
            <a:off x="115929" y="114300"/>
            <a:ext cx="2729144" cy="6286500"/>
          </a:xfrm>
          <a:prstGeom prst="roundRect">
            <a:avLst>
              <a:gd fmla="val 229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529" name="Google Shape;529;p71"/>
          <p:cNvSpPr/>
          <p:nvPr/>
        </p:nvSpPr>
        <p:spPr>
          <a:xfrm>
            <a:off x="2982348" y="114300"/>
            <a:ext cx="9095352"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Tree>
  </p:cSld>
  <p:clrMapOvr>
    <a:masterClrMapping/>
  </p:clrMapOvr>
  <p:extLst>
    <p:ext uri="{DCECCB84-F9BA-43D5-87BE-67443E8EF086}">
      <p15:sldGuideLst>
        <p15:guide id="1" pos="2040">
          <p15:clr>
            <a:srgbClr val="FBAE40"/>
          </p15:clr>
        </p15:guide>
        <p15:guide id="2" pos="2088">
          <p15:clr>
            <a:srgbClr val="FBAE40"/>
          </p15:clr>
        </p15:guide>
        <p15:guide id="3" pos="1992">
          <p15:clr>
            <a:srgbClr val="FBAE40"/>
          </p15:clr>
        </p15:guide>
        <p15:guide id="4" pos="4728">
          <p15:clr>
            <a:srgbClr val="FBAE40"/>
          </p15:clr>
        </p15:guide>
        <p15:guide id="5" pos="1872">
          <p15:clr>
            <a:srgbClr val="FBAE40"/>
          </p15:clr>
        </p15:guide>
        <p15:guide id="6" pos="220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Blank Slide">
  <p:cSld name="20_Blank Slide">
    <p:spTree>
      <p:nvGrpSpPr>
        <p:cNvPr id="530" name="Shape 530"/>
        <p:cNvGrpSpPr/>
        <p:nvPr/>
      </p:nvGrpSpPr>
      <p:grpSpPr>
        <a:xfrm>
          <a:off x="0" y="0"/>
          <a:ext cx="0" cy="0"/>
          <a:chOff x="0" y="0"/>
          <a:chExt cx="0" cy="0"/>
        </a:xfrm>
      </p:grpSpPr>
      <p:pic>
        <p:nvPicPr>
          <p:cNvPr id="531" name="Google Shape;531;p72"/>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532" name="Google Shape;532;p72"/>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533" name="Google Shape;533;p72"/>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534" name="Google Shape;534;p72"/>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535" name="Google Shape;535;p72"/>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536" name="Google Shape;536;p72"/>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537" name="Google Shape;537;p72"/>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538" name="Google Shape;538;p72"/>
          <p:cNvSpPr/>
          <p:nvPr/>
        </p:nvSpPr>
        <p:spPr>
          <a:xfrm>
            <a:off x="3933914" y="1234744"/>
            <a:ext cx="8143786"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39" name="Google Shape;539;p72"/>
          <p:cNvCxnSpPr/>
          <p:nvPr/>
        </p:nvCxnSpPr>
        <p:spPr>
          <a:xfrm>
            <a:off x="3933914" y="2093276"/>
            <a:ext cx="8143786" cy="0"/>
          </a:xfrm>
          <a:prstGeom prst="straightConnector1">
            <a:avLst/>
          </a:prstGeom>
          <a:noFill/>
          <a:ln cap="flat" cmpd="sng" w="9525">
            <a:solidFill>
              <a:srgbClr val="E0E3E6"/>
            </a:solidFill>
            <a:prstDash val="solid"/>
            <a:miter lim="800000"/>
            <a:headEnd len="sm" w="sm" type="none"/>
            <a:tailEnd len="sm" w="sm" type="none"/>
          </a:ln>
        </p:spPr>
      </p:cxnSp>
      <p:sp>
        <p:nvSpPr>
          <p:cNvPr id="540" name="Google Shape;540;p72"/>
          <p:cNvSpPr/>
          <p:nvPr/>
        </p:nvSpPr>
        <p:spPr>
          <a:xfrm>
            <a:off x="111760" y="1234744"/>
            <a:ext cx="3698240" cy="5166056"/>
          </a:xfrm>
          <a:prstGeom prst="roundRect">
            <a:avLst>
              <a:gd fmla="val 1282"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274300" lIns="274300" spcFirstLastPara="1" rIns="274300" wrap="square" tIns="274300">
            <a:noAutofit/>
          </a:bodyPr>
          <a:lstStyle/>
          <a:p>
            <a:pPr indent="0" lvl="0" marL="0" marR="0" rtl="0" algn="l">
              <a:spcBef>
                <a:spcPts val="0"/>
              </a:spcBef>
              <a:spcAft>
                <a:spcPts val="0"/>
              </a:spcAft>
              <a:buNone/>
            </a:pPr>
            <a:r>
              <a:t/>
            </a:r>
            <a:endParaRPr sz="1100">
              <a:solidFill>
                <a:schemeClr val="dk2"/>
              </a:solidFill>
              <a:latin typeface="Calibri"/>
              <a:ea typeface="Calibri"/>
              <a:cs typeface="Calibri"/>
              <a:sym typeface="Calibri"/>
            </a:endParaRPr>
          </a:p>
        </p:txBody>
      </p:sp>
      <p:sp>
        <p:nvSpPr>
          <p:cNvPr id="541" name="Google Shape;541;p72"/>
          <p:cNvSpPr txBox="1"/>
          <p:nvPr>
            <p:ph idx="1" type="body"/>
          </p:nvPr>
        </p:nvSpPr>
        <p:spPr>
          <a:xfrm>
            <a:off x="4106997" y="1375519"/>
            <a:ext cx="7791067"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2" name="Google Shape;542;p72"/>
          <p:cNvSpPr txBox="1"/>
          <p:nvPr>
            <p:ph idx="2" type="body"/>
          </p:nvPr>
        </p:nvSpPr>
        <p:spPr>
          <a:xfrm>
            <a:off x="251977" y="1378509"/>
            <a:ext cx="3375143" cy="488005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3" name="Google Shape;543;p72"/>
          <p:cNvSpPr txBox="1"/>
          <p:nvPr>
            <p:ph idx="3" type="body"/>
          </p:nvPr>
        </p:nvSpPr>
        <p:spPr>
          <a:xfrm>
            <a:off x="4114800" y="1699554"/>
            <a:ext cx="7746762"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4" name="Google Shape;544;p72"/>
          <p:cNvSpPr txBox="1"/>
          <p:nvPr>
            <p:ph idx="4" type="body"/>
          </p:nvPr>
        </p:nvSpPr>
        <p:spPr>
          <a:xfrm>
            <a:off x="4114800" y="2258354"/>
            <a:ext cx="7746762" cy="40002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5" name="Google Shape;545;p72"/>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2640">
          <p15:clr>
            <a:srgbClr val="FBAE40"/>
          </p15:clr>
        </p15:guide>
        <p15:guide id="2" pos="2592">
          <p15:clr>
            <a:srgbClr val="FBAE40"/>
          </p15:clr>
        </p15:guide>
        <p15:guide id="3" pos="2688">
          <p15:clr>
            <a:srgbClr val="FBAE40"/>
          </p15:clr>
        </p15:guide>
        <p15:guide id="4" pos="5040">
          <p15:clr>
            <a:srgbClr val="FBAE40"/>
          </p15:clr>
        </p15:guide>
        <p15:guide id="5" pos="72">
          <p15:clr>
            <a:srgbClr val="FBAE40"/>
          </p15:clr>
        </p15:guide>
        <p15:guide id="6" orient="horz" pos="672">
          <p15:clr>
            <a:srgbClr val="FBAE40"/>
          </p15:clr>
        </p15:guide>
        <p15:guide id="7" orient="horz" pos="792">
          <p15:clr>
            <a:srgbClr val="FBAE40"/>
          </p15:clr>
        </p15:guide>
        <p15:guide id="8" pos="2808">
          <p15:clr>
            <a:srgbClr val="FBAE40"/>
          </p15:clr>
        </p15:guide>
        <p15:guide id="9" pos="247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Blank Slide">
  <p:cSld name="21_Blank Slide">
    <p:spTree>
      <p:nvGrpSpPr>
        <p:cNvPr id="546" name="Shape 546"/>
        <p:cNvGrpSpPr/>
        <p:nvPr/>
      </p:nvGrpSpPr>
      <p:grpSpPr>
        <a:xfrm>
          <a:off x="0" y="0"/>
          <a:ext cx="0" cy="0"/>
          <a:chOff x="0" y="0"/>
          <a:chExt cx="0" cy="0"/>
        </a:xfrm>
      </p:grpSpPr>
      <p:pic>
        <p:nvPicPr>
          <p:cNvPr id="547" name="Google Shape;547;p73"/>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548" name="Google Shape;548;p73"/>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549" name="Google Shape;549;p73"/>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550" name="Google Shape;550;p73"/>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551" name="Google Shape;551;p73"/>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552" name="Google Shape;552;p73"/>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553" name="Google Shape;553;p73"/>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554" name="Google Shape;554;p73"/>
          <p:cNvSpPr/>
          <p:nvPr/>
        </p:nvSpPr>
        <p:spPr>
          <a:xfrm>
            <a:off x="114300" y="1234741"/>
            <a:ext cx="3390900" cy="5166059"/>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55" name="Google Shape;555;p73"/>
          <p:cNvCxnSpPr/>
          <p:nvPr/>
        </p:nvCxnSpPr>
        <p:spPr>
          <a:xfrm>
            <a:off x="124482" y="2280988"/>
            <a:ext cx="3380718" cy="0"/>
          </a:xfrm>
          <a:prstGeom prst="straightConnector1">
            <a:avLst/>
          </a:prstGeom>
          <a:noFill/>
          <a:ln cap="flat" cmpd="sng" w="9525">
            <a:solidFill>
              <a:srgbClr val="E0E3E6"/>
            </a:solidFill>
            <a:prstDash val="solid"/>
            <a:miter lim="800000"/>
            <a:headEnd len="sm" w="sm" type="none"/>
            <a:tailEnd len="sm" w="sm" type="none"/>
          </a:ln>
        </p:spPr>
      </p:cxnSp>
      <p:sp>
        <p:nvSpPr>
          <p:cNvPr id="556" name="Google Shape;556;p73"/>
          <p:cNvSpPr/>
          <p:nvPr/>
        </p:nvSpPr>
        <p:spPr>
          <a:xfrm>
            <a:off x="3657600" y="1234743"/>
            <a:ext cx="4132086" cy="5166057"/>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557" name="Google Shape;557;p73"/>
          <p:cNvSpPr/>
          <p:nvPr/>
        </p:nvSpPr>
        <p:spPr>
          <a:xfrm>
            <a:off x="7945614" y="1234743"/>
            <a:ext cx="4132086" cy="5166057"/>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58" name="Google Shape;558;p73"/>
          <p:cNvCxnSpPr/>
          <p:nvPr/>
        </p:nvCxnSpPr>
        <p:spPr>
          <a:xfrm>
            <a:off x="7945614" y="1533490"/>
            <a:ext cx="4132086" cy="0"/>
          </a:xfrm>
          <a:prstGeom prst="straightConnector1">
            <a:avLst/>
          </a:prstGeom>
          <a:noFill/>
          <a:ln cap="flat" cmpd="sng" w="9525">
            <a:solidFill>
              <a:srgbClr val="E0E3E6"/>
            </a:solidFill>
            <a:prstDash val="solid"/>
            <a:miter lim="800000"/>
            <a:headEnd len="sm" w="sm" type="none"/>
            <a:tailEnd len="sm" w="sm" type="none"/>
          </a:ln>
        </p:spPr>
      </p:cxnSp>
      <p:sp>
        <p:nvSpPr>
          <p:cNvPr id="559" name="Google Shape;559;p73"/>
          <p:cNvSpPr txBox="1"/>
          <p:nvPr>
            <p:ph idx="1" type="body"/>
          </p:nvPr>
        </p:nvSpPr>
        <p:spPr>
          <a:xfrm>
            <a:off x="7980187" y="1234742"/>
            <a:ext cx="3907013"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0" name="Google Shape;560;p73"/>
          <p:cNvSpPr txBox="1"/>
          <p:nvPr>
            <p:ph idx="2" type="body"/>
          </p:nvPr>
        </p:nvSpPr>
        <p:spPr>
          <a:xfrm>
            <a:off x="3692173" y="1234742"/>
            <a:ext cx="3907013"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1" name="Google Shape;561;p73"/>
          <p:cNvSpPr txBox="1"/>
          <p:nvPr>
            <p:ph idx="3" type="body"/>
          </p:nvPr>
        </p:nvSpPr>
        <p:spPr>
          <a:xfrm>
            <a:off x="307527" y="2368623"/>
            <a:ext cx="3007173" cy="38477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2" name="Google Shape;562;p73"/>
          <p:cNvSpPr txBox="1"/>
          <p:nvPr>
            <p:ph idx="4" type="body"/>
          </p:nvPr>
        </p:nvSpPr>
        <p:spPr>
          <a:xfrm>
            <a:off x="287383" y="1375518"/>
            <a:ext cx="3052049" cy="77018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3" name="Google Shape;563;p73"/>
          <p:cNvSpPr txBox="1"/>
          <p:nvPr>
            <p:ph idx="5" type="body"/>
          </p:nvPr>
        </p:nvSpPr>
        <p:spPr>
          <a:xfrm>
            <a:off x="3856744" y="1751326"/>
            <a:ext cx="3742442" cy="44650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4" name="Google Shape;564;p73"/>
          <p:cNvSpPr txBox="1"/>
          <p:nvPr>
            <p:ph idx="6" type="body"/>
          </p:nvPr>
        </p:nvSpPr>
        <p:spPr>
          <a:xfrm>
            <a:off x="8144758" y="1751326"/>
            <a:ext cx="3742442" cy="44650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73"/>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4728">
          <p15:clr>
            <a:srgbClr val="FBAE40"/>
          </p15:clr>
        </p15:guide>
        <p15:guide id="2" pos="2040">
          <p15:clr>
            <a:srgbClr val="FBAE40"/>
          </p15:clr>
        </p15:guide>
        <p15:guide id="3" pos="2088">
          <p15:clr>
            <a:srgbClr val="FBAE40"/>
          </p15:clr>
        </p15:guide>
        <p15:guide id="4" pos="1992">
          <p15:clr>
            <a:srgbClr val="FBAE40"/>
          </p15:clr>
        </p15:guide>
        <p15:guide id="5" pos="4680">
          <p15:clr>
            <a:srgbClr val="FBAE40"/>
          </p15:clr>
        </p15:guide>
        <p15:guide id="6" orient="horz" pos="672">
          <p15:clr>
            <a:srgbClr val="FBAE40"/>
          </p15:clr>
        </p15:guide>
        <p15:guide id="7" pos="4776">
          <p15:clr>
            <a:srgbClr val="FBAE40"/>
          </p15:clr>
        </p15:guide>
        <p15:guide id="8" orient="horz" pos="792">
          <p15:clr>
            <a:srgbClr val="FBAE40"/>
          </p15:clr>
        </p15:guide>
        <p15:guide id="9" pos="2208">
          <p15:clr>
            <a:srgbClr val="FBAE40"/>
          </p15:clr>
        </p15:guide>
        <p15:guide id="10" pos="1872">
          <p15:clr>
            <a:srgbClr val="FBAE40"/>
          </p15:clr>
        </p15:guide>
        <p15:guide id="11" pos="4920">
          <p15:clr>
            <a:srgbClr val="FBAE40"/>
          </p15:clr>
        </p15:guide>
        <p15:guide id="12" pos="456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Blank Slide">
  <p:cSld name="22_Blank Slide">
    <p:spTree>
      <p:nvGrpSpPr>
        <p:cNvPr id="566" name="Shape 566"/>
        <p:cNvGrpSpPr/>
        <p:nvPr/>
      </p:nvGrpSpPr>
      <p:grpSpPr>
        <a:xfrm>
          <a:off x="0" y="0"/>
          <a:ext cx="0" cy="0"/>
          <a:chOff x="0" y="0"/>
          <a:chExt cx="0" cy="0"/>
        </a:xfrm>
      </p:grpSpPr>
      <p:pic>
        <p:nvPicPr>
          <p:cNvPr id="567" name="Google Shape;567;p74"/>
          <p:cNvPicPr preferRelativeResize="0"/>
          <p:nvPr/>
        </p:nvPicPr>
        <p:blipFill rotWithShape="1">
          <a:blip r:embed="rId2">
            <a:alphaModFix/>
          </a:blip>
          <a:srcRect b="29297" l="0" r="0" t="0"/>
          <a:stretch/>
        </p:blipFill>
        <p:spPr>
          <a:xfrm>
            <a:off x="0" y="0"/>
            <a:ext cx="12192000" cy="1121733"/>
          </a:xfrm>
          <a:prstGeom prst="rect">
            <a:avLst/>
          </a:prstGeom>
          <a:noFill/>
          <a:ln>
            <a:noFill/>
          </a:ln>
        </p:spPr>
      </p:pic>
      <p:sp>
        <p:nvSpPr>
          <p:cNvPr id="568" name="Google Shape;568;p74"/>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569" name="Google Shape;569;p74"/>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pic>
        <p:nvPicPr>
          <p:cNvPr id="570" name="Google Shape;570;p74"/>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pic>
        <p:nvPicPr>
          <p:cNvPr id="571" name="Google Shape;571;p74"/>
          <p:cNvPicPr preferRelativeResize="0"/>
          <p:nvPr/>
        </p:nvPicPr>
        <p:blipFill rotWithShape="1">
          <a:blip r:embed="rId3">
            <a:alphaModFix/>
          </a:blip>
          <a:srcRect b="0" l="0" r="0" t="0"/>
          <a:stretch/>
        </p:blipFill>
        <p:spPr>
          <a:xfrm>
            <a:off x="251977" y="286191"/>
            <a:ext cx="404783" cy="549349"/>
          </a:xfrm>
          <a:prstGeom prst="rect">
            <a:avLst/>
          </a:prstGeom>
          <a:noFill/>
          <a:ln>
            <a:noFill/>
          </a:ln>
        </p:spPr>
      </p:pic>
      <p:cxnSp>
        <p:nvCxnSpPr>
          <p:cNvPr id="572" name="Google Shape;572;p74"/>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573" name="Google Shape;573;p74"/>
          <p:cNvSpPr/>
          <p:nvPr/>
        </p:nvSpPr>
        <p:spPr>
          <a:xfrm>
            <a:off x="114300" y="1234744"/>
            <a:ext cx="5905500"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74" name="Google Shape;574;p74"/>
          <p:cNvCxnSpPr/>
          <p:nvPr/>
        </p:nvCxnSpPr>
        <p:spPr>
          <a:xfrm>
            <a:off x="114300" y="2280990"/>
            <a:ext cx="5905500" cy="0"/>
          </a:xfrm>
          <a:prstGeom prst="straightConnector1">
            <a:avLst/>
          </a:prstGeom>
          <a:noFill/>
          <a:ln cap="flat" cmpd="sng" w="9525">
            <a:solidFill>
              <a:srgbClr val="E0E3E6"/>
            </a:solidFill>
            <a:prstDash val="solid"/>
            <a:miter lim="800000"/>
            <a:headEnd len="sm" w="sm" type="none"/>
            <a:tailEnd len="sm" w="sm" type="none"/>
          </a:ln>
        </p:spPr>
      </p:cxnSp>
      <p:sp>
        <p:nvSpPr>
          <p:cNvPr id="575" name="Google Shape;575;p74"/>
          <p:cNvSpPr/>
          <p:nvPr/>
        </p:nvSpPr>
        <p:spPr>
          <a:xfrm>
            <a:off x="6172200" y="1234744"/>
            <a:ext cx="5905500" cy="5166056"/>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76" name="Google Shape;576;p74"/>
          <p:cNvCxnSpPr/>
          <p:nvPr/>
        </p:nvCxnSpPr>
        <p:spPr>
          <a:xfrm>
            <a:off x="6174278" y="2280990"/>
            <a:ext cx="5903422" cy="0"/>
          </a:xfrm>
          <a:prstGeom prst="straightConnector1">
            <a:avLst/>
          </a:prstGeom>
          <a:noFill/>
          <a:ln cap="flat" cmpd="sng" w="9525">
            <a:solidFill>
              <a:srgbClr val="E0E3E6"/>
            </a:solidFill>
            <a:prstDash val="solid"/>
            <a:miter lim="800000"/>
            <a:headEnd len="sm" w="sm" type="none"/>
            <a:tailEnd len="sm" w="sm" type="none"/>
          </a:ln>
        </p:spPr>
      </p:cxnSp>
      <p:sp>
        <p:nvSpPr>
          <p:cNvPr id="577" name="Google Shape;577;p74"/>
          <p:cNvSpPr txBox="1"/>
          <p:nvPr/>
        </p:nvSpPr>
        <p:spPr>
          <a:xfrm>
            <a:off x="266700" y="37708"/>
            <a:ext cx="1847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100">
              <a:solidFill>
                <a:srgbClr val="7A7571"/>
              </a:solidFill>
              <a:latin typeface="Calibri"/>
              <a:ea typeface="Calibri"/>
              <a:cs typeface="Calibri"/>
              <a:sym typeface="Calibri"/>
            </a:endParaRPr>
          </a:p>
        </p:txBody>
      </p:sp>
      <p:sp>
        <p:nvSpPr>
          <p:cNvPr id="578" name="Google Shape;578;p74"/>
          <p:cNvSpPr txBox="1"/>
          <p:nvPr>
            <p:ph idx="1" type="body"/>
          </p:nvPr>
        </p:nvSpPr>
        <p:spPr>
          <a:xfrm>
            <a:off x="287383" y="1478327"/>
            <a:ext cx="5541916"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74"/>
          <p:cNvSpPr txBox="1"/>
          <p:nvPr>
            <p:ph idx="2" type="body"/>
          </p:nvPr>
        </p:nvSpPr>
        <p:spPr>
          <a:xfrm>
            <a:off x="295185" y="1801089"/>
            <a:ext cx="5534114"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74"/>
          <p:cNvSpPr txBox="1"/>
          <p:nvPr>
            <p:ph idx="3" type="body"/>
          </p:nvPr>
        </p:nvSpPr>
        <p:spPr>
          <a:xfrm>
            <a:off x="6362699" y="1478327"/>
            <a:ext cx="5541916"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74"/>
          <p:cNvSpPr txBox="1"/>
          <p:nvPr>
            <p:ph idx="4" type="body"/>
          </p:nvPr>
        </p:nvSpPr>
        <p:spPr>
          <a:xfrm>
            <a:off x="6362699" y="1801089"/>
            <a:ext cx="5534114"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74"/>
          <p:cNvSpPr txBox="1"/>
          <p:nvPr>
            <p:ph idx="5" type="body"/>
          </p:nvPr>
        </p:nvSpPr>
        <p:spPr>
          <a:xfrm>
            <a:off x="307527" y="2381820"/>
            <a:ext cx="5521772" cy="38447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3" name="Google Shape;583;p74"/>
          <p:cNvSpPr txBox="1"/>
          <p:nvPr>
            <p:ph idx="6" type="body"/>
          </p:nvPr>
        </p:nvSpPr>
        <p:spPr>
          <a:xfrm>
            <a:off x="6362699" y="2381820"/>
            <a:ext cx="5521772" cy="38447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4" name="Google Shape;584;p74"/>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1"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pos="3840">
          <p15:clr>
            <a:srgbClr val="FBAE40"/>
          </p15:clr>
        </p15:guide>
        <p15:guide id="2" pos="3792">
          <p15:clr>
            <a:srgbClr val="FBAE40"/>
          </p15:clr>
        </p15:guide>
        <p15:guide id="3" pos="3888">
          <p15:clr>
            <a:srgbClr val="FBAE40"/>
          </p15:clr>
        </p15:guide>
        <p15:guide id="4" pos="2040">
          <p15:clr>
            <a:srgbClr val="FBAE40"/>
          </p15:clr>
        </p15:guide>
        <p15:guide id="5" pos="5640">
          <p15:clr>
            <a:srgbClr val="FBAE40"/>
          </p15:clr>
        </p15:guide>
        <p15:guide id="6" pos="3672">
          <p15:clr>
            <a:srgbClr val="FBAE40"/>
          </p15:clr>
        </p15:guide>
        <p15:guide id="7" pos="400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Blank Slide">
  <p:cSld name="23_Blank Slide">
    <p:spTree>
      <p:nvGrpSpPr>
        <p:cNvPr id="585" name="Shape 585"/>
        <p:cNvGrpSpPr/>
        <p:nvPr/>
      </p:nvGrpSpPr>
      <p:grpSpPr>
        <a:xfrm>
          <a:off x="0" y="0"/>
          <a:ext cx="0" cy="0"/>
          <a:chOff x="0" y="0"/>
          <a:chExt cx="0" cy="0"/>
        </a:xfrm>
      </p:grpSpPr>
      <p:pic>
        <p:nvPicPr>
          <p:cNvPr id="586" name="Google Shape;586;p75"/>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587" name="Google Shape;587;p75"/>
          <p:cNvSpPr/>
          <p:nvPr/>
        </p:nvSpPr>
        <p:spPr>
          <a:xfrm>
            <a:off x="0" y="1014"/>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588" name="Google Shape;588;p75"/>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589" name="Google Shape;589;p75"/>
          <p:cNvSpPr/>
          <p:nvPr/>
        </p:nvSpPr>
        <p:spPr>
          <a:xfrm>
            <a:off x="114300" y="126078"/>
            <a:ext cx="3390900" cy="6274721"/>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90" name="Google Shape;590;p75"/>
          <p:cNvCxnSpPr/>
          <p:nvPr/>
        </p:nvCxnSpPr>
        <p:spPr>
          <a:xfrm>
            <a:off x="124482" y="1172325"/>
            <a:ext cx="3380718" cy="0"/>
          </a:xfrm>
          <a:prstGeom prst="straightConnector1">
            <a:avLst/>
          </a:prstGeom>
          <a:noFill/>
          <a:ln cap="flat" cmpd="sng" w="9525">
            <a:solidFill>
              <a:srgbClr val="E0E3E6"/>
            </a:solidFill>
            <a:prstDash val="solid"/>
            <a:miter lim="800000"/>
            <a:headEnd len="sm" w="sm" type="none"/>
            <a:tailEnd len="sm" w="sm" type="none"/>
          </a:ln>
        </p:spPr>
      </p:cxnSp>
      <p:cxnSp>
        <p:nvCxnSpPr>
          <p:cNvPr id="591" name="Google Shape;591;p75"/>
          <p:cNvCxnSpPr/>
          <p:nvPr/>
        </p:nvCxnSpPr>
        <p:spPr>
          <a:xfrm>
            <a:off x="3657600" y="424827"/>
            <a:ext cx="4038600" cy="0"/>
          </a:xfrm>
          <a:prstGeom prst="straightConnector1">
            <a:avLst/>
          </a:prstGeom>
          <a:noFill/>
          <a:ln cap="flat" cmpd="sng" w="9525">
            <a:solidFill>
              <a:srgbClr val="E0E3E6"/>
            </a:solidFill>
            <a:prstDash val="solid"/>
            <a:miter lim="800000"/>
            <a:headEnd len="sm" w="sm" type="none"/>
            <a:tailEnd len="sm" w="sm" type="none"/>
          </a:ln>
        </p:spPr>
      </p:cxnSp>
      <p:sp>
        <p:nvSpPr>
          <p:cNvPr id="592" name="Google Shape;592;p75"/>
          <p:cNvSpPr txBox="1"/>
          <p:nvPr>
            <p:ph idx="1" type="body"/>
          </p:nvPr>
        </p:nvSpPr>
        <p:spPr>
          <a:xfrm>
            <a:off x="3848101" y="207976"/>
            <a:ext cx="3623417" cy="310612"/>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2"/>
              </a:buClr>
              <a:buSzPts val="1050"/>
              <a:buFont typeface="Arial"/>
              <a:buNone/>
              <a:defRPr b="1" i="0" sz="1050" u="none" cap="none" strike="noStrike">
                <a:solidFill>
                  <a:schemeClr val="dk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75"/>
          <p:cNvSpPr/>
          <p:nvPr/>
        </p:nvSpPr>
        <p:spPr>
          <a:xfrm>
            <a:off x="3657600" y="126080"/>
            <a:ext cx="4132086" cy="627472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594" name="Google Shape;594;p75"/>
          <p:cNvSpPr/>
          <p:nvPr/>
        </p:nvSpPr>
        <p:spPr>
          <a:xfrm>
            <a:off x="7945614" y="126080"/>
            <a:ext cx="4132086" cy="627472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rgbClr val="000000">
                <a:alpha val="3921"/>
              </a:srgb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595" name="Google Shape;595;p75"/>
          <p:cNvCxnSpPr/>
          <p:nvPr/>
        </p:nvCxnSpPr>
        <p:spPr>
          <a:xfrm>
            <a:off x="7945614" y="424827"/>
            <a:ext cx="4132086" cy="0"/>
          </a:xfrm>
          <a:prstGeom prst="straightConnector1">
            <a:avLst/>
          </a:prstGeom>
          <a:noFill/>
          <a:ln cap="flat" cmpd="sng" w="9525">
            <a:solidFill>
              <a:srgbClr val="E0E3E6"/>
            </a:solidFill>
            <a:prstDash val="solid"/>
            <a:miter lim="800000"/>
            <a:headEnd len="sm" w="sm" type="none"/>
            <a:tailEnd len="sm" w="sm" type="none"/>
          </a:ln>
        </p:spPr>
      </p:cxnSp>
      <p:sp>
        <p:nvSpPr>
          <p:cNvPr id="596" name="Google Shape;596;p75"/>
          <p:cNvSpPr txBox="1"/>
          <p:nvPr>
            <p:ph idx="2" type="body"/>
          </p:nvPr>
        </p:nvSpPr>
        <p:spPr>
          <a:xfrm>
            <a:off x="8132587" y="126079"/>
            <a:ext cx="3754613"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97" name="Google Shape;597;p75"/>
          <p:cNvCxnSpPr/>
          <p:nvPr/>
        </p:nvCxnSpPr>
        <p:spPr>
          <a:xfrm>
            <a:off x="3657600" y="424827"/>
            <a:ext cx="4132086" cy="0"/>
          </a:xfrm>
          <a:prstGeom prst="straightConnector1">
            <a:avLst/>
          </a:prstGeom>
          <a:noFill/>
          <a:ln cap="flat" cmpd="sng" w="9525">
            <a:solidFill>
              <a:srgbClr val="E0E3E6"/>
            </a:solidFill>
            <a:prstDash val="solid"/>
            <a:miter lim="800000"/>
            <a:headEnd len="sm" w="sm" type="none"/>
            <a:tailEnd len="sm" w="sm" type="none"/>
          </a:ln>
        </p:spPr>
      </p:cxnSp>
      <p:sp>
        <p:nvSpPr>
          <p:cNvPr id="598" name="Google Shape;598;p75"/>
          <p:cNvSpPr txBox="1"/>
          <p:nvPr>
            <p:ph idx="3" type="body"/>
          </p:nvPr>
        </p:nvSpPr>
        <p:spPr>
          <a:xfrm>
            <a:off x="3848101" y="126079"/>
            <a:ext cx="3751085" cy="298747"/>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90000"/>
              </a:lnSpc>
              <a:spcBef>
                <a:spcPts val="1000"/>
              </a:spcBef>
              <a:spcAft>
                <a:spcPts val="0"/>
              </a:spcAft>
              <a:buClr>
                <a:schemeClr val="accent2"/>
              </a:buClr>
              <a:buSzPts val="1600"/>
              <a:buFont typeface="Arial"/>
              <a:buNone/>
              <a:defRPr b="1" i="0" sz="16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75"/>
          <p:cNvSpPr txBox="1"/>
          <p:nvPr>
            <p:ph idx="4" type="body"/>
          </p:nvPr>
        </p:nvSpPr>
        <p:spPr>
          <a:xfrm>
            <a:off x="287383" y="307733"/>
            <a:ext cx="3052049" cy="770185"/>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75"/>
          <p:cNvSpPr txBox="1"/>
          <p:nvPr>
            <p:ph idx="5" type="body"/>
          </p:nvPr>
        </p:nvSpPr>
        <p:spPr>
          <a:xfrm>
            <a:off x="307527" y="1259960"/>
            <a:ext cx="3031905" cy="499943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75"/>
          <p:cNvSpPr txBox="1"/>
          <p:nvPr>
            <p:ph idx="6" type="body"/>
          </p:nvPr>
        </p:nvSpPr>
        <p:spPr>
          <a:xfrm>
            <a:off x="3853367" y="642664"/>
            <a:ext cx="3745819" cy="56167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2" name="Google Shape;602;p75"/>
          <p:cNvSpPr txBox="1"/>
          <p:nvPr>
            <p:ph idx="7" type="body"/>
          </p:nvPr>
        </p:nvSpPr>
        <p:spPr>
          <a:xfrm>
            <a:off x="8132587" y="642664"/>
            <a:ext cx="3754613" cy="561673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728">
          <p15:clr>
            <a:srgbClr val="FBAE40"/>
          </p15:clr>
        </p15:guide>
        <p15:guide id="2" pos="2040">
          <p15:clr>
            <a:srgbClr val="FBAE40"/>
          </p15:clr>
        </p15:guide>
        <p15:guide id="3" pos="2088">
          <p15:clr>
            <a:srgbClr val="FBAE40"/>
          </p15:clr>
        </p15:guide>
        <p15:guide id="4" pos="1992">
          <p15:clr>
            <a:srgbClr val="FBAE40"/>
          </p15:clr>
        </p15:guide>
        <p15:guide id="5" pos="4680">
          <p15:clr>
            <a:srgbClr val="FBAE40"/>
          </p15:clr>
        </p15:guide>
        <p15:guide id="6" orient="horz" pos="672">
          <p15:clr>
            <a:srgbClr val="FBAE40"/>
          </p15:clr>
        </p15:guide>
        <p15:guide id="7" pos="4776">
          <p15:clr>
            <a:srgbClr val="FBAE40"/>
          </p15:clr>
        </p15:guide>
        <p15:guide id="8" orient="horz" pos="792">
          <p15:clr>
            <a:srgbClr val="FBAE40"/>
          </p15:clr>
        </p15:guide>
        <p15:guide id="9" pos="2208">
          <p15:clr>
            <a:srgbClr val="FBAE40"/>
          </p15:clr>
        </p15:guide>
        <p15:guide id="10" pos="1872">
          <p15:clr>
            <a:srgbClr val="FBAE40"/>
          </p15:clr>
        </p15:guide>
        <p15:guide id="11" pos="4920">
          <p15:clr>
            <a:srgbClr val="FBAE40"/>
          </p15:clr>
        </p15:guide>
        <p15:guide id="12" pos="456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Blank Slide">
  <p:cSld name="24_Blank Slide">
    <p:spTree>
      <p:nvGrpSpPr>
        <p:cNvPr id="603" name="Shape 603"/>
        <p:cNvGrpSpPr/>
        <p:nvPr/>
      </p:nvGrpSpPr>
      <p:grpSpPr>
        <a:xfrm>
          <a:off x="0" y="0"/>
          <a:ext cx="0" cy="0"/>
          <a:chOff x="0" y="0"/>
          <a:chExt cx="0" cy="0"/>
        </a:xfrm>
      </p:grpSpPr>
      <p:pic>
        <p:nvPicPr>
          <p:cNvPr id="604" name="Google Shape;604;p76"/>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605" name="Google Shape;605;p76"/>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606" name="Google Shape;606;p76"/>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607" name="Google Shape;607;p76"/>
          <p:cNvSpPr/>
          <p:nvPr/>
        </p:nvSpPr>
        <p:spPr>
          <a:xfrm>
            <a:off x="108992" y="114300"/>
            <a:ext cx="3902613"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608" name="Google Shape;608;p76"/>
          <p:cNvCxnSpPr/>
          <p:nvPr/>
        </p:nvCxnSpPr>
        <p:spPr>
          <a:xfrm>
            <a:off x="113205" y="1160546"/>
            <a:ext cx="3898124" cy="0"/>
          </a:xfrm>
          <a:prstGeom prst="straightConnector1">
            <a:avLst/>
          </a:prstGeom>
          <a:noFill/>
          <a:ln cap="flat" cmpd="sng" w="9525">
            <a:solidFill>
              <a:srgbClr val="E0E3E6"/>
            </a:solidFill>
            <a:prstDash val="solid"/>
            <a:miter lim="800000"/>
            <a:headEnd len="sm" w="sm" type="none"/>
            <a:tailEnd len="sm" w="sm" type="none"/>
          </a:ln>
        </p:spPr>
      </p:cxnSp>
      <p:sp>
        <p:nvSpPr>
          <p:cNvPr id="609" name="Google Shape;609;p76"/>
          <p:cNvSpPr/>
          <p:nvPr/>
        </p:nvSpPr>
        <p:spPr>
          <a:xfrm>
            <a:off x="4139544" y="114300"/>
            <a:ext cx="3906734"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610" name="Google Shape;610;p76"/>
          <p:cNvCxnSpPr/>
          <p:nvPr/>
        </p:nvCxnSpPr>
        <p:spPr>
          <a:xfrm>
            <a:off x="4143756" y="1160546"/>
            <a:ext cx="3902240" cy="0"/>
          </a:xfrm>
          <a:prstGeom prst="straightConnector1">
            <a:avLst/>
          </a:prstGeom>
          <a:noFill/>
          <a:ln cap="flat" cmpd="sng" w="9525">
            <a:solidFill>
              <a:srgbClr val="E0E3E6"/>
            </a:solidFill>
            <a:prstDash val="solid"/>
            <a:miter lim="800000"/>
            <a:headEnd len="sm" w="sm" type="none"/>
            <a:tailEnd len="sm" w="sm" type="none"/>
          </a:ln>
        </p:spPr>
      </p:cxnSp>
      <p:sp>
        <p:nvSpPr>
          <p:cNvPr id="611" name="Google Shape;611;p76"/>
          <p:cNvSpPr/>
          <p:nvPr/>
        </p:nvSpPr>
        <p:spPr>
          <a:xfrm>
            <a:off x="8164790" y="114300"/>
            <a:ext cx="3912910"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612" name="Google Shape;612;p76"/>
          <p:cNvCxnSpPr/>
          <p:nvPr/>
        </p:nvCxnSpPr>
        <p:spPr>
          <a:xfrm>
            <a:off x="8169002" y="1160546"/>
            <a:ext cx="3908409" cy="0"/>
          </a:xfrm>
          <a:prstGeom prst="straightConnector1">
            <a:avLst/>
          </a:prstGeom>
          <a:noFill/>
          <a:ln cap="flat" cmpd="sng" w="9525">
            <a:solidFill>
              <a:srgbClr val="E0E3E6"/>
            </a:solidFill>
            <a:prstDash val="solid"/>
            <a:miter lim="800000"/>
            <a:headEnd len="sm" w="sm" type="none"/>
            <a:tailEnd len="sm" w="sm" type="none"/>
          </a:ln>
        </p:spPr>
      </p:cxnSp>
      <p:sp>
        <p:nvSpPr>
          <p:cNvPr id="613" name="Google Shape;613;p76"/>
          <p:cNvSpPr txBox="1"/>
          <p:nvPr>
            <p:ph idx="1" type="body"/>
          </p:nvPr>
        </p:nvSpPr>
        <p:spPr>
          <a:xfrm>
            <a:off x="287383" y="357883"/>
            <a:ext cx="3531351"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76"/>
          <p:cNvSpPr txBox="1"/>
          <p:nvPr>
            <p:ph idx="2" type="body"/>
          </p:nvPr>
        </p:nvSpPr>
        <p:spPr>
          <a:xfrm>
            <a:off x="295185" y="668495"/>
            <a:ext cx="3526379"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76"/>
          <p:cNvSpPr txBox="1"/>
          <p:nvPr>
            <p:ph idx="3" type="body"/>
          </p:nvPr>
        </p:nvSpPr>
        <p:spPr>
          <a:xfrm>
            <a:off x="4330044" y="357883"/>
            <a:ext cx="3531351"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76"/>
          <p:cNvSpPr txBox="1"/>
          <p:nvPr>
            <p:ph idx="4" type="body"/>
          </p:nvPr>
        </p:nvSpPr>
        <p:spPr>
          <a:xfrm>
            <a:off x="4330044" y="668495"/>
            <a:ext cx="3526379"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76"/>
          <p:cNvSpPr txBox="1"/>
          <p:nvPr>
            <p:ph idx="5" type="body"/>
          </p:nvPr>
        </p:nvSpPr>
        <p:spPr>
          <a:xfrm>
            <a:off x="8359410" y="357883"/>
            <a:ext cx="3531351" cy="31061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76"/>
          <p:cNvSpPr txBox="1"/>
          <p:nvPr>
            <p:ph idx="6" type="body"/>
          </p:nvPr>
        </p:nvSpPr>
        <p:spPr>
          <a:xfrm>
            <a:off x="8359410" y="668495"/>
            <a:ext cx="3526379" cy="280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9" name="Google Shape;619;p76"/>
          <p:cNvSpPr txBox="1"/>
          <p:nvPr>
            <p:ph idx="7" type="body"/>
          </p:nvPr>
        </p:nvSpPr>
        <p:spPr>
          <a:xfrm>
            <a:off x="295185" y="1241266"/>
            <a:ext cx="3523549" cy="50087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0" name="Google Shape;620;p76"/>
          <p:cNvSpPr txBox="1"/>
          <p:nvPr>
            <p:ph idx="8" type="body"/>
          </p:nvPr>
        </p:nvSpPr>
        <p:spPr>
          <a:xfrm>
            <a:off x="4332874" y="1241266"/>
            <a:ext cx="3523549" cy="50087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76"/>
          <p:cNvSpPr txBox="1"/>
          <p:nvPr>
            <p:ph idx="9" type="body"/>
          </p:nvPr>
        </p:nvSpPr>
        <p:spPr>
          <a:xfrm>
            <a:off x="8362240" y="1241266"/>
            <a:ext cx="3523549" cy="500870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3840">
          <p15:clr>
            <a:srgbClr val="FBAE40"/>
          </p15:clr>
        </p15:guide>
        <p15:guide id="2" pos="2640">
          <p15:clr>
            <a:srgbClr val="FBAE40"/>
          </p15:clr>
        </p15:guide>
        <p15:guide id="3" pos="2592">
          <p15:clr>
            <a:srgbClr val="FBAE40"/>
          </p15:clr>
        </p15:guide>
        <p15:guide id="4" pos="2688">
          <p15:clr>
            <a:srgbClr val="FBAE40"/>
          </p15:clr>
        </p15:guide>
        <p15:guide id="5" pos="4992">
          <p15:clr>
            <a:srgbClr val="FBAE40"/>
          </p15:clr>
        </p15:guide>
        <p15:guide id="6" pos="5088">
          <p15:clr>
            <a:srgbClr val="FBAE40"/>
          </p15:clr>
        </p15:guide>
        <p15:guide id="7" pos="5040">
          <p15:clr>
            <a:srgbClr val="FBAE40"/>
          </p15:clr>
        </p15:guide>
        <p15:guide id="8" pos="1440">
          <p15:clr>
            <a:srgbClr val="FBAE40"/>
          </p15:clr>
        </p15:guide>
        <p15:guide id="9" pos="6240">
          <p15:clr>
            <a:srgbClr val="FBAE40"/>
          </p15:clr>
        </p15:guide>
        <p15:guide id="10" pos="2472">
          <p15:clr>
            <a:srgbClr val="FBAE40"/>
          </p15:clr>
        </p15:guide>
        <p15:guide id="11" pos="2808">
          <p15:clr>
            <a:srgbClr val="FBAE40"/>
          </p15:clr>
        </p15:guide>
        <p15:guide id="12" pos="4872">
          <p15:clr>
            <a:srgbClr val="FBAE40"/>
          </p15:clr>
        </p15:guide>
        <p15:guide id="13" pos="520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Blank Slide">
  <p:cSld name="25_Blank Slide">
    <p:spTree>
      <p:nvGrpSpPr>
        <p:cNvPr id="622" name="Shape 622"/>
        <p:cNvGrpSpPr/>
        <p:nvPr/>
      </p:nvGrpSpPr>
      <p:grpSpPr>
        <a:xfrm>
          <a:off x="0" y="0"/>
          <a:ext cx="0" cy="0"/>
          <a:chOff x="0" y="0"/>
          <a:chExt cx="0" cy="0"/>
        </a:xfrm>
      </p:grpSpPr>
      <p:pic>
        <p:nvPicPr>
          <p:cNvPr id="623" name="Google Shape;623;p77"/>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624" name="Google Shape;624;p77"/>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625" name="Google Shape;625;p77"/>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626" name="Google Shape;626;p77"/>
          <p:cNvSpPr/>
          <p:nvPr/>
        </p:nvSpPr>
        <p:spPr>
          <a:xfrm>
            <a:off x="114300" y="114300"/>
            <a:ext cx="3661720"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627" name="Google Shape;627;p77"/>
          <p:cNvCxnSpPr/>
          <p:nvPr/>
        </p:nvCxnSpPr>
        <p:spPr>
          <a:xfrm>
            <a:off x="118512" y="1160546"/>
            <a:ext cx="3657508" cy="0"/>
          </a:xfrm>
          <a:prstGeom prst="straightConnector1">
            <a:avLst/>
          </a:prstGeom>
          <a:noFill/>
          <a:ln cap="flat" cmpd="sng" w="9525">
            <a:solidFill>
              <a:srgbClr val="E0E3E6"/>
            </a:solidFill>
            <a:prstDash val="solid"/>
            <a:miter lim="800000"/>
            <a:headEnd len="sm" w="sm" type="none"/>
            <a:tailEnd len="sm" w="sm" type="none"/>
          </a:ln>
        </p:spPr>
      </p:cxnSp>
      <p:sp>
        <p:nvSpPr>
          <p:cNvPr id="628" name="Google Shape;628;p77"/>
          <p:cNvSpPr/>
          <p:nvPr/>
        </p:nvSpPr>
        <p:spPr>
          <a:xfrm>
            <a:off x="3924300" y="114300"/>
            <a:ext cx="8153400" cy="628650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cxnSp>
        <p:nvCxnSpPr>
          <p:cNvPr id="629" name="Google Shape;629;p77"/>
          <p:cNvCxnSpPr/>
          <p:nvPr/>
        </p:nvCxnSpPr>
        <p:spPr>
          <a:xfrm>
            <a:off x="3932890" y="1160546"/>
            <a:ext cx="8144021" cy="0"/>
          </a:xfrm>
          <a:prstGeom prst="straightConnector1">
            <a:avLst/>
          </a:prstGeom>
          <a:noFill/>
          <a:ln cap="flat" cmpd="sng" w="9525">
            <a:solidFill>
              <a:srgbClr val="E0E3E6"/>
            </a:solidFill>
            <a:prstDash val="solid"/>
            <a:miter lim="800000"/>
            <a:headEnd len="sm" w="sm" type="none"/>
            <a:tailEnd len="sm" w="sm" type="none"/>
          </a:ln>
        </p:spPr>
      </p:cxnSp>
      <p:sp>
        <p:nvSpPr>
          <p:cNvPr id="630" name="Google Shape;630;p77"/>
          <p:cNvSpPr txBox="1"/>
          <p:nvPr>
            <p:ph idx="1" type="body"/>
          </p:nvPr>
        </p:nvSpPr>
        <p:spPr>
          <a:xfrm>
            <a:off x="295373" y="357883"/>
            <a:ext cx="327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77"/>
          <p:cNvSpPr txBox="1"/>
          <p:nvPr>
            <p:ph idx="2" type="body"/>
          </p:nvPr>
        </p:nvSpPr>
        <p:spPr>
          <a:xfrm>
            <a:off x="295373" y="668495"/>
            <a:ext cx="327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77"/>
          <p:cNvSpPr txBox="1"/>
          <p:nvPr>
            <p:ph idx="3" type="body"/>
          </p:nvPr>
        </p:nvSpPr>
        <p:spPr>
          <a:xfrm>
            <a:off x="4114800" y="357883"/>
            <a:ext cx="708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77"/>
          <p:cNvSpPr txBox="1"/>
          <p:nvPr>
            <p:ph idx="4" type="body"/>
          </p:nvPr>
        </p:nvSpPr>
        <p:spPr>
          <a:xfrm>
            <a:off x="4114800" y="668495"/>
            <a:ext cx="7086600"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77"/>
          <p:cNvSpPr txBox="1"/>
          <p:nvPr>
            <p:ph idx="5" type="body"/>
          </p:nvPr>
        </p:nvSpPr>
        <p:spPr>
          <a:xfrm>
            <a:off x="295374" y="1261376"/>
            <a:ext cx="3276600" cy="4983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200"/>
              <a:buFont typeface="Arial"/>
              <a:buNone/>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77"/>
          <p:cNvSpPr txBox="1"/>
          <p:nvPr>
            <p:ph idx="6" type="body"/>
          </p:nvPr>
        </p:nvSpPr>
        <p:spPr>
          <a:xfrm>
            <a:off x="4114800" y="1261375"/>
            <a:ext cx="7820526" cy="49830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100"/>
              <a:buFont typeface="Arial"/>
              <a:buNone/>
              <a:defRPr b="0" i="0" sz="1100" u="none" cap="none" strike="noStrike">
                <a:solidFill>
                  <a:schemeClr val="dk1"/>
                </a:solidFill>
                <a:latin typeface="Calibri"/>
                <a:ea typeface="Calibri"/>
                <a:cs typeface="Calibri"/>
                <a:sym typeface="Calibri"/>
              </a:defRPr>
            </a:lvl1pPr>
            <a:lvl2pPr indent="-298450" lvl="1" marL="9144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00000"/>
              </a:lnSpc>
              <a:spcBef>
                <a:spcPts val="0"/>
              </a:spcBef>
              <a:spcAft>
                <a:spcPts val="0"/>
              </a:spcAft>
              <a:buClr>
                <a:schemeClr val="dk2"/>
              </a:buClr>
              <a:buSzPts val="1100"/>
              <a:buFont typeface="Arial"/>
              <a:buChar char="•"/>
              <a:defRPr b="0" i="0" sz="1100" u="none" cap="none" strike="noStrike">
                <a:solidFill>
                  <a:schemeClr val="dk2"/>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2640">
          <p15:clr>
            <a:srgbClr val="FBAE40"/>
          </p15:clr>
        </p15:guide>
        <p15:guide id="2" pos="2592">
          <p15:clr>
            <a:srgbClr val="FBAE40"/>
          </p15:clr>
        </p15:guide>
        <p15:guide id="3" pos="2688">
          <p15:clr>
            <a:srgbClr val="FBAE40"/>
          </p15:clr>
        </p15:guide>
        <p15:guide id="4" pos="5040">
          <p15:clr>
            <a:srgbClr val="FBAE40"/>
          </p15:clr>
        </p15:guide>
        <p15:guide id="5" pos="1440">
          <p15:clr>
            <a:srgbClr val="FBAE40"/>
          </p15:clr>
        </p15:guide>
        <p15:guide id="6" pos="2472">
          <p15:clr>
            <a:srgbClr val="FBAE40"/>
          </p15:clr>
        </p15:guide>
        <p15:guide id="7" pos="2808">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_Blank Slide">
  <p:cSld name="26_Blank Slide">
    <p:spTree>
      <p:nvGrpSpPr>
        <p:cNvPr id="636" name="Shape 636"/>
        <p:cNvGrpSpPr/>
        <p:nvPr/>
      </p:nvGrpSpPr>
      <p:grpSpPr>
        <a:xfrm>
          <a:off x="0" y="0"/>
          <a:ext cx="0" cy="0"/>
          <a:chOff x="0" y="0"/>
          <a:chExt cx="0" cy="0"/>
        </a:xfrm>
      </p:grpSpPr>
      <p:pic>
        <p:nvPicPr>
          <p:cNvPr id="637" name="Google Shape;637;p78"/>
          <p:cNvPicPr preferRelativeResize="0"/>
          <p:nvPr/>
        </p:nvPicPr>
        <p:blipFill rotWithShape="1">
          <a:blip r:embed="rId2">
            <a:alphaModFix/>
          </a:blip>
          <a:srcRect b="0" l="0" r="0" t="0"/>
          <a:stretch/>
        </p:blipFill>
        <p:spPr>
          <a:xfrm>
            <a:off x="2" y="1014"/>
            <a:ext cx="12191995" cy="1586546"/>
          </a:xfrm>
          <a:prstGeom prst="rect">
            <a:avLst/>
          </a:prstGeom>
          <a:solidFill>
            <a:srgbClr val="7F7F7F"/>
          </a:solidFill>
          <a:ln>
            <a:noFill/>
          </a:ln>
        </p:spPr>
      </p:pic>
      <p:sp>
        <p:nvSpPr>
          <p:cNvPr id="638" name="Google Shape;638;p78"/>
          <p:cNvSpPr/>
          <p:nvPr/>
        </p:nvSpPr>
        <p:spPr>
          <a:xfrm>
            <a:off x="0" y="0"/>
            <a:ext cx="12192000" cy="1588576"/>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cxnSp>
        <p:nvCxnSpPr>
          <p:cNvPr id="639" name="Google Shape;639;p78"/>
          <p:cNvCxnSpPr/>
          <p:nvPr/>
        </p:nvCxnSpPr>
        <p:spPr>
          <a:xfrm>
            <a:off x="0" y="1588576"/>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640" name="Google Shape;640;p78"/>
          <p:cNvSpPr/>
          <p:nvPr/>
        </p:nvSpPr>
        <p:spPr>
          <a:xfrm>
            <a:off x="114300" y="114300"/>
            <a:ext cx="11963400" cy="167537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641" name="Google Shape;641;p78"/>
          <p:cNvSpPr/>
          <p:nvPr/>
        </p:nvSpPr>
        <p:spPr>
          <a:xfrm>
            <a:off x="114300" y="1903971"/>
            <a:ext cx="11963400" cy="449683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642" name="Google Shape;642;p78"/>
          <p:cNvSpPr txBox="1"/>
          <p:nvPr>
            <p:ph idx="1" type="body"/>
          </p:nvPr>
        </p:nvSpPr>
        <p:spPr>
          <a:xfrm>
            <a:off x="304800" y="706439"/>
            <a:ext cx="11601254"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2"/>
              </a:buClr>
              <a:buSzPts val="1800"/>
              <a:buFont typeface="Arial"/>
              <a:buNone/>
              <a:defRPr b="1" i="0" sz="1800" u="none" cap="none" strike="noStrike">
                <a:solidFill>
                  <a:schemeClr val="accent2"/>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78"/>
          <p:cNvSpPr txBox="1"/>
          <p:nvPr>
            <p:ph idx="2" type="body"/>
          </p:nvPr>
        </p:nvSpPr>
        <p:spPr>
          <a:xfrm>
            <a:off x="304800" y="1017051"/>
            <a:ext cx="11601254" cy="3050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1pPr>
            <a:lvl2pPr indent="-304800" lvl="1" marL="9144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2pPr>
            <a:lvl3pPr indent="-304800" lvl="2" marL="13716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3pPr>
            <a:lvl4pPr indent="-304800" lvl="3" marL="18288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4pPr>
            <a:lvl5pPr indent="-304800" lvl="4" marL="2286000" marR="0" rtl="0" algn="l">
              <a:lnSpc>
                <a:spcPct val="90000"/>
              </a:lnSpc>
              <a:spcBef>
                <a:spcPts val="500"/>
              </a:spcBef>
              <a:spcAft>
                <a:spcPts val="0"/>
              </a:spcAft>
              <a:buClr>
                <a:schemeClr val="accent3"/>
              </a:buClr>
              <a:buSzPts val="1200"/>
              <a:buFont typeface="Arial"/>
              <a:buChar char="•"/>
              <a:defRPr b="0" i="0" sz="1200" u="none" cap="none" strike="noStrike">
                <a:solidFill>
                  <a:schemeClr val="accent3"/>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78"/>
          <p:cNvSpPr/>
          <p:nvPr/>
        </p:nvSpPr>
        <p:spPr>
          <a:xfrm>
            <a:off x="114300" y="1903971"/>
            <a:ext cx="11963400" cy="4496830"/>
          </a:xfrm>
          <a:prstGeom prst="roundRect">
            <a:avLst>
              <a:gd fmla="val 758"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alibri"/>
              <a:ea typeface="Calibri"/>
              <a:cs typeface="Calibri"/>
              <a:sym typeface="Calibri"/>
            </a:endParaRPr>
          </a:p>
        </p:txBody>
      </p:sp>
      <p:sp>
        <p:nvSpPr>
          <p:cNvPr id="645" name="Google Shape;645;p78"/>
          <p:cNvSpPr txBox="1"/>
          <p:nvPr>
            <p:ph idx="3" type="body"/>
          </p:nvPr>
        </p:nvSpPr>
        <p:spPr>
          <a:xfrm>
            <a:off x="304800" y="2056183"/>
            <a:ext cx="11601254" cy="4200239"/>
          </a:xfrm>
          <a:prstGeom prst="rect">
            <a:avLst/>
          </a:prstGeom>
          <a:noFill/>
          <a:ln>
            <a:noFill/>
          </a:ln>
        </p:spPr>
        <p:txBody>
          <a:bodyPr anchorCtr="0" anchor="t" bIns="182875" lIns="182875" spcFirstLastPara="1" rIns="182875" wrap="square" tIns="182875">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chemeClr val="dk2"/>
              </a:buClr>
              <a:buSzPts val="1600"/>
              <a:buFont typeface="Arial"/>
              <a:buNone/>
              <a:defRPr b="0" i="0" sz="16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3840">
          <p15:clr>
            <a:srgbClr val="FBAE40"/>
          </p15:clr>
        </p15:guide>
        <p15:guide id="2" orient="horz" pos="1392">
          <p15:clr>
            <a:srgbClr val="FBAE40"/>
          </p15:clr>
        </p15:guide>
        <p15:guide id="3" orient="horz" pos="127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646" name="Shape 646"/>
        <p:cNvGrpSpPr/>
        <p:nvPr/>
      </p:nvGrpSpPr>
      <p:grpSpPr>
        <a:xfrm>
          <a:off x="0" y="0"/>
          <a:ext cx="0" cy="0"/>
          <a:chOff x="0" y="0"/>
          <a:chExt cx="0" cy="0"/>
        </a:xfrm>
      </p:grpSpPr>
      <p:pic>
        <p:nvPicPr>
          <p:cNvPr id="647" name="Google Shape;647;p79"/>
          <p:cNvPicPr preferRelativeResize="0"/>
          <p:nvPr/>
        </p:nvPicPr>
        <p:blipFill rotWithShape="1">
          <a:blip r:embed="rId2">
            <a:alphaModFix/>
          </a:blip>
          <a:srcRect b="53290" l="0" r="0" t="0"/>
          <a:stretch/>
        </p:blipFill>
        <p:spPr>
          <a:xfrm>
            <a:off x="1588" y="1"/>
            <a:ext cx="12190412" cy="1600199"/>
          </a:xfrm>
          <a:prstGeom prst="rect">
            <a:avLst/>
          </a:prstGeom>
          <a:solidFill>
            <a:srgbClr val="7F7F7F"/>
          </a:solidFill>
          <a:ln>
            <a:noFill/>
          </a:ln>
        </p:spPr>
      </p:pic>
      <p:sp>
        <p:nvSpPr>
          <p:cNvPr id="648" name="Google Shape;648;p79"/>
          <p:cNvSpPr txBox="1"/>
          <p:nvPr>
            <p:ph type="title"/>
          </p:nvPr>
        </p:nvSpPr>
        <p:spPr>
          <a:xfrm>
            <a:off x="893380" y="542406"/>
            <a:ext cx="10689022" cy="62457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9" name="Google Shape;649;p79"/>
          <p:cNvSpPr txBox="1"/>
          <p:nvPr>
            <p:ph idx="1" type="body"/>
          </p:nvPr>
        </p:nvSpPr>
        <p:spPr>
          <a:xfrm>
            <a:off x="893763" y="449364"/>
            <a:ext cx="10688639" cy="2905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79"/>
          <p:cNvSpPr/>
          <p:nvPr/>
        </p:nvSpPr>
        <p:spPr>
          <a:xfrm>
            <a:off x="772137" y="-3947"/>
            <a:ext cx="27432" cy="1371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79"/>
          <p:cNvSpPr txBox="1"/>
          <p:nvPr/>
        </p:nvSpPr>
        <p:spPr>
          <a:xfrm>
            <a:off x="785853" y="0"/>
            <a:ext cx="325730" cy="276999"/>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bel"/>
                <a:ea typeface="Abel"/>
                <a:cs typeface="Abel"/>
                <a:sym typeface="Abel"/>
              </a:rPr>
              <a:t>    </a:t>
            </a:r>
            <a:endParaRPr sz="1200">
              <a:solidFill>
                <a:schemeClr val="lt1"/>
              </a:solidFill>
              <a:latin typeface="Abel"/>
              <a:ea typeface="Abel"/>
              <a:cs typeface="Abel"/>
              <a:sym typeface="Abel"/>
            </a:endParaRPr>
          </a:p>
        </p:txBody>
      </p:sp>
      <p:pic>
        <p:nvPicPr>
          <p:cNvPr id="652" name="Google Shape;652;p79"/>
          <p:cNvPicPr preferRelativeResize="0"/>
          <p:nvPr/>
        </p:nvPicPr>
        <p:blipFill rotWithShape="1">
          <a:blip r:embed="rId3">
            <a:alphaModFix/>
          </a:blip>
          <a:srcRect b="0" l="0" r="0" t="0"/>
          <a:stretch/>
        </p:blipFill>
        <p:spPr>
          <a:xfrm>
            <a:off x="162368" y="430585"/>
            <a:ext cx="469900" cy="591918"/>
          </a:xfrm>
          <a:prstGeom prst="rect">
            <a:avLst/>
          </a:prstGeom>
          <a:noFill/>
          <a:ln>
            <a:noFill/>
          </a:ln>
        </p:spPr>
      </p:pic>
      <p:sp>
        <p:nvSpPr>
          <p:cNvPr id="653" name="Google Shape;653;p79"/>
          <p:cNvSpPr txBox="1"/>
          <p:nvPr/>
        </p:nvSpPr>
        <p:spPr>
          <a:xfrm>
            <a:off x="719544" y="-13313"/>
            <a:ext cx="423456"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b="1" lang="en-US" sz="1100">
                <a:solidFill>
                  <a:schemeClr val="lt1"/>
                </a:solidFill>
                <a:latin typeface="Century Gothic"/>
                <a:ea typeface="Century Gothic"/>
                <a:cs typeface="Century Gothic"/>
                <a:sym typeface="Century Gothic"/>
              </a:rPr>
              <a:t>‹#›</a:t>
            </a:fld>
            <a:endParaRPr b="1" sz="1200">
              <a:solidFill>
                <a:schemeClr val="lt1"/>
              </a:solidFill>
              <a:latin typeface="Century Gothic"/>
              <a:ea typeface="Century Gothic"/>
              <a:cs typeface="Century Gothic"/>
              <a:sym typeface="Century Gothic"/>
            </a:endParaRPr>
          </a:p>
        </p:txBody>
      </p:sp>
      <p:cxnSp>
        <p:nvCxnSpPr>
          <p:cNvPr id="654" name="Google Shape;654;p79"/>
          <p:cNvCxnSpPr/>
          <p:nvPr/>
        </p:nvCxnSpPr>
        <p:spPr>
          <a:xfrm>
            <a:off x="0" y="1600200"/>
            <a:ext cx="12192000" cy="0"/>
          </a:xfrm>
          <a:prstGeom prst="straightConnector1">
            <a:avLst/>
          </a:prstGeom>
          <a:noFill/>
          <a:ln cap="flat" cmpd="sng" w="66675">
            <a:solidFill>
              <a:schemeClr val="accent1"/>
            </a:solidFill>
            <a:prstDash val="solid"/>
            <a:miter lim="800000"/>
            <a:headEnd len="sm" w="sm" type="none"/>
            <a:tailEnd len="sm" w="sm" type="none"/>
          </a:ln>
        </p:spPr>
      </p:cxnSp>
      <p:sp>
        <p:nvSpPr>
          <p:cNvPr id="655" name="Google Shape;655;p79"/>
          <p:cNvSpPr txBox="1"/>
          <p:nvPr>
            <p:ph idx="2" type="body"/>
          </p:nvPr>
        </p:nvSpPr>
        <p:spPr>
          <a:xfrm>
            <a:off x="893763" y="1035042"/>
            <a:ext cx="10688639" cy="2905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1/3">
  <p:cSld name="Photo Left 1/3">
    <p:spTree>
      <p:nvGrpSpPr>
        <p:cNvPr id="51" name="Shape 51"/>
        <p:cNvGrpSpPr/>
        <p:nvPr/>
      </p:nvGrpSpPr>
      <p:grpSpPr>
        <a:xfrm>
          <a:off x="0" y="0"/>
          <a:ext cx="0" cy="0"/>
          <a:chOff x="0" y="0"/>
          <a:chExt cx="0" cy="0"/>
        </a:xfrm>
      </p:grpSpPr>
      <p:pic>
        <p:nvPicPr>
          <p:cNvPr id="52" name="Google Shape;52;p25"/>
          <p:cNvPicPr preferRelativeResize="0"/>
          <p:nvPr/>
        </p:nvPicPr>
        <p:blipFill rotWithShape="1">
          <a:blip r:embed="rId2">
            <a:alphaModFix/>
          </a:blip>
          <a:srcRect b="0" l="1" r="72432" t="0"/>
          <a:stretch/>
        </p:blipFill>
        <p:spPr>
          <a:xfrm>
            <a:off x="-3" y="1"/>
            <a:ext cx="3360739" cy="6858000"/>
          </a:xfrm>
          <a:prstGeom prst="rect">
            <a:avLst/>
          </a:prstGeom>
          <a:noFill/>
          <a:ln>
            <a:noFill/>
          </a:ln>
        </p:spPr>
      </p:pic>
      <p:sp>
        <p:nvSpPr>
          <p:cNvPr id="53" name="Google Shape;53;p25"/>
          <p:cNvSpPr/>
          <p:nvPr/>
        </p:nvSpPr>
        <p:spPr>
          <a:xfrm>
            <a:off x="0" y="0"/>
            <a:ext cx="336073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54" name="Google Shape;54;p25"/>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5" name="Google Shape;55;p25"/>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56" name="Google Shape;56;p25"/>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57" name="Google Shape;57;p25"/>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58" name="Google Shape;58;p25"/>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graphicFrame>
        <p:nvGraphicFramePr>
          <p:cNvPr id="59" name="Google Shape;59;p25"/>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0" name="Google Shape;60;p25"/>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61" name="Google Shape;61;p25"/>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62" name="Google Shape;62;p25"/>
          <p:cNvCxnSpPr/>
          <p:nvPr/>
        </p:nvCxnSpPr>
        <p:spPr>
          <a:xfrm>
            <a:off x="451063"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63" name="Google Shape;63;p25"/>
          <p:cNvCxnSpPr/>
          <p:nvPr/>
        </p:nvCxnSpPr>
        <p:spPr>
          <a:xfrm>
            <a:off x="3360738"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64" name="Google Shape;64;p25"/>
          <p:cNvSpPr txBox="1"/>
          <p:nvPr>
            <p:ph idx="1" type="body"/>
          </p:nvPr>
        </p:nvSpPr>
        <p:spPr>
          <a:xfrm>
            <a:off x="354906" y="2303658"/>
            <a:ext cx="2895600" cy="154814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2"/>
              </a:buClr>
              <a:buSzPts val="2400"/>
              <a:buFont typeface="Arial"/>
              <a:buChar char="•"/>
              <a:defRPr b="1" i="0" sz="2400" u="none" cap="none" strike="noStrike">
                <a:solidFill>
                  <a:schemeClr val="dk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1"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36">
          <p15:clr>
            <a:srgbClr val="FBAE40"/>
          </p15:clr>
        </p15:guide>
        <p15:guide id="2" pos="2400">
          <p15:clr>
            <a:srgbClr val="FBAE40"/>
          </p15:clr>
        </p15:guide>
        <p15:guide id="3" pos="2112">
          <p15:clr>
            <a:srgbClr val="FBAE40"/>
          </p15:clr>
        </p15:guide>
        <p15:guide id="4" orient="horz" pos="264">
          <p15:clr>
            <a:srgbClr val="FBAE40"/>
          </p15:clr>
        </p15:guide>
        <p15:guide id="5" pos="4896">
          <p15:clr>
            <a:srgbClr val="FBAE40"/>
          </p15:clr>
        </p15:guide>
        <p15:guide id="6" pos="4848">
          <p15:clr>
            <a:srgbClr val="FBAE40"/>
          </p15:clr>
        </p15:guide>
        <p15:guide id="7" pos="4944">
          <p15:clr>
            <a:srgbClr val="FBAE40"/>
          </p15:clr>
        </p15:guide>
        <p15:guide id="8" orient="horz" pos="2040">
          <p15:clr>
            <a:srgbClr val="FBAE40"/>
          </p15:clr>
        </p15:guide>
        <p15:guide id="9" orient="horz" pos="20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ark _ Blank">
  <p:cSld name="2_Dark _ Blank">
    <p:spTree>
      <p:nvGrpSpPr>
        <p:cNvPr id="656" name="Shape 656"/>
        <p:cNvGrpSpPr/>
        <p:nvPr/>
      </p:nvGrpSpPr>
      <p:grpSpPr>
        <a:xfrm>
          <a:off x="0" y="0"/>
          <a:ext cx="0" cy="0"/>
          <a:chOff x="0" y="0"/>
          <a:chExt cx="0" cy="0"/>
        </a:xfrm>
      </p:grpSpPr>
      <p:pic>
        <p:nvPicPr>
          <p:cNvPr id="657" name="Google Shape;657;p80"/>
          <p:cNvPicPr preferRelativeResize="0"/>
          <p:nvPr/>
        </p:nvPicPr>
        <p:blipFill rotWithShape="1">
          <a:blip r:embed="rId2">
            <a:alphaModFix/>
          </a:blip>
          <a:srcRect b="0" l="0" r="0" t="0"/>
          <a:stretch/>
        </p:blipFill>
        <p:spPr>
          <a:xfrm>
            <a:off x="1588" y="0"/>
            <a:ext cx="12190412" cy="1121735"/>
          </a:xfrm>
          <a:prstGeom prst="rect">
            <a:avLst/>
          </a:prstGeom>
          <a:solidFill>
            <a:srgbClr val="7F7F7F"/>
          </a:solidFill>
          <a:ln>
            <a:noFill/>
          </a:ln>
        </p:spPr>
      </p:pic>
      <p:sp>
        <p:nvSpPr>
          <p:cNvPr id="658" name="Google Shape;658;p80"/>
          <p:cNvSpPr txBox="1"/>
          <p:nvPr>
            <p:ph type="title"/>
          </p:nvPr>
        </p:nvSpPr>
        <p:spPr>
          <a:xfrm>
            <a:off x="1087696" y="498058"/>
            <a:ext cx="8610600" cy="4954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Century Gothic"/>
              <a:buNone/>
              <a:defRPr b="1" i="0" sz="2400" u="none" cap="none" strike="noStrik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659" name="Google Shape;659;p80"/>
          <p:cNvCxnSpPr/>
          <p:nvPr/>
        </p:nvCxnSpPr>
        <p:spPr>
          <a:xfrm>
            <a:off x="0" y="1121735"/>
            <a:ext cx="12192000" cy="0"/>
          </a:xfrm>
          <a:prstGeom prst="straightConnector1">
            <a:avLst/>
          </a:prstGeom>
          <a:noFill/>
          <a:ln cap="flat" cmpd="sng" w="66675">
            <a:solidFill>
              <a:schemeClr val="dk1"/>
            </a:solidFill>
            <a:prstDash val="solid"/>
            <a:miter lim="800000"/>
            <a:headEnd len="sm" w="sm" type="none"/>
            <a:tailEnd len="sm" w="sm" type="none"/>
          </a:ln>
        </p:spPr>
      </p:cxnSp>
      <p:pic>
        <p:nvPicPr>
          <p:cNvPr id="660" name="Google Shape;660;p80"/>
          <p:cNvPicPr preferRelativeResize="0"/>
          <p:nvPr/>
        </p:nvPicPr>
        <p:blipFill rotWithShape="1">
          <a:blip r:embed="rId3">
            <a:alphaModFix/>
          </a:blip>
          <a:srcRect b="0" l="0" r="0" t="0"/>
          <a:stretch/>
        </p:blipFill>
        <p:spPr>
          <a:xfrm>
            <a:off x="391623" y="354418"/>
            <a:ext cx="404783" cy="549348"/>
          </a:xfrm>
          <a:prstGeom prst="rect">
            <a:avLst/>
          </a:prstGeom>
          <a:noFill/>
          <a:ln>
            <a:noFill/>
          </a:ln>
        </p:spPr>
      </p:pic>
      <p:sp>
        <p:nvSpPr>
          <p:cNvPr id="661" name="Google Shape;661;p80"/>
          <p:cNvSpPr txBox="1"/>
          <p:nvPr>
            <p:ph idx="1" type="body"/>
          </p:nvPr>
        </p:nvSpPr>
        <p:spPr>
          <a:xfrm>
            <a:off x="1087696" y="221556"/>
            <a:ext cx="8610600" cy="3190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Century Gothic"/>
                <a:ea typeface="Century Gothic"/>
                <a:cs typeface="Century Gothic"/>
                <a:sym typeface="Century Gothic"/>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Blank">
  <p:cSld name="Photo Left Blank">
    <p:spTree>
      <p:nvGrpSpPr>
        <p:cNvPr id="662" name="Shape 662"/>
        <p:cNvGrpSpPr/>
        <p:nvPr/>
      </p:nvGrpSpPr>
      <p:grpSpPr>
        <a:xfrm>
          <a:off x="0" y="0"/>
          <a:ext cx="0" cy="0"/>
          <a:chOff x="0" y="0"/>
          <a:chExt cx="0" cy="0"/>
        </a:xfrm>
      </p:grpSpPr>
      <p:pic>
        <p:nvPicPr>
          <p:cNvPr id="663" name="Google Shape;663;p81"/>
          <p:cNvPicPr preferRelativeResize="0"/>
          <p:nvPr/>
        </p:nvPicPr>
        <p:blipFill rotWithShape="1">
          <a:blip r:embed="rId2">
            <a:alphaModFix/>
          </a:blip>
          <a:srcRect b="0" l="0" r="0" t="0"/>
          <a:stretch/>
        </p:blipFill>
        <p:spPr>
          <a:xfrm>
            <a:off x="0" y="0"/>
            <a:ext cx="3360738" cy="6858000"/>
          </a:xfrm>
          <a:prstGeom prst="rect">
            <a:avLst/>
          </a:prstGeom>
          <a:noFill/>
          <a:ln>
            <a:noFill/>
          </a:ln>
        </p:spPr>
      </p:pic>
      <p:sp>
        <p:nvSpPr>
          <p:cNvPr id="664" name="Google Shape;664;p81"/>
          <p:cNvSpPr/>
          <p:nvPr/>
        </p:nvSpPr>
        <p:spPr>
          <a:xfrm>
            <a:off x="0" y="0"/>
            <a:ext cx="3360738" cy="6858000"/>
          </a:xfrm>
          <a:prstGeom prst="rect">
            <a:avLst/>
          </a:prstGeom>
          <a:solidFill>
            <a:schemeClr val="dk1">
              <a:alpha val="88627"/>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665" name="Google Shape;665;p81"/>
          <p:cNvPicPr preferRelativeResize="0"/>
          <p:nvPr/>
        </p:nvPicPr>
        <p:blipFill rotWithShape="1">
          <a:blip r:embed="rId3">
            <a:alphaModFix/>
          </a:blip>
          <a:srcRect b="0" l="0" r="0" t="0"/>
          <a:stretch/>
        </p:blipFill>
        <p:spPr>
          <a:xfrm>
            <a:off x="336118" y="283918"/>
            <a:ext cx="227200" cy="30834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Left 1/3">
  <p:cSld name="1_Photo Left 1/3">
    <p:spTree>
      <p:nvGrpSpPr>
        <p:cNvPr id="666" name="Shape 666"/>
        <p:cNvGrpSpPr/>
        <p:nvPr/>
      </p:nvGrpSpPr>
      <p:grpSpPr>
        <a:xfrm>
          <a:off x="0" y="0"/>
          <a:ext cx="0" cy="0"/>
          <a:chOff x="0" y="0"/>
          <a:chExt cx="0" cy="0"/>
        </a:xfrm>
      </p:grpSpPr>
      <p:pic>
        <p:nvPicPr>
          <p:cNvPr id="667" name="Google Shape;667;p82"/>
          <p:cNvPicPr preferRelativeResize="0"/>
          <p:nvPr/>
        </p:nvPicPr>
        <p:blipFill rotWithShape="1">
          <a:blip r:embed="rId2">
            <a:alphaModFix/>
          </a:blip>
          <a:srcRect b="0" l="1" r="72432" t="0"/>
          <a:stretch/>
        </p:blipFill>
        <p:spPr>
          <a:xfrm>
            <a:off x="-3" y="1"/>
            <a:ext cx="3360739" cy="6858000"/>
          </a:xfrm>
          <a:prstGeom prst="rect">
            <a:avLst/>
          </a:prstGeom>
          <a:noFill/>
          <a:ln>
            <a:noFill/>
          </a:ln>
        </p:spPr>
      </p:pic>
      <p:sp>
        <p:nvSpPr>
          <p:cNvPr id="668" name="Google Shape;668;p82"/>
          <p:cNvSpPr/>
          <p:nvPr/>
        </p:nvSpPr>
        <p:spPr>
          <a:xfrm>
            <a:off x="0" y="0"/>
            <a:ext cx="336073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669" name="Google Shape;669;p82"/>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70" name="Google Shape;670;p82"/>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671" name="Google Shape;671;p82"/>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672" name="Google Shape;672;p82"/>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673" name="Google Shape;673;p82"/>
          <p:cNvCxnSpPr/>
          <p:nvPr/>
        </p:nvCxnSpPr>
        <p:spPr>
          <a:xfrm>
            <a:off x="457200" y="3946742"/>
            <a:ext cx="691243" cy="0"/>
          </a:xfrm>
          <a:prstGeom prst="straightConnector1">
            <a:avLst/>
          </a:prstGeom>
          <a:noFill/>
          <a:ln cap="flat" cmpd="sng" w="25400">
            <a:solidFill>
              <a:schemeClr val="accent1"/>
            </a:solidFill>
            <a:prstDash val="solid"/>
            <a:miter lim="800000"/>
            <a:headEnd len="sm" w="sm" type="none"/>
            <a:tailEnd len="sm" w="sm" type="none"/>
          </a:ln>
        </p:spPr>
      </p:cxnSp>
      <p:graphicFrame>
        <p:nvGraphicFramePr>
          <p:cNvPr id="674" name="Google Shape;674;p82"/>
          <p:cNvGraphicFramePr/>
          <p:nvPr/>
        </p:nvGraphicFramePr>
        <p:xfrm>
          <a:off x="3360738"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75" name="Google Shape;675;p82"/>
          <p:cNvSpPr txBox="1"/>
          <p:nvPr/>
        </p:nvSpPr>
        <p:spPr>
          <a:xfrm>
            <a:off x="3432149"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pic>
        <p:nvPicPr>
          <p:cNvPr id="676" name="Google Shape;676;p82"/>
          <p:cNvPicPr preferRelativeResize="0"/>
          <p:nvPr/>
        </p:nvPicPr>
        <p:blipFill rotWithShape="1">
          <a:blip r:embed="rId3">
            <a:alphaModFix/>
          </a:blip>
          <a:srcRect b="0" l="0" r="0" t="0"/>
          <a:stretch/>
        </p:blipFill>
        <p:spPr>
          <a:xfrm>
            <a:off x="2881610" y="6326372"/>
            <a:ext cx="227201" cy="308344"/>
          </a:xfrm>
          <a:prstGeom prst="rect">
            <a:avLst/>
          </a:prstGeom>
          <a:noFill/>
          <a:ln>
            <a:noFill/>
          </a:ln>
        </p:spPr>
      </p:pic>
      <p:cxnSp>
        <p:nvCxnSpPr>
          <p:cNvPr id="677" name="Google Shape;677;p82"/>
          <p:cNvCxnSpPr/>
          <p:nvPr/>
        </p:nvCxnSpPr>
        <p:spPr>
          <a:xfrm>
            <a:off x="451063" y="3946742"/>
            <a:ext cx="691243" cy="0"/>
          </a:xfrm>
          <a:prstGeom prst="straightConnector1">
            <a:avLst/>
          </a:prstGeom>
          <a:noFill/>
          <a:ln cap="flat" cmpd="sng" w="25400">
            <a:solidFill>
              <a:schemeClr val="accent1"/>
            </a:solidFill>
            <a:prstDash val="solid"/>
            <a:miter lim="800000"/>
            <a:headEnd len="sm" w="sm" type="none"/>
            <a:tailEnd len="sm" w="sm" type="none"/>
          </a:ln>
        </p:spPr>
      </p:cxnSp>
      <p:cxnSp>
        <p:nvCxnSpPr>
          <p:cNvPr id="678" name="Google Shape;678;p82"/>
          <p:cNvCxnSpPr/>
          <p:nvPr/>
        </p:nvCxnSpPr>
        <p:spPr>
          <a:xfrm>
            <a:off x="3360738"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679" name="Google Shape;679;p82"/>
          <p:cNvSpPr txBox="1"/>
          <p:nvPr>
            <p:ph idx="1" type="body"/>
          </p:nvPr>
        </p:nvSpPr>
        <p:spPr>
          <a:xfrm>
            <a:off x="354906" y="2303658"/>
            <a:ext cx="2895600" cy="1548141"/>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1000"/>
              </a:spcBef>
              <a:spcAft>
                <a:spcPts val="0"/>
              </a:spcAft>
              <a:buClr>
                <a:schemeClr val="dk1"/>
              </a:buClr>
              <a:buSzPts val="3200"/>
              <a:buFont typeface="Arial"/>
              <a:buNone/>
              <a:defRPr b="1" i="0" sz="32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2"/>
              </a:buClr>
              <a:buSzPts val="2400"/>
              <a:buFont typeface="Arial"/>
              <a:buChar char="•"/>
              <a:defRPr b="1" i="0" sz="2400" u="none" cap="none" strike="noStrike">
                <a:solidFill>
                  <a:schemeClr val="dk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1"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1"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36">
          <p15:clr>
            <a:srgbClr val="FBAE40"/>
          </p15:clr>
        </p15:guide>
        <p15:guide id="2" pos="2400">
          <p15:clr>
            <a:srgbClr val="FBAE40"/>
          </p15:clr>
        </p15:guide>
        <p15:guide id="3" pos="2112">
          <p15:clr>
            <a:srgbClr val="FBAE40"/>
          </p15:clr>
        </p15:guide>
        <p15:guide id="4" orient="horz" pos="264">
          <p15:clr>
            <a:srgbClr val="FBAE40"/>
          </p15:clr>
        </p15:guide>
        <p15:guide id="5" pos="4896">
          <p15:clr>
            <a:srgbClr val="FBAE40"/>
          </p15:clr>
        </p15:guide>
        <p15:guide id="6" pos="4848">
          <p15:clr>
            <a:srgbClr val="FBAE40"/>
          </p15:clr>
        </p15:guide>
        <p15:guide id="7" pos="4944">
          <p15:clr>
            <a:srgbClr val="FBAE40"/>
          </p15:clr>
        </p15:guide>
        <p15:guide id="8" orient="horz" pos="2040">
          <p15:clr>
            <a:srgbClr val="FBAE40"/>
          </p15:clr>
        </p15:guide>
        <p15:guide id="9" orient="horz" pos="208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hoto Left 2/3-ish w/ Text Boxes">
  <p:cSld name="1_Photo Left 2/3-ish w/ Text Boxes">
    <p:spTree>
      <p:nvGrpSpPr>
        <p:cNvPr id="680" name="Shape 680"/>
        <p:cNvGrpSpPr/>
        <p:nvPr/>
      </p:nvGrpSpPr>
      <p:grpSpPr>
        <a:xfrm>
          <a:off x="0" y="0"/>
          <a:ext cx="0" cy="0"/>
          <a:chOff x="0" y="0"/>
          <a:chExt cx="0" cy="0"/>
        </a:xfrm>
      </p:grpSpPr>
      <p:pic>
        <p:nvPicPr>
          <p:cNvPr id="681" name="Google Shape;681;p83"/>
          <p:cNvPicPr preferRelativeResize="0"/>
          <p:nvPr/>
        </p:nvPicPr>
        <p:blipFill rotWithShape="1">
          <a:blip r:embed="rId2">
            <a:alphaModFix/>
          </a:blip>
          <a:srcRect b="0" l="0" r="43601" t="0"/>
          <a:stretch/>
        </p:blipFill>
        <p:spPr>
          <a:xfrm>
            <a:off x="678" y="0"/>
            <a:ext cx="6875443" cy="6857999"/>
          </a:xfrm>
          <a:prstGeom prst="rect">
            <a:avLst/>
          </a:prstGeom>
          <a:noFill/>
          <a:ln>
            <a:noFill/>
          </a:ln>
        </p:spPr>
      </p:pic>
      <p:sp>
        <p:nvSpPr>
          <p:cNvPr id="682" name="Google Shape;682;p83"/>
          <p:cNvSpPr/>
          <p:nvPr/>
        </p:nvSpPr>
        <p:spPr>
          <a:xfrm>
            <a:off x="0" y="0"/>
            <a:ext cx="688864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683" name="Google Shape;683;p83"/>
          <p:cNvGraphicFramePr/>
          <p:nvPr/>
        </p:nvGraphicFramePr>
        <p:xfrm>
          <a:off x="6882384"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84" name="Google Shape;684;p83"/>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685" name="Google Shape;685;p83"/>
          <p:cNvCxnSpPr/>
          <p:nvPr/>
        </p:nvCxnSpPr>
        <p:spPr>
          <a:xfrm>
            <a:off x="444926" y="3946742"/>
            <a:ext cx="691243" cy="0"/>
          </a:xfrm>
          <a:prstGeom prst="straightConnector1">
            <a:avLst/>
          </a:prstGeom>
          <a:noFill/>
          <a:ln cap="flat" cmpd="sng" w="25400">
            <a:solidFill>
              <a:schemeClr val="accent1"/>
            </a:solidFill>
            <a:prstDash val="solid"/>
            <a:miter lim="800000"/>
            <a:headEnd len="sm" w="sm" type="none"/>
            <a:tailEnd len="sm" w="sm" type="none"/>
          </a:ln>
        </p:spPr>
      </p:cxnSp>
      <p:sp>
        <p:nvSpPr>
          <p:cNvPr id="686" name="Google Shape;686;p83"/>
          <p:cNvSpPr txBox="1"/>
          <p:nvPr>
            <p:ph type="title"/>
          </p:nvPr>
        </p:nvSpPr>
        <p:spPr>
          <a:xfrm>
            <a:off x="354906" y="1984503"/>
            <a:ext cx="2895600" cy="1872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aphicFrame>
        <p:nvGraphicFramePr>
          <p:cNvPr id="687" name="Google Shape;687;p83"/>
          <p:cNvGraphicFramePr/>
          <p:nvPr/>
        </p:nvGraphicFramePr>
        <p:xfrm>
          <a:off x="6888647"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88" name="Google Shape;688;p83"/>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689" name="Google Shape;689;p83"/>
          <p:cNvCxnSpPr/>
          <p:nvPr/>
        </p:nvCxnSpPr>
        <p:spPr>
          <a:xfrm>
            <a:off x="6882385"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690" name="Google Shape;690;p83"/>
          <p:cNvSpPr txBox="1"/>
          <p:nvPr>
            <p:ph idx="1" type="body"/>
          </p:nvPr>
        </p:nvSpPr>
        <p:spPr>
          <a:xfrm>
            <a:off x="6966928" y="122126"/>
            <a:ext cx="5110771" cy="308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1" name="Google Shape;691;p83"/>
          <p:cNvSpPr txBox="1"/>
          <p:nvPr>
            <p:ph idx="2" type="body"/>
          </p:nvPr>
        </p:nvSpPr>
        <p:spPr>
          <a:xfrm>
            <a:off x="6966928" y="3310494"/>
            <a:ext cx="5110771" cy="3086392"/>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Title and Subtitle">
    <p:spTree>
      <p:nvGrpSpPr>
        <p:cNvPr id="692" name="Shape 692"/>
        <p:cNvGrpSpPr/>
        <p:nvPr/>
      </p:nvGrpSpPr>
      <p:grpSpPr>
        <a:xfrm>
          <a:off x="0" y="0"/>
          <a:ext cx="0" cy="0"/>
          <a:chOff x="0" y="0"/>
          <a:chExt cx="0" cy="0"/>
        </a:xfrm>
      </p:grpSpPr>
      <p:sp>
        <p:nvSpPr>
          <p:cNvPr id="693" name="Google Shape;693;p8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4" name="Google Shape;694;p84"/>
          <p:cNvSpPr txBox="1"/>
          <p:nvPr>
            <p:ph idx="10" type="dt"/>
          </p:nvPr>
        </p:nvSpPr>
        <p:spPr>
          <a:xfrm>
            <a:off x="10160000" y="6478524"/>
            <a:ext cx="812800" cy="2194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5" name="Google Shape;695;p84"/>
          <p:cNvSpPr txBox="1"/>
          <p:nvPr>
            <p:ph idx="11" type="ftr"/>
          </p:nvPr>
        </p:nvSpPr>
        <p:spPr>
          <a:xfrm>
            <a:off x="609599" y="6501385"/>
            <a:ext cx="5495084" cy="26108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6" name="Google Shape;696;p84"/>
          <p:cNvSpPr txBox="1"/>
          <p:nvPr>
            <p:ph idx="12" type="sldNum"/>
          </p:nvPr>
        </p:nvSpPr>
        <p:spPr>
          <a:xfrm>
            <a:off x="211667" y="6478524"/>
            <a:ext cx="304800" cy="219456"/>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entury Gothic"/>
                <a:ea typeface="Century Gothic"/>
                <a:cs typeface="Century Gothic"/>
                <a:sym typeface="Century Gothic"/>
              </a:defRPr>
            </a:lvl1pPr>
            <a:lvl2pPr indent="0" lvl="1" marL="0" marR="0" rtl="0" algn="l">
              <a:spcBef>
                <a:spcPts val="0"/>
              </a:spcBef>
              <a:buNone/>
              <a:defRPr sz="1800">
                <a:solidFill>
                  <a:schemeClr val="dk1"/>
                </a:solidFill>
                <a:latin typeface="Century Gothic"/>
                <a:ea typeface="Century Gothic"/>
                <a:cs typeface="Century Gothic"/>
                <a:sym typeface="Century Gothic"/>
              </a:defRPr>
            </a:lvl2pPr>
            <a:lvl3pPr indent="0" lvl="2" marL="0" marR="0" rtl="0" algn="l">
              <a:spcBef>
                <a:spcPts val="0"/>
              </a:spcBef>
              <a:buNone/>
              <a:defRPr sz="1800">
                <a:solidFill>
                  <a:schemeClr val="dk1"/>
                </a:solidFill>
                <a:latin typeface="Century Gothic"/>
                <a:ea typeface="Century Gothic"/>
                <a:cs typeface="Century Gothic"/>
                <a:sym typeface="Century Gothic"/>
              </a:defRPr>
            </a:lvl3pPr>
            <a:lvl4pPr indent="0" lvl="3" marL="0" marR="0" rtl="0" algn="l">
              <a:spcBef>
                <a:spcPts val="0"/>
              </a:spcBef>
              <a:buNone/>
              <a:defRPr sz="1800">
                <a:solidFill>
                  <a:schemeClr val="dk1"/>
                </a:solidFill>
                <a:latin typeface="Century Gothic"/>
                <a:ea typeface="Century Gothic"/>
                <a:cs typeface="Century Gothic"/>
                <a:sym typeface="Century Gothic"/>
              </a:defRPr>
            </a:lvl4pPr>
            <a:lvl5pPr indent="0" lvl="4" marL="0" marR="0" rtl="0" algn="l">
              <a:spcBef>
                <a:spcPts val="0"/>
              </a:spcBef>
              <a:buNone/>
              <a:defRPr sz="1800">
                <a:solidFill>
                  <a:schemeClr val="dk1"/>
                </a:solidFill>
                <a:latin typeface="Century Gothic"/>
                <a:ea typeface="Century Gothic"/>
                <a:cs typeface="Century Gothic"/>
                <a:sym typeface="Century Gothic"/>
              </a:defRPr>
            </a:lvl5pPr>
            <a:lvl6pPr indent="0" lvl="5" marL="0" marR="0" rtl="0" algn="l">
              <a:spcBef>
                <a:spcPts val="0"/>
              </a:spcBef>
              <a:buNone/>
              <a:defRPr sz="1800">
                <a:solidFill>
                  <a:schemeClr val="dk1"/>
                </a:solidFill>
                <a:latin typeface="Century Gothic"/>
                <a:ea typeface="Century Gothic"/>
                <a:cs typeface="Century Gothic"/>
                <a:sym typeface="Century Gothic"/>
              </a:defRPr>
            </a:lvl6pPr>
            <a:lvl7pPr indent="0" lvl="6" marL="0" marR="0" rtl="0" algn="l">
              <a:spcBef>
                <a:spcPts val="0"/>
              </a:spcBef>
              <a:buNone/>
              <a:defRPr sz="1800">
                <a:solidFill>
                  <a:schemeClr val="dk1"/>
                </a:solidFill>
                <a:latin typeface="Century Gothic"/>
                <a:ea typeface="Century Gothic"/>
                <a:cs typeface="Century Gothic"/>
                <a:sym typeface="Century Gothic"/>
              </a:defRPr>
            </a:lvl7pPr>
            <a:lvl8pPr indent="0" lvl="7" marL="0" marR="0" rtl="0" algn="l">
              <a:spcBef>
                <a:spcPts val="0"/>
              </a:spcBef>
              <a:buNone/>
              <a:defRPr sz="1800">
                <a:solidFill>
                  <a:schemeClr val="dk1"/>
                </a:solidFill>
                <a:latin typeface="Century Gothic"/>
                <a:ea typeface="Century Gothic"/>
                <a:cs typeface="Century Gothic"/>
                <a:sym typeface="Century Gothic"/>
              </a:defRPr>
            </a:lvl8pPr>
            <a:lvl9pPr indent="0" lvl="8" marL="0" marR="0" rtl="0" algn="l">
              <a:spcBef>
                <a:spcPts val="0"/>
              </a:spcBef>
              <a:buNone/>
              <a:defRPr sz="1800">
                <a:solidFill>
                  <a:schemeClr val="dk1"/>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697" name="Google Shape;697;p84"/>
          <p:cNvSpPr txBox="1"/>
          <p:nvPr>
            <p:ph idx="1" type="body"/>
          </p:nvPr>
        </p:nvSpPr>
        <p:spPr>
          <a:xfrm>
            <a:off x="609600" y="1133859"/>
            <a:ext cx="10972800" cy="2605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0"/>
              </a:spcBef>
              <a:spcAft>
                <a:spcPts val="0"/>
              </a:spcAft>
              <a:buClr>
                <a:schemeClr val="accent1"/>
              </a:buClr>
              <a:buSzPts val="1900"/>
              <a:buFont typeface="Arial"/>
              <a:buNone/>
              <a:defRPr b="0" i="0" sz="1900" u="none" cap="none" strike="noStrike">
                <a:solidFill>
                  <a:schemeClr val="accent1"/>
                </a:solidFill>
                <a:latin typeface="Calibri"/>
                <a:ea typeface="Calibri"/>
                <a:cs typeface="Calibri"/>
                <a:sym typeface="Calibri"/>
              </a:defRPr>
            </a:lvl1pPr>
            <a:lvl2pPr indent="-228600" lvl="1" marL="9144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2pPr>
            <a:lvl3pPr indent="-228600" lvl="2" marL="13716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0"/>
              </a:spcBef>
              <a:spcAft>
                <a:spcPts val="0"/>
              </a:spcAft>
              <a:buClr>
                <a:schemeClr val="dk1"/>
              </a:buClr>
              <a:buSzPts val="1900"/>
              <a:buFont typeface="Arial"/>
              <a:buNone/>
              <a:defRPr b="0" i="0" sz="1900" u="none" cap="none" strike="noStrike">
                <a:solidFill>
                  <a:schemeClr val="dk1"/>
                </a:solidFill>
                <a:latin typeface="Calibri"/>
                <a:ea typeface="Calibri"/>
                <a:cs typeface="Calibri"/>
                <a:sym typeface="Calibri"/>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2_Title and Content">
  <p:cSld name="Z2_Title and Content">
    <p:spTree>
      <p:nvGrpSpPr>
        <p:cNvPr id="698" name="Shape 698"/>
        <p:cNvGrpSpPr/>
        <p:nvPr/>
      </p:nvGrpSpPr>
      <p:grpSpPr>
        <a:xfrm>
          <a:off x="0" y="0"/>
          <a:ext cx="0" cy="0"/>
          <a:chOff x="0" y="0"/>
          <a:chExt cx="0" cy="0"/>
        </a:xfrm>
      </p:grpSpPr>
      <p:sp>
        <p:nvSpPr>
          <p:cNvPr id="699" name="Google Shape;699;p85"/>
          <p:cNvSpPr txBox="1"/>
          <p:nvPr>
            <p:ph idx="11" type="ftr"/>
          </p:nvPr>
        </p:nvSpPr>
        <p:spPr>
          <a:xfrm>
            <a:off x="4038600" y="6339840"/>
            <a:ext cx="4114800" cy="365760"/>
          </a:xfrm>
          <a:prstGeom prst="rect">
            <a:avLst/>
          </a:prstGeom>
          <a:noFill/>
          <a:ln>
            <a:noFill/>
          </a:ln>
        </p:spPr>
        <p:txBody>
          <a:bodyPr anchorCtr="0" anchor="b" bIns="0" lIns="0" spcFirstLastPara="1" rIns="0" wrap="square" tIns="0">
            <a:noAutofit/>
          </a:bodyPr>
          <a:lstStyle>
            <a:lvl1pPr lvl="0" marR="0" rtl="0" algn="ctr">
              <a:spcBef>
                <a:spcPts val="0"/>
              </a:spcBef>
              <a:spcAft>
                <a:spcPts val="0"/>
              </a:spcAft>
              <a:buSzPts val="1400"/>
              <a:buNone/>
              <a:defRPr b="0" i="0" sz="1200">
                <a:solidFill>
                  <a:srgbClr val="949392"/>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0" name="Google Shape;700;p85"/>
          <p:cNvSpPr txBox="1"/>
          <p:nvPr>
            <p:ph idx="12" type="sldNum"/>
          </p:nvPr>
        </p:nvSpPr>
        <p:spPr>
          <a:xfrm>
            <a:off x="10521885" y="6400800"/>
            <a:ext cx="1363884" cy="304800"/>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a:solidFill>
                  <a:srgbClr val="949392"/>
                </a:solidFill>
                <a:latin typeface="Quattrocento Sans"/>
                <a:ea typeface="Quattrocento Sans"/>
                <a:cs typeface="Quattrocento Sans"/>
                <a:sym typeface="Quattrocento Sans"/>
              </a:defRPr>
            </a:lvl1pPr>
            <a:lvl2pPr indent="0" lvl="1" marL="0" marR="0" rtl="0" algn="r">
              <a:spcBef>
                <a:spcPts val="0"/>
              </a:spcBef>
              <a:buNone/>
              <a:defRPr b="0" i="0" sz="1200">
                <a:solidFill>
                  <a:srgbClr val="949392"/>
                </a:solidFill>
                <a:latin typeface="Quattrocento Sans"/>
                <a:ea typeface="Quattrocento Sans"/>
                <a:cs typeface="Quattrocento Sans"/>
                <a:sym typeface="Quattrocento Sans"/>
              </a:defRPr>
            </a:lvl2pPr>
            <a:lvl3pPr indent="0" lvl="2" marL="0" marR="0" rtl="0" algn="r">
              <a:spcBef>
                <a:spcPts val="0"/>
              </a:spcBef>
              <a:buNone/>
              <a:defRPr b="0" i="0" sz="1200">
                <a:solidFill>
                  <a:srgbClr val="949392"/>
                </a:solidFill>
                <a:latin typeface="Quattrocento Sans"/>
                <a:ea typeface="Quattrocento Sans"/>
                <a:cs typeface="Quattrocento Sans"/>
                <a:sym typeface="Quattrocento Sans"/>
              </a:defRPr>
            </a:lvl3pPr>
            <a:lvl4pPr indent="0" lvl="3" marL="0" marR="0" rtl="0" algn="r">
              <a:spcBef>
                <a:spcPts val="0"/>
              </a:spcBef>
              <a:buNone/>
              <a:defRPr b="0" i="0" sz="1200">
                <a:solidFill>
                  <a:srgbClr val="949392"/>
                </a:solidFill>
                <a:latin typeface="Quattrocento Sans"/>
                <a:ea typeface="Quattrocento Sans"/>
                <a:cs typeface="Quattrocento Sans"/>
                <a:sym typeface="Quattrocento Sans"/>
              </a:defRPr>
            </a:lvl4pPr>
            <a:lvl5pPr indent="0" lvl="4" marL="0" marR="0" rtl="0" algn="r">
              <a:spcBef>
                <a:spcPts val="0"/>
              </a:spcBef>
              <a:buNone/>
              <a:defRPr b="0" i="0" sz="1200">
                <a:solidFill>
                  <a:srgbClr val="949392"/>
                </a:solidFill>
                <a:latin typeface="Quattrocento Sans"/>
                <a:ea typeface="Quattrocento Sans"/>
                <a:cs typeface="Quattrocento Sans"/>
                <a:sym typeface="Quattrocento Sans"/>
              </a:defRPr>
            </a:lvl5pPr>
            <a:lvl6pPr indent="0" lvl="5" marL="0" marR="0" rtl="0" algn="r">
              <a:spcBef>
                <a:spcPts val="0"/>
              </a:spcBef>
              <a:buNone/>
              <a:defRPr b="0" i="0" sz="1200">
                <a:solidFill>
                  <a:srgbClr val="949392"/>
                </a:solidFill>
                <a:latin typeface="Quattrocento Sans"/>
                <a:ea typeface="Quattrocento Sans"/>
                <a:cs typeface="Quattrocento Sans"/>
                <a:sym typeface="Quattrocento Sans"/>
              </a:defRPr>
            </a:lvl6pPr>
            <a:lvl7pPr indent="0" lvl="6" marL="0" marR="0" rtl="0" algn="r">
              <a:spcBef>
                <a:spcPts val="0"/>
              </a:spcBef>
              <a:buNone/>
              <a:defRPr b="0" i="0" sz="1200">
                <a:solidFill>
                  <a:srgbClr val="949392"/>
                </a:solidFill>
                <a:latin typeface="Quattrocento Sans"/>
                <a:ea typeface="Quattrocento Sans"/>
                <a:cs typeface="Quattrocento Sans"/>
                <a:sym typeface="Quattrocento Sans"/>
              </a:defRPr>
            </a:lvl7pPr>
            <a:lvl8pPr indent="0" lvl="7" marL="0" marR="0" rtl="0" algn="r">
              <a:spcBef>
                <a:spcPts val="0"/>
              </a:spcBef>
              <a:buNone/>
              <a:defRPr b="0" i="0" sz="1200">
                <a:solidFill>
                  <a:srgbClr val="949392"/>
                </a:solidFill>
                <a:latin typeface="Quattrocento Sans"/>
                <a:ea typeface="Quattrocento Sans"/>
                <a:cs typeface="Quattrocento Sans"/>
                <a:sym typeface="Quattrocento Sans"/>
              </a:defRPr>
            </a:lvl8pPr>
            <a:lvl9pPr indent="0" lvl="8" marL="0" marR="0" rtl="0" algn="r">
              <a:spcBef>
                <a:spcPts val="0"/>
              </a:spcBef>
              <a:buNone/>
              <a:defRPr b="0" i="0" sz="1200">
                <a:solidFill>
                  <a:srgbClr val="94939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701" name="Google Shape;701;p85"/>
          <p:cNvSpPr txBox="1"/>
          <p:nvPr>
            <p:ph type="title"/>
          </p:nvPr>
        </p:nvSpPr>
        <p:spPr>
          <a:xfrm>
            <a:off x="304800" y="304800"/>
            <a:ext cx="11582400" cy="609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2" name="Google Shape;702;p85"/>
          <p:cNvSpPr txBox="1"/>
          <p:nvPr>
            <p:ph idx="1" type="body"/>
          </p:nvPr>
        </p:nvSpPr>
        <p:spPr>
          <a:xfrm>
            <a:off x="304800" y="1072896"/>
            <a:ext cx="11580968" cy="5023104"/>
          </a:xfrm>
          <a:prstGeom prst="rect">
            <a:avLst/>
          </a:prstGeom>
          <a:noFill/>
          <a:ln>
            <a:noFill/>
          </a:ln>
        </p:spPr>
        <p:txBody>
          <a:bodyPr anchorCtr="0" anchor="t" bIns="45700" lIns="91425" spcFirstLastPara="1" rIns="91425" wrap="square" tIns="45700">
            <a:noAutofit/>
          </a:bodyPr>
          <a:lstStyle>
            <a:lvl1pPr indent="-364045" lvl="0" marL="457200" marR="0" rtl="0" algn="l">
              <a:lnSpc>
                <a:spcPct val="90000"/>
              </a:lnSpc>
              <a:spcBef>
                <a:spcPts val="1000"/>
              </a:spcBef>
              <a:spcAft>
                <a:spcPts val="0"/>
              </a:spcAft>
              <a:buClr>
                <a:schemeClr val="dk2"/>
              </a:buClr>
              <a:buSzPts val="2133"/>
              <a:buFont typeface="Arial"/>
              <a:buChar char="•"/>
              <a:defRPr b="0" i="0" sz="2133" u="none" cap="none" strike="noStrike">
                <a:solidFill>
                  <a:schemeClr val="dk2"/>
                </a:solidFill>
                <a:latin typeface="Calibri"/>
                <a:ea typeface="Calibri"/>
                <a:cs typeface="Calibri"/>
                <a:sym typeface="Calibri"/>
              </a:defRPr>
            </a:lvl1pPr>
            <a:lvl2pPr indent="-347154" lvl="1" marL="914400" marR="0" rtl="0" algn="l">
              <a:lnSpc>
                <a:spcPct val="90000"/>
              </a:lnSpc>
              <a:spcBef>
                <a:spcPts val="500"/>
              </a:spcBef>
              <a:spcAft>
                <a:spcPts val="0"/>
              </a:spcAft>
              <a:buClr>
                <a:schemeClr val="dk2"/>
              </a:buClr>
              <a:buSzPts val="1867"/>
              <a:buFont typeface="Arial"/>
              <a:buChar char="•"/>
              <a:defRPr b="0" i="0" sz="1867" u="none" cap="none" strike="noStrike">
                <a:solidFill>
                  <a:schemeClr val="dk2"/>
                </a:solidFill>
                <a:latin typeface="Calibri"/>
                <a:ea typeface="Calibri"/>
                <a:cs typeface="Calibri"/>
                <a:sym typeface="Calibri"/>
              </a:defRPr>
            </a:lvl2pPr>
            <a:lvl3pPr indent="-330200" lvl="2" marL="1371600" marR="0" rtl="0" algn="l">
              <a:lnSpc>
                <a:spcPct val="90000"/>
              </a:lnSpc>
              <a:spcBef>
                <a:spcPts val="500"/>
              </a:spcBef>
              <a:spcAft>
                <a:spcPts val="0"/>
              </a:spcAft>
              <a:buClr>
                <a:schemeClr val="dk2"/>
              </a:buClr>
              <a:buSzPts val="1600"/>
              <a:buFont typeface="Arial"/>
              <a:buChar char="•"/>
              <a:defRPr b="0" i="0" sz="1600" u="none" cap="none" strike="noStrike">
                <a:solidFill>
                  <a:schemeClr val="dk2"/>
                </a:solidFill>
                <a:latin typeface="Calibri"/>
                <a:ea typeface="Calibri"/>
                <a:cs typeface="Calibri"/>
                <a:sym typeface="Calibri"/>
              </a:defRPr>
            </a:lvl3pPr>
            <a:lvl4pPr indent="-313245" lvl="3" marL="1828800" marR="0" rtl="0" algn="l">
              <a:lnSpc>
                <a:spcPct val="90000"/>
              </a:lnSpc>
              <a:spcBef>
                <a:spcPts val="500"/>
              </a:spcBef>
              <a:spcAft>
                <a:spcPts val="0"/>
              </a:spcAft>
              <a:buClr>
                <a:schemeClr val="dk2"/>
              </a:buClr>
              <a:buSzPts val="1333"/>
              <a:buFont typeface="Arial"/>
              <a:buChar char="•"/>
              <a:defRPr b="0" i="0" sz="1333" u="none" cap="none" strike="noStrike">
                <a:solidFill>
                  <a:schemeClr val="dk2"/>
                </a:solidFill>
                <a:latin typeface="Calibri"/>
                <a:ea typeface="Calibri"/>
                <a:cs typeface="Calibri"/>
                <a:sym typeface="Calibri"/>
              </a:defRPr>
            </a:lvl4pPr>
            <a:lvl5pPr indent="-296354" lvl="4" marL="2286000" marR="0" rtl="0" algn="l">
              <a:lnSpc>
                <a:spcPct val="90000"/>
              </a:lnSpc>
              <a:spcBef>
                <a:spcPts val="500"/>
              </a:spcBef>
              <a:spcAft>
                <a:spcPts val="0"/>
              </a:spcAft>
              <a:buClr>
                <a:schemeClr val="dk2"/>
              </a:buClr>
              <a:buSzPts val="1067"/>
              <a:buFont typeface="Arial"/>
              <a:buChar char="•"/>
              <a:defRPr b="0" i="0" sz="1067"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upertitle + Header">
  <p:cSld name="2_Supertitle + Header">
    <p:spTree>
      <p:nvGrpSpPr>
        <p:cNvPr id="703" name="Shape 703"/>
        <p:cNvGrpSpPr/>
        <p:nvPr/>
      </p:nvGrpSpPr>
      <p:grpSpPr>
        <a:xfrm>
          <a:off x="0" y="0"/>
          <a:ext cx="0" cy="0"/>
          <a:chOff x="0" y="0"/>
          <a:chExt cx="0" cy="0"/>
        </a:xfrm>
      </p:grpSpPr>
      <p:pic>
        <p:nvPicPr>
          <p:cNvPr id="704" name="Google Shape;704;p86"/>
          <p:cNvPicPr preferRelativeResize="0"/>
          <p:nvPr/>
        </p:nvPicPr>
        <p:blipFill rotWithShape="1">
          <a:blip r:embed="rId2">
            <a:alphaModFix/>
          </a:blip>
          <a:srcRect b="40943" l="0" r="0" t="45248"/>
          <a:stretch/>
        </p:blipFill>
        <p:spPr>
          <a:xfrm>
            <a:off x="0" y="0"/>
            <a:ext cx="12192000" cy="1121735"/>
          </a:xfrm>
          <a:prstGeom prst="rect">
            <a:avLst/>
          </a:prstGeom>
          <a:noFill/>
          <a:ln>
            <a:noFill/>
          </a:ln>
        </p:spPr>
      </p:pic>
      <p:sp>
        <p:nvSpPr>
          <p:cNvPr id="705" name="Google Shape;705;p86"/>
          <p:cNvSpPr/>
          <p:nvPr/>
        </p:nvSpPr>
        <p:spPr>
          <a:xfrm>
            <a:off x="0" y="0"/>
            <a:ext cx="12192000" cy="1121735"/>
          </a:xfrm>
          <a:prstGeom prst="rect">
            <a:avLst/>
          </a:prstGeom>
          <a:solidFill>
            <a:schemeClr val="dk2">
              <a:alpha val="80000"/>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chemeClr val="dk2"/>
              </a:solidFill>
              <a:latin typeface="Century Gothic"/>
              <a:ea typeface="Century Gothic"/>
              <a:cs typeface="Century Gothic"/>
              <a:sym typeface="Century Gothic"/>
            </a:endParaRPr>
          </a:p>
        </p:txBody>
      </p:sp>
      <p:cxnSp>
        <p:nvCxnSpPr>
          <p:cNvPr id="706" name="Google Shape;706;p86"/>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sp>
        <p:nvSpPr>
          <p:cNvPr id="707" name="Google Shape;707;p86"/>
          <p:cNvSpPr txBox="1"/>
          <p:nvPr>
            <p:ph type="title"/>
          </p:nvPr>
        </p:nvSpPr>
        <p:spPr>
          <a:xfrm>
            <a:off x="805328" y="476792"/>
            <a:ext cx="11272372" cy="66620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2400"/>
              <a:buFont typeface="Calibri"/>
              <a:buNone/>
              <a:defRPr b="1" i="0" sz="2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8" name="Google Shape;708;p86"/>
          <p:cNvSpPr txBox="1"/>
          <p:nvPr>
            <p:ph idx="1" type="body"/>
          </p:nvPr>
        </p:nvSpPr>
        <p:spPr>
          <a:xfrm>
            <a:off x="805329" y="242822"/>
            <a:ext cx="11272372" cy="3190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1"/>
              </a:buClr>
              <a:buSzPts val="1200"/>
              <a:buFont typeface="Arial"/>
              <a:buNone/>
              <a:defRPr b="1" i="0" sz="1200" u="none" cap="none" strike="noStrike">
                <a:solidFill>
                  <a:schemeClr val="accent1"/>
                </a:solidFill>
                <a:latin typeface="Calibri"/>
                <a:ea typeface="Calibri"/>
                <a:cs typeface="Calibri"/>
                <a:sym typeface="Calibri"/>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9" name="Google Shape;709;p86"/>
          <p:cNvPicPr preferRelativeResize="0"/>
          <p:nvPr/>
        </p:nvPicPr>
        <p:blipFill rotWithShape="1">
          <a:blip r:embed="rId3">
            <a:alphaModFix/>
          </a:blip>
          <a:srcRect b="0" l="0" r="0" t="0"/>
          <a:stretch/>
        </p:blipFill>
        <p:spPr>
          <a:xfrm>
            <a:off x="283510" y="279052"/>
            <a:ext cx="404783" cy="549349"/>
          </a:xfrm>
          <a:prstGeom prst="rect">
            <a:avLst/>
          </a:prstGeom>
          <a:noFill/>
          <a:ln>
            <a:noFill/>
          </a:ln>
        </p:spPr>
      </p:pic>
    </p:spTree>
  </p:cSld>
  <p:clrMapOvr>
    <a:masterClrMapping/>
  </p:clrMapOvr>
  <p:extLst>
    <p:ext uri="{DCECCB84-F9BA-43D5-87BE-67443E8EF086}">
      <p15:sldGuideLst>
        <p15:guide id="1" pos="3840">
          <p15:clr>
            <a:srgbClr val="FBAE40"/>
          </p15:clr>
        </p15:guide>
        <p15:guide id="2" pos="672">
          <p15:clr>
            <a:srgbClr val="FBAE40"/>
          </p15:clr>
        </p15:guide>
        <p15:guide id="3" orient="horz" pos="720">
          <p15:clr>
            <a:srgbClr val="FBAE40"/>
          </p15:clr>
        </p15:guide>
        <p15:guide id="4" orient="horz" pos="3888">
          <p15:clr>
            <a:srgbClr val="FBAE40"/>
          </p15:clr>
        </p15:guide>
        <p15:guide id="5" orient="horz" pos="144">
          <p15:clr>
            <a:srgbClr val="FBAE40"/>
          </p15:clr>
        </p15:guide>
        <p15:guide id="6" pos="3792">
          <p15:clr>
            <a:srgbClr val="FBAE40"/>
          </p15:clr>
        </p15:guide>
        <p15:guide id="7" pos="3888">
          <p15:clr>
            <a:srgbClr val="FBAE40"/>
          </p15:clr>
        </p15:guide>
        <p15:guide id="8" orient="horz" pos="2232">
          <p15:clr>
            <a:srgbClr val="FBAE40"/>
          </p15:clr>
        </p15:guide>
        <p15:guide id="9" orient="horz" pos="2328">
          <p15:clr>
            <a:srgbClr val="FBAE40"/>
          </p15:clr>
        </p15:guide>
        <p15:guide id="10" pos="3288">
          <p15:clr>
            <a:srgbClr val="FBAE40"/>
          </p15:clr>
        </p15:guide>
        <p15:guide id="11" orient="horz" pos="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0" name="Shape 710"/>
        <p:cNvGrpSpPr/>
        <p:nvPr/>
      </p:nvGrpSpPr>
      <p:grpSpPr>
        <a:xfrm>
          <a:off x="0" y="0"/>
          <a:ext cx="0" cy="0"/>
          <a:chOff x="0" y="0"/>
          <a:chExt cx="0" cy="0"/>
        </a:xfrm>
      </p:grpSpPr>
      <p:sp>
        <p:nvSpPr>
          <p:cNvPr id="711" name="Google Shape;711;p8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pertitle + Header">
  <p:cSld name="Supertitle + Header">
    <p:spTree>
      <p:nvGrpSpPr>
        <p:cNvPr id="712" name="Shape 712"/>
        <p:cNvGrpSpPr/>
        <p:nvPr/>
      </p:nvGrpSpPr>
      <p:grpSpPr>
        <a:xfrm>
          <a:off x="0" y="0"/>
          <a:ext cx="0" cy="0"/>
          <a:chOff x="0" y="0"/>
          <a:chExt cx="0" cy="0"/>
        </a:xfrm>
      </p:grpSpPr>
      <p:pic>
        <p:nvPicPr>
          <p:cNvPr id="713" name="Google Shape;713;p88"/>
          <p:cNvPicPr preferRelativeResize="0"/>
          <p:nvPr/>
        </p:nvPicPr>
        <p:blipFill rotWithShape="1">
          <a:blip r:embed="rId2">
            <a:alphaModFix/>
          </a:blip>
          <a:srcRect b="0" l="0" r="0" t="0"/>
          <a:stretch/>
        </p:blipFill>
        <p:spPr>
          <a:xfrm>
            <a:off x="283510" y="279052"/>
            <a:ext cx="404783" cy="549349"/>
          </a:xfrm>
          <a:prstGeom prst="rect">
            <a:avLst/>
          </a:prstGeom>
          <a:noFill/>
          <a:ln>
            <a:noFill/>
          </a:ln>
        </p:spPr>
      </p:pic>
      <p:cxnSp>
        <p:nvCxnSpPr>
          <p:cNvPr id="714" name="Google Shape;714;p88"/>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pic>
        <p:nvPicPr>
          <p:cNvPr id="715" name="Google Shape;715;p88"/>
          <p:cNvPicPr preferRelativeResize="0"/>
          <p:nvPr/>
        </p:nvPicPr>
        <p:blipFill rotWithShape="1">
          <a:blip r:embed="rId3">
            <a:alphaModFix/>
          </a:blip>
          <a:srcRect b="0" l="0" r="-68" t="0"/>
          <a:stretch/>
        </p:blipFill>
        <p:spPr>
          <a:xfrm>
            <a:off x="0" y="-1"/>
            <a:ext cx="12192000" cy="1121735"/>
          </a:xfrm>
          <a:prstGeom prst="rect">
            <a:avLst/>
          </a:prstGeom>
          <a:solidFill>
            <a:srgbClr val="7F7F7F"/>
          </a:solidFill>
          <a:ln>
            <a:noFill/>
          </a:ln>
        </p:spPr>
      </p:pic>
      <p:sp>
        <p:nvSpPr>
          <p:cNvPr id="716" name="Google Shape;716;p88"/>
          <p:cNvSpPr/>
          <p:nvPr/>
        </p:nvSpPr>
        <p:spPr>
          <a:xfrm>
            <a:off x="0" y="0"/>
            <a:ext cx="12192000" cy="1121735"/>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pic>
        <p:nvPicPr>
          <p:cNvPr id="717" name="Google Shape;717;p88"/>
          <p:cNvPicPr preferRelativeResize="0"/>
          <p:nvPr/>
        </p:nvPicPr>
        <p:blipFill rotWithShape="1">
          <a:blip r:embed="rId4">
            <a:alphaModFix/>
          </a:blip>
          <a:srcRect b="0" l="0" r="0" t="0"/>
          <a:stretch/>
        </p:blipFill>
        <p:spPr>
          <a:xfrm rot="10800000">
            <a:off x="1" y="0"/>
            <a:ext cx="1117535" cy="1121732"/>
          </a:xfrm>
          <a:prstGeom prst="rect">
            <a:avLst/>
          </a:prstGeom>
          <a:noFill/>
          <a:ln>
            <a:noFill/>
          </a:ln>
          <a:effectLst>
            <a:outerShdw blurRad="50800" rotWithShape="0" algn="t" dir="5400000" dist="38100">
              <a:srgbClr val="000000">
                <a:alpha val="4705"/>
              </a:srgbClr>
            </a:outerShdw>
          </a:effectLst>
        </p:spPr>
      </p:pic>
      <p:cxnSp>
        <p:nvCxnSpPr>
          <p:cNvPr id="718" name="Google Shape;718;p88"/>
          <p:cNvCxnSpPr/>
          <p:nvPr/>
        </p:nvCxnSpPr>
        <p:spPr>
          <a:xfrm>
            <a:off x="0" y="1121735"/>
            <a:ext cx="12192000" cy="0"/>
          </a:xfrm>
          <a:prstGeom prst="straightConnector1">
            <a:avLst/>
          </a:prstGeom>
          <a:noFill/>
          <a:ln cap="flat" cmpd="sng" w="25400">
            <a:solidFill>
              <a:schemeClr val="accent1"/>
            </a:solidFill>
            <a:prstDash val="solid"/>
            <a:miter lim="800000"/>
            <a:headEnd len="sm" w="sm" type="none"/>
            <a:tailEnd len="sm" w="sm" type="none"/>
          </a:ln>
        </p:spPr>
      </p:cxnSp>
      <p:pic>
        <p:nvPicPr>
          <p:cNvPr id="719" name="Google Shape;719;p88"/>
          <p:cNvPicPr preferRelativeResize="0"/>
          <p:nvPr/>
        </p:nvPicPr>
        <p:blipFill rotWithShape="1">
          <a:blip r:embed="rId2">
            <a:alphaModFix/>
          </a:blip>
          <a:srcRect b="0" l="0" r="0" t="0"/>
          <a:stretch/>
        </p:blipFill>
        <p:spPr>
          <a:xfrm>
            <a:off x="251977" y="286191"/>
            <a:ext cx="404783" cy="549349"/>
          </a:xfrm>
          <a:prstGeom prst="rect">
            <a:avLst/>
          </a:prstGeom>
          <a:noFill/>
          <a:ln>
            <a:noFill/>
          </a:ln>
        </p:spPr>
      </p:pic>
      <p:sp>
        <p:nvSpPr>
          <p:cNvPr id="720" name="Google Shape;720;p88"/>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2400"/>
              <a:buFont typeface="Calibri"/>
              <a:buNone/>
              <a:defRPr b="1" i="0" sz="24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extLst>
    <p:ext uri="{DCECCB84-F9BA-43D5-87BE-67443E8EF086}">
      <p15:sldGuideLst>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Left 2/3-ish w/ Text Boxes">
  <p:cSld name="Photo Left 2/3-ish w/ Text Boxes">
    <p:spTree>
      <p:nvGrpSpPr>
        <p:cNvPr id="65" name="Shape 65"/>
        <p:cNvGrpSpPr/>
        <p:nvPr/>
      </p:nvGrpSpPr>
      <p:grpSpPr>
        <a:xfrm>
          <a:off x="0" y="0"/>
          <a:ext cx="0" cy="0"/>
          <a:chOff x="0" y="0"/>
          <a:chExt cx="0" cy="0"/>
        </a:xfrm>
      </p:grpSpPr>
      <p:pic>
        <p:nvPicPr>
          <p:cNvPr id="66" name="Google Shape;66;p26"/>
          <p:cNvPicPr preferRelativeResize="0"/>
          <p:nvPr/>
        </p:nvPicPr>
        <p:blipFill rotWithShape="1">
          <a:blip r:embed="rId2">
            <a:alphaModFix/>
          </a:blip>
          <a:srcRect b="0" l="0" r="43601" t="0"/>
          <a:stretch/>
        </p:blipFill>
        <p:spPr>
          <a:xfrm>
            <a:off x="678" y="0"/>
            <a:ext cx="6875443" cy="6857999"/>
          </a:xfrm>
          <a:prstGeom prst="rect">
            <a:avLst/>
          </a:prstGeom>
          <a:noFill/>
          <a:ln>
            <a:noFill/>
          </a:ln>
        </p:spPr>
      </p:pic>
      <p:sp>
        <p:nvSpPr>
          <p:cNvPr id="67" name="Google Shape;67;p26"/>
          <p:cNvSpPr/>
          <p:nvPr/>
        </p:nvSpPr>
        <p:spPr>
          <a:xfrm>
            <a:off x="0" y="0"/>
            <a:ext cx="6888648" cy="6858000"/>
          </a:xfrm>
          <a:prstGeom prst="rect">
            <a:avLst/>
          </a:prstGeom>
          <a:solidFill>
            <a:schemeClr val="lt1">
              <a:alpha val="89803"/>
            </a:schemeClr>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sz="1100">
              <a:solidFill>
                <a:srgbClr val="7A7571"/>
              </a:solidFill>
              <a:latin typeface="Century Gothic"/>
              <a:ea typeface="Century Gothic"/>
              <a:cs typeface="Century Gothic"/>
              <a:sym typeface="Century Gothic"/>
            </a:endParaRPr>
          </a:p>
        </p:txBody>
      </p:sp>
      <p:graphicFrame>
        <p:nvGraphicFramePr>
          <p:cNvPr id="68" name="Google Shape;68;p26"/>
          <p:cNvGraphicFramePr/>
          <p:nvPr/>
        </p:nvGraphicFramePr>
        <p:xfrm>
          <a:off x="6882384"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69" name="Google Shape;69;p26"/>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70" name="Google Shape;70;p26"/>
          <p:cNvCxnSpPr/>
          <p:nvPr/>
        </p:nvCxnSpPr>
        <p:spPr>
          <a:xfrm>
            <a:off x="444926" y="3946742"/>
            <a:ext cx="691243" cy="0"/>
          </a:xfrm>
          <a:prstGeom prst="straightConnector1">
            <a:avLst/>
          </a:prstGeom>
          <a:noFill/>
          <a:ln cap="flat" cmpd="sng" w="25400">
            <a:solidFill>
              <a:schemeClr val="accent1"/>
            </a:solidFill>
            <a:prstDash val="solid"/>
            <a:miter lim="800000"/>
            <a:headEnd len="sm" w="sm" type="none"/>
            <a:tailEnd len="sm" w="sm" type="none"/>
          </a:ln>
        </p:spPr>
      </p:cxnSp>
      <p:sp>
        <p:nvSpPr>
          <p:cNvPr id="71" name="Google Shape;71;p26"/>
          <p:cNvSpPr txBox="1"/>
          <p:nvPr>
            <p:ph type="title"/>
          </p:nvPr>
        </p:nvSpPr>
        <p:spPr>
          <a:xfrm>
            <a:off x="354906" y="1984503"/>
            <a:ext cx="2895600" cy="1872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aphicFrame>
        <p:nvGraphicFramePr>
          <p:cNvPr id="72" name="Google Shape;72;p26"/>
          <p:cNvGraphicFramePr/>
          <p:nvPr/>
        </p:nvGraphicFramePr>
        <p:xfrm>
          <a:off x="6888647"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73" name="Google Shape;73;p26"/>
          <p:cNvSpPr txBox="1"/>
          <p:nvPr/>
        </p:nvSpPr>
        <p:spPr>
          <a:xfrm>
            <a:off x="6953795" y="6558453"/>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000">
              <a:solidFill>
                <a:srgbClr val="888888"/>
              </a:solidFill>
              <a:latin typeface="Calibri"/>
              <a:ea typeface="Calibri"/>
              <a:cs typeface="Calibri"/>
              <a:sym typeface="Calibri"/>
            </a:endParaRPr>
          </a:p>
        </p:txBody>
      </p:sp>
      <p:cxnSp>
        <p:nvCxnSpPr>
          <p:cNvPr id="74" name="Google Shape;74;p26"/>
          <p:cNvCxnSpPr/>
          <p:nvPr/>
        </p:nvCxnSpPr>
        <p:spPr>
          <a:xfrm>
            <a:off x="6882385" y="-13842"/>
            <a:ext cx="0" cy="6871842"/>
          </a:xfrm>
          <a:prstGeom prst="straightConnector1">
            <a:avLst/>
          </a:prstGeom>
          <a:noFill/>
          <a:ln cap="flat" cmpd="sng" w="22225">
            <a:solidFill>
              <a:srgbClr val="E3E3E3"/>
            </a:solidFill>
            <a:prstDash val="solid"/>
            <a:miter lim="800000"/>
            <a:headEnd len="sm" w="sm" type="none"/>
            <a:tailEnd len="sm" w="sm" type="none"/>
          </a:ln>
        </p:spPr>
      </p:cxnSp>
      <p:sp>
        <p:nvSpPr>
          <p:cNvPr id="75" name="Google Shape;75;p26"/>
          <p:cNvSpPr txBox="1"/>
          <p:nvPr>
            <p:ph idx="1" type="body"/>
          </p:nvPr>
        </p:nvSpPr>
        <p:spPr>
          <a:xfrm>
            <a:off x="6966928" y="122126"/>
            <a:ext cx="5110771" cy="30863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26"/>
          <p:cNvSpPr txBox="1"/>
          <p:nvPr>
            <p:ph idx="2" type="body"/>
          </p:nvPr>
        </p:nvSpPr>
        <p:spPr>
          <a:xfrm>
            <a:off x="6966928" y="3310494"/>
            <a:ext cx="5110771" cy="3086392"/>
          </a:xfrm>
          <a:prstGeom prst="rect">
            <a:avLst/>
          </a:prstGeom>
          <a:noFill/>
          <a:ln>
            <a:noFill/>
          </a:ln>
        </p:spPr>
        <p:txBody>
          <a:bodyPr anchorCtr="0" anchor="t" bIns="45700" lIns="91425" spcFirstLastPara="1" rIns="91425" wrap="square" tIns="45700">
            <a:noAutofit/>
          </a:bodyPr>
          <a:lstStyle>
            <a:lvl1pPr indent="-330200" lvl="0" marL="457200" marR="0" rtl="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0"/>
              </a:spcBef>
              <a:spcAft>
                <a:spcPts val="0"/>
              </a:spcAft>
              <a:buClr>
                <a:schemeClr val="dk2"/>
              </a:buClr>
              <a:buSzPts val="1400"/>
              <a:buFont typeface="Arial"/>
              <a:buChar char="•"/>
              <a:defRPr b="0" i="0" sz="1400" u="none" cap="none" strike="noStrike">
                <a:solidFill>
                  <a:schemeClr val="dk2"/>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2"/>
              </a:buClr>
              <a:buSzPts val="1200"/>
              <a:buFont typeface="Arial"/>
              <a:buChar char="•"/>
              <a:defRPr b="0" i="0" sz="12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pos="43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op 1/2 - w/ Title">
  <p:cSld name="Photo Top 1/2 - w/ Title">
    <p:spTree>
      <p:nvGrpSpPr>
        <p:cNvPr id="77" name="Shape 77"/>
        <p:cNvGrpSpPr/>
        <p:nvPr/>
      </p:nvGrpSpPr>
      <p:grpSpPr>
        <a:xfrm>
          <a:off x="0" y="0"/>
          <a:ext cx="0" cy="0"/>
          <a:chOff x="0" y="0"/>
          <a:chExt cx="0" cy="0"/>
        </a:xfrm>
      </p:grpSpPr>
      <p:pic>
        <p:nvPicPr>
          <p:cNvPr id="78" name="Google Shape;78;p27"/>
          <p:cNvPicPr preferRelativeResize="0"/>
          <p:nvPr/>
        </p:nvPicPr>
        <p:blipFill rotWithShape="1">
          <a:blip r:embed="rId2">
            <a:alphaModFix/>
          </a:blip>
          <a:srcRect b="47284" l="0" r="0" t="0"/>
          <a:stretch/>
        </p:blipFill>
        <p:spPr>
          <a:xfrm>
            <a:off x="0" y="0"/>
            <a:ext cx="12192000" cy="3429002"/>
          </a:xfrm>
          <a:prstGeom prst="rect">
            <a:avLst/>
          </a:prstGeom>
          <a:noFill/>
          <a:ln>
            <a:noFill/>
          </a:ln>
        </p:spPr>
      </p:pic>
      <p:cxnSp>
        <p:nvCxnSpPr>
          <p:cNvPr id="79" name="Google Shape;79;p27"/>
          <p:cNvCxnSpPr/>
          <p:nvPr/>
        </p:nvCxnSpPr>
        <p:spPr>
          <a:xfrm>
            <a:off x="457200" y="2348601"/>
            <a:ext cx="691243" cy="0"/>
          </a:xfrm>
          <a:prstGeom prst="straightConnector1">
            <a:avLst/>
          </a:prstGeom>
          <a:noFill/>
          <a:ln cap="flat" cmpd="sng" w="25400">
            <a:solidFill>
              <a:schemeClr val="accent1"/>
            </a:solidFill>
            <a:prstDash val="solid"/>
            <a:miter lim="800000"/>
            <a:headEnd len="sm" w="sm" type="none"/>
            <a:tailEnd len="sm" w="sm" type="none"/>
          </a:ln>
        </p:spPr>
      </p:cxnSp>
      <p:sp>
        <p:nvSpPr>
          <p:cNvPr id="80" name="Google Shape;80;p27"/>
          <p:cNvSpPr txBox="1"/>
          <p:nvPr>
            <p:ph type="title"/>
          </p:nvPr>
        </p:nvSpPr>
        <p:spPr>
          <a:xfrm>
            <a:off x="367182" y="384302"/>
            <a:ext cx="2895600" cy="18729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81" name="Google Shape;81;p27"/>
          <p:cNvCxnSpPr/>
          <p:nvPr/>
        </p:nvCxnSpPr>
        <p:spPr>
          <a:xfrm rot="10800000">
            <a:off x="1" y="3429001"/>
            <a:ext cx="12191999" cy="0"/>
          </a:xfrm>
          <a:prstGeom prst="straightConnector1">
            <a:avLst/>
          </a:prstGeom>
          <a:noFill/>
          <a:ln cap="flat" cmpd="sng" w="22225">
            <a:solidFill>
              <a:srgbClr val="E3E3E3"/>
            </a:solidFill>
            <a:prstDash val="solid"/>
            <a:miter lim="800000"/>
            <a:headEnd len="sm" w="sm" type="none"/>
            <a:tailEnd len="sm" w="sm" type="none"/>
          </a:ln>
        </p:spPr>
      </p:cxnSp>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376">
          <p15:clr>
            <a:srgbClr val="FBAE40"/>
          </p15:clr>
        </p15:guide>
        <p15:guide id="4" pos="3792">
          <p15:clr>
            <a:srgbClr val="FBAE40"/>
          </p15:clr>
        </p15:guide>
        <p15:guide id="5" pos="38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Bottom 1/2">
  <p:cSld name="Photo Bottom 1/2">
    <p:spTree>
      <p:nvGrpSpPr>
        <p:cNvPr id="82" name="Shape 82"/>
        <p:cNvGrpSpPr/>
        <p:nvPr/>
      </p:nvGrpSpPr>
      <p:grpSpPr>
        <a:xfrm>
          <a:off x="0" y="0"/>
          <a:ext cx="0" cy="0"/>
          <a:chOff x="0" y="0"/>
          <a:chExt cx="0" cy="0"/>
        </a:xfrm>
      </p:grpSpPr>
      <p:pic>
        <p:nvPicPr>
          <p:cNvPr id="83" name="Google Shape;83;p28"/>
          <p:cNvPicPr preferRelativeResize="0"/>
          <p:nvPr/>
        </p:nvPicPr>
        <p:blipFill rotWithShape="1">
          <a:blip r:embed="rId2">
            <a:alphaModFix/>
          </a:blip>
          <a:srcRect b="51" l="0" r="0" t="52714"/>
          <a:stretch/>
        </p:blipFill>
        <p:spPr>
          <a:xfrm>
            <a:off x="0" y="3429001"/>
            <a:ext cx="12192000" cy="3072389"/>
          </a:xfrm>
          <a:prstGeom prst="rect">
            <a:avLst/>
          </a:prstGeom>
          <a:noFill/>
          <a:ln>
            <a:noFill/>
          </a:ln>
        </p:spPr>
      </p:pic>
      <p:cxnSp>
        <p:nvCxnSpPr>
          <p:cNvPr id="84" name="Google Shape;84;p28"/>
          <p:cNvCxnSpPr/>
          <p:nvPr/>
        </p:nvCxnSpPr>
        <p:spPr>
          <a:xfrm rot="10800000">
            <a:off x="1" y="6501391"/>
            <a:ext cx="12191999" cy="0"/>
          </a:xfrm>
          <a:prstGeom prst="straightConnector1">
            <a:avLst/>
          </a:prstGeom>
          <a:noFill/>
          <a:ln cap="flat" cmpd="sng" w="22225">
            <a:solidFill>
              <a:srgbClr val="E3E3E3"/>
            </a:solidFill>
            <a:prstDash val="solid"/>
            <a:miter lim="800000"/>
            <a:headEnd len="sm" w="sm" type="none"/>
            <a:tailEnd len="sm" w="sm" type="none"/>
          </a:ln>
        </p:spPr>
      </p:cxnSp>
      <p:cxnSp>
        <p:nvCxnSpPr>
          <p:cNvPr id="85" name="Google Shape;85;p28"/>
          <p:cNvCxnSpPr/>
          <p:nvPr/>
        </p:nvCxnSpPr>
        <p:spPr>
          <a:xfrm rot="10800000">
            <a:off x="1" y="3429001"/>
            <a:ext cx="12191999" cy="0"/>
          </a:xfrm>
          <a:prstGeom prst="straightConnector1">
            <a:avLst/>
          </a:prstGeom>
          <a:noFill/>
          <a:ln cap="flat" cmpd="sng" w="22225">
            <a:solidFill>
              <a:srgbClr val="E3E3E3"/>
            </a:solidFill>
            <a:prstDash val="solid"/>
            <a:miter lim="800000"/>
            <a:headEnd len="sm" w="sm" type="none"/>
            <a:tailEnd len="sm" w="sm" type="none"/>
          </a:ln>
        </p:spPr>
      </p:cxnSp>
    </p:spTree>
  </p:cSld>
  <p:clrMapOvr>
    <a:masterClrMapping/>
  </p:clrMapOvr>
  <p:extLst>
    <p:ext uri="{DCECCB84-F9BA-43D5-87BE-67443E8EF086}">
      <p15:sldGuideLst>
        <p15:guide id="1" pos="3840">
          <p15:clr>
            <a:srgbClr val="FBAE40"/>
          </p15:clr>
        </p15:guide>
        <p15:guide id="2" orient="horz" pos="216">
          <p15:clr>
            <a:srgbClr val="FBAE40"/>
          </p15:clr>
        </p15:guide>
        <p15:guide id="3" orient="horz" pos="1920">
          <p15:clr>
            <a:srgbClr val="FBAE40"/>
          </p15:clr>
        </p15:guide>
        <p15:guide id="4" orient="horz" pos="1704">
          <p15:clr>
            <a:srgbClr val="FBAE40"/>
          </p15:clr>
        </p15:guide>
        <p15:guide id="5" pos="3792">
          <p15:clr>
            <a:srgbClr val="FBAE40"/>
          </p15:clr>
        </p15:guide>
        <p15:guide id="6" pos="3888">
          <p15:clr>
            <a:srgbClr val="FBAE40"/>
          </p15:clr>
        </p15:guide>
      </p15:sldGuideLst>
    </p:ext>
  </p:extLs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theme" Target="../theme/theme3.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4.xml"/><Relationship Id="rId22" Type="http://schemas.openxmlformats.org/officeDocument/2006/relationships/slideLayout" Target="../slideLayouts/slideLayout56.xml"/><Relationship Id="rId21" Type="http://schemas.openxmlformats.org/officeDocument/2006/relationships/slideLayout" Target="../slideLayouts/slideLayout55.xml"/><Relationship Id="rId24" Type="http://schemas.openxmlformats.org/officeDocument/2006/relationships/slideLayout" Target="../slideLayouts/slideLayout58.xml"/><Relationship Id="rId23" Type="http://schemas.openxmlformats.org/officeDocument/2006/relationships/slideLayout" Target="../slideLayouts/slideLayout57.xml"/><Relationship Id="rId1" Type="http://schemas.openxmlformats.org/officeDocument/2006/relationships/image" Target="../media/image9.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26" Type="http://schemas.openxmlformats.org/officeDocument/2006/relationships/slideLayout" Target="../slideLayouts/slideLayout60.xml"/><Relationship Id="rId25" Type="http://schemas.openxmlformats.org/officeDocument/2006/relationships/slideLayout" Target="../slideLayouts/slideLayout59.xml"/><Relationship Id="rId28" Type="http://schemas.openxmlformats.org/officeDocument/2006/relationships/slideLayout" Target="../slideLayouts/slideLayout62.xml"/><Relationship Id="rId27" Type="http://schemas.openxmlformats.org/officeDocument/2006/relationships/slideLayout" Target="../slideLayouts/slideLayout61.xml"/><Relationship Id="rId5" Type="http://schemas.openxmlformats.org/officeDocument/2006/relationships/slideLayout" Target="../slideLayouts/slideLayout39.xml"/><Relationship Id="rId6" Type="http://schemas.openxmlformats.org/officeDocument/2006/relationships/slideLayout" Target="../slideLayouts/slideLayout40.xml"/><Relationship Id="rId29" Type="http://schemas.openxmlformats.org/officeDocument/2006/relationships/slideLayout" Target="../slideLayouts/slideLayout63.xml"/><Relationship Id="rId7" Type="http://schemas.openxmlformats.org/officeDocument/2006/relationships/slideLayout" Target="../slideLayouts/slideLayout41.xml"/><Relationship Id="rId8" Type="http://schemas.openxmlformats.org/officeDocument/2006/relationships/slideLayout" Target="../slideLayouts/slideLayout42.xml"/><Relationship Id="rId31" Type="http://schemas.openxmlformats.org/officeDocument/2006/relationships/slideLayout" Target="../slideLayouts/slideLayout65.xml"/><Relationship Id="rId30" Type="http://schemas.openxmlformats.org/officeDocument/2006/relationships/slideLayout" Target="../slideLayouts/slideLayout64.xml"/><Relationship Id="rId11" Type="http://schemas.openxmlformats.org/officeDocument/2006/relationships/slideLayout" Target="../slideLayouts/slideLayout45.xml"/><Relationship Id="rId33" Type="http://schemas.openxmlformats.org/officeDocument/2006/relationships/slideLayout" Target="../slideLayouts/slideLayout67.xml"/><Relationship Id="rId10" Type="http://schemas.openxmlformats.org/officeDocument/2006/relationships/slideLayout" Target="../slideLayouts/slideLayout44.xml"/><Relationship Id="rId32" Type="http://schemas.openxmlformats.org/officeDocument/2006/relationships/slideLayout" Target="../slideLayouts/slideLayout66.xml"/><Relationship Id="rId13" Type="http://schemas.openxmlformats.org/officeDocument/2006/relationships/slideLayout" Target="../slideLayouts/slideLayout47.xml"/><Relationship Id="rId35" Type="http://schemas.openxmlformats.org/officeDocument/2006/relationships/theme" Target="../theme/theme1.xml"/><Relationship Id="rId12" Type="http://schemas.openxmlformats.org/officeDocument/2006/relationships/slideLayout" Target="../slideLayouts/slideLayout46.xml"/><Relationship Id="rId34" Type="http://schemas.openxmlformats.org/officeDocument/2006/relationships/slideLayout" Target="../slideLayouts/slideLayout68.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19" Type="http://schemas.openxmlformats.org/officeDocument/2006/relationships/slideLayout" Target="../slideLayouts/slideLayout53.xml"/><Relationship Id="rId1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cxnSp>
        <p:nvCxnSpPr>
          <p:cNvPr id="10" name="Google Shape;10;p19"/>
          <p:cNvCxnSpPr/>
          <p:nvPr/>
        </p:nvCxnSpPr>
        <p:spPr>
          <a:xfrm>
            <a:off x="0" y="6505040"/>
            <a:ext cx="12192000" cy="0"/>
          </a:xfrm>
          <a:prstGeom prst="straightConnector1">
            <a:avLst/>
          </a:prstGeom>
          <a:noFill/>
          <a:ln cap="flat" cmpd="sng" w="9525">
            <a:solidFill>
              <a:srgbClr val="E3E3E3"/>
            </a:solidFill>
            <a:prstDash val="solid"/>
            <a:miter lim="800000"/>
            <a:headEnd len="sm" w="sm" type="none"/>
            <a:tailEnd len="sm" w="sm" type="none"/>
          </a:ln>
        </p:spPr>
      </p:cxnSp>
      <p:graphicFrame>
        <p:nvGraphicFramePr>
          <p:cNvPr id="11" name="Google Shape;11;p19"/>
          <p:cNvGraphicFramePr/>
          <p:nvPr/>
        </p:nvGraphicFramePr>
        <p:xfrm>
          <a:off x="0"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2" name="Google Shape;12;p19"/>
          <p:cNvSpPr txBox="1"/>
          <p:nvPr/>
        </p:nvSpPr>
        <p:spPr>
          <a:xfrm>
            <a:off x="72212" y="6550759"/>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u="none" cap="none" strike="noStrike">
                <a:solidFill>
                  <a:srgbClr val="888888"/>
                </a:solidFill>
                <a:latin typeface="Calibri"/>
                <a:ea typeface="Calibri"/>
                <a:cs typeface="Calibri"/>
                <a:sym typeface="Calibri"/>
              </a:rPr>
              <a:t>‹#›</a:t>
            </a:fld>
            <a:endParaRPr b="1" i="0" sz="1100" u="none" cap="none" strike="noStrike">
              <a:solidFill>
                <a:srgbClr val="888888"/>
              </a:solidFill>
              <a:latin typeface="Calibri"/>
              <a:ea typeface="Calibri"/>
              <a:cs typeface="Calibri"/>
              <a:sym typeface="Calibri"/>
            </a:endParaRPr>
          </a:p>
        </p:txBody>
      </p:sp>
      <p:pic>
        <p:nvPicPr>
          <p:cNvPr id="13" name="Google Shape;13;p19"/>
          <p:cNvPicPr preferRelativeResize="0"/>
          <p:nvPr/>
        </p:nvPicPr>
        <p:blipFill rotWithShape="1">
          <a:blip r:embed="rId1">
            <a:alphaModFix/>
          </a:blip>
          <a:srcRect b="0" l="0" r="0" t="0"/>
          <a:stretch/>
        </p:blipFill>
        <p:spPr>
          <a:xfrm>
            <a:off x="11895437" y="6561730"/>
            <a:ext cx="178570" cy="242345"/>
          </a:xfrm>
          <a:prstGeom prst="rect">
            <a:avLst/>
          </a:prstGeom>
          <a:noFill/>
          <a:ln>
            <a:noFill/>
          </a:ln>
        </p:spPr>
      </p:pic>
      <p:cxnSp>
        <p:nvCxnSpPr>
          <p:cNvPr id="14" name="Google Shape;14;p19"/>
          <p:cNvCxnSpPr/>
          <p:nvPr/>
        </p:nvCxnSpPr>
        <p:spPr>
          <a:xfrm>
            <a:off x="0" y="6505040"/>
            <a:ext cx="12192000" cy="0"/>
          </a:xfrm>
          <a:prstGeom prst="straightConnector1">
            <a:avLst/>
          </a:prstGeom>
          <a:noFill/>
          <a:ln cap="flat" cmpd="sng" w="9525">
            <a:solidFill>
              <a:srgbClr val="E3E3E3"/>
            </a:solidFill>
            <a:prstDash val="solid"/>
            <a:miter lim="800000"/>
            <a:headEnd len="sm" w="sm" type="none"/>
            <a:tailEnd len="sm" w="sm" type="none"/>
          </a:ln>
        </p:spPr>
      </p:cxnSp>
      <p:graphicFrame>
        <p:nvGraphicFramePr>
          <p:cNvPr id="15" name="Google Shape;15;p19"/>
          <p:cNvGraphicFramePr/>
          <p:nvPr/>
        </p:nvGraphicFramePr>
        <p:xfrm>
          <a:off x="0"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6" name="Google Shape;16;p19"/>
          <p:cNvSpPr txBox="1"/>
          <p:nvPr/>
        </p:nvSpPr>
        <p:spPr>
          <a:xfrm>
            <a:off x="72212" y="6550759"/>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u="none" cap="none" strike="noStrike">
                <a:solidFill>
                  <a:srgbClr val="888888"/>
                </a:solidFill>
                <a:latin typeface="Calibri"/>
                <a:ea typeface="Calibri"/>
                <a:cs typeface="Calibri"/>
                <a:sym typeface="Calibri"/>
              </a:rPr>
              <a:t>‹#›</a:t>
            </a:fld>
            <a:endParaRPr b="1" i="0" sz="1100" u="none" cap="none" strike="noStrike">
              <a:solidFill>
                <a:srgbClr val="888888"/>
              </a:solidFill>
              <a:latin typeface="Calibri"/>
              <a:ea typeface="Calibri"/>
              <a:cs typeface="Calibri"/>
              <a:sym typeface="Calibri"/>
            </a:endParaRPr>
          </a:p>
        </p:txBody>
      </p:sp>
      <p:pic>
        <p:nvPicPr>
          <p:cNvPr id="17" name="Google Shape;17;p19"/>
          <p:cNvPicPr preferRelativeResize="0"/>
          <p:nvPr/>
        </p:nvPicPr>
        <p:blipFill rotWithShape="1">
          <a:blip r:embed="rId1">
            <a:alphaModFix/>
          </a:blip>
          <a:srcRect b="0" l="0" r="0" t="0"/>
          <a:stretch/>
        </p:blipFill>
        <p:spPr>
          <a:xfrm>
            <a:off x="11895437" y="6561730"/>
            <a:ext cx="178570" cy="2423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104">
          <p15:clr>
            <a:srgbClr val="F26B43"/>
          </p15:clr>
        </p15:guide>
        <p15:guide id="2" orient="horz" pos="2280">
          <p15:clr>
            <a:srgbClr val="F26B43"/>
          </p15:clr>
        </p15:guide>
        <p15:guide id="3" pos="3840">
          <p15:clr>
            <a:srgbClr val="F26B43"/>
          </p15:clr>
        </p15:guide>
        <p15:guide id="4" pos="72">
          <p15:clr>
            <a:srgbClr val="F26B43"/>
          </p15:clr>
        </p15:guide>
        <p15:guide id="5" pos="7608">
          <p15:clr>
            <a:srgbClr val="F26B43"/>
          </p15:clr>
        </p15:guide>
        <p15:guide id="6" orient="horz" pos="4032">
          <p15:clr>
            <a:srgbClr val="F26B43"/>
          </p15:clr>
        </p15:guide>
        <p15:guide id="7" orient="horz" pos="72">
          <p15:clr>
            <a:srgbClr val="F26B43"/>
          </p15:clr>
        </p15:guide>
        <p15:guide id="8" pos="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cxnSp>
        <p:nvCxnSpPr>
          <p:cNvPr id="374" name="Google Shape;374;p55"/>
          <p:cNvCxnSpPr/>
          <p:nvPr/>
        </p:nvCxnSpPr>
        <p:spPr>
          <a:xfrm>
            <a:off x="0" y="6505040"/>
            <a:ext cx="12192000" cy="0"/>
          </a:xfrm>
          <a:prstGeom prst="straightConnector1">
            <a:avLst/>
          </a:prstGeom>
          <a:noFill/>
          <a:ln cap="flat" cmpd="sng" w="9525">
            <a:solidFill>
              <a:srgbClr val="E3E3E3"/>
            </a:solidFill>
            <a:prstDash val="solid"/>
            <a:miter lim="800000"/>
            <a:headEnd len="sm" w="sm" type="none"/>
            <a:tailEnd len="sm" w="sm" type="none"/>
          </a:ln>
        </p:spPr>
      </p:cxnSp>
      <p:graphicFrame>
        <p:nvGraphicFramePr>
          <p:cNvPr id="375" name="Google Shape;375;p55"/>
          <p:cNvGraphicFramePr/>
          <p:nvPr/>
        </p:nvGraphicFramePr>
        <p:xfrm>
          <a:off x="0"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76" name="Google Shape;376;p55"/>
          <p:cNvSpPr txBox="1"/>
          <p:nvPr/>
        </p:nvSpPr>
        <p:spPr>
          <a:xfrm>
            <a:off x="72212" y="6550759"/>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100">
              <a:solidFill>
                <a:srgbClr val="888888"/>
              </a:solidFill>
              <a:latin typeface="Calibri"/>
              <a:ea typeface="Calibri"/>
              <a:cs typeface="Calibri"/>
              <a:sym typeface="Calibri"/>
            </a:endParaRPr>
          </a:p>
        </p:txBody>
      </p:sp>
      <p:pic>
        <p:nvPicPr>
          <p:cNvPr id="377" name="Google Shape;377;p55"/>
          <p:cNvPicPr preferRelativeResize="0"/>
          <p:nvPr/>
        </p:nvPicPr>
        <p:blipFill rotWithShape="1">
          <a:blip r:embed="rId1">
            <a:alphaModFix/>
          </a:blip>
          <a:srcRect b="0" l="0" r="0" t="0"/>
          <a:stretch/>
        </p:blipFill>
        <p:spPr>
          <a:xfrm>
            <a:off x="11895437" y="6561730"/>
            <a:ext cx="178570" cy="242345"/>
          </a:xfrm>
          <a:prstGeom prst="rect">
            <a:avLst/>
          </a:prstGeom>
          <a:noFill/>
          <a:ln>
            <a:noFill/>
          </a:ln>
        </p:spPr>
      </p:pic>
      <p:cxnSp>
        <p:nvCxnSpPr>
          <p:cNvPr id="378" name="Google Shape;378;p55"/>
          <p:cNvCxnSpPr/>
          <p:nvPr/>
        </p:nvCxnSpPr>
        <p:spPr>
          <a:xfrm>
            <a:off x="0" y="6505040"/>
            <a:ext cx="12192000" cy="0"/>
          </a:xfrm>
          <a:prstGeom prst="straightConnector1">
            <a:avLst/>
          </a:prstGeom>
          <a:noFill/>
          <a:ln cap="flat" cmpd="sng" w="9525">
            <a:solidFill>
              <a:srgbClr val="E3E3E3"/>
            </a:solidFill>
            <a:prstDash val="solid"/>
            <a:miter lim="800000"/>
            <a:headEnd len="sm" w="sm" type="none"/>
            <a:tailEnd len="sm" w="sm" type="none"/>
          </a:ln>
        </p:spPr>
      </p:cxnSp>
      <p:graphicFrame>
        <p:nvGraphicFramePr>
          <p:cNvPr id="379" name="Google Shape;379;p55"/>
          <p:cNvGraphicFramePr/>
          <p:nvPr/>
        </p:nvGraphicFramePr>
        <p:xfrm>
          <a:off x="0" y="6507807"/>
          <a:ext cx="3000000" cy="3000000"/>
        </p:xfrm>
        <a:graphic>
          <a:graphicData uri="http://schemas.openxmlformats.org/drawingml/2006/table">
            <a:tbl>
              <a:tblPr bandRow="1" firstRow="1">
                <a:noFill/>
                <a:tableStyleId>{441FDDCB-84FE-49E6-A24A-4D0C58C79D22}</a:tableStyleId>
              </a:tblPr>
              <a:tblGrid>
                <a:gridCol w="445750"/>
              </a:tblGrid>
              <a:tr h="350200">
                <a:tc>
                  <a:txBody>
                    <a:bodyPr/>
                    <a:lstStyle/>
                    <a:p>
                      <a:pPr indent="0" lvl="0" marL="0" marR="0" rtl="0" algn="l">
                        <a:spcBef>
                          <a:spcPts val="0"/>
                        </a:spcBef>
                        <a:spcAft>
                          <a:spcPts val="0"/>
                        </a:spcAft>
                        <a:buNone/>
                      </a:pPr>
                      <a:r>
                        <a:t/>
                      </a:r>
                      <a:endParaRPr sz="800"/>
                    </a:p>
                  </a:txBody>
                  <a:tcPr marT="45725" marB="45725" marR="91450" marL="91450">
                    <a:lnL cap="flat" cmpd="sng" w="9525">
                      <a:solidFill>
                        <a:srgbClr val="E3E3E3"/>
                      </a:solidFill>
                      <a:prstDash val="solid"/>
                      <a:round/>
                      <a:headEnd len="sm" w="sm" type="none"/>
                      <a:tailEnd len="sm" w="sm" type="none"/>
                    </a:lnL>
                    <a:lnR cap="flat" cmpd="sng" w="9525">
                      <a:solidFill>
                        <a:srgbClr val="E3E3E3"/>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80" name="Google Shape;380;p55"/>
          <p:cNvSpPr txBox="1"/>
          <p:nvPr/>
        </p:nvSpPr>
        <p:spPr>
          <a:xfrm>
            <a:off x="72212" y="6550759"/>
            <a:ext cx="338554" cy="246221"/>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fld id="{00000000-1234-1234-1234-123412341234}" type="slidenum">
              <a:rPr b="1" i="0" lang="en-US" sz="1000">
                <a:solidFill>
                  <a:srgbClr val="888888"/>
                </a:solidFill>
                <a:latin typeface="Calibri"/>
                <a:ea typeface="Calibri"/>
                <a:cs typeface="Calibri"/>
                <a:sym typeface="Calibri"/>
              </a:rPr>
              <a:t>‹#›</a:t>
            </a:fld>
            <a:endParaRPr b="1" i="0" sz="1100">
              <a:solidFill>
                <a:srgbClr val="888888"/>
              </a:solidFill>
              <a:latin typeface="Calibri"/>
              <a:ea typeface="Calibri"/>
              <a:cs typeface="Calibri"/>
              <a:sym typeface="Calibri"/>
            </a:endParaRPr>
          </a:p>
        </p:txBody>
      </p:sp>
      <p:pic>
        <p:nvPicPr>
          <p:cNvPr id="381" name="Google Shape;381;p55"/>
          <p:cNvPicPr preferRelativeResize="0"/>
          <p:nvPr/>
        </p:nvPicPr>
        <p:blipFill rotWithShape="1">
          <a:blip r:embed="rId1">
            <a:alphaModFix/>
          </a:blip>
          <a:srcRect b="0" l="0" r="0" t="0"/>
          <a:stretch/>
        </p:blipFill>
        <p:spPr>
          <a:xfrm>
            <a:off x="11895437" y="6561730"/>
            <a:ext cx="178570" cy="24234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104">
          <p15:clr>
            <a:srgbClr val="F26B43"/>
          </p15:clr>
        </p15:guide>
        <p15:guide id="2" orient="horz" pos="2280">
          <p15:clr>
            <a:srgbClr val="F26B43"/>
          </p15:clr>
        </p15:guide>
        <p15:guide id="3" pos="3840">
          <p15:clr>
            <a:srgbClr val="F26B43"/>
          </p15:clr>
        </p15:guide>
        <p15:guide id="4" pos="72">
          <p15:clr>
            <a:srgbClr val="F26B43"/>
          </p15:clr>
        </p15:guide>
        <p15:guide id="5" pos="7608">
          <p15:clr>
            <a:srgbClr val="F26B43"/>
          </p15:clr>
        </p15:guide>
        <p15:guide id="6" orient="horz" pos="4032">
          <p15:clr>
            <a:srgbClr val="F26B43"/>
          </p15:clr>
        </p15:guide>
        <p15:guide id="7" orient="horz" pos="72">
          <p15:clr>
            <a:srgbClr val="F26B43"/>
          </p15:clr>
        </p15:guide>
        <p15:guide id="8" pos="1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
          <p:cNvSpPr txBox="1"/>
          <p:nvPr>
            <p:ph type="title"/>
          </p:nvPr>
        </p:nvSpPr>
        <p:spPr>
          <a:xfrm>
            <a:off x="984421" y="2210900"/>
            <a:ext cx="10647104" cy="1872900"/>
          </a:xfrm>
          <a:prstGeom prst="rect">
            <a:avLst/>
          </a:prstGeom>
          <a:noFill/>
          <a:ln>
            <a:noFill/>
          </a:ln>
        </p:spPr>
        <p:txBody>
          <a:bodyPr anchorCtr="0" anchor="ctr" bIns="45700" lIns="91425" spcFirstLastPara="1" rIns="91425" wrap="square" tIns="45700">
            <a:noAutofit/>
          </a:bodyPr>
          <a:lstStyle/>
          <a:p>
            <a:pPr indent="0" lvl="0" marL="0" rtl="0" algn="l">
              <a:lnSpc>
                <a:spcPct val="80000"/>
              </a:lnSpc>
              <a:spcBef>
                <a:spcPts val="0"/>
              </a:spcBef>
              <a:spcAft>
                <a:spcPts val="0"/>
              </a:spcAft>
              <a:buClr>
                <a:schemeClr val="dk1"/>
              </a:buClr>
              <a:buSzPts val="5400"/>
              <a:buFont typeface="Calibri"/>
              <a:buNone/>
            </a:pPr>
            <a:r>
              <a:rPr lang="en-US" sz="5400"/>
              <a:t>Account Segmentation </a:t>
            </a:r>
            <a:br>
              <a:rPr lang="en-US" sz="5400"/>
            </a:br>
            <a:r>
              <a:rPr lang="en-US" sz="5400"/>
              <a:t>Methodology</a:t>
            </a:r>
            <a:endParaRPr sz="5400">
              <a:highlight>
                <a:srgbClr val="FFFF00"/>
              </a:highlight>
              <a:latin typeface="Calibri"/>
              <a:ea typeface="Calibri"/>
              <a:cs typeface="Calibri"/>
              <a:sym typeface="Calibri"/>
            </a:endParaRPr>
          </a:p>
        </p:txBody>
      </p:sp>
      <p:sp>
        <p:nvSpPr>
          <p:cNvPr id="727" name="Google Shape;727;p1"/>
          <p:cNvSpPr txBox="1"/>
          <p:nvPr>
            <p:ph idx="1" type="body"/>
          </p:nvPr>
        </p:nvSpPr>
        <p:spPr>
          <a:xfrm>
            <a:off x="1012848" y="4472438"/>
            <a:ext cx="10647104" cy="3190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t>2020</a:t>
            </a:r>
            <a:endParaRPr/>
          </a:p>
        </p:txBody>
      </p:sp>
      <p:pic>
        <p:nvPicPr>
          <p:cNvPr id="728" name="Google Shape;728;p1"/>
          <p:cNvPicPr preferRelativeResize="0"/>
          <p:nvPr/>
        </p:nvPicPr>
        <p:blipFill rotWithShape="1">
          <a:blip r:embed="rId3">
            <a:alphaModFix/>
          </a:blip>
          <a:srcRect b="0" l="0" r="0" t="0"/>
          <a:stretch/>
        </p:blipFill>
        <p:spPr>
          <a:xfrm>
            <a:off x="10156861" y="136489"/>
            <a:ext cx="990600" cy="13443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0"/>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05</a:t>
            </a:r>
            <a:endParaRPr/>
          </a:p>
        </p:txBody>
      </p:sp>
      <p:sp>
        <p:nvSpPr>
          <p:cNvPr id="1150" name="Google Shape;1150;p10"/>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151" name="Google Shape;1151;p10"/>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52" name="Google Shape;1152;p10"/>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153" name="Google Shape;1153;p10"/>
          <p:cNvGrpSpPr/>
          <p:nvPr/>
        </p:nvGrpSpPr>
        <p:grpSpPr>
          <a:xfrm>
            <a:off x="545409" y="2174619"/>
            <a:ext cx="206029" cy="197022"/>
            <a:chOff x="1812702" y="4615132"/>
            <a:chExt cx="771644" cy="737910"/>
          </a:xfrm>
        </p:grpSpPr>
        <p:sp>
          <p:nvSpPr>
            <p:cNvPr id="1154" name="Google Shape;1154;p10"/>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155" name="Google Shape;1155;p10"/>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156" name="Google Shape;1156;p10"/>
          <p:cNvGrpSpPr/>
          <p:nvPr/>
        </p:nvGrpSpPr>
        <p:grpSpPr>
          <a:xfrm>
            <a:off x="545409" y="2610195"/>
            <a:ext cx="206029" cy="197022"/>
            <a:chOff x="1812702" y="4615132"/>
            <a:chExt cx="771644" cy="737910"/>
          </a:xfrm>
        </p:grpSpPr>
        <p:sp>
          <p:nvSpPr>
            <p:cNvPr id="1157" name="Google Shape;1157;p10"/>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158" name="Google Shape;1158;p10"/>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159" name="Google Shape;1159;p10"/>
          <p:cNvGrpSpPr/>
          <p:nvPr/>
        </p:nvGrpSpPr>
        <p:grpSpPr>
          <a:xfrm>
            <a:off x="545409" y="3244717"/>
            <a:ext cx="206029" cy="197022"/>
            <a:chOff x="1812702" y="4615126"/>
            <a:chExt cx="771644" cy="737909"/>
          </a:xfrm>
        </p:grpSpPr>
        <p:sp>
          <p:nvSpPr>
            <p:cNvPr id="1160" name="Google Shape;1160;p10"/>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161" name="Google Shape;1161;p10"/>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sp>
        <p:nvSpPr>
          <p:cNvPr id="1162" name="Google Shape;1162;p10"/>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63" name="Google Shape;1163;p10"/>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64" name="Google Shape;1164;p10"/>
          <p:cNvSpPr txBox="1"/>
          <p:nvPr/>
        </p:nvSpPr>
        <p:spPr>
          <a:xfrm>
            <a:off x="2262143" y="1670242"/>
            <a:ext cx="3497532"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Main steps in create model and enrich data set</a:t>
            </a:r>
            <a:endParaRPr/>
          </a:p>
        </p:txBody>
      </p:sp>
      <p:cxnSp>
        <p:nvCxnSpPr>
          <p:cNvPr id="1165" name="Google Shape;1165;p10"/>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166" name="Google Shape;1166;p10"/>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167" name="Google Shape;1167;p10"/>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68" name="Google Shape;1168;p10"/>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grpSp>
        <p:nvGrpSpPr>
          <p:cNvPr id="1169" name="Google Shape;1169;p10"/>
          <p:cNvGrpSpPr/>
          <p:nvPr/>
        </p:nvGrpSpPr>
        <p:grpSpPr>
          <a:xfrm>
            <a:off x="542627" y="4758874"/>
            <a:ext cx="206029" cy="197022"/>
            <a:chOff x="1812702" y="4615132"/>
            <a:chExt cx="771644" cy="737910"/>
          </a:xfrm>
        </p:grpSpPr>
        <p:sp>
          <p:nvSpPr>
            <p:cNvPr id="1170" name="Google Shape;1170;p10"/>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171" name="Google Shape;1171;p10"/>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172" name="Google Shape;1172;p10"/>
          <p:cNvGrpSpPr/>
          <p:nvPr/>
        </p:nvGrpSpPr>
        <p:grpSpPr>
          <a:xfrm>
            <a:off x="538805" y="5010411"/>
            <a:ext cx="206029" cy="197022"/>
            <a:chOff x="1812702" y="4615132"/>
            <a:chExt cx="771644" cy="737910"/>
          </a:xfrm>
        </p:grpSpPr>
        <p:sp>
          <p:nvSpPr>
            <p:cNvPr id="1173" name="Google Shape;1173;p10"/>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174" name="Google Shape;1174;p10"/>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sp>
        <p:nvSpPr>
          <p:cNvPr id="1175" name="Google Shape;1175;p10"/>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76" name="Google Shape;1176;p10"/>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77" name="Google Shape;1177;p10"/>
          <p:cNvSpPr txBox="1"/>
          <p:nvPr/>
        </p:nvSpPr>
        <p:spPr>
          <a:xfrm>
            <a:off x="2262143" y="4145472"/>
            <a:ext cx="336516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 is responsible for what</a:t>
            </a:r>
            <a:endParaRPr/>
          </a:p>
        </p:txBody>
      </p:sp>
      <p:cxnSp>
        <p:nvCxnSpPr>
          <p:cNvPr id="1178" name="Google Shape;1178;p10"/>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179" name="Google Shape;1179;p10"/>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200"/>
              <a:buFont typeface="Calibri"/>
              <a:buNone/>
            </a:pPr>
            <a:r>
              <a:rPr lang="en-US" sz="2200"/>
              <a:t>Create Model and Enrich Dataset:</a:t>
            </a:r>
            <a:br>
              <a:rPr lang="en-US" sz="2200"/>
            </a:br>
            <a:r>
              <a:rPr lang="en-US" sz="2200"/>
              <a:t>Begin building the model and enrich the customer data with firmographic information </a:t>
            </a:r>
            <a:endParaRPr sz="2200"/>
          </a:p>
        </p:txBody>
      </p:sp>
      <p:sp>
        <p:nvSpPr>
          <p:cNvPr id="1180" name="Google Shape;1180;p10"/>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181" name="Google Shape;1181;p10"/>
          <p:cNvSpPr/>
          <p:nvPr/>
        </p:nvSpPr>
        <p:spPr>
          <a:xfrm>
            <a:off x="909271" y="2174619"/>
            <a:ext cx="4718035" cy="14465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Set up main data tables (e.g. raw customer data, bookings information) from which all analyses will be executed </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Append firmographic information to customer data (and prospect data if available) using third party data sources (e.g. Hoovers). Agree on what data will be appended</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Main components of model: raw data, customer master, prospect list, assumptions, firmographic data, etc.</a:t>
            </a:r>
            <a:endParaRPr/>
          </a:p>
        </p:txBody>
      </p:sp>
      <p:sp>
        <p:nvSpPr>
          <p:cNvPr id="1182" name="Google Shape;1182;p10"/>
          <p:cNvSpPr/>
          <p:nvPr/>
        </p:nvSpPr>
        <p:spPr>
          <a:xfrm>
            <a:off x="916916" y="4752219"/>
            <a:ext cx="4950484" cy="11541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Team member creates model and enriches data</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member who oversees model build</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team that reviews and validates model periodically (preferably biweekly)</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Identify team that reviews data set after information has been enriched for understanding</a:t>
            </a:r>
            <a:endParaRPr/>
          </a:p>
        </p:txBody>
      </p:sp>
      <p:grpSp>
        <p:nvGrpSpPr>
          <p:cNvPr id="1183" name="Google Shape;1183;p10"/>
          <p:cNvGrpSpPr/>
          <p:nvPr/>
        </p:nvGrpSpPr>
        <p:grpSpPr>
          <a:xfrm>
            <a:off x="539241" y="5284189"/>
            <a:ext cx="206029" cy="197022"/>
            <a:chOff x="1812702" y="4615132"/>
            <a:chExt cx="771644" cy="737910"/>
          </a:xfrm>
        </p:grpSpPr>
        <p:sp>
          <p:nvSpPr>
            <p:cNvPr id="1184" name="Google Shape;1184;p10"/>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185" name="Google Shape;1185;p10"/>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186" name="Google Shape;1186;p10"/>
          <p:cNvGrpSpPr/>
          <p:nvPr/>
        </p:nvGrpSpPr>
        <p:grpSpPr>
          <a:xfrm>
            <a:off x="535900" y="5560203"/>
            <a:ext cx="206029" cy="197022"/>
            <a:chOff x="1812702" y="4615132"/>
            <a:chExt cx="771644" cy="737910"/>
          </a:xfrm>
        </p:grpSpPr>
        <p:sp>
          <p:nvSpPr>
            <p:cNvPr id="1187" name="Google Shape;1187;p10"/>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188" name="Google Shape;1188;p10"/>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pic>
        <p:nvPicPr>
          <p:cNvPr id="1189" name="Google Shape;1189;p10"/>
          <p:cNvPicPr preferRelativeResize="0"/>
          <p:nvPr/>
        </p:nvPicPr>
        <p:blipFill rotWithShape="1">
          <a:blip r:embed="rId3">
            <a:alphaModFix/>
          </a:blip>
          <a:srcRect b="0" l="0" r="0" t="-2359"/>
          <a:stretch/>
        </p:blipFill>
        <p:spPr>
          <a:xfrm>
            <a:off x="6376709" y="1688577"/>
            <a:ext cx="5473988" cy="2754248"/>
          </a:xfrm>
          <a:prstGeom prst="rect">
            <a:avLst/>
          </a:prstGeom>
          <a:noFill/>
          <a:ln>
            <a:noFill/>
          </a:ln>
        </p:spPr>
      </p:pic>
      <p:sp>
        <p:nvSpPr>
          <p:cNvPr id="1190" name="Google Shape;1190;p10"/>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191" name="Google Shape;1191;p10"/>
          <p:cNvSpPr/>
          <p:nvPr/>
        </p:nvSpPr>
        <p:spPr>
          <a:xfrm>
            <a:off x="6394638" y="5272848"/>
            <a:ext cx="5683062"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Company has built base model and all customer </a:t>
            </a:r>
            <a:br>
              <a:rPr b="0" i="0" lang="en-US" sz="2000" u="none" cap="none" strike="noStrike">
                <a:solidFill>
                  <a:srgbClr val="4C4845"/>
                </a:solidFill>
                <a:latin typeface="Calibri"/>
                <a:ea typeface="Calibri"/>
                <a:cs typeface="Calibri"/>
                <a:sym typeface="Calibri"/>
              </a:rPr>
            </a:br>
            <a:r>
              <a:rPr b="0" i="0" lang="en-US" sz="2000" u="none" cap="none" strike="noStrike">
                <a:solidFill>
                  <a:srgbClr val="4C4845"/>
                </a:solidFill>
                <a:latin typeface="Calibri"/>
                <a:ea typeface="Calibri"/>
                <a:cs typeface="Calibri"/>
                <a:sym typeface="Calibri"/>
              </a:rPr>
              <a:t>data has been enriched with firmographic </a:t>
            </a:r>
            <a:br>
              <a:rPr b="0" i="0" lang="en-US" sz="2000" u="none" cap="none" strike="noStrike">
                <a:solidFill>
                  <a:srgbClr val="4C4845"/>
                </a:solidFill>
                <a:latin typeface="Calibri"/>
                <a:ea typeface="Calibri"/>
                <a:cs typeface="Calibri"/>
                <a:sym typeface="Calibri"/>
              </a:rPr>
            </a:br>
            <a:r>
              <a:rPr b="0" i="0" lang="en-US" sz="2000" u="none" cap="none" strike="noStrike">
                <a:solidFill>
                  <a:srgbClr val="4C4845"/>
                </a:solidFill>
                <a:latin typeface="Calibri"/>
                <a:ea typeface="Calibri"/>
                <a:cs typeface="Calibri"/>
                <a:sym typeface="Calibri"/>
              </a:rPr>
              <a:t>information</a:t>
            </a:r>
            <a:endParaRPr b="1" i="0" sz="2000" u="none" cap="none" strike="noStrike">
              <a:solidFill>
                <a:srgbClr val="4C4846"/>
              </a:solidFill>
              <a:latin typeface="Calibri"/>
              <a:ea typeface="Calibri"/>
              <a:cs typeface="Calibri"/>
              <a:sym typeface="Calibri"/>
            </a:endParaRPr>
          </a:p>
        </p:txBody>
      </p:sp>
      <p:sp>
        <p:nvSpPr>
          <p:cNvPr id="1192" name="Google Shape;1192;p10"/>
          <p:cNvSpPr/>
          <p:nvPr/>
        </p:nvSpPr>
        <p:spPr>
          <a:xfrm>
            <a:off x="6376708" y="475887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193" name="Google Shape;1193;p10"/>
          <p:cNvSpPr/>
          <p:nvPr/>
        </p:nvSpPr>
        <p:spPr>
          <a:xfrm>
            <a:off x="6705601" y="488894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94" name="Google Shape;1194;p10"/>
          <p:cNvSpPr/>
          <p:nvPr/>
        </p:nvSpPr>
        <p:spPr>
          <a:xfrm rot="10800000">
            <a:off x="6700105" y="482844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195" name="Google Shape;1195;p10"/>
          <p:cNvSpPr/>
          <p:nvPr/>
        </p:nvSpPr>
        <p:spPr>
          <a:xfrm>
            <a:off x="8495414" y="2651998"/>
            <a:ext cx="1254642" cy="747935"/>
          </a:xfrm>
          <a:prstGeom prst="rect">
            <a:avLst/>
          </a:prstGeom>
          <a:solidFill>
            <a:schemeClr val="lt1"/>
          </a:solidFill>
          <a:ln>
            <a:noFill/>
          </a:ln>
        </p:spPr>
        <p:txBody>
          <a:bodyPr anchorCtr="0" anchor="t" bIns="182875" lIns="182875" spcFirstLastPara="1" rIns="182875" wrap="square" tIns="182875">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sp>
        <p:nvSpPr>
          <p:cNvPr id="1196" name="Google Shape;1196;p10"/>
          <p:cNvSpPr txBox="1"/>
          <p:nvPr/>
        </p:nvSpPr>
        <p:spPr>
          <a:xfrm>
            <a:off x="6376708" y="3989053"/>
            <a:ext cx="222503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3</a:t>
            </a:r>
            <a:r>
              <a:rPr b="1" baseline="30000" lang="en-US" sz="1000">
                <a:solidFill>
                  <a:schemeClr val="dk1"/>
                </a:solidFill>
                <a:latin typeface="Calibri"/>
                <a:ea typeface="Calibri"/>
                <a:cs typeface="Calibri"/>
                <a:sym typeface="Calibri"/>
              </a:rPr>
              <a:t>rd</a:t>
            </a:r>
            <a:r>
              <a:rPr b="1" lang="en-US" sz="1000">
                <a:solidFill>
                  <a:schemeClr val="dk1"/>
                </a:solidFill>
                <a:latin typeface="Calibri"/>
                <a:ea typeface="Calibri"/>
                <a:cs typeface="Calibri"/>
                <a:sym typeface="Calibri"/>
              </a:rPr>
              <a:t> Party Data Source</a:t>
            </a:r>
            <a:endParaRPr/>
          </a:p>
        </p:txBody>
      </p:sp>
      <p:graphicFrame>
        <p:nvGraphicFramePr>
          <p:cNvPr id="1197" name="Google Shape;1197;p10"/>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1" name="Shape 1201"/>
        <p:cNvGrpSpPr/>
        <p:nvPr/>
      </p:nvGrpSpPr>
      <p:grpSpPr>
        <a:xfrm>
          <a:off x="0" y="0"/>
          <a:ext cx="0" cy="0"/>
          <a:chOff x="0" y="0"/>
          <a:chExt cx="0" cy="0"/>
        </a:xfrm>
      </p:grpSpPr>
      <p:sp>
        <p:nvSpPr>
          <p:cNvPr id="1202" name="Google Shape;1202;p11"/>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06</a:t>
            </a:r>
            <a:endParaRPr/>
          </a:p>
        </p:txBody>
      </p:sp>
      <p:sp>
        <p:nvSpPr>
          <p:cNvPr id="1203" name="Google Shape;1203;p11"/>
          <p:cNvSpPr/>
          <p:nvPr/>
        </p:nvSpPr>
        <p:spPr>
          <a:xfrm>
            <a:off x="393331" y="1952208"/>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204" name="Google Shape;1204;p11"/>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05" name="Google Shape;1205;p11"/>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206" name="Google Shape;1206;p11"/>
          <p:cNvGrpSpPr/>
          <p:nvPr/>
        </p:nvGrpSpPr>
        <p:grpSpPr>
          <a:xfrm>
            <a:off x="545409" y="2447290"/>
            <a:ext cx="206029" cy="197022"/>
            <a:chOff x="1812702" y="4615132"/>
            <a:chExt cx="771644" cy="737910"/>
          </a:xfrm>
        </p:grpSpPr>
        <p:sp>
          <p:nvSpPr>
            <p:cNvPr id="1207" name="Google Shape;1207;p11"/>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08" name="Google Shape;1208;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209" name="Google Shape;1209;p11"/>
          <p:cNvGrpSpPr/>
          <p:nvPr/>
        </p:nvGrpSpPr>
        <p:grpSpPr>
          <a:xfrm>
            <a:off x="545409" y="2824854"/>
            <a:ext cx="206029" cy="197022"/>
            <a:chOff x="1812702" y="4615132"/>
            <a:chExt cx="771644" cy="737910"/>
          </a:xfrm>
        </p:grpSpPr>
        <p:sp>
          <p:nvSpPr>
            <p:cNvPr id="1210" name="Google Shape;1210;p11"/>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11" name="Google Shape;1211;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212" name="Google Shape;1212;p11"/>
          <p:cNvGrpSpPr/>
          <p:nvPr/>
        </p:nvGrpSpPr>
        <p:grpSpPr>
          <a:xfrm>
            <a:off x="545409" y="3370672"/>
            <a:ext cx="206029" cy="197022"/>
            <a:chOff x="1812702" y="4615126"/>
            <a:chExt cx="771644" cy="737909"/>
          </a:xfrm>
        </p:grpSpPr>
        <p:sp>
          <p:nvSpPr>
            <p:cNvPr id="1213" name="Google Shape;1213;p11"/>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14" name="Google Shape;1214;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215" name="Google Shape;1215;p11"/>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16" name="Google Shape;1216;p11"/>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17" name="Google Shape;1217;p11"/>
          <p:cNvSpPr txBox="1"/>
          <p:nvPr/>
        </p:nvSpPr>
        <p:spPr>
          <a:xfrm>
            <a:off x="2262143" y="1670242"/>
            <a:ext cx="3497532"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Add prospects</a:t>
            </a:r>
            <a:endParaRPr/>
          </a:p>
        </p:txBody>
      </p:sp>
      <p:cxnSp>
        <p:nvCxnSpPr>
          <p:cNvPr id="1218" name="Google Shape;1218;p11"/>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219" name="Google Shape;1219;p11"/>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220" name="Google Shape;1220;p11"/>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21" name="Google Shape;1221;p11"/>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grpSp>
        <p:nvGrpSpPr>
          <p:cNvPr id="1222" name="Google Shape;1222;p11"/>
          <p:cNvGrpSpPr/>
          <p:nvPr/>
        </p:nvGrpSpPr>
        <p:grpSpPr>
          <a:xfrm>
            <a:off x="542627" y="4758874"/>
            <a:ext cx="206029" cy="197022"/>
            <a:chOff x="1812702" y="4615132"/>
            <a:chExt cx="771644" cy="737910"/>
          </a:xfrm>
        </p:grpSpPr>
        <p:sp>
          <p:nvSpPr>
            <p:cNvPr id="1223" name="Google Shape;1223;p11"/>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24" name="Google Shape;1224;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225" name="Google Shape;1225;p11"/>
          <p:cNvGrpSpPr/>
          <p:nvPr/>
        </p:nvGrpSpPr>
        <p:grpSpPr>
          <a:xfrm>
            <a:off x="538805" y="5045069"/>
            <a:ext cx="206029" cy="197022"/>
            <a:chOff x="1812702" y="4615132"/>
            <a:chExt cx="771644" cy="737910"/>
          </a:xfrm>
        </p:grpSpPr>
        <p:sp>
          <p:nvSpPr>
            <p:cNvPr id="1226" name="Google Shape;1226;p11"/>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27" name="Google Shape;1227;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sp>
        <p:nvSpPr>
          <p:cNvPr id="1228" name="Google Shape;1228;p11"/>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29" name="Google Shape;1229;p11"/>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30" name="Google Shape;1230;p11"/>
          <p:cNvSpPr txBox="1"/>
          <p:nvPr/>
        </p:nvSpPr>
        <p:spPr>
          <a:xfrm>
            <a:off x="2262143" y="4145472"/>
            <a:ext cx="336516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 is responsible for what</a:t>
            </a:r>
            <a:endParaRPr/>
          </a:p>
        </p:txBody>
      </p:sp>
      <p:cxnSp>
        <p:nvCxnSpPr>
          <p:cNvPr id="1231" name="Google Shape;1231;p11"/>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232" name="Google Shape;1232;p11"/>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Add Prospects:</a:t>
            </a:r>
            <a:br>
              <a:rPr lang="en-US"/>
            </a:br>
            <a:r>
              <a:rPr lang="en-US"/>
              <a:t>Incorporate prospects into the model</a:t>
            </a:r>
            <a:endParaRPr/>
          </a:p>
        </p:txBody>
      </p:sp>
      <p:sp>
        <p:nvSpPr>
          <p:cNvPr id="1233" name="Google Shape;1233;p11"/>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nvGrpSpPr>
          <p:cNvPr id="1234" name="Google Shape;1234;p11"/>
          <p:cNvGrpSpPr/>
          <p:nvPr/>
        </p:nvGrpSpPr>
        <p:grpSpPr>
          <a:xfrm>
            <a:off x="539241" y="5324179"/>
            <a:ext cx="206029" cy="197022"/>
            <a:chOff x="1812702" y="4615132"/>
            <a:chExt cx="771644" cy="737910"/>
          </a:xfrm>
        </p:grpSpPr>
        <p:sp>
          <p:nvSpPr>
            <p:cNvPr id="1235" name="Google Shape;1235;p11"/>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36" name="Google Shape;1236;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237" name="Google Shape;1237;p11"/>
          <p:cNvGrpSpPr/>
          <p:nvPr/>
        </p:nvGrpSpPr>
        <p:grpSpPr>
          <a:xfrm>
            <a:off x="535900" y="5621521"/>
            <a:ext cx="206029" cy="197022"/>
            <a:chOff x="1812702" y="4615132"/>
            <a:chExt cx="771644" cy="737910"/>
          </a:xfrm>
        </p:grpSpPr>
        <p:sp>
          <p:nvSpPr>
            <p:cNvPr id="1238" name="Google Shape;1238;p11"/>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39" name="Google Shape;1239;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240" name="Google Shape;1240;p11"/>
          <p:cNvSpPr/>
          <p:nvPr/>
        </p:nvSpPr>
        <p:spPr>
          <a:xfrm>
            <a:off x="915657" y="2410525"/>
            <a:ext cx="4648563" cy="115416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Agree to criteria that is used to build prospect data set (i.e., industries, geos, company sizes, etc.)</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Pull prospect data from third party data</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Incorporate into model and validate</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Ensure no duplicate records with customers or prospects</a:t>
            </a:r>
            <a:endParaRPr/>
          </a:p>
        </p:txBody>
      </p:sp>
      <p:sp>
        <p:nvSpPr>
          <p:cNvPr id="1241" name="Google Shape;1241;p11"/>
          <p:cNvSpPr/>
          <p:nvPr/>
        </p:nvSpPr>
        <p:spPr>
          <a:xfrm>
            <a:off x="562034" y="2121806"/>
            <a:ext cx="4213616" cy="213776"/>
          </a:xfrm>
          <a:prstGeom prst="rect">
            <a:avLst/>
          </a:prstGeom>
          <a:noFill/>
          <a:ln>
            <a:noFill/>
          </a:ln>
        </p:spPr>
        <p:txBody>
          <a:bodyPr anchorCtr="0" anchor="t" bIns="0" lIns="0" spcFirstLastPara="1" rIns="0" wrap="square" tIns="0">
            <a:spAutoFit/>
          </a:bodyPr>
          <a:lstStyle/>
          <a:p>
            <a:pPr indent="0" lvl="0" marL="0" marR="0" rtl="0" algn="l">
              <a:lnSpc>
                <a:spcPct val="125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Note – monitor this action and when data is received</a:t>
            </a:r>
            <a:endParaRPr b="0" i="0" sz="1400" u="none" cap="none" strike="noStrike">
              <a:solidFill>
                <a:srgbClr val="4C4845"/>
              </a:solidFill>
              <a:latin typeface="Calibri"/>
              <a:ea typeface="Calibri"/>
              <a:cs typeface="Calibri"/>
              <a:sym typeface="Calibri"/>
            </a:endParaRPr>
          </a:p>
        </p:txBody>
      </p:sp>
      <p:grpSp>
        <p:nvGrpSpPr>
          <p:cNvPr id="1242" name="Google Shape;1242;p11"/>
          <p:cNvGrpSpPr/>
          <p:nvPr/>
        </p:nvGrpSpPr>
        <p:grpSpPr>
          <a:xfrm>
            <a:off x="542627" y="3111850"/>
            <a:ext cx="206029" cy="197022"/>
            <a:chOff x="1812702" y="4615132"/>
            <a:chExt cx="771644" cy="737910"/>
          </a:xfrm>
        </p:grpSpPr>
        <p:sp>
          <p:nvSpPr>
            <p:cNvPr id="1243" name="Google Shape;1243;p11"/>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44" name="Google Shape;1244;p11"/>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sp>
        <p:nvSpPr>
          <p:cNvPr id="1245" name="Google Shape;1245;p11"/>
          <p:cNvSpPr/>
          <p:nvPr/>
        </p:nvSpPr>
        <p:spPr>
          <a:xfrm>
            <a:off x="915657" y="4758874"/>
            <a:ext cx="4799172" cy="10464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team member to pull prospects, adds into model</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Team member provides input on prospect data and validates information </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Sales Managers – provide input on prospect information</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someone who oversees step</a:t>
            </a:r>
            <a:endParaRPr/>
          </a:p>
        </p:txBody>
      </p:sp>
      <p:sp>
        <p:nvSpPr>
          <p:cNvPr id="1246" name="Google Shape;1246;p11"/>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47" name="Google Shape;1247;p11"/>
          <p:cNvSpPr/>
          <p:nvPr/>
        </p:nvSpPr>
        <p:spPr>
          <a:xfrm>
            <a:off x="6394638" y="5272848"/>
            <a:ext cx="5683062"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Team has incorporated all prospects into the model and validated this with necessary stakeholders</a:t>
            </a:r>
            <a:endParaRPr b="1" i="0" sz="2000" u="none" cap="none" strike="noStrike">
              <a:solidFill>
                <a:srgbClr val="4C4846"/>
              </a:solidFill>
              <a:latin typeface="Calibri"/>
              <a:ea typeface="Calibri"/>
              <a:cs typeface="Calibri"/>
              <a:sym typeface="Calibri"/>
            </a:endParaRPr>
          </a:p>
        </p:txBody>
      </p:sp>
      <p:sp>
        <p:nvSpPr>
          <p:cNvPr id="1248" name="Google Shape;1248;p11"/>
          <p:cNvSpPr/>
          <p:nvPr/>
        </p:nvSpPr>
        <p:spPr>
          <a:xfrm>
            <a:off x="6376708" y="475887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249" name="Google Shape;1249;p11"/>
          <p:cNvSpPr/>
          <p:nvPr/>
        </p:nvSpPr>
        <p:spPr>
          <a:xfrm>
            <a:off x="6705601" y="488894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50" name="Google Shape;1250;p11"/>
          <p:cNvSpPr/>
          <p:nvPr/>
        </p:nvSpPr>
        <p:spPr>
          <a:xfrm rot="10800000">
            <a:off x="6700105" y="482844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nvGrpSpPr>
          <p:cNvPr id="1251" name="Google Shape;1251;p11"/>
          <p:cNvGrpSpPr/>
          <p:nvPr/>
        </p:nvGrpSpPr>
        <p:grpSpPr>
          <a:xfrm>
            <a:off x="6670534" y="1199062"/>
            <a:ext cx="4983206" cy="3470724"/>
            <a:chOff x="6510589" y="1403066"/>
            <a:chExt cx="4687295" cy="3264627"/>
          </a:xfrm>
        </p:grpSpPr>
        <p:pic>
          <p:nvPicPr>
            <p:cNvPr id="1252" name="Google Shape;1252;p11"/>
            <p:cNvPicPr preferRelativeResize="0"/>
            <p:nvPr/>
          </p:nvPicPr>
          <p:blipFill rotWithShape="1">
            <a:blip r:embed="rId3">
              <a:alphaModFix/>
            </a:blip>
            <a:srcRect b="0" l="18968" r="30413" t="0"/>
            <a:stretch/>
          </p:blipFill>
          <p:spPr>
            <a:xfrm>
              <a:off x="6510589" y="1431438"/>
              <a:ext cx="3303262" cy="3180875"/>
            </a:xfrm>
            <a:prstGeom prst="rect">
              <a:avLst/>
            </a:prstGeom>
            <a:noFill/>
            <a:ln>
              <a:noFill/>
            </a:ln>
          </p:spPr>
        </p:pic>
        <p:pic>
          <p:nvPicPr>
            <p:cNvPr id="1253" name="Google Shape;1253;p11"/>
            <p:cNvPicPr preferRelativeResize="0"/>
            <p:nvPr/>
          </p:nvPicPr>
          <p:blipFill rotWithShape="1">
            <a:blip r:embed="rId4">
              <a:alphaModFix/>
            </a:blip>
            <a:srcRect b="0" l="0" r="0" t="0"/>
            <a:stretch/>
          </p:blipFill>
          <p:spPr>
            <a:xfrm>
              <a:off x="9813851" y="1403066"/>
              <a:ext cx="1384033" cy="3264627"/>
            </a:xfrm>
            <a:prstGeom prst="rect">
              <a:avLst/>
            </a:prstGeom>
            <a:noFill/>
            <a:ln>
              <a:noFill/>
            </a:ln>
          </p:spPr>
        </p:pic>
      </p:grpSp>
      <p:graphicFrame>
        <p:nvGraphicFramePr>
          <p:cNvPr id="1254" name="Google Shape;1254;p11"/>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12"/>
          <p:cNvSpPr/>
          <p:nvPr/>
        </p:nvSpPr>
        <p:spPr>
          <a:xfrm>
            <a:off x="8093138" y="3326142"/>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2F414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0" name="Google Shape;1260;p12"/>
          <p:cNvSpPr/>
          <p:nvPr/>
        </p:nvSpPr>
        <p:spPr>
          <a:xfrm>
            <a:off x="9048113" y="3320231"/>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2F414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1" name="Google Shape;1261;p12"/>
          <p:cNvSpPr/>
          <p:nvPr/>
        </p:nvSpPr>
        <p:spPr>
          <a:xfrm>
            <a:off x="8093138" y="4030709"/>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2F414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2" name="Google Shape;1262;p12"/>
          <p:cNvSpPr/>
          <p:nvPr/>
        </p:nvSpPr>
        <p:spPr>
          <a:xfrm>
            <a:off x="9048113" y="4024798"/>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2F414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3" name="Google Shape;1263;p12"/>
          <p:cNvSpPr/>
          <p:nvPr/>
        </p:nvSpPr>
        <p:spPr>
          <a:xfrm>
            <a:off x="8093138" y="1673468"/>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161D2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4" name="Google Shape;1264;p12"/>
          <p:cNvSpPr/>
          <p:nvPr/>
        </p:nvSpPr>
        <p:spPr>
          <a:xfrm>
            <a:off x="9048113" y="1673468"/>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161D2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5" name="Google Shape;1265;p12"/>
          <p:cNvSpPr/>
          <p:nvPr/>
        </p:nvSpPr>
        <p:spPr>
          <a:xfrm>
            <a:off x="10003778" y="1675831"/>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161D2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6" name="Google Shape;1266;p12"/>
          <p:cNvSpPr/>
          <p:nvPr/>
        </p:nvSpPr>
        <p:spPr>
          <a:xfrm>
            <a:off x="8093138" y="2389644"/>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161D2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7" name="Google Shape;1267;p12"/>
          <p:cNvSpPr/>
          <p:nvPr/>
        </p:nvSpPr>
        <p:spPr>
          <a:xfrm>
            <a:off x="9048113" y="2389644"/>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161D2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8" name="Google Shape;1268;p12"/>
          <p:cNvSpPr/>
          <p:nvPr/>
        </p:nvSpPr>
        <p:spPr>
          <a:xfrm>
            <a:off x="10003778" y="2389644"/>
            <a:ext cx="117620" cy="116967"/>
          </a:xfrm>
          <a:custGeom>
            <a:rect b="b" l="l" r="r" t="t"/>
            <a:pathLst>
              <a:path extrusionOk="0" h="717" w="719">
                <a:moveTo>
                  <a:pt x="513" y="358"/>
                </a:moveTo>
                <a:lnTo>
                  <a:pt x="716" y="156"/>
                </a:lnTo>
                <a:lnTo>
                  <a:pt x="718" y="152"/>
                </a:lnTo>
                <a:lnTo>
                  <a:pt x="719" y="148"/>
                </a:lnTo>
                <a:lnTo>
                  <a:pt x="718" y="143"/>
                </a:lnTo>
                <a:lnTo>
                  <a:pt x="716" y="140"/>
                </a:lnTo>
                <a:lnTo>
                  <a:pt x="580" y="3"/>
                </a:lnTo>
                <a:lnTo>
                  <a:pt x="576" y="0"/>
                </a:lnTo>
                <a:lnTo>
                  <a:pt x="571" y="0"/>
                </a:lnTo>
                <a:lnTo>
                  <a:pt x="567" y="0"/>
                </a:lnTo>
                <a:lnTo>
                  <a:pt x="562" y="3"/>
                </a:lnTo>
                <a:lnTo>
                  <a:pt x="359" y="206"/>
                </a:lnTo>
                <a:lnTo>
                  <a:pt x="157" y="3"/>
                </a:lnTo>
                <a:lnTo>
                  <a:pt x="153" y="0"/>
                </a:lnTo>
                <a:lnTo>
                  <a:pt x="148" y="0"/>
                </a:lnTo>
                <a:lnTo>
                  <a:pt x="144" y="0"/>
                </a:lnTo>
                <a:lnTo>
                  <a:pt x="139" y="3"/>
                </a:lnTo>
                <a:lnTo>
                  <a:pt x="4" y="140"/>
                </a:lnTo>
                <a:lnTo>
                  <a:pt x="1" y="143"/>
                </a:lnTo>
                <a:lnTo>
                  <a:pt x="0" y="148"/>
                </a:lnTo>
                <a:lnTo>
                  <a:pt x="1" y="152"/>
                </a:lnTo>
                <a:lnTo>
                  <a:pt x="4" y="156"/>
                </a:lnTo>
                <a:lnTo>
                  <a:pt x="207" y="358"/>
                </a:lnTo>
                <a:lnTo>
                  <a:pt x="4" y="562"/>
                </a:lnTo>
                <a:lnTo>
                  <a:pt x="1" y="566"/>
                </a:lnTo>
                <a:lnTo>
                  <a:pt x="0" y="570"/>
                </a:lnTo>
                <a:lnTo>
                  <a:pt x="1" y="575"/>
                </a:lnTo>
                <a:lnTo>
                  <a:pt x="4" y="579"/>
                </a:lnTo>
                <a:lnTo>
                  <a:pt x="139" y="714"/>
                </a:lnTo>
                <a:lnTo>
                  <a:pt x="144" y="717"/>
                </a:lnTo>
                <a:lnTo>
                  <a:pt x="148" y="717"/>
                </a:lnTo>
                <a:lnTo>
                  <a:pt x="153" y="717"/>
                </a:lnTo>
                <a:lnTo>
                  <a:pt x="157" y="714"/>
                </a:lnTo>
                <a:lnTo>
                  <a:pt x="359" y="512"/>
                </a:lnTo>
                <a:lnTo>
                  <a:pt x="562" y="714"/>
                </a:lnTo>
                <a:lnTo>
                  <a:pt x="567" y="717"/>
                </a:lnTo>
                <a:lnTo>
                  <a:pt x="571" y="717"/>
                </a:lnTo>
                <a:lnTo>
                  <a:pt x="576" y="717"/>
                </a:lnTo>
                <a:lnTo>
                  <a:pt x="580" y="714"/>
                </a:lnTo>
                <a:lnTo>
                  <a:pt x="716" y="579"/>
                </a:lnTo>
                <a:lnTo>
                  <a:pt x="718" y="575"/>
                </a:lnTo>
                <a:lnTo>
                  <a:pt x="719" y="570"/>
                </a:lnTo>
                <a:lnTo>
                  <a:pt x="718" y="566"/>
                </a:lnTo>
                <a:lnTo>
                  <a:pt x="716" y="562"/>
                </a:lnTo>
                <a:lnTo>
                  <a:pt x="513" y="358"/>
                </a:lnTo>
                <a:close/>
              </a:path>
            </a:pathLst>
          </a:custGeom>
          <a:solidFill>
            <a:srgbClr val="161D2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269" name="Google Shape;1269;p12"/>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07</a:t>
            </a:r>
            <a:endParaRPr/>
          </a:p>
        </p:txBody>
      </p:sp>
      <p:sp>
        <p:nvSpPr>
          <p:cNvPr id="1270" name="Google Shape;1270;p12"/>
          <p:cNvSpPr/>
          <p:nvPr/>
        </p:nvSpPr>
        <p:spPr>
          <a:xfrm>
            <a:off x="393331" y="1952208"/>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271" name="Google Shape;1271;p12"/>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72" name="Google Shape;1272;p12"/>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273" name="Google Shape;1273;p12"/>
          <p:cNvGrpSpPr/>
          <p:nvPr/>
        </p:nvGrpSpPr>
        <p:grpSpPr>
          <a:xfrm>
            <a:off x="545409" y="2247939"/>
            <a:ext cx="206029" cy="197022"/>
            <a:chOff x="1812702" y="4615132"/>
            <a:chExt cx="771644" cy="737910"/>
          </a:xfrm>
        </p:grpSpPr>
        <p:sp>
          <p:nvSpPr>
            <p:cNvPr id="1274" name="Google Shape;1274;p12"/>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75" name="Google Shape;1275;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276" name="Google Shape;1276;p12"/>
          <p:cNvGrpSpPr/>
          <p:nvPr/>
        </p:nvGrpSpPr>
        <p:grpSpPr>
          <a:xfrm>
            <a:off x="545409" y="2677507"/>
            <a:ext cx="206029" cy="197022"/>
            <a:chOff x="1812702" y="4615132"/>
            <a:chExt cx="771644" cy="737910"/>
          </a:xfrm>
        </p:grpSpPr>
        <p:sp>
          <p:nvSpPr>
            <p:cNvPr id="1277" name="Google Shape;1277;p12"/>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78" name="Google Shape;1278;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279" name="Google Shape;1279;p12"/>
          <p:cNvGrpSpPr/>
          <p:nvPr/>
        </p:nvGrpSpPr>
        <p:grpSpPr>
          <a:xfrm>
            <a:off x="545409" y="3323000"/>
            <a:ext cx="206029" cy="197022"/>
            <a:chOff x="1812702" y="4615126"/>
            <a:chExt cx="771644" cy="737909"/>
          </a:xfrm>
        </p:grpSpPr>
        <p:sp>
          <p:nvSpPr>
            <p:cNvPr id="1280" name="Google Shape;1280;p12"/>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81" name="Google Shape;1281;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282" name="Google Shape;1282;p12"/>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83" name="Google Shape;1283;p12"/>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84" name="Google Shape;1284;p12"/>
          <p:cNvSpPr txBox="1"/>
          <p:nvPr/>
        </p:nvSpPr>
        <p:spPr>
          <a:xfrm>
            <a:off x="2262143" y="1670242"/>
            <a:ext cx="3497532"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Calculate potential spend</a:t>
            </a:r>
            <a:endParaRPr/>
          </a:p>
        </p:txBody>
      </p:sp>
      <p:cxnSp>
        <p:nvCxnSpPr>
          <p:cNvPr id="1285" name="Google Shape;1285;p12"/>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286" name="Google Shape;1286;p12"/>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287" name="Google Shape;1287;p12"/>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88" name="Google Shape;1288;p12"/>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grpSp>
        <p:nvGrpSpPr>
          <p:cNvPr id="1289" name="Google Shape;1289;p12"/>
          <p:cNvGrpSpPr/>
          <p:nvPr/>
        </p:nvGrpSpPr>
        <p:grpSpPr>
          <a:xfrm>
            <a:off x="542627" y="4758874"/>
            <a:ext cx="206029" cy="197022"/>
            <a:chOff x="1812702" y="4615132"/>
            <a:chExt cx="771644" cy="737910"/>
          </a:xfrm>
        </p:grpSpPr>
        <p:sp>
          <p:nvSpPr>
            <p:cNvPr id="1290" name="Google Shape;1290;p12"/>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91" name="Google Shape;1291;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292" name="Google Shape;1292;p12"/>
          <p:cNvGrpSpPr/>
          <p:nvPr/>
        </p:nvGrpSpPr>
        <p:grpSpPr>
          <a:xfrm>
            <a:off x="538805" y="5045069"/>
            <a:ext cx="206029" cy="197022"/>
            <a:chOff x="1812702" y="4615132"/>
            <a:chExt cx="771644" cy="737910"/>
          </a:xfrm>
        </p:grpSpPr>
        <p:sp>
          <p:nvSpPr>
            <p:cNvPr id="1293" name="Google Shape;1293;p12"/>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294" name="Google Shape;1294;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sp>
        <p:nvSpPr>
          <p:cNvPr id="1295" name="Google Shape;1295;p12"/>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96" name="Google Shape;1296;p12"/>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297" name="Google Shape;1297;p12"/>
          <p:cNvSpPr txBox="1"/>
          <p:nvPr/>
        </p:nvSpPr>
        <p:spPr>
          <a:xfrm>
            <a:off x="2262143" y="4145472"/>
            <a:ext cx="336516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 is responsible for what</a:t>
            </a:r>
            <a:endParaRPr/>
          </a:p>
        </p:txBody>
      </p:sp>
      <p:cxnSp>
        <p:nvCxnSpPr>
          <p:cNvPr id="1298" name="Google Shape;1298;p12"/>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299" name="Google Shape;1299;p12"/>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Calculate Potential Spend:</a:t>
            </a:r>
            <a:br>
              <a:rPr lang="en-US"/>
            </a:br>
            <a:r>
              <a:rPr lang="en-US"/>
              <a:t>Determine how much customers and prospects can spend in a given year</a:t>
            </a:r>
            <a:endParaRPr/>
          </a:p>
        </p:txBody>
      </p:sp>
      <p:sp>
        <p:nvSpPr>
          <p:cNvPr id="1300" name="Google Shape;1300;p12"/>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nvGrpSpPr>
          <p:cNvPr id="1301" name="Google Shape;1301;p12"/>
          <p:cNvGrpSpPr/>
          <p:nvPr/>
        </p:nvGrpSpPr>
        <p:grpSpPr>
          <a:xfrm>
            <a:off x="539241" y="5324179"/>
            <a:ext cx="206029" cy="197022"/>
            <a:chOff x="1812702" y="4615132"/>
            <a:chExt cx="771644" cy="737910"/>
          </a:xfrm>
        </p:grpSpPr>
        <p:sp>
          <p:nvSpPr>
            <p:cNvPr id="1302" name="Google Shape;1302;p12"/>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03" name="Google Shape;1303;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304" name="Google Shape;1304;p12"/>
          <p:cNvGrpSpPr/>
          <p:nvPr/>
        </p:nvGrpSpPr>
        <p:grpSpPr>
          <a:xfrm>
            <a:off x="535900" y="5621521"/>
            <a:ext cx="206029" cy="197022"/>
            <a:chOff x="1812702" y="4615132"/>
            <a:chExt cx="771644" cy="737910"/>
          </a:xfrm>
        </p:grpSpPr>
        <p:sp>
          <p:nvSpPr>
            <p:cNvPr id="1305" name="Google Shape;1305;p12"/>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06" name="Google Shape;1306;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grpSp>
        <p:nvGrpSpPr>
          <p:cNvPr id="1307" name="Google Shape;1307;p12"/>
          <p:cNvGrpSpPr/>
          <p:nvPr/>
        </p:nvGrpSpPr>
        <p:grpSpPr>
          <a:xfrm>
            <a:off x="542627" y="3077178"/>
            <a:ext cx="206029" cy="197022"/>
            <a:chOff x="1812702" y="4615132"/>
            <a:chExt cx="771644" cy="737910"/>
          </a:xfrm>
        </p:grpSpPr>
        <p:sp>
          <p:nvSpPr>
            <p:cNvPr id="1308" name="Google Shape;1308;p12"/>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09" name="Google Shape;1309;p12"/>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sp>
        <p:nvSpPr>
          <p:cNvPr id="1310" name="Google Shape;1310;p12"/>
          <p:cNvSpPr/>
          <p:nvPr/>
        </p:nvSpPr>
        <p:spPr>
          <a:xfrm>
            <a:off x="914400" y="2246256"/>
            <a:ext cx="4899804" cy="126188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Agree to methodology for calculating potential spend and determine if difference exists between customers and prospects</a:t>
            </a:r>
            <a:endParaRPr/>
          </a:p>
          <a:p>
            <a:pPr indent="0" lvl="0" marL="0" marR="0" rtl="0" algn="l">
              <a:lnSpc>
                <a:spcPct val="100000"/>
              </a:lnSpc>
              <a:spcBef>
                <a:spcPts val="4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Have defined ways to validate potential spend after calculating (i.e. sales leader validation)</a:t>
            </a:r>
            <a:endParaRPr/>
          </a:p>
          <a:p>
            <a:pPr indent="0" lvl="0" marL="0" marR="0" rtl="0" algn="l">
              <a:lnSpc>
                <a:spcPct val="100000"/>
              </a:lnSpc>
              <a:spcBef>
                <a:spcPts val="4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Once calculated and agreed upon, “overlay” potential spend onto all accounts</a:t>
            </a:r>
            <a:endParaRPr/>
          </a:p>
          <a:p>
            <a:pPr indent="0" lvl="0" marL="0" marR="0" rtl="0" algn="l">
              <a:lnSpc>
                <a:spcPct val="100000"/>
              </a:lnSpc>
              <a:spcBef>
                <a:spcPts val="4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Ensure methodology is dynamic</a:t>
            </a:r>
            <a:endParaRPr/>
          </a:p>
        </p:txBody>
      </p:sp>
      <p:sp>
        <p:nvSpPr>
          <p:cNvPr id="1311" name="Google Shape;1311;p12"/>
          <p:cNvSpPr/>
          <p:nvPr/>
        </p:nvSpPr>
        <p:spPr>
          <a:xfrm>
            <a:off x="917721" y="4781341"/>
            <a:ext cx="3852583" cy="10464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team member who calculates potential spend</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team to QA approach and output</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SME validates approach and output</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Sales Leader / Managers – validate output</a:t>
            </a:r>
            <a:endParaRPr/>
          </a:p>
        </p:txBody>
      </p:sp>
      <p:grpSp>
        <p:nvGrpSpPr>
          <p:cNvPr id="1312" name="Google Shape;1312;p12"/>
          <p:cNvGrpSpPr/>
          <p:nvPr/>
        </p:nvGrpSpPr>
        <p:grpSpPr>
          <a:xfrm>
            <a:off x="7402437" y="1475644"/>
            <a:ext cx="4372575" cy="1267556"/>
            <a:chOff x="6325905" y="1534592"/>
            <a:chExt cx="5598091" cy="1622818"/>
          </a:xfrm>
        </p:grpSpPr>
        <p:sp>
          <p:nvSpPr>
            <p:cNvPr id="1313" name="Google Shape;1313;p12"/>
            <p:cNvSpPr/>
            <p:nvPr/>
          </p:nvSpPr>
          <p:spPr>
            <a:xfrm>
              <a:off x="6325905" y="1534592"/>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Company Revenue </a:t>
              </a:r>
              <a:endParaRPr/>
            </a:p>
          </p:txBody>
        </p:sp>
        <p:sp>
          <p:nvSpPr>
            <p:cNvPr id="1314" name="Google Shape;1314;p12"/>
            <p:cNvSpPr/>
            <p:nvPr/>
          </p:nvSpPr>
          <p:spPr>
            <a:xfrm>
              <a:off x="7548407" y="1534592"/>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 Translation Spend</a:t>
              </a:r>
              <a:endParaRPr/>
            </a:p>
          </p:txBody>
        </p:sp>
        <p:sp>
          <p:nvSpPr>
            <p:cNvPr id="1315" name="Google Shape;1315;p12"/>
            <p:cNvSpPr/>
            <p:nvPr/>
          </p:nvSpPr>
          <p:spPr>
            <a:xfrm>
              <a:off x="8770909" y="1534592"/>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Vertical Multiplier </a:t>
              </a:r>
              <a:endParaRPr/>
            </a:p>
          </p:txBody>
        </p:sp>
        <p:sp>
          <p:nvSpPr>
            <p:cNvPr id="1316" name="Google Shape;1316;p12"/>
            <p:cNvSpPr/>
            <p:nvPr/>
          </p:nvSpPr>
          <p:spPr>
            <a:xfrm>
              <a:off x="9993411" y="1534592"/>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Non Acme Solutions 97.8%*</a:t>
              </a:r>
              <a:endParaRPr/>
            </a:p>
          </p:txBody>
        </p:sp>
        <p:sp>
          <p:nvSpPr>
            <p:cNvPr id="1317" name="Google Shape;1317;p12"/>
            <p:cNvSpPr/>
            <p:nvPr/>
          </p:nvSpPr>
          <p:spPr>
            <a:xfrm>
              <a:off x="11215913" y="1534592"/>
              <a:ext cx="708083" cy="708084"/>
            </a:xfrm>
            <a:prstGeom prst="ellipse">
              <a:avLst/>
            </a:prstGeom>
            <a:solidFill>
              <a:srgbClr val="D9A800"/>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Potential Revenue</a:t>
              </a:r>
              <a:endParaRPr/>
            </a:p>
          </p:txBody>
        </p:sp>
        <p:sp>
          <p:nvSpPr>
            <p:cNvPr id="1318" name="Google Shape;1318;p12"/>
            <p:cNvSpPr/>
            <p:nvPr/>
          </p:nvSpPr>
          <p:spPr>
            <a:xfrm>
              <a:off x="6328636" y="2449326"/>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$66B</a:t>
              </a:r>
              <a:endParaRPr/>
            </a:p>
          </p:txBody>
        </p:sp>
        <p:sp>
          <p:nvSpPr>
            <p:cNvPr id="1319" name="Google Shape;1319;p12"/>
            <p:cNvSpPr/>
            <p:nvPr/>
          </p:nvSpPr>
          <p:spPr>
            <a:xfrm>
              <a:off x="7548407" y="2449326"/>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0.015%</a:t>
              </a:r>
              <a:endParaRPr/>
            </a:p>
          </p:txBody>
        </p:sp>
        <p:sp>
          <p:nvSpPr>
            <p:cNvPr id="1320" name="Google Shape;1320;p12"/>
            <p:cNvSpPr/>
            <p:nvPr/>
          </p:nvSpPr>
          <p:spPr>
            <a:xfrm>
              <a:off x="8770909" y="2449326"/>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0.82x</a:t>
              </a:r>
              <a:endParaRPr/>
            </a:p>
          </p:txBody>
        </p:sp>
        <p:sp>
          <p:nvSpPr>
            <p:cNvPr id="1321" name="Google Shape;1321;p12"/>
            <p:cNvSpPr/>
            <p:nvPr/>
          </p:nvSpPr>
          <p:spPr>
            <a:xfrm>
              <a:off x="9993411" y="2449326"/>
              <a:ext cx="708083" cy="708084"/>
            </a:xfrm>
            <a:prstGeom prst="ellipse">
              <a:avLst/>
            </a:prstGeom>
            <a:solidFill>
              <a:srgbClr val="355A78"/>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97.8%*</a:t>
              </a:r>
              <a:endParaRPr/>
            </a:p>
          </p:txBody>
        </p:sp>
        <p:sp>
          <p:nvSpPr>
            <p:cNvPr id="1322" name="Google Shape;1322;p12"/>
            <p:cNvSpPr/>
            <p:nvPr/>
          </p:nvSpPr>
          <p:spPr>
            <a:xfrm>
              <a:off x="11215913" y="2449326"/>
              <a:ext cx="708083" cy="708084"/>
            </a:xfrm>
            <a:prstGeom prst="ellipse">
              <a:avLst/>
            </a:prstGeom>
            <a:solidFill>
              <a:srgbClr val="D9A800"/>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$7.99M</a:t>
              </a:r>
              <a:endParaRPr/>
            </a:p>
          </p:txBody>
        </p:sp>
      </p:grpSp>
      <p:grpSp>
        <p:nvGrpSpPr>
          <p:cNvPr id="1323" name="Google Shape;1323;p12"/>
          <p:cNvGrpSpPr/>
          <p:nvPr/>
        </p:nvGrpSpPr>
        <p:grpSpPr>
          <a:xfrm>
            <a:off x="7402437" y="3099387"/>
            <a:ext cx="4372575" cy="1267556"/>
            <a:chOff x="6325905" y="1534592"/>
            <a:chExt cx="5598091" cy="1622818"/>
          </a:xfrm>
        </p:grpSpPr>
        <p:sp>
          <p:nvSpPr>
            <p:cNvPr id="1324" name="Google Shape;1324;p12"/>
            <p:cNvSpPr/>
            <p:nvPr/>
          </p:nvSpPr>
          <p:spPr>
            <a:xfrm>
              <a:off x="6325905" y="1534592"/>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Company Revenue (Hoovers)</a:t>
              </a:r>
              <a:endParaRPr/>
            </a:p>
          </p:txBody>
        </p:sp>
        <p:sp>
          <p:nvSpPr>
            <p:cNvPr id="1325" name="Google Shape;1325;p12"/>
            <p:cNvSpPr/>
            <p:nvPr/>
          </p:nvSpPr>
          <p:spPr>
            <a:xfrm>
              <a:off x="7548407" y="1534592"/>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 Translation Spend</a:t>
              </a:r>
              <a:endParaRPr/>
            </a:p>
          </p:txBody>
        </p:sp>
        <p:sp>
          <p:nvSpPr>
            <p:cNvPr id="1326" name="Google Shape;1326;p12"/>
            <p:cNvSpPr/>
            <p:nvPr/>
          </p:nvSpPr>
          <p:spPr>
            <a:xfrm>
              <a:off x="8770909" y="1534592"/>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Vertical Multiplier (CSA)</a:t>
              </a:r>
              <a:endParaRPr/>
            </a:p>
          </p:txBody>
        </p:sp>
        <p:sp>
          <p:nvSpPr>
            <p:cNvPr id="1327" name="Google Shape;1327;p12"/>
            <p:cNvSpPr/>
            <p:nvPr/>
          </p:nvSpPr>
          <p:spPr>
            <a:xfrm>
              <a:off x="9993411" y="1534592"/>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Previous Spend</a:t>
              </a:r>
              <a:endParaRPr/>
            </a:p>
          </p:txBody>
        </p:sp>
        <p:sp>
          <p:nvSpPr>
            <p:cNvPr id="1328" name="Google Shape;1328;p12"/>
            <p:cNvSpPr/>
            <p:nvPr/>
          </p:nvSpPr>
          <p:spPr>
            <a:xfrm>
              <a:off x="11215913" y="1534592"/>
              <a:ext cx="708083" cy="708084"/>
            </a:xfrm>
            <a:prstGeom prst="ellipse">
              <a:avLst/>
            </a:prstGeom>
            <a:solidFill>
              <a:srgbClr val="D9A800"/>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600"/>
                <a:buFont typeface="Calibri"/>
                <a:buNone/>
              </a:pPr>
              <a:r>
                <a:rPr b="0" i="0" lang="en-US" sz="600" u="none" cap="none" strike="noStrike">
                  <a:solidFill>
                    <a:srgbClr val="FFFFFF"/>
                  </a:solidFill>
                  <a:latin typeface="Calibri"/>
                  <a:ea typeface="Calibri"/>
                  <a:cs typeface="Calibri"/>
                  <a:sym typeface="Calibri"/>
                </a:rPr>
                <a:t>Potential Upsell Revenue</a:t>
              </a:r>
              <a:endParaRPr/>
            </a:p>
          </p:txBody>
        </p:sp>
        <p:sp>
          <p:nvSpPr>
            <p:cNvPr id="1329" name="Google Shape;1329;p12"/>
            <p:cNvSpPr/>
            <p:nvPr/>
          </p:nvSpPr>
          <p:spPr>
            <a:xfrm>
              <a:off x="6328636" y="2449326"/>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$8 B</a:t>
              </a:r>
              <a:endParaRPr/>
            </a:p>
          </p:txBody>
        </p:sp>
        <p:sp>
          <p:nvSpPr>
            <p:cNvPr id="1330" name="Google Shape;1330;p12"/>
            <p:cNvSpPr/>
            <p:nvPr/>
          </p:nvSpPr>
          <p:spPr>
            <a:xfrm>
              <a:off x="7548407" y="2449326"/>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0.03%</a:t>
              </a:r>
              <a:endParaRPr/>
            </a:p>
          </p:txBody>
        </p:sp>
        <p:sp>
          <p:nvSpPr>
            <p:cNvPr id="1331" name="Google Shape;1331;p12"/>
            <p:cNvSpPr/>
            <p:nvPr/>
          </p:nvSpPr>
          <p:spPr>
            <a:xfrm>
              <a:off x="8770909" y="2449326"/>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0.61x</a:t>
              </a:r>
              <a:endParaRPr/>
            </a:p>
          </p:txBody>
        </p:sp>
        <p:sp>
          <p:nvSpPr>
            <p:cNvPr id="1332" name="Google Shape;1332;p12"/>
            <p:cNvSpPr/>
            <p:nvPr/>
          </p:nvSpPr>
          <p:spPr>
            <a:xfrm>
              <a:off x="9993411" y="2449326"/>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$664k</a:t>
              </a:r>
              <a:endParaRPr/>
            </a:p>
          </p:txBody>
        </p:sp>
        <p:sp>
          <p:nvSpPr>
            <p:cNvPr id="1333" name="Google Shape;1333;p12"/>
            <p:cNvSpPr/>
            <p:nvPr/>
          </p:nvSpPr>
          <p:spPr>
            <a:xfrm>
              <a:off x="11215913" y="2449326"/>
              <a:ext cx="708083" cy="708084"/>
            </a:xfrm>
            <a:prstGeom prst="ellipse">
              <a:avLst/>
            </a:prstGeom>
            <a:solidFill>
              <a:srgbClr val="D9A800"/>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US" sz="800" u="none" cap="none" strike="noStrike">
                  <a:solidFill>
                    <a:srgbClr val="FFFFFF"/>
                  </a:solidFill>
                  <a:latin typeface="Calibri"/>
                  <a:ea typeface="Calibri"/>
                  <a:cs typeface="Calibri"/>
                  <a:sym typeface="Calibri"/>
                </a:rPr>
                <a:t>$813k</a:t>
              </a:r>
              <a:endParaRPr/>
            </a:p>
          </p:txBody>
        </p:sp>
      </p:grpSp>
      <p:sp>
        <p:nvSpPr>
          <p:cNvPr id="1334" name="Google Shape;1334;p12"/>
          <p:cNvSpPr/>
          <p:nvPr/>
        </p:nvSpPr>
        <p:spPr>
          <a:xfrm>
            <a:off x="6376708" y="1557292"/>
            <a:ext cx="875416" cy="36157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400"/>
              <a:buFont typeface="Calibri"/>
              <a:buNone/>
            </a:pPr>
            <a:r>
              <a:rPr b="1" i="0" lang="en-US" sz="1400" u="none" cap="none" strike="noStrike">
                <a:solidFill>
                  <a:srgbClr val="4C4846"/>
                </a:solidFill>
                <a:latin typeface="Calibri"/>
                <a:ea typeface="Calibri"/>
                <a:cs typeface="Calibri"/>
                <a:sym typeface="Calibri"/>
              </a:rPr>
              <a:t>Prospect Equation</a:t>
            </a:r>
            <a:endParaRPr/>
          </a:p>
        </p:txBody>
      </p:sp>
      <p:sp>
        <p:nvSpPr>
          <p:cNvPr id="1335" name="Google Shape;1335;p12"/>
          <p:cNvSpPr/>
          <p:nvPr/>
        </p:nvSpPr>
        <p:spPr>
          <a:xfrm>
            <a:off x="6381494" y="3115952"/>
            <a:ext cx="875416" cy="54111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400"/>
              <a:buFont typeface="Calibri"/>
              <a:buNone/>
            </a:pPr>
            <a:r>
              <a:rPr b="1" i="0" lang="en-US" sz="1400" u="none" cap="none" strike="noStrike">
                <a:solidFill>
                  <a:srgbClr val="4C4846"/>
                </a:solidFill>
                <a:latin typeface="Calibri"/>
                <a:ea typeface="Calibri"/>
                <a:cs typeface="Calibri"/>
                <a:sym typeface="Calibri"/>
              </a:rPr>
              <a:t>Customer (Upsell) Equation</a:t>
            </a:r>
            <a:endParaRPr/>
          </a:p>
        </p:txBody>
      </p:sp>
      <p:sp>
        <p:nvSpPr>
          <p:cNvPr id="1336" name="Google Shape;1336;p12"/>
          <p:cNvSpPr/>
          <p:nvPr/>
        </p:nvSpPr>
        <p:spPr>
          <a:xfrm>
            <a:off x="10943947" y="1655293"/>
            <a:ext cx="154196" cy="154196"/>
          </a:xfrm>
          <a:prstGeom prst="mathEqual">
            <a:avLst>
              <a:gd fmla="val 23520" name="adj1"/>
              <a:gd fmla="val 11760" name="adj2"/>
            </a:avLst>
          </a:prstGeom>
          <a:solidFill>
            <a:srgbClr val="161D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4C4845"/>
              </a:solidFill>
              <a:latin typeface="Century Gothic"/>
              <a:ea typeface="Century Gothic"/>
              <a:cs typeface="Century Gothic"/>
              <a:sym typeface="Century Gothic"/>
            </a:endParaRPr>
          </a:p>
        </p:txBody>
      </p:sp>
      <p:sp>
        <p:nvSpPr>
          <p:cNvPr id="1337" name="Google Shape;1337;p12"/>
          <p:cNvSpPr/>
          <p:nvPr/>
        </p:nvSpPr>
        <p:spPr>
          <a:xfrm>
            <a:off x="10943947" y="2383863"/>
            <a:ext cx="154196" cy="154196"/>
          </a:xfrm>
          <a:prstGeom prst="mathEqual">
            <a:avLst>
              <a:gd fmla="val 23520" name="adj1"/>
              <a:gd fmla="val 11760" name="adj2"/>
            </a:avLst>
          </a:prstGeom>
          <a:solidFill>
            <a:srgbClr val="161D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4C4845"/>
              </a:solidFill>
              <a:latin typeface="Century Gothic"/>
              <a:ea typeface="Century Gothic"/>
              <a:cs typeface="Century Gothic"/>
              <a:sym typeface="Century Gothic"/>
            </a:endParaRPr>
          </a:p>
        </p:txBody>
      </p:sp>
      <p:sp>
        <p:nvSpPr>
          <p:cNvPr id="1338" name="Google Shape;1338;p12"/>
          <p:cNvSpPr/>
          <p:nvPr/>
        </p:nvSpPr>
        <p:spPr>
          <a:xfrm>
            <a:off x="10943947" y="3306197"/>
            <a:ext cx="154196" cy="154196"/>
          </a:xfrm>
          <a:prstGeom prst="mathEqual">
            <a:avLst>
              <a:gd fmla="val 23520" name="adj1"/>
              <a:gd fmla="val 11760" name="adj2"/>
            </a:avLst>
          </a:prstGeom>
          <a:solidFill>
            <a:srgbClr val="2F41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4C4845"/>
              </a:solidFill>
              <a:latin typeface="Century Gothic"/>
              <a:ea typeface="Century Gothic"/>
              <a:cs typeface="Century Gothic"/>
              <a:sym typeface="Century Gothic"/>
            </a:endParaRPr>
          </a:p>
        </p:txBody>
      </p:sp>
      <p:sp>
        <p:nvSpPr>
          <p:cNvPr id="1339" name="Google Shape;1339;p12"/>
          <p:cNvSpPr/>
          <p:nvPr/>
        </p:nvSpPr>
        <p:spPr>
          <a:xfrm>
            <a:off x="10943947" y="4006182"/>
            <a:ext cx="154196" cy="154196"/>
          </a:xfrm>
          <a:prstGeom prst="mathEqual">
            <a:avLst>
              <a:gd fmla="val 23520" name="adj1"/>
              <a:gd fmla="val 11760" name="adj2"/>
            </a:avLst>
          </a:prstGeom>
          <a:solidFill>
            <a:srgbClr val="2F41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4C4845"/>
              </a:solidFill>
              <a:latin typeface="Century Gothic"/>
              <a:ea typeface="Century Gothic"/>
              <a:cs typeface="Century Gothic"/>
              <a:sym typeface="Century Gothic"/>
            </a:endParaRPr>
          </a:p>
        </p:txBody>
      </p:sp>
      <p:sp>
        <p:nvSpPr>
          <p:cNvPr id="1340" name="Google Shape;1340;p12"/>
          <p:cNvSpPr/>
          <p:nvPr/>
        </p:nvSpPr>
        <p:spPr>
          <a:xfrm>
            <a:off x="10003384" y="4062403"/>
            <a:ext cx="118408" cy="45719"/>
          </a:xfrm>
          <a:prstGeom prst="rect">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41" name="Google Shape;1341;p12"/>
          <p:cNvSpPr/>
          <p:nvPr/>
        </p:nvSpPr>
        <p:spPr>
          <a:xfrm>
            <a:off x="10003384" y="3350774"/>
            <a:ext cx="118408" cy="45719"/>
          </a:xfrm>
          <a:prstGeom prst="rect">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cxnSp>
        <p:nvCxnSpPr>
          <p:cNvPr id="1342" name="Google Shape;1342;p12"/>
          <p:cNvCxnSpPr/>
          <p:nvPr/>
        </p:nvCxnSpPr>
        <p:spPr>
          <a:xfrm>
            <a:off x="7371795" y="2971800"/>
            <a:ext cx="4403210" cy="0"/>
          </a:xfrm>
          <a:prstGeom prst="straightConnector1">
            <a:avLst/>
          </a:prstGeom>
          <a:noFill/>
          <a:ln cap="flat" cmpd="sng" w="9525">
            <a:solidFill>
              <a:srgbClr val="F2F2F2"/>
            </a:solidFill>
            <a:prstDash val="solid"/>
            <a:miter lim="800000"/>
            <a:headEnd len="sm" w="sm" type="none"/>
            <a:tailEnd len="sm" w="sm" type="none"/>
          </a:ln>
        </p:spPr>
      </p:cxnSp>
      <p:sp>
        <p:nvSpPr>
          <p:cNvPr id="1343" name="Google Shape;1343;p12"/>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344" name="Google Shape;1344;p12"/>
          <p:cNvSpPr/>
          <p:nvPr/>
        </p:nvSpPr>
        <p:spPr>
          <a:xfrm>
            <a:off x="6394638" y="5275826"/>
            <a:ext cx="5683062"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Stakeholders have agreed on output of potential spend and all accounts have a potential spend </a:t>
            </a:r>
            <a:br>
              <a:rPr b="0" i="0" lang="en-US" sz="2000" u="none" cap="none" strike="noStrike">
                <a:solidFill>
                  <a:srgbClr val="4C4845"/>
                </a:solidFill>
                <a:latin typeface="Calibri"/>
                <a:ea typeface="Calibri"/>
                <a:cs typeface="Calibri"/>
                <a:sym typeface="Calibri"/>
              </a:rPr>
            </a:br>
            <a:r>
              <a:rPr b="0" i="0" lang="en-US" sz="2000" u="none" cap="none" strike="noStrike">
                <a:solidFill>
                  <a:srgbClr val="4C4845"/>
                </a:solidFill>
                <a:latin typeface="Calibri"/>
                <a:ea typeface="Calibri"/>
                <a:cs typeface="Calibri"/>
                <a:sym typeface="Calibri"/>
              </a:rPr>
              <a:t>figure associated with them</a:t>
            </a:r>
            <a:endParaRPr b="1" i="0" sz="2000" u="none" cap="none" strike="noStrike">
              <a:solidFill>
                <a:srgbClr val="4C4846"/>
              </a:solidFill>
              <a:latin typeface="Calibri"/>
              <a:ea typeface="Calibri"/>
              <a:cs typeface="Calibri"/>
              <a:sym typeface="Calibri"/>
            </a:endParaRPr>
          </a:p>
        </p:txBody>
      </p:sp>
      <p:sp>
        <p:nvSpPr>
          <p:cNvPr id="1345" name="Google Shape;1345;p12"/>
          <p:cNvSpPr/>
          <p:nvPr/>
        </p:nvSpPr>
        <p:spPr>
          <a:xfrm>
            <a:off x="6376708" y="4761852"/>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346" name="Google Shape;1346;p12"/>
          <p:cNvSpPr/>
          <p:nvPr/>
        </p:nvSpPr>
        <p:spPr>
          <a:xfrm>
            <a:off x="6705601" y="4891926"/>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47" name="Google Shape;1347;p12"/>
          <p:cNvSpPr/>
          <p:nvPr/>
        </p:nvSpPr>
        <p:spPr>
          <a:xfrm rot="10800000">
            <a:off x="6700105" y="4831420"/>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aphicFrame>
        <p:nvGraphicFramePr>
          <p:cNvPr id="1348" name="Google Shape;1348;p12"/>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sp>
        <p:nvSpPr>
          <p:cNvPr id="1353" name="Google Shape;1353;p13"/>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08</a:t>
            </a:r>
            <a:endParaRPr/>
          </a:p>
        </p:txBody>
      </p:sp>
      <p:sp>
        <p:nvSpPr>
          <p:cNvPr id="1354" name="Google Shape;1354;p13"/>
          <p:cNvSpPr/>
          <p:nvPr/>
        </p:nvSpPr>
        <p:spPr>
          <a:xfrm>
            <a:off x="393331" y="1952208"/>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355" name="Google Shape;1355;p13"/>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56" name="Google Shape;1356;p13"/>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357" name="Google Shape;1357;p13"/>
          <p:cNvGrpSpPr/>
          <p:nvPr/>
        </p:nvGrpSpPr>
        <p:grpSpPr>
          <a:xfrm>
            <a:off x="544941" y="2100644"/>
            <a:ext cx="206029" cy="197022"/>
            <a:chOff x="1812702" y="4615132"/>
            <a:chExt cx="771644" cy="737910"/>
          </a:xfrm>
        </p:grpSpPr>
        <p:sp>
          <p:nvSpPr>
            <p:cNvPr id="1358" name="Google Shape;1358;p13"/>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59" name="Google Shape;1359;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360" name="Google Shape;1360;p13"/>
          <p:cNvGrpSpPr/>
          <p:nvPr/>
        </p:nvGrpSpPr>
        <p:grpSpPr>
          <a:xfrm>
            <a:off x="544941" y="2352649"/>
            <a:ext cx="206029" cy="197022"/>
            <a:chOff x="1812702" y="4615132"/>
            <a:chExt cx="771644" cy="737910"/>
          </a:xfrm>
        </p:grpSpPr>
        <p:sp>
          <p:nvSpPr>
            <p:cNvPr id="1361" name="Google Shape;1361;p13"/>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62" name="Google Shape;1362;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363" name="Google Shape;1363;p13"/>
          <p:cNvGrpSpPr/>
          <p:nvPr/>
        </p:nvGrpSpPr>
        <p:grpSpPr>
          <a:xfrm>
            <a:off x="544941" y="3238777"/>
            <a:ext cx="206029" cy="197022"/>
            <a:chOff x="1812702" y="4615126"/>
            <a:chExt cx="771644" cy="737909"/>
          </a:xfrm>
        </p:grpSpPr>
        <p:sp>
          <p:nvSpPr>
            <p:cNvPr id="1364" name="Google Shape;1364;p13"/>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65" name="Google Shape;1365;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366" name="Google Shape;1366;p13"/>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67" name="Google Shape;1367;p13"/>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68" name="Google Shape;1368;p13"/>
          <p:cNvSpPr txBox="1"/>
          <p:nvPr/>
        </p:nvSpPr>
        <p:spPr>
          <a:xfrm>
            <a:off x="2262143" y="1670242"/>
            <a:ext cx="3497532"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Define propensity-to-buy (PtB) factors</a:t>
            </a:r>
            <a:endParaRPr/>
          </a:p>
        </p:txBody>
      </p:sp>
      <p:cxnSp>
        <p:nvCxnSpPr>
          <p:cNvPr id="1369" name="Google Shape;1369;p13"/>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370" name="Google Shape;1370;p13"/>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371" name="Google Shape;1371;p13"/>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72" name="Google Shape;1372;p13"/>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grpSp>
        <p:nvGrpSpPr>
          <p:cNvPr id="1373" name="Google Shape;1373;p13"/>
          <p:cNvGrpSpPr/>
          <p:nvPr/>
        </p:nvGrpSpPr>
        <p:grpSpPr>
          <a:xfrm>
            <a:off x="542627" y="4758874"/>
            <a:ext cx="206029" cy="197022"/>
            <a:chOff x="1812702" y="4615132"/>
            <a:chExt cx="771644" cy="737910"/>
          </a:xfrm>
        </p:grpSpPr>
        <p:sp>
          <p:nvSpPr>
            <p:cNvPr id="1374" name="Google Shape;1374;p13"/>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75" name="Google Shape;1375;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376" name="Google Shape;1376;p13"/>
          <p:cNvGrpSpPr/>
          <p:nvPr/>
        </p:nvGrpSpPr>
        <p:grpSpPr>
          <a:xfrm>
            <a:off x="538805" y="5045069"/>
            <a:ext cx="206029" cy="197022"/>
            <a:chOff x="1812702" y="4615132"/>
            <a:chExt cx="771644" cy="737910"/>
          </a:xfrm>
        </p:grpSpPr>
        <p:sp>
          <p:nvSpPr>
            <p:cNvPr id="1377" name="Google Shape;1377;p13"/>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78" name="Google Shape;1378;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sp>
        <p:nvSpPr>
          <p:cNvPr id="1379" name="Google Shape;1379;p13"/>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80" name="Google Shape;1380;p13"/>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381" name="Google Shape;1381;p13"/>
          <p:cNvSpPr txBox="1"/>
          <p:nvPr/>
        </p:nvSpPr>
        <p:spPr>
          <a:xfrm>
            <a:off x="2262143" y="4145472"/>
            <a:ext cx="336516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 is responsible for what</a:t>
            </a:r>
            <a:endParaRPr/>
          </a:p>
        </p:txBody>
      </p:sp>
      <p:cxnSp>
        <p:nvCxnSpPr>
          <p:cNvPr id="1382" name="Google Shape;1382;p13"/>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383" name="Google Shape;1383;p13"/>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Define Propensity-to-Buy (PtB) Factors:</a:t>
            </a:r>
            <a:br>
              <a:rPr lang="en-US"/>
            </a:br>
            <a:r>
              <a:rPr lang="en-US"/>
              <a:t>Determine the firmographic inputs that are used in the Account Score</a:t>
            </a:r>
            <a:endParaRPr/>
          </a:p>
        </p:txBody>
      </p:sp>
      <p:sp>
        <p:nvSpPr>
          <p:cNvPr id="1384" name="Google Shape;1384;p13"/>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nvGrpSpPr>
          <p:cNvPr id="1385" name="Google Shape;1385;p13"/>
          <p:cNvGrpSpPr/>
          <p:nvPr/>
        </p:nvGrpSpPr>
        <p:grpSpPr>
          <a:xfrm>
            <a:off x="539241" y="5324179"/>
            <a:ext cx="206029" cy="197022"/>
            <a:chOff x="1812702" y="4615132"/>
            <a:chExt cx="771644" cy="737910"/>
          </a:xfrm>
        </p:grpSpPr>
        <p:sp>
          <p:nvSpPr>
            <p:cNvPr id="1386" name="Google Shape;1386;p13"/>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87" name="Google Shape;1387;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388" name="Google Shape;1388;p13"/>
          <p:cNvGrpSpPr/>
          <p:nvPr/>
        </p:nvGrpSpPr>
        <p:grpSpPr>
          <a:xfrm>
            <a:off x="535900" y="5621521"/>
            <a:ext cx="206029" cy="197022"/>
            <a:chOff x="1812702" y="4615132"/>
            <a:chExt cx="771644" cy="737910"/>
          </a:xfrm>
        </p:grpSpPr>
        <p:sp>
          <p:nvSpPr>
            <p:cNvPr id="1389" name="Google Shape;1389;p13"/>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90" name="Google Shape;1390;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grpSp>
        <p:nvGrpSpPr>
          <p:cNvPr id="1391" name="Google Shape;1391;p13"/>
          <p:cNvGrpSpPr/>
          <p:nvPr/>
        </p:nvGrpSpPr>
        <p:grpSpPr>
          <a:xfrm>
            <a:off x="544941" y="2896698"/>
            <a:ext cx="206029" cy="197022"/>
            <a:chOff x="1812702" y="4615132"/>
            <a:chExt cx="771644" cy="737910"/>
          </a:xfrm>
        </p:grpSpPr>
        <p:sp>
          <p:nvSpPr>
            <p:cNvPr id="1392" name="Google Shape;1392;p13"/>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93" name="Google Shape;1393;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pic>
        <p:nvPicPr>
          <p:cNvPr id="1394" name="Google Shape;1394;p13"/>
          <p:cNvPicPr preferRelativeResize="0"/>
          <p:nvPr/>
        </p:nvPicPr>
        <p:blipFill rotWithShape="1">
          <a:blip r:embed="rId3">
            <a:alphaModFix/>
          </a:blip>
          <a:srcRect b="0" l="0" r="0" t="0"/>
          <a:stretch/>
        </p:blipFill>
        <p:spPr>
          <a:xfrm>
            <a:off x="6145015" y="1587345"/>
            <a:ext cx="5775236" cy="2834382"/>
          </a:xfrm>
          <a:prstGeom prst="rect">
            <a:avLst/>
          </a:prstGeom>
          <a:noFill/>
          <a:ln>
            <a:noFill/>
          </a:ln>
        </p:spPr>
      </p:pic>
      <p:sp>
        <p:nvSpPr>
          <p:cNvPr id="1395" name="Google Shape;1395;p13"/>
          <p:cNvSpPr/>
          <p:nvPr/>
        </p:nvSpPr>
        <p:spPr>
          <a:xfrm>
            <a:off x="916915" y="4785403"/>
            <a:ext cx="4710391" cy="104644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member who analyzes data for PtB factors; manages data build</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Determine team who QAs approach and supports Expert Panel</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team member who runs expert panel; guides analyst on specifics</a:t>
            </a:r>
            <a:endParaRPr/>
          </a:p>
          <a:p>
            <a:pPr indent="0" lvl="0" marL="0" marR="0" rtl="0" algn="l">
              <a:lnSpc>
                <a:spcPct val="100000"/>
              </a:lnSpc>
              <a:spcBef>
                <a:spcPts val="8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Tenured sales reps and managers – participate in Expert Panel</a:t>
            </a:r>
            <a:endParaRPr b="0" i="0" sz="1400" u="none" cap="none" strike="noStrike">
              <a:solidFill>
                <a:srgbClr val="4C4845"/>
              </a:solidFill>
              <a:latin typeface="Calibri"/>
              <a:ea typeface="Calibri"/>
              <a:cs typeface="Calibri"/>
              <a:sym typeface="Calibri"/>
            </a:endParaRPr>
          </a:p>
        </p:txBody>
      </p:sp>
      <p:sp>
        <p:nvSpPr>
          <p:cNvPr id="1396" name="Google Shape;1396;p13"/>
          <p:cNvSpPr/>
          <p:nvPr/>
        </p:nvSpPr>
        <p:spPr>
          <a:xfrm>
            <a:off x="914400" y="2109026"/>
            <a:ext cx="4804755" cy="157992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Educate company how PtB factors are inputs to the Account Score. </a:t>
            </a:r>
            <a:endParaRPr/>
          </a:p>
          <a:p>
            <a:pPr indent="0" lvl="0" marL="0" marR="0" rtl="0" algn="l">
              <a:lnSpc>
                <a:spcPct val="100000"/>
              </a:lnSpc>
              <a:spcBef>
                <a:spcPts val="2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Conduct Expert Panel with the sales org to get their input on what factors are most important and potential weighting. </a:t>
            </a:r>
            <a:r>
              <a:rPr b="1" i="0" lang="en-US" sz="1200" u="none" cap="none" strike="noStrike">
                <a:solidFill>
                  <a:srgbClr val="4C4845"/>
                </a:solidFill>
                <a:latin typeface="Calibri"/>
                <a:ea typeface="Calibri"/>
                <a:cs typeface="Calibri"/>
                <a:sym typeface="Calibri"/>
              </a:rPr>
              <a:t>This should happen in first week(s) of project</a:t>
            </a:r>
            <a:endParaRPr b="0" i="0" sz="1200" u="none" cap="none" strike="noStrike">
              <a:solidFill>
                <a:srgbClr val="4C4845"/>
              </a:solidFill>
              <a:latin typeface="Calibri"/>
              <a:ea typeface="Calibri"/>
              <a:cs typeface="Calibri"/>
              <a:sym typeface="Calibri"/>
            </a:endParaRPr>
          </a:p>
          <a:p>
            <a:pPr indent="0" lvl="0" marL="0" marR="0" rtl="0" algn="l">
              <a:lnSpc>
                <a:spcPct val="100000"/>
              </a:lnSpc>
              <a:spcBef>
                <a:spcPts val="2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Analyze various data factors for what is most predictive of what makes an “ideal” account</a:t>
            </a:r>
            <a:endParaRPr/>
          </a:p>
          <a:p>
            <a:pPr indent="0" lvl="0" marL="0" marR="0" rtl="0" algn="l">
              <a:lnSpc>
                <a:spcPct val="100000"/>
              </a:lnSpc>
              <a:spcBef>
                <a:spcPts val="2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Determine if different PtB factors are needed for customers vs. prospects</a:t>
            </a:r>
            <a:endParaRPr/>
          </a:p>
          <a:p>
            <a:pPr indent="0" lvl="0" marL="0" marR="0" rtl="0" algn="l">
              <a:lnSpc>
                <a:spcPct val="100000"/>
              </a:lnSpc>
              <a:spcBef>
                <a:spcPts val="200"/>
              </a:spcBef>
              <a:spcAft>
                <a:spcPts val="0"/>
              </a:spcAft>
              <a:buClr>
                <a:srgbClr val="4C4845"/>
              </a:buClr>
              <a:buSzPts val="1200"/>
              <a:buFont typeface="Calibri"/>
              <a:buNone/>
            </a:pPr>
            <a:r>
              <a:rPr b="1" i="0" lang="en-US" sz="1200" u="none" cap="none" strike="noStrike">
                <a:solidFill>
                  <a:srgbClr val="4C4845"/>
                </a:solidFill>
                <a:latin typeface="Calibri"/>
                <a:ea typeface="Calibri"/>
                <a:cs typeface="Calibri"/>
                <a:sym typeface="Calibri"/>
              </a:rPr>
              <a:t>Select PtB factors that are firmographic; avoid nurture factors if possible </a:t>
            </a:r>
            <a:endParaRPr b="0" i="0" sz="1200" u="none" cap="none" strike="noStrike">
              <a:solidFill>
                <a:srgbClr val="4C4845"/>
              </a:solidFill>
              <a:latin typeface="Calibri"/>
              <a:ea typeface="Calibri"/>
              <a:cs typeface="Calibri"/>
              <a:sym typeface="Calibri"/>
            </a:endParaRPr>
          </a:p>
        </p:txBody>
      </p:sp>
      <p:grpSp>
        <p:nvGrpSpPr>
          <p:cNvPr id="1397" name="Google Shape;1397;p13"/>
          <p:cNvGrpSpPr/>
          <p:nvPr/>
        </p:nvGrpSpPr>
        <p:grpSpPr>
          <a:xfrm>
            <a:off x="544941" y="3495935"/>
            <a:ext cx="206029" cy="197022"/>
            <a:chOff x="1812702" y="4615126"/>
            <a:chExt cx="771644" cy="737909"/>
          </a:xfrm>
        </p:grpSpPr>
        <p:sp>
          <p:nvSpPr>
            <p:cNvPr id="1398" name="Google Shape;1398;p13"/>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399" name="Google Shape;1399;p13"/>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05</a:t>
              </a:r>
              <a:endParaRPr b="1" i="0" sz="1050" u="none" cap="none" strike="noStrike">
                <a:solidFill>
                  <a:srgbClr val="FFFFFF"/>
                </a:solidFill>
                <a:latin typeface="Calibri"/>
                <a:ea typeface="Calibri"/>
                <a:cs typeface="Calibri"/>
                <a:sym typeface="Calibri"/>
              </a:endParaRPr>
            </a:p>
          </p:txBody>
        </p:sp>
      </p:grpSp>
      <p:sp>
        <p:nvSpPr>
          <p:cNvPr id="1400" name="Google Shape;1400;p13"/>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401" name="Google Shape;1401;p13"/>
          <p:cNvSpPr/>
          <p:nvPr/>
        </p:nvSpPr>
        <p:spPr>
          <a:xfrm>
            <a:off x="6394638" y="5272848"/>
            <a:ext cx="5683062"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Company has agreed with the set of factors to be </a:t>
            </a:r>
            <a:br>
              <a:rPr b="0" i="0" lang="en-US" sz="2000" u="none" cap="none" strike="noStrike">
                <a:solidFill>
                  <a:srgbClr val="4C4845"/>
                </a:solidFill>
                <a:latin typeface="Calibri"/>
                <a:ea typeface="Calibri"/>
                <a:cs typeface="Calibri"/>
                <a:sym typeface="Calibri"/>
              </a:rPr>
            </a:br>
            <a:r>
              <a:rPr b="0" i="0" lang="en-US" sz="2000" u="none" cap="none" strike="noStrike">
                <a:solidFill>
                  <a:srgbClr val="4C4845"/>
                </a:solidFill>
                <a:latin typeface="Calibri"/>
                <a:ea typeface="Calibri"/>
                <a:cs typeface="Calibri"/>
                <a:sym typeface="Calibri"/>
              </a:rPr>
              <a:t>used in the Account Score and the weighting of </a:t>
            </a:r>
            <a:br>
              <a:rPr b="0" i="0" lang="en-US" sz="2000" u="none" cap="none" strike="noStrike">
                <a:solidFill>
                  <a:srgbClr val="4C4845"/>
                </a:solidFill>
                <a:latin typeface="Calibri"/>
                <a:ea typeface="Calibri"/>
                <a:cs typeface="Calibri"/>
                <a:sym typeface="Calibri"/>
              </a:rPr>
            </a:br>
            <a:r>
              <a:rPr b="0" i="0" lang="en-US" sz="2000" u="none" cap="none" strike="noStrike">
                <a:solidFill>
                  <a:srgbClr val="4C4845"/>
                </a:solidFill>
                <a:latin typeface="Calibri"/>
                <a:ea typeface="Calibri"/>
                <a:cs typeface="Calibri"/>
                <a:sym typeface="Calibri"/>
              </a:rPr>
              <a:t>each factor</a:t>
            </a:r>
            <a:endParaRPr b="1" i="0" sz="2000" u="none" cap="none" strike="noStrike">
              <a:solidFill>
                <a:srgbClr val="4C4846"/>
              </a:solidFill>
              <a:latin typeface="Calibri"/>
              <a:ea typeface="Calibri"/>
              <a:cs typeface="Calibri"/>
              <a:sym typeface="Calibri"/>
            </a:endParaRPr>
          </a:p>
        </p:txBody>
      </p:sp>
      <p:sp>
        <p:nvSpPr>
          <p:cNvPr id="1402" name="Google Shape;1402;p13"/>
          <p:cNvSpPr/>
          <p:nvPr/>
        </p:nvSpPr>
        <p:spPr>
          <a:xfrm>
            <a:off x="6376708" y="475887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403" name="Google Shape;1403;p13"/>
          <p:cNvSpPr/>
          <p:nvPr/>
        </p:nvSpPr>
        <p:spPr>
          <a:xfrm>
            <a:off x="6705601" y="488894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04" name="Google Shape;1404;p13"/>
          <p:cNvSpPr/>
          <p:nvPr/>
        </p:nvSpPr>
        <p:spPr>
          <a:xfrm rot="10800000">
            <a:off x="6700105" y="482844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405" name="Google Shape;1405;p13"/>
          <p:cNvSpPr/>
          <p:nvPr/>
        </p:nvSpPr>
        <p:spPr>
          <a:xfrm>
            <a:off x="10638112" y="2638885"/>
            <a:ext cx="293745" cy="105956"/>
          </a:xfrm>
          <a:prstGeom prst="rect">
            <a:avLst/>
          </a:prstGeom>
          <a:solidFill>
            <a:schemeClr val="lt1"/>
          </a:solidFill>
          <a:ln>
            <a:noFill/>
          </a:ln>
        </p:spPr>
        <p:txBody>
          <a:bodyPr anchorCtr="0" anchor="t" bIns="182875" lIns="182875" spcFirstLastPara="1" rIns="182875" wrap="square" tIns="182875">
            <a:noAutofit/>
          </a:bodyPr>
          <a:lstStyle/>
          <a:p>
            <a:pPr indent="0" lvl="0" marL="0" marR="0" rtl="0" algn="l">
              <a:spcBef>
                <a:spcPts val="0"/>
              </a:spcBef>
              <a:spcAft>
                <a:spcPts val="0"/>
              </a:spcAft>
              <a:buNone/>
            </a:pPr>
            <a:r>
              <a:t/>
            </a:r>
            <a:endParaRPr sz="1200">
              <a:solidFill>
                <a:schemeClr val="dk2"/>
              </a:solidFill>
              <a:latin typeface="Calibri"/>
              <a:ea typeface="Calibri"/>
              <a:cs typeface="Calibri"/>
              <a:sym typeface="Calibri"/>
            </a:endParaRPr>
          </a:p>
        </p:txBody>
      </p:sp>
      <p:graphicFrame>
        <p:nvGraphicFramePr>
          <p:cNvPr id="1406" name="Google Shape;1406;p13"/>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4"/>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Create the Account Score:</a:t>
            </a:r>
            <a:br>
              <a:rPr lang="en-US"/>
            </a:br>
            <a:r>
              <a:rPr lang="en-US"/>
              <a:t>Take the PTB factors and translate those into an account score</a:t>
            </a:r>
            <a:endParaRPr/>
          </a:p>
        </p:txBody>
      </p:sp>
      <p:sp>
        <p:nvSpPr>
          <p:cNvPr id="1412" name="Google Shape;1412;p14"/>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413" name="Google Shape;1413;p14"/>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14" name="Google Shape;1414;p14"/>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415" name="Google Shape;1415;p14"/>
          <p:cNvGrpSpPr/>
          <p:nvPr/>
        </p:nvGrpSpPr>
        <p:grpSpPr>
          <a:xfrm>
            <a:off x="543494" y="2220188"/>
            <a:ext cx="206029" cy="197022"/>
            <a:chOff x="1812702" y="4615132"/>
            <a:chExt cx="771644" cy="737910"/>
          </a:xfrm>
        </p:grpSpPr>
        <p:sp>
          <p:nvSpPr>
            <p:cNvPr id="1416" name="Google Shape;1416;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17" name="Google Shape;1417;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418" name="Google Shape;1418;p14"/>
          <p:cNvGrpSpPr/>
          <p:nvPr/>
        </p:nvGrpSpPr>
        <p:grpSpPr>
          <a:xfrm>
            <a:off x="543494" y="2590288"/>
            <a:ext cx="206029" cy="197022"/>
            <a:chOff x="1812702" y="4615132"/>
            <a:chExt cx="771644" cy="737910"/>
          </a:xfrm>
        </p:grpSpPr>
        <p:sp>
          <p:nvSpPr>
            <p:cNvPr id="1419" name="Google Shape;1419;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20" name="Google Shape;1420;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421" name="Google Shape;1421;p14"/>
          <p:cNvGrpSpPr/>
          <p:nvPr/>
        </p:nvGrpSpPr>
        <p:grpSpPr>
          <a:xfrm>
            <a:off x="543494" y="2960388"/>
            <a:ext cx="206029" cy="197022"/>
            <a:chOff x="1812702" y="4615132"/>
            <a:chExt cx="771644" cy="737910"/>
          </a:xfrm>
        </p:grpSpPr>
        <p:sp>
          <p:nvSpPr>
            <p:cNvPr id="1422" name="Google Shape;1422;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23" name="Google Shape;1423;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424" name="Google Shape;1424;p14"/>
          <p:cNvGrpSpPr/>
          <p:nvPr/>
        </p:nvGrpSpPr>
        <p:grpSpPr>
          <a:xfrm>
            <a:off x="543494" y="3330489"/>
            <a:ext cx="206029" cy="197022"/>
            <a:chOff x="1812702" y="4615132"/>
            <a:chExt cx="771644" cy="737910"/>
          </a:xfrm>
        </p:grpSpPr>
        <p:sp>
          <p:nvSpPr>
            <p:cNvPr id="1425" name="Google Shape;1425;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26" name="Google Shape;1426;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427" name="Google Shape;1427;p14"/>
          <p:cNvSpPr txBox="1"/>
          <p:nvPr/>
        </p:nvSpPr>
        <p:spPr>
          <a:xfrm>
            <a:off x="914399" y="2169464"/>
            <a:ext cx="4990745" cy="1415772"/>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Take the PtB factors from the prior step and incorporate that as a “formula” in the model</a:t>
            </a:r>
            <a:endParaRPr/>
          </a:p>
          <a:p>
            <a:pPr indent="0" lvl="0" marL="0" marR="0" rtl="0" algn="l">
              <a:lnSpc>
                <a:spcPct val="100000"/>
              </a:lnSpc>
              <a:spcBef>
                <a:spcPts val="60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Overlay a “score” onto each account based on the PtB factors</a:t>
            </a:r>
            <a:endParaRPr/>
          </a:p>
          <a:p>
            <a:pPr indent="0" lvl="0" marL="0" marR="0" rtl="0" algn="l">
              <a:lnSpc>
                <a:spcPct val="100000"/>
              </a:lnSpc>
              <a:spcBef>
                <a:spcPts val="60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Build the model so it is dynamic and can be augmented if the factors and/or weights change over time</a:t>
            </a:r>
            <a:endParaRPr/>
          </a:p>
          <a:p>
            <a:pPr indent="0" lvl="0" marL="0" marR="0" rtl="0" algn="l">
              <a:lnSpc>
                <a:spcPct val="100000"/>
              </a:lnSpc>
              <a:spcBef>
                <a:spcPts val="60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Validate the output of the Account Score to ensure it’s accurate. For example, review the top customers and see what their scores are (should be near 100).</a:t>
            </a:r>
            <a:endParaRPr/>
          </a:p>
        </p:txBody>
      </p:sp>
      <p:sp>
        <p:nvSpPr>
          <p:cNvPr id="1428" name="Google Shape;1428;p14"/>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29" name="Google Shape;1429;p14"/>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30" name="Google Shape;1430;p14"/>
          <p:cNvSpPr txBox="1"/>
          <p:nvPr/>
        </p:nvSpPr>
        <p:spPr>
          <a:xfrm>
            <a:off x="2253597" y="165485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Create the Account Score</a:t>
            </a:r>
            <a:endParaRPr/>
          </a:p>
        </p:txBody>
      </p:sp>
      <p:cxnSp>
        <p:nvCxnSpPr>
          <p:cNvPr id="1431" name="Google Shape;1431;p14"/>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432" name="Google Shape;1432;p14"/>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433" name="Google Shape;1433;p14"/>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34" name="Google Shape;1434;p14"/>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grpSp>
        <p:nvGrpSpPr>
          <p:cNvPr id="1435" name="Google Shape;1435;p14"/>
          <p:cNvGrpSpPr/>
          <p:nvPr/>
        </p:nvGrpSpPr>
        <p:grpSpPr>
          <a:xfrm>
            <a:off x="543494" y="4695418"/>
            <a:ext cx="206029" cy="197022"/>
            <a:chOff x="1812702" y="4615132"/>
            <a:chExt cx="771644" cy="737910"/>
          </a:xfrm>
        </p:grpSpPr>
        <p:sp>
          <p:nvSpPr>
            <p:cNvPr id="1436" name="Google Shape;1436;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37" name="Google Shape;1437;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438" name="Google Shape;1438;p14"/>
          <p:cNvGrpSpPr/>
          <p:nvPr/>
        </p:nvGrpSpPr>
        <p:grpSpPr>
          <a:xfrm>
            <a:off x="543494" y="5065518"/>
            <a:ext cx="206029" cy="197022"/>
            <a:chOff x="1812702" y="4615132"/>
            <a:chExt cx="771644" cy="737910"/>
          </a:xfrm>
        </p:grpSpPr>
        <p:sp>
          <p:nvSpPr>
            <p:cNvPr id="1439" name="Google Shape;1439;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40" name="Google Shape;1440;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441" name="Google Shape;1441;p14"/>
          <p:cNvGrpSpPr/>
          <p:nvPr/>
        </p:nvGrpSpPr>
        <p:grpSpPr>
          <a:xfrm>
            <a:off x="543494" y="5435618"/>
            <a:ext cx="206029" cy="197022"/>
            <a:chOff x="1812702" y="4615132"/>
            <a:chExt cx="771644" cy="737910"/>
          </a:xfrm>
        </p:grpSpPr>
        <p:sp>
          <p:nvSpPr>
            <p:cNvPr id="1442" name="Google Shape;1442;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43" name="Google Shape;1443;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444" name="Google Shape;1444;p14"/>
          <p:cNvGrpSpPr/>
          <p:nvPr/>
        </p:nvGrpSpPr>
        <p:grpSpPr>
          <a:xfrm>
            <a:off x="543494" y="5805719"/>
            <a:ext cx="206029" cy="197022"/>
            <a:chOff x="1812702" y="4615132"/>
            <a:chExt cx="771644" cy="737910"/>
          </a:xfrm>
        </p:grpSpPr>
        <p:sp>
          <p:nvSpPr>
            <p:cNvPr id="1445" name="Google Shape;1445;p14"/>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46" name="Google Shape;1446;p14"/>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447" name="Google Shape;1447;p14"/>
          <p:cNvSpPr txBox="1"/>
          <p:nvPr/>
        </p:nvSpPr>
        <p:spPr>
          <a:xfrm>
            <a:off x="914398" y="4631728"/>
            <a:ext cx="4990745"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Assign someone to build the account score formula into the workbook and to run the analysis</a:t>
            </a:r>
            <a:endParaRPr/>
          </a:p>
        </p:txBody>
      </p:sp>
      <p:sp>
        <p:nvSpPr>
          <p:cNvPr id="1448" name="Google Shape;1448;p14"/>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49" name="Google Shape;1449;p14"/>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50" name="Google Shape;1450;p14"/>
          <p:cNvSpPr txBox="1"/>
          <p:nvPr/>
        </p:nvSpPr>
        <p:spPr>
          <a:xfrm>
            <a:off x="2253597" y="413008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Who is responsible for what</a:t>
            </a:r>
            <a:endParaRPr/>
          </a:p>
        </p:txBody>
      </p:sp>
      <p:cxnSp>
        <p:nvCxnSpPr>
          <p:cNvPr id="1451" name="Google Shape;1451;p14"/>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452" name="Google Shape;1452;p14"/>
          <p:cNvSpPr txBox="1"/>
          <p:nvPr/>
        </p:nvSpPr>
        <p:spPr>
          <a:xfrm>
            <a:off x="914399" y="5449491"/>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Assign team member who validates output of account scores</a:t>
            </a:r>
            <a:endParaRPr/>
          </a:p>
        </p:txBody>
      </p:sp>
      <p:sp>
        <p:nvSpPr>
          <p:cNvPr id="1453" name="Google Shape;1453;p14"/>
          <p:cNvSpPr txBox="1"/>
          <p:nvPr/>
        </p:nvSpPr>
        <p:spPr>
          <a:xfrm>
            <a:off x="914399" y="5819592"/>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Expert panel– validate output of accounts scores</a:t>
            </a:r>
            <a:endParaRPr/>
          </a:p>
        </p:txBody>
      </p:sp>
      <p:sp>
        <p:nvSpPr>
          <p:cNvPr id="1454" name="Google Shape;1454;p14"/>
          <p:cNvSpPr txBox="1"/>
          <p:nvPr/>
        </p:nvSpPr>
        <p:spPr>
          <a:xfrm>
            <a:off x="914399" y="5079391"/>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Identify team to QA approach and output</a:t>
            </a:r>
            <a:endParaRPr/>
          </a:p>
        </p:txBody>
      </p:sp>
      <p:sp>
        <p:nvSpPr>
          <p:cNvPr id="1455" name="Google Shape;1455;p14"/>
          <p:cNvSpPr txBox="1"/>
          <p:nvPr/>
        </p:nvSpPr>
        <p:spPr>
          <a:xfrm>
            <a:off x="6179398" y="3846747"/>
            <a:ext cx="1006559"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D9A800"/>
              </a:buClr>
              <a:buSzPts val="1000"/>
              <a:buFont typeface="Calibri"/>
              <a:buNone/>
            </a:pPr>
            <a:r>
              <a:rPr b="0" i="0" lang="en-US" sz="1000" u="none" cap="none" strike="noStrike">
                <a:solidFill>
                  <a:srgbClr val="4C4846"/>
                </a:solidFill>
                <a:latin typeface="Calibri"/>
                <a:ea typeface="Calibri"/>
                <a:cs typeface="Calibri"/>
                <a:sym typeface="Calibri"/>
              </a:rPr>
              <a:t>Total company revenue</a:t>
            </a:r>
            <a:endParaRPr/>
          </a:p>
        </p:txBody>
      </p:sp>
      <p:sp>
        <p:nvSpPr>
          <p:cNvPr id="1456" name="Google Shape;1456;p14"/>
          <p:cNvSpPr/>
          <p:nvPr/>
        </p:nvSpPr>
        <p:spPr>
          <a:xfrm>
            <a:off x="6325905" y="2057400"/>
            <a:ext cx="708083" cy="708084"/>
          </a:xfrm>
          <a:prstGeom prst="ellipse">
            <a:avLst/>
          </a:prstGeom>
          <a:solidFill>
            <a:schemeClr val="accent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Company Rev.</a:t>
            </a:r>
            <a:endParaRPr/>
          </a:p>
        </p:txBody>
      </p:sp>
      <p:sp>
        <p:nvSpPr>
          <p:cNvPr id="1457" name="Google Shape;1457;p14"/>
          <p:cNvSpPr/>
          <p:nvPr/>
        </p:nvSpPr>
        <p:spPr>
          <a:xfrm>
            <a:off x="7512749" y="2057400"/>
            <a:ext cx="708083" cy="708084"/>
          </a:xfrm>
          <a:prstGeom prst="ellipse">
            <a:avLst/>
          </a:prstGeom>
          <a:solidFill>
            <a:schemeClr val="accent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Employee Size </a:t>
            </a:r>
            <a:endParaRPr b="1" i="0" sz="900" u="none" cap="none" strike="noStrike">
              <a:solidFill>
                <a:srgbClr val="FFFFFF"/>
              </a:solidFill>
              <a:latin typeface="Calibri"/>
              <a:ea typeface="Calibri"/>
              <a:cs typeface="Calibri"/>
              <a:sym typeface="Calibri"/>
            </a:endParaRPr>
          </a:p>
        </p:txBody>
      </p:sp>
      <p:sp>
        <p:nvSpPr>
          <p:cNvPr id="1458" name="Google Shape;1458;p14"/>
          <p:cNvSpPr/>
          <p:nvPr/>
        </p:nvSpPr>
        <p:spPr>
          <a:xfrm>
            <a:off x="8699593" y="2057400"/>
            <a:ext cx="708083" cy="708084"/>
          </a:xfrm>
          <a:prstGeom prst="ellipse">
            <a:avLst/>
          </a:prstGeom>
          <a:solidFill>
            <a:schemeClr val="accent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Company Growth %</a:t>
            </a:r>
            <a:endParaRPr b="1" i="0" sz="900" u="none" cap="none" strike="noStrike">
              <a:solidFill>
                <a:srgbClr val="FFFFFF"/>
              </a:solidFill>
              <a:latin typeface="Calibri"/>
              <a:ea typeface="Calibri"/>
              <a:cs typeface="Calibri"/>
              <a:sym typeface="Calibri"/>
            </a:endParaRPr>
          </a:p>
        </p:txBody>
      </p:sp>
      <p:sp>
        <p:nvSpPr>
          <p:cNvPr id="1459" name="Google Shape;1459;p14"/>
          <p:cNvSpPr/>
          <p:nvPr/>
        </p:nvSpPr>
        <p:spPr>
          <a:xfrm>
            <a:off x="9886437" y="2057400"/>
            <a:ext cx="708083" cy="708084"/>
          </a:xfrm>
          <a:prstGeom prst="ellipse">
            <a:avLst/>
          </a:prstGeom>
          <a:solidFill>
            <a:schemeClr val="accent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HQ</a:t>
            </a:r>
            <a:endParaRPr b="1" i="0" sz="900" u="none" cap="none" strike="noStrike">
              <a:solidFill>
                <a:srgbClr val="FFFFFF"/>
              </a:solidFill>
              <a:latin typeface="Calibri"/>
              <a:ea typeface="Calibri"/>
              <a:cs typeface="Calibri"/>
              <a:sym typeface="Calibri"/>
            </a:endParaRPr>
          </a:p>
        </p:txBody>
      </p:sp>
      <p:sp>
        <p:nvSpPr>
          <p:cNvPr id="1460" name="Google Shape;1460;p14"/>
          <p:cNvSpPr/>
          <p:nvPr/>
        </p:nvSpPr>
        <p:spPr>
          <a:xfrm>
            <a:off x="11073278" y="2057400"/>
            <a:ext cx="708083" cy="708084"/>
          </a:xfrm>
          <a:prstGeom prst="ellipse">
            <a:avLst/>
          </a:prstGeom>
          <a:solidFill>
            <a:srgbClr val="D9A800"/>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Total</a:t>
            </a:r>
            <a:endParaRPr b="1" i="0" sz="900" u="none" cap="none" strike="noStrike">
              <a:solidFill>
                <a:srgbClr val="FFFFFF"/>
              </a:solidFill>
              <a:latin typeface="Calibri"/>
              <a:ea typeface="Calibri"/>
              <a:cs typeface="Calibri"/>
              <a:sym typeface="Calibri"/>
            </a:endParaRPr>
          </a:p>
        </p:txBody>
      </p:sp>
      <p:sp>
        <p:nvSpPr>
          <p:cNvPr id="1461" name="Google Shape;1461;p14"/>
          <p:cNvSpPr txBox="1"/>
          <p:nvPr/>
        </p:nvSpPr>
        <p:spPr>
          <a:xfrm>
            <a:off x="7158794" y="2279036"/>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62" name="Google Shape;1462;p14"/>
          <p:cNvSpPr txBox="1"/>
          <p:nvPr/>
        </p:nvSpPr>
        <p:spPr>
          <a:xfrm>
            <a:off x="8345638" y="2279036"/>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63" name="Google Shape;1463;p14"/>
          <p:cNvSpPr txBox="1"/>
          <p:nvPr/>
        </p:nvSpPr>
        <p:spPr>
          <a:xfrm>
            <a:off x="9532482" y="2279036"/>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64" name="Google Shape;1464;p14"/>
          <p:cNvSpPr txBox="1"/>
          <p:nvPr/>
        </p:nvSpPr>
        <p:spPr>
          <a:xfrm>
            <a:off x="10719326" y="2279036"/>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65" name="Google Shape;1465;p14"/>
          <p:cNvSpPr/>
          <p:nvPr/>
        </p:nvSpPr>
        <p:spPr>
          <a:xfrm>
            <a:off x="6328636" y="2972134"/>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40 pts.</a:t>
            </a:r>
            <a:endParaRPr/>
          </a:p>
        </p:txBody>
      </p:sp>
      <p:sp>
        <p:nvSpPr>
          <p:cNvPr id="1466" name="Google Shape;1466;p14"/>
          <p:cNvSpPr/>
          <p:nvPr/>
        </p:nvSpPr>
        <p:spPr>
          <a:xfrm>
            <a:off x="7514796" y="2972134"/>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35 pts.</a:t>
            </a:r>
            <a:endParaRPr/>
          </a:p>
        </p:txBody>
      </p:sp>
      <p:sp>
        <p:nvSpPr>
          <p:cNvPr id="1467" name="Google Shape;1467;p14"/>
          <p:cNvSpPr/>
          <p:nvPr/>
        </p:nvSpPr>
        <p:spPr>
          <a:xfrm>
            <a:off x="8700956" y="2972134"/>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15 pts.</a:t>
            </a:r>
            <a:endParaRPr/>
          </a:p>
        </p:txBody>
      </p:sp>
      <p:sp>
        <p:nvSpPr>
          <p:cNvPr id="1468" name="Google Shape;1468;p14"/>
          <p:cNvSpPr/>
          <p:nvPr/>
        </p:nvSpPr>
        <p:spPr>
          <a:xfrm>
            <a:off x="9887116" y="2972134"/>
            <a:ext cx="708083" cy="708084"/>
          </a:xfrm>
          <a:prstGeom prst="ellipse">
            <a:avLst/>
          </a:prstGeom>
          <a:solidFill>
            <a:srgbClr val="1A2D3C"/>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10 pts.</a:t>
            </a:r>
            <a:endParaRPr/>
          </a:p>
        </p:txBody>
      </p:sp>
      <p:sp>
        <p:nvSpPr>
          <p:cNvPr id="1469" name="Google Shape;1469;p14"/>
          <p:cNvSpPr/>
          <p:nvPr/>
        </p:nvSpPr>
        <p:spPr>
          <a:xfrm>
            <a:off x="11073278" y="2972134"/>
            <a:ext cx="708083" cy="708084"/>
          </a:xfrm>
          <a:prstGeom prst="ellipse">
            <a:avLst/>
          </a:prstGeom>
          <a:solidFill>
            <a:srgbClr val="D9A800"/>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900"/>
              <a:buFont typeface="Calibri"/>
              <a:buNone/>
            </a:pPr>
            <a:r>
              <a:rPr b="1" i="0" lang="en-US" sz="900" u="none" cap="none" strike="noStrike">
                <a:solidFill>
                  <a:srgbClr val="FFFFFF"/>
                </a:solidFill>
                <a:latin typeface="Calibri"/>
                <a:ea typeface="Calibri"/>
                <a:cs typeface="Calibri"/>
                <a:sym typeface="Calibri"/>
              </a:rPr>
              <a:t>100 pts.</a:t>
            </a:r>
            <a:endParaRPr/>
          </a:p>
        </p:txBody>
      </p:sp>
      <p:sp>
        <p:nvSpPr>
          <p:cNvPr id="1470" name="Google Shape;1470;p14"/>
          <p:cNvSpPr txBox="1"/>
          <p:nvPr/>
        </p:nvSpPr>
        <p:spPr>
          <a:xfrm>
            <a:off x="7161183" y="3193770"/>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71" name="Google Shape;1471;p14"/>
          <p:cNvSpPr txBox="1"/>
          <p:nvPr/>
        </p:nvSpPr>
        <p:spPr>
          <a:xfrm>
            <a:off x="8347343" y="3193770"/>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72" name="Google Shape;1472;p14"/>
          <p:cNvSpPr txBox="1"/>
          <p:nvPr/>
        </p:nvSpPr>
        <p:spPr>
          <a:xfrm>
            <a:off x="9533503" y="3193770"/>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73" name="Google Shape;1473;p14"/>
          <p:cNvSpPr txBox="1"/>
          <p:nvPr/>
        </p:nvSpPr>
        <p:spPr>
          <a:xfrm>
            <a:off x="10719663" y="3193770"/>
            <a:ext cx="229149" cy="219133"/>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9A800"/>
              </a:buClr>
              <a:buSzPts val="2800"/>
              <a:buFont typeface="Calibri"/>
              <a:buNone/>
            </a:pPr>
            <a:r>
              <a:rPr b="1" i="0" lang="en-US" sz="2800" u="none" cap="none" strike="noStrike">
                <a:solidFill>
                  <a:srgbClr val="D9A800"/>
                </a:solidFill>
                <a:latin typeface="Calibri"/>
                <a:ea typeface="Calibri"/>
                <a:cs typeface="Calibri"/>
                <a:sym typeface="Calibri"/>
              </a:rPr>
              <a:t>=</a:t>
            </a:r>
            <a:endParaRPr/>
          </a:p>
        </p:txBody>
      </p:sp>
      <p:sp>
        <p:nvSpPr>
          <p:cNvPr id="1474" name="Google Shape;1474;p14"/>
          <p:cNvSpPr txBox="1"/>
          <p:nvPr/>
        </p:nvSpPr>
        <p:spPr>
          <a:xfrm>
            <a:off x="7366704" y="3769803"/>
            <a:ext cx="1006559" cy="461665"/>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D9A800"/>
              </a:buClr>
              <a:buSzPts val="1000"/>
              <a:buFont typeface="Calibri"/>
              <a:buNone/>
            </a:pPr>
            <a:r>
              <a:rPr b="0" i="0" lang="en-US" sz="1000" u="none" cap="none" strike="noStrike">
                <a:solidFill>
                  <a:srgbClr val="4C4846"/>
                </a:solidFill>
                <a:latin typeface="Calibri"/>
                <a:ea typeface="Calibri"/>
                <a:cs typeface="Calibri"/>
                <a:sym typeface="Calibri"/>
              </a:rPr>
              <a:t>Total employee headcount </a:t>
            </a:r>
            <a:br>
              <a:rPr b="0" i="0" lang="en-US" sz="1000" u="none" cap="none" strike="noStrike">
                <a:solidFill>
                  <a:srgbClr val="4C4846"/>
                </a:solidFill>
                <a:latin typeface="Calibri"/>
                <a:ea typeface="Calibri"/>
                <a:cs typeface="Calibri"/>
                <a:sym typeface="Calibri"/>
              </a:rPr>
            </a:br>
            <a:r>
              <a:rPr b="0" i="0" lang="en-US" sz="1000" u="none" cap="none" strike="noStrike">
                <a:solidFill>
                  <a:srgbClr val="4C4846"/>
                </a:solidFill>
                <a:latin typeface="Calibri"/>
                <a:ea typeface="Calibri"/>
                <a:cs typeface="Calibri"/>
                <a:sym typeface="Calibri"/>
              </a:rPr>
              <a:t>in company</a:t>
            </a:r>
            <a:endParaRPr/>
          </a:p>
        </p:txBody>
      </p:sp>
      <p:sp>
        <p:nvSpPr>
          <p:cNvPr id="1475" name="Google Shape;1475;p14"/>
          <p:cNvSpPr txBox="1"/>
          <p:nvPr/>
        </p:nvSpPr>
        <p:spPr>
          <a:xfrm>
            <a:off x="8554010" y="3769803"/>
            <a:ext cx="1006559" cy="461665"/>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D9A800"/>
              </a:buClr>
              <a:buSzPts val="1000"/>
              <a:buFont typeface="Calibri"/>
              <a:buNone/>
            </a:pPr>
            <a:r>
              <a:rPr b="0" i="0" lang="en-US" sz="1000" u="none" cap="none" strike="noStrike">
                <a:solidFill>
                  <a:srgbClr val="4C4846"/>
                </a:solidFill>
                <a:latin typeface="Calibri"/>
                <a:ea typeface="Calibri"/>
                <a:cs typeface="Calibri"/>
                <a:sym typeface="Calibri"/>
              </a:rPr>
              <a:t>Company revenue growth over </a:t>
            </a:r>
            <a:br>
              <a:rPr b="0" i="0" lang="en-US" sz="1000" u="none" cap="none" strike="noStrike">
                <a:solidFill>
                  <a:srgbClr val="4C4846"/>
                </a:solidFill>
                <a:latin typeface="Calibri"/>
                <a:ea typeface="Calibri"/>
                <a:cs typeface="Calibri"/>
                <a:sym typeface="Calibri"/>
              </a:rPr>
            </a:br>
            <a:r>
              <a:rPr b="0" i="0" lang="en-US" sz="1000" u="none" cap="none" strike="noStrike">
                <a:solidFill>
                  <a:srgbClr val="4C4846"/>
                </a:solidFill>
                <a:latin typeface="Calibri"/>
                <a:ea typeface="Calibri"/>
                <a:cs typeface="Calibri"/>
                <a:sym typeface="Calibri"/>
              </a:rPr>
              <a:t>3 years </a:t>
            </a:r>
            <a:endParaRPr/>
          </a:p>
        </p:txBody>
      </p:sp>
      <p:sp>
        <p:nvSpPr>
          <p:cNvPr id="1476" name="Google Shape;1476;p14"/>
          <p:cNvSpPr txBox="1"/>
          <p:nvPr/>
        </p:nvSpPr>
        <p:spPr>
          <a:xfrm>
            <a:off x="9741316" y="3769803"/>
            <a:ext cx="1006559" cy="307777"/>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D9A800"/>
              </a:buClr>
              <a:buSzPts val="1000"/>
              <a:buFont typeface="Calibri"/>
              <a:buNone/>
            </a:pPr>
            <a:r>
              <a:rPr b="0" i="0" lang="en-US" sz="1000" u="none" cap="none" strike="noStrike">
                <a:solidFill>
                  <a:srgbClr val="4C4846"/>
                </a:solidFill>
                <a:latin typeface="Calibri"/>
                <a:ea typeface="Calibri"/>
                <a:cs typeface="Calibri"/>
                <a:sym typeface="Calibri"/>
              </a:rPr>
              <a:t>HQ location of </a:t>
            </a:r>
            <a:br>
              <a:rPr b="0" i="0" lang="en-US" sz="1000" u="none" cap="none" strike="noStrike">
                <a:solidFill>
                  <a:srgbClr val="4C4846"/>
                </a:solidFill>
                <a:latin typeface="Calibri"/>
                <a:ea typeface="Calibri"/>
                <a:cs typeface="Calibri"/>
                <a:sym typeface="Calibri"/>
              </a:rPr>
            </a:br>
            <a:r>
              <a:rPr b="0" i="0" lang="en-US" sz="1000" u="none" cap="none" strike="noStrike">
                <a:solidFill>
                  <a:srgbClr val="4C4846"/>
                </a:solidFill>
                <a:latin typeface="Calibri"/>
                <a:ea typeface="Calibri"/>
                <a:cs typeface="Calibri"/>
                <a:sym typeface="Calibri"/>
              </a:rPr>
              <a:t>the company </a:t>
            </a:r>
            <a:endParaRPr/>
          </a:p>
        </p:txBody>
      </p:sp>
      <p:sp>
        <p:nvSpPr>
          <p:cNvPr id="1477" name="Google Shape;1477;p14"/>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09</a:t>
            </a:r>
            <a:endParaRPr/>
          </a:p>
        </p:txBody>
      </p:sp>
      <p:sp>
        <p:nvSpPr>
          <p:cNvPr id="1478" name="Google Shape;1478;p14"/>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479" name="Google Shape;1479;p14"/>
          <p:cNvSpPr/>
          <p:nvPr/>
        </p:nvSpPr>
        <p:spPr>
          <a:xfrm>
            <a:off x="397539" y="4023836"/>
            <a:ext cx="212249" cy="274854"/>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480" name="Google Shape;1480;p14"/>
          <p:cNvSpPr/>
          <p:nvPr/>
        </p:nvSpPr>
        <p:spPr>
          <a:xfrm>
            <a:off x="6394638" y="5336900"/>
            <a:ext cx="5683062"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2000"/>
              <a:buFont typeface="Calibri"/>
              <a:buNone/>
            </a:pPr>
            <a:r>
              <a:rPr b="0" i="0" lang="en-US" sz="2000" u="none" cap="none" strike="noStrike">
                <a:solidFill>
                  <a:srgbClr val="4C4846"/>
                </a:solidFill>
                <a:latin typeface="Calibri"/>
                <a:ea typeface="Calibri"/>
                <a:cs typeface="Calibri"/>
                <a:sym typeface="Calibri"/>
              </a:rPr>
              <a:t>All accounts have an ‘Account Score’ assigned to </a:t>
            </a:r>
            <a:br>
              <a:rPr b="0" i="0" lang="en-US" sz="2000" u="none" cap="none" strike="noStrike">
                <a:solidFill>
                  <a:srgbClr val="4C4846"/>
                </a:solidFill>
                <a:latin typeface="Calibri"/>
                <a:ea typeface="Calibri"/>
                <a:cs typeface="Calibri"/>
                <a:sym typeface="Calibri"/>
              </a:rPr>
            </a:br>
            <a:r>
              <a:rPr b="0" i="0" lang="en-US" sz="2000" u="none" cap="none" strike="noStrike">
                <a:solidFill>
                  <a:srgbClr val="4C4846"/>
                </a:solidFill>
                <a:latin typeface="Calibri"/>
                <a:ea typeface="Calibri"/>
                <a:cs typeface="Calibri"/>
                <a:sym typeface="Calibri"/>
              </a:rPr>
              <a:t>them and these are validated by key stakeholders</a:t>
            </a:r>
            <a:endParaRPr/>
          </a:p>
        </p:txBody>
      </p:sp>
      <p:sp>
        <p:nvSpPr>
          <p:cNvPr id="1481" name="Google Shape;1481;p14"/>
          <p:cNvSpPr/>
          <p:nvPr/>
        </p:nvSpPr>
        <p:spPr>
          <a:xfrm>
            <a:off x="6376708" y="4822926"/>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482" name="Google Shape;1482;p14"/>
          <p:cNvSpPr/>
          <p:nvPr/>
        </p:nvSpPr>
        <p:spPr>
          <a:xfrm>
            <a:off x="6705601" y="4953000"/>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83" name="Google Shape;1483;p14"/>
          <p:cNvSpPr/>
          <p:nvPr/>
        </p:nvSpPr>
        <p:spPr>
          <a:xfrm rot="10800000">
            <a:off x="6700105" y="4892494"/>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aphicFrame>
        <p:nvGraphicFramePr>
          <p:cNvPr id="1484" name="Google Shape;1484;p14"/>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8" name="Shape 1488"/>
        <p:cNvGrpSpPr/>
        <p:nvPr/>
      </p:nvGrpSpPr>
      <p:grpSpPr>
        <a:xfrm>
          <a:off x="0" y="0"/>
          <a:ext cx="0" cy="0"/>
          <a:chOff x="0" y="0"/>
          <a:chExt cx="0" cy="0"/>
        </a:xfrm>
      </p:grpSpPr>
      <p:sp>
        <p:nvSpPr>
          <p:cNvPr id="1489" name="Google Shape;1489;p15"/>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200"/>
              <a:buFont typeface="Calibri"/>
              <a:buNone/>
            </a:pPr>
            <a:r>
              <a:rPr lang="en-US" sz="2200"/>
              <a:t>Stratify Your Accounts into a Retain, Opportunity, Acquire or Develop (ROAD) Model:</a:t>
            </a:r>
            <a:br>
              <a:rPr lang="en-US" sz="2200"/>
            </a:br>
            <a:r>
              <a:rPr lang="en-US" sz="2200"/>
              <a:t>Determine what actions you need to take with each of your accounts</a:t>
            </a:r>
            <a:endParaRPr sz="2200"/>
          </a:p>
        </p:txBody>
      </p:sp>
      <p:sp>
        <p:nvSpPr>
          <p:cNvPr id="1490" name="Google Shape;1490;p15"/>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491" name="Google Shape;1491;p15"/>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492" name="Google Shape;1492;p15"/>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493" name="Google Shape;1493;p15"/>
          <p:cNvGrpSpPr/>
          <p:nvPr/>
        </p:nvGrpSpPr>
        <p:grpSpPr>
          <a:xfrm>
            <a:off x="543494" y="2220188"/>
            <a:ext cx="206029" cy="197022"/>
            <a:chOff x="1812702" y="4615132"/>
            <a:chExt cx="771644" cy="737910"/>
          </a:xfrm>
        </p:grpSpPr>
        <p:sp>
          <p:nvSpPr>
            <p:cNvPr id="1494" name="Google Shape;1494;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95" name="Google Shape;1495;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496" name="Google Shape;1496;p15"/>
          <p:cNvGrpSpPr/>
          <p:nvPr/>
        </p:nvGrpSpPr>
        <p:grpSpPr>
          <a:xfrm>
            <a:off x="543494" y="2590288"/>
            <a:ext cx="206029" cy="197022"/>
            <a:chOff x="1812702" y="4615132"/>
            <a:chExt cx="771644" cy="737910"/>
          </a:xfrm>
        </p:grpSpPr>
        <p:sp>
          <p:nvSpPr>
            <p:cNvPr id="1497" name="Google Shape;1497;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498" name="Google Shape;1498;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499" name="Google Shape;1499;p15"/>
          <p:cNvGrpSpPr/>
          <p:nvPr/>
        </p:nvGrpSpPr>
        <p:grpSpPr>
          <a:xfrm>
            <a:off x="543494" y="2960388"/>
            <a:ext cx="206029" cy="197022"/>
            <a:chOff x="1812702" y="4615132"/>
            <a:chExt cx="771644" cy="737910"/>
          </a:xfrm>
        </p:grpSpPr>
        <p:sp>
          <p:nvSpPr>
            <p:cNvPr id="1500" name="Google Shape;1500;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01" name="Google Shape;1501;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502" name="Google Shape;1502;p15"/>
          <p:cNvGrpSpPr/>
          <p:nvPr/>
        </p:nvGrpSpPr>
        <p:grpSpPr>
          <a:xfrm>
            <a:off x="543494" y="3330489"/>
            <a:ext cx="206029" cy="197022"/>
            <a:chOff x="1812702" y="4615132"/>
            <a:chExt cx="771644" cy="737910"/>
          </a:xfrm>
        </p:grpSpPr>
        <p:sp>
          <p:nvSpPr>
            <p:cNvPr id="1503" name="Google Shape;1503;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04" name="Google Shape;1504;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505" name="Google Shape;1505;p15"/>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06" name="Google Shape;1506;p15"/>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07" name="Google Shape;1507;p15"/>
          <p:cNvSpPr txBox="1"/>
          <p:nvPr/>
        </p:nvSpPr>
        <p:spPr>
          <a:xfrm>
            <a:off x="2253597" y="165485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Stratify Accounts into ROAD Model</a:t>
            </a:r>
            <a:endParaRPr/>
          </a:p>
        </p:txBody>
      </p:sp>
      <p:cxnSp>
        <p:nvCxnSpPr>
          <p:cNvPr id="1508" name="Google Shape;1508;p15"/>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509" name="Google Shape;1509;p15"/>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510" name="Google Shape;1510;p15"/>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11" name="Google Shape;1511;p15"/>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grpSp>
        <p:nvGrpSpPr>
          <p:cNvPr id="1512" name="Google Shape;1512;p15"/>
          <p:cNvGrpSpPr/>
          <p:nvPr/>
        </p:nvGrpSpPr>
        <p:grpSpPr>
          <a:xfrm>
            <a:off x="543494" y="4695418"/>
            <a:ext cx="206029" cy="197022"/>
            <a:chOff x="1812702" y="4615132"/>
            <a:chExt cx="771644" cy="737910"/>
          </a:xfrm>
        </p:grpSpPr>
        <p:sp>
          <p:nvSpPr>
            <p:cNvPr id="1513" name="Google Shape;1513;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14" name="Google Shape;1514;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515" name="Google Shape;1515;p15"/>
          <p:cNvGrpSpPr/>
          <p:nvPr/>
        </p:nvGrpSpPr>
        <p:grpSpPr>
          <a:xfrm>
            <a:off x="543494" y="5065518"/>
            <a:ext cx="206029" cy="197022"/>
            <a:chOff x="1812702" y="4615132"/>
            <a:chExt cx="771644" cy="737910"/>
          </a:xfrm>
        </p:grpSpPr>
        <p:sp>
          <p:nvSpPr>
            <p:cNvPr id="1516" name="Google Shape;1516;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17" name="Google Shape;1517;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518" name="Google Shape;1518;p15"/>
          <p:cNvGrpSpPr/>
          <p:nvPr/>
        </p:nvGrpSpPr>
        <p:grpSpPr>
          <a:xfrm>
            <a:off x="543494" y="5435618"/>
            <a:ext cx="206029" cy="197022"/>
            <a:chOff x="1812702" y="4615132"/>
            <a:chExt cx="771644" cy="737910"/>
          </a:xfrm>
        </p:grpSpPr>
        <p:sp>
          <p:nvSpPr>
            <p:cNvPr id="1519" name="Google Shape;1519;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20" name="Google Shape;1520;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521" name="Google Shape;1521;p15"/>
          <p:cNvGrpSpPr/>
          <p:nvPr/>
        </p:nvGrpSpPr>
        <p:grpSpPr>
          <a:xfrm>
            <a:off x="543494" y="5805719"/>
            <a:ext cx="206029" cy="197022"/>
            <a:chOff x="1812702" y="4615132"/>
            <a:chExt cx="771644" cy="737910"/>
          </a:xfrm>
        </p:grpSpPr>
        <p:sp>
          <p:nvSpPr>
            <p:cNvPr id="1522" name="Google Shape;1522;p15"/>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23" name="Google Shape;1523;p15"/>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524" name="Google Shape;1524;p15"/>
          <p:cNvSpPr txBox="1"/>
          <p:nvPr/>
        </p:nvSpPr>
        <p:spPr>
          <a:xfrm>
            <a:off x="914398" y="4709291"/>
            <a:ext cx="4990745"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Assign team member who calculates potential</a:t>
            </a:r>
            <a:endParaRPr/>
          </a:p>
        </p:txBody>
      </p:sp>
      <p:sp>
        <p:nvSpPr>
          <p:cNvPr id="1525" name="Google Shape;1525;p15"/>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26" name="Google Shape;1526;p15"/>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27" name="Google Shape;1527;p15"/>
          <p:cNvSpPr txBox="1"/>
          <p:nvPr/>
        </p:nvSpPr>
        <p:spPr>
          <a:xfrm>
            <a:off x="2253597" y="413008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Who is responsible for what</a:t>
            </a:r>
            <a:endParaRPr/>
          </a:p>
        </p:txBody>
      </p:sp>
      <p:cxnSp>
        <p:nvCxnSpPr>
          <p:cNvPr id="1528" name="Google Shape;1528;p15"/>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529" name="Google Shape;1529;p15"/>
          <p:cNvSpPr txBox="1"/>
          <p:nvPr/>
        </p:nvSpPr>
        <p:spPr>
          <a:xfrm>
            <a:off x="914399" y="5449491"/>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SME validates approach and output</a:t>
            </a:r>
            <a:endParaRPr b="0" i="0" sz="1100" u="none" cap="none" strike="noStrike">
              <a:solidFill>
                <a:srgbClr val="4C4846"/>
              </a:solidFill>
              <a:latin typeface="Calibri"/>
              <a:ea typeface="Calibri"/>
              <a:cs typeface="Calibri"/>
              <a:sym typeface="Calibri"/>
            </a:endParaRPr>
          </a:p>
        </p:txBody>
      </p:sp>
      <p:sp>
        <p:nvSpPr>
          <p:cNvPr id="1530" name="Google Shape;1530;p15"/>
          <p:cNvSpPr txBox="1"/>
          <p:nvPr/>
        </p:nvSpPr>
        <p:spPr>
          <a:xfrm>
            <a:off x="914399" y="5819592"/>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Expert panel– validate output</a:t>
            </a:r>
            <a:endParaRPr/>
          </a:p>
        </p:txBody>
      </p:sp>
      <p:sp>
        <p:nvSpPr>
          <p:cNvPr id="1531" name="Google Shape;1531;p15"/>
          <p:cNvSpPr txBox="1"/>
          <p:nvPr/>
        </p:nvSpPr>
        <p:spPr>
          <a:xfrm>
            <a:off x="914399" y="5079391"/>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Assign team to QA approach and output</a:t>
            </a:r>
            <a:endParaRPr b="0" i="0" sz="1100" u="none" cap="none" strike="noStrike">
              <a:solidFill>
                <a:srgbClr val="4C4846"/>
              </a:solidFill>
              <a:latin typeface="Calibri"/>
              <a:ea typeface="Calibri"/>
              <a:cs typeface="Calibri"/>
              <a:sym typeface="Calibri"/>
            </a:endParaRPr>
          </a:p>
        </p:txBody>
      </p:sp>
      <p:sp>
        <p:nvSpPr>
          <p:cNvPr id="1532" name="Google Shape;1532;p15"/>
          <p:cNvSpPr txBox="1"/>
          <p:nvPr/>
        </p:nvSpPr>
        <p:spPr>
          <a:xfrm>
            <a:off x="914398" y="2234061"/>
            <a:ext cx="4990745"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Determine ROAD model threshold and break points</a:t>
            </a:r>
            <a:endParaRPr/>
          </a:p>
        </p:txBody>
      </p:sp>
      <p:sp>
        <p:nvSpPr>
          <p:cNvPr id="1533" name="Google Shape;1533;p15"/>
          <p:cNvSpPr txBox="1"/>
          <p:nvPr/>
        </p:nvSpPr>
        <p:spPr>
          <a:xfrm>
            <a:off x="914399" y="2889623"/>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Model accounts into each threshold category – Retain, Opportunity, Acquire or Develop – based on their potential spend and propensity-to-buy</a:t>
            </a:r>
            <a:endParaRPr/>
          </a:p>
        </p:txBody>
      </p:sp>
      <p:sp>
        <p:nvSpPr>
          <p:cNvPr id="1534" name="Google Shape;1534;p15"/>
          <p:cNvSpPr txBox="1"/>
          <p:nvPr/>
        </p:nvSpPr>
        <p:spPr>
          <a:xfrm>
            <a:off x="914399" y="3344362"/>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Prepare for validation </a:t>
            </a:r>
            <a:endParaRPr b="0" i="0" sz="1100" u="none" cap="none" strike="noStrike">
              <a:solidFill>
                <a:srgbClr val="4C4846"/>
              </a:solidFill>
              <a:latin typeface="Calibri"/>
              <a:ea typeface="Calibri"/>
              <a:cs typeface="Calibri"/>
              <a:sym typeface="Calibri"/>
            </a:endParaRPr>
          </a:p>
        </p:txBody>
      </p:sp>
      <p:sp>
        <p:nvSpPr>
          <p:cNvPr id="1535" name="Google Shape;1535;p15"/>
          <p:cNvSpPr txBox="1"/>
          <p:nvPr/>
        </p:nvSpPr>
        <p:spPr>
          <a:xfrm>
            <a:off x="914399" y="2604161"/>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Test and validate the threshold criteria with example accounts; tweak as needed</a:t>
            </a:r>
            <a:endParaRPr b="0" i="0" sz="1100" u="none" cap="none" strike="noStrike">
              <a:solidFill>
                <a:srgbClr val="4C4846"/>
              </a:solidFill>
              <a:latin typeface="Calibri"/>
              <a:ea typeface="Calibri"/>
              <a:cs typeface="Calibri"/>
              <a:sym typeface="Calibri"/>
            </a:endParaRPr>
          </a:p>
        </p:txBody>
      </p:sp>
      <p:pic>
        <p:nvPicPr>
          <p:cNvPr id="1536" name="Google Shape;1536;p15"/>
          <p:cNvPicPr preferRelativeResize="0"/>
          <p:nvPr/>
        </p:nvPicPr>
        <p:blipFill rotWithShape="1">
          <a:blip r:embed="rId3">
            <a:alphaModFix/>
          </a:blip>
          <a:srcRect b="0" l="0" r="0" t="0"/>
          <a:stretch/>
        </p:blipFill>
        <p:spPr>
          <a:xfrm>
            <a:off x="6402323" y="1727397"/>
            <a:ext cx="5229825" cy="2296439"/>
          </a:xfrm>
          <a:prstGeom prst="rect">
            <a:avLst/>
          </a:prstGeom>
          <a:noFill/>
          <a:ln>
            <a:noFill/>
          </a:ln>
        </p:spPr>
      </p:pic>
      <p:sp>
        <p:nvSpPr>
          <p:cNvPr id="1537" name="Google Shape;1537;p15"/>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10</a:t>
            </a:r>
            <a:endParaRPr/>
          </a:p>
        </p:txBody>
      </p:sp>
      <p:sp>
        <p:nvSpPr>
          <p:cNvPr id="1538" name="Google Shape;1538;p15"/>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539" name="Google Shape;1539;p15"/>
          <p:cNvSpPr/>
          <p:nvPr/>
        </p:nvSpPr>
        <p:spPr>
          <a:xfrm>
            <a:off x="397539" y="4023836"/>
            <a:ext cx="212249" cy="274854"/>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540" name="Google Shape;1540;p15"/>
          <p:cNvSpPr/>
          <p:nvPr/>
        </p:nvSpPr>
        <p:spPr>
          <a:xfrm>
            <a:off x="6394638" y="4918573"/>
            <a:ext cx="5568762"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2000"/>
              <a:buFont typeface="Calibri"/>
              <a:buNone/>
            </a:pPr>
            <a:r>
              <a:rPr b="0" i="0" lang="en-US" sz="2000" u="none" cap="none" strike="noStrike">
                <a:solidFill>
                  <a:srgbClr val="4C4846"/>
                </a:solidFill>
                <a:latin typeface="Calibri"/>
                <a:ea typeface="Calibri"/>
                <a:cs typeface="Calibri"/>
                <a:sym typeface="Calibri"/>
              </a:rPr>
              <a:t>Stakeholders have agreed with potential and bookings thresholds and have agreed with the placement of customers and opportunities on </a:t>
            </a:r>
            <a:br>
              <a:rPr b="0" i="0" lang="en-US" sz="2000" u="none" cap="none" strike="noStrike">
                <a:solidFill>
                  <a:srgbClr val="4C4846"/>
                </a:solidFill>
                <a:latin typeface="Calibri"/>
                <a:ea typeface="Calibri"/>
                <a:cs typeface="Calibri"/>
                <a:sym typeface="Calibri"/>
              </a:rPr>
            </a:br>
            <a:r>
              <a:rPr b="0" i="0" lang="en-US" sz="2000" u="none" cap="none" strike="noStrike">
                <a:solidFill>
                  <a:srgbClr val="4C4846"/>
                </a:solidFill>
                <a:latin typeface="Calibri"/>
                <a:ea typeface="Calibri"/>
                <a:cs typeface="Calibri"/>
                <a:sym typeface="Calibri"/>
              </a:rPr>
              <a:t>the ROAD grid</a:t>
            </a:r>
            <a:endParaRPr/>
          </a:p>
        </p:txBody>
      </p:sp>
      <p:sp>
        <p:nvSpPr>
          <p:cNvPr id="1541" name="Google Shape;1541;p15"/>
          <p:cNvSpPr/>
          <p:nvPr/>
        </p:nvSpPr>
        <p:spPr>
          <a:xfrm>
            <a:off x="6376708" y="437571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542" name="Google Shape;1542;p15"/>
          <p:cNvSpPr/>
          <p:nvPr/>
        </p:nvSpPr>
        <p:spPr>
          <a:xfrm>
            <a:off x="6705601" y="450578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43" name="Google Shape;1543;p15"/>
          <p:cNvSpPr/>
          <p:nvPr/>
        </p:nvSpPr>
        <p:spPr>
          <a:xfrm rot="10800000">
            <a:off x="6700105" y="444528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aphicFrame>
        <p:nvGraphicFramePr>
          <p:cNvPr id="1544" name="Google Shape;1544;p15"/>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8" name="Shape 1548"/>
        <p:cNvGrpSpPr/>
        <p:nvPr/>
      </p:nvGrpSpPr>
      <p:grpSpPr>
        <a:xfrm>
          <a:off x="0" y="0"/>
          <a:ext cx="0" cy="0"/>
          <a:chOff x="0" y="0"/>
          <a:chExt cx="0" cy="0"/>
        </a:xfrm>
      </p:grpSpPr>
      <p:sp>
        <p:nvSpPr>
          <p:cNvPr id="1549" name="Google Shape;1549;p16"/>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Validate Stack Rankings &amp; Output:</a:t>
            </a:r>
            <a:br>
              <a:rPr lang="en-US"/>
            </a:br>
            <a:r>
              <a:rPr lang="en-US"/>
              <a:t>Validate the final stack ranking of accounts and all data outputs</a:t>
            </a:r>
            <a:endParaRPr/>
          </a:p>
        </p:txBody>
      </p:sp>
      <p:sp>
        <p:nvSpPr>
          <p:cNvPr id="1550" name="Google Shape;1550;p16"/>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551" name="Google Shape;1551;p16"/>
          <p:cNvSpPr/>
          <p:nvPr/>
        </p:nvSpPr>
        <p:spPr>
          <a:xfrm>
            <a:off x="397539"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52" name="Google Shape;1552;p16"/>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553" name="Google Shape;1553;p16"/>
          <p:cNvGrpSpPr/>
          <p:nvPr/>
        </p:nvGrpSpPr>
        <p:grpSpPr>
          <a:xfrm>
            <a:off x="543494" y="2280010"/>
            <a:ext cx="206029" cy="1208267"/>
            <a:chOff x="543494" y="2280010"/>
            <a:chExt cx="206029" cy="1208267"/>
          </a:xfrm>
        </p:grpSpPr>
        <p:grpSp>
          <p:nvGrpSpPr>
            <p:cNvPr id="1554" name="Google Shape;1554;p16"/>
            <p:cNvGrpSpPr/>
            <p:nvPr/>
          </p:nvGrpSpPr>
          <p:grpSpPr>
            <a:xfrm>
              <a:off x="543494" y="2280010"/>
              <a:ext cx="206029" cy="197022"/>
              <a:chOff x="1812702" y="4615132"/>
              <a:chExt cx="771644" cy="737910"/>
            </a:xfrm>
          </p:grpSpPr>
          <p:sp>
            <p:nvSpPr>
              <p:cNvPr id="1555" name="Google Shape;1555;p16"/>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56" name="Google Shape;1556;p16"/>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557" name="Google Shape;1557;p16"/>
            <p:cNvGrpSpPr/>
            <p:nvPr/>
          </p:nvGrpSpPr>
          <p:grpSpPr>
            <a:xfrm>
              <a:off x="543494" y="2785633"/>
              <a:ext cx="206029" cy="197022"/>
              <a:chOff x="1812702" y="4615132"/>
              <a:chExt cx="771644" cy="737910"/>
            </a:xfrm>
          </p:grpSpPr>
          <p:sp>
            <p:nvSpPr>
              <p:cNvPr id="1558" name="Google Shape;1558;p16"/>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59" name="Google Shape;1559;p16"/>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560" name="Google Shape;1560;p16"/>
            <p:cNvGrpSpPr/>
            <p:nvPr/>
          </p:nvGrpSpPr>
          <p:grpSpPr>
            <a:xfrm>
              <a:off x="543494" y="3291255"/>
              <a:ext cx="206029" cy="197022"/>
              <a:chOff x="1812702" y="4615132"/>
              <a:chExt cx="771644" cy="737910"/>
            </a:xfrm>
          </p:grpSpPr>
          <p:sp>
            <p:nvSpPr>
              <p:cNvPr id="1561" name="Google Shape;1561;p16"/>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62" name="Google Shape;1562;p16"/>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sp>
        <p:nvSpPr>
          <p:cNvPr id="1563" name="Google Shape;1563;p16"/>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64" name="Google Shape;1564;p16"/>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65" name="Google Shape;1565;p16"/>
          <p:cNvSpPr txBox="1"/>
          <p:nvPr/>
        </p:nvSpPr>
        <p:spPr>
          <a:xfrm>
            <a:off x="2253597" y="165485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Validate stack rankings &amp; output</a:t>
            </a:r>
            <a:endParaRPr/>
          </a:p>
        </p:txBody>
      </p:sp>
      <p:cxnSp>
        <p:nvCxnSpPr>
          <p:cNvPr id="1566" name="Google Shape;1566;p16"/>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567" name="Google Shape;1567;p16"/>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568" name="Google Shape;1568;p16"/>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69" name="Google Shape;1569;p16"/>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sp>
        <p:nvSpPr>
          <p:cNvPr id="1570" name="Google Shape;1570;p16"/>
          <p:cNvSpPr txBox="1"/>
          <p:nvPr/>
        </p:nvSpPr>
        <p:spPr>
          <a:xfrm>
            <a:off x="914398" y="4759288"/>
            <a:ext cx="4990745"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Assign leader to run meeting to review the workbook and stack rank of accounts</a:t>
            </a:r>
            <a:endParaRPr/>
          </a:p>
        </p:txBody>
      </p:sp>
      <p:sp>
        <p:nvSpPr>
          <p:cNvPr id="1571" name="Google Shape;1571;p16"/>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72" name="Google Shape;1572;p16"/>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73" name="Google Shape;1573;p16"/>
          <p:cNvSpPr txBox="1"/>
          <p:nvPr/>
        </p:nvSpPr>
        <p:spPr>
          <a:xfrm>
            <a:off x="2253597" y="413008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Who is responsible for what</a:t>
            </a:r>
            <a:endParaRPr/>
          </a:p>
        </p:txBody>
      </p:sp>
      <p:cxnSp>
        <p:nvCxnSpPr>
          <p:cNvPr id="1574" name="Google Shape;1574;p16"/>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575" name="Google Shape;1575;p16"/>
          <p:cNvSpPr txBox="1"/>
          <p:nvPr/>
        </p:nvSpPr>
        <p:spPr>
          <a:xfrm>
            <a:off x="914399" y="5766162"/>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Stakeholders – agree that the output of the work is correct</a:t>
            </a:r>
            <a:endParaRPr/>
          </a:p>
        </p:txBody>
      </p:sp>
      <p:sp>
        <p:nvSpPr>
          <p:cNvPr id="1576" name="Google Shape;1576;p16"/>
          <p:cNvSpPr txBox="1"/>
          <p:nvPr/>
        </p:nvSpPr>
        <p:spPr>
          <a:xfrm>
            <a:off x="914399" y="5251175"/>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Assign team to support meeting</a:t>
            </a:r>
            <a:endParaRPr/>
          </a:p>
        </p:txBody>
      </p:sp>
      <p:sp>
        <p:nvSpPr>
          <p:cNvPr id="1577" name="Google Shape;1577;p16"/>
          <p:cNvSpPr txBox="1"/>
          <p:nvPr/>
        </p:nvSpPr>
        <p:spPr>
          <a:xfrm>
            <a:off x="914398" y="2209245"/>
            <a:ext cx="4990745"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Stack rank the accounts based on Account Score and/or Potential Spend and review with stakeholders for final validation</a:t>
            </a:r>
            <a:endParaRPr b="0" i="0" sz="1100" u="none" cap="none" strike="noStrike">
              <a:solidFill>
                <a:srgbClr val="4C4846"/>
              </a:solidFill>
              <a:latin typeface="Calibri"/>
              <a:ea typeface="Calibri"/>
              <a:cs typeface="Calibri"/>
              <a:sym typeface="Calibri"/>
            </a:endParaRPr>
          </a:p>
        </p:txBody>
      </p:sp>
      <p:sp>
        <p:nvSpPr>
          <p:cNvPr id="1578" name="Google Shape;1578;p16"/>
          <p:cNvSpPr txBox="1"/>
          <p:nvPr/>
        </p:nvSpPr>
        <p:spPr>
          <a:xfrm>
            <a:off x="914399" y="3220490"/>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Be ready to ‘celebrate’ this milestone so you can put a fork in the process that all the heavy analytical work has been completed</a:t>
            </a:r>
            <a:endParaRPr/>
          </a:p>
        </p:txBody>
      </p:sp>
      <p:sp>
        <p:nvSpPr>
          <p:cNvPr id="1579" name="Google Shape;1579;p16"/>
          <p:cNvSpPr txBox="1"/>
          <p:nvPr/>
        </p:nvSpPr>
        <p:spPr>
          <a:xfrm>
            <a:off x="914399" y="2714868"/>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Make any final tweaks to potential spend and/or account score factors or weights at this time</a:t>
            </a:r>
            <a:endParaRPr/>
          </a:p>
        </p:txBody>
      </p:sp>
      <p:grpSp>
        <p:nvGrpSpPr>
          <p:cNvPr id="1580" name="Google Shape;1580;p16"/>
          <p:cNvGrpSpPr/>
          <p:nvPr/>
        </p:nvGrpSpPr>
        <p:grpSpPr>
          <a:xfrm>
            <a:off x="543494" y="4745415"/>
            <a:ext cx="206029" cy="1203896"/>
            <a:chOff x="543494" y="4745415"/>
            <a:chExt cx="206029" cy="1203896"/>
          </a:xfrm>
        </p:grpSpPr>
        <p:grpSp>
          <p:nvGrpSpPr>
            <p:cNvPr id="1581" name="Google Shape;1581;p16"/>
            <p:cNvGrpSpPr/>
            <p:nvPr/>
          </p:nvGrpSpPr>
          <p:grpSpPr>
            <a:xfrm>
              <a:off x="543494" y="4745415"/>
              <a:ext cx="206029" cy="197022"/>
              <a:chOff x="1812702" y="4615132"/>
              <a:chExt cx="771644" cy="737910"/>
            </a:xfrm>
          </p:grpSpPr>
          <p:sp>
            <p:nvSpPr>
              <p:cNvPr id="1582" name="Google Shape;1582;p16"/>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83" name="Google Shape;1583;p16"/>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584" name="Google Shape;1584;p16"/>
            <p:cNvGrpSpPr/>
            <p:nvPr/>
          </p:nvGrpSpPr>
          <p:grpSpPr>
            <a:xfrm>
              <a:off x="543494" y="5237302"/>
              <a:ext cx="206029" cy="197022"/>
              <a:chOff x="1812702" y="4615132"/>
              <a:chExt cx="771644" cy="737910"/>
            </a:xfrm>
          </p:grpSpPr>
          <p:sp>
            <p:nvSpPr>
              <p:cNvPr id="1585" name="Google Shape;1585;p16"/>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86" name="Google Shape;1586;p16"/>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587" name="Google Shape;1587;p16"/>
            <p:cNvGrpSpPr/>
            <p:nvPr/>
          </p:nvGrpSpPr>
          <p:grpSpPr>
            <a:xfrm>
              <a:off x="543494" y="5752289"/>
              <a:ext cx="206029" cy="197022"/>
              <a:chOff x="1812702" y="4615132"/>
              <a:chExt cx="771644" cy="737910"/>
            </a:xfrm>
          </p:grpSpPr>
          <p:sp>
            <p:nvSpPr>
              <p:cNvPr id="1588" name="Google Shape;1588;p16"/>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589" name="Google Shape;1589;p16"/>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sp>
        <p:nvSpPr>
          <p:cNvPr id="1590" name="Google Shape;1590;p16"/>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11</a:t>
            </a:r>
            <a:endParaRPr/>
          </a:p>
        </p:txBody>
      </p:sp>
      <p:sp>
        <p:nvSpPr>
          <p:cNvPr id="1591" name="Google Shape;1591;p16"/>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592" name="Google Shape;1592;p16"/>
          <p:cNvSpPr/>
          <p:nvPr/>
        </p:nvSpPr>
        <p:spPr>
          <a:xfrm>
            <a:off x="397539" y="4023836"/>
            <a:ext cx="212249" cy="274854"/>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593" name="Google Shape;1593;p16"/>
          <p:cNvSpPr/>
          <p:nvPr/>
        </p:nvSpPr>
        <p:spPr>
          <a:xfrm>
            <a:off x="6394638" y="4870847"/>
            <a:ext cx="5683062"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2000"/>
              <a:buFont typeface="Calibri"/>
              <a:buNone/>
            </a:pPr>
            <a:r>
              <a:rPr b="1" i="0" lang="en-US" sz="2000" u="none" cap="none" strike="noStrike">
                <a:solidFill>
                  <a:srgbClr val="4C4846"/>
                </a:solidFill>
                <a:latin typeface="Calibri"/>
                <a:ea typeface="Calibri"/>
                <a:cs typeface="Calibri"/>
                <a:sym typeface="Calibri"/>
              </a:rPr>
              <a:t>You have validated the final output (Account Score and Account Potential) for all accounts</a:t>
            </a:r>
            <a:endParaRPr b="0" i="0" sz="2000" u="none" cap="none" strike="noStrike">
              <a:solidFill>
                <a:srgbClr val="4C4846"/>
              </a:solidFill>
              <a:latin typeface="Calibri"/>
              <a:ea typeface="Calibri"/>
              <a:cs typeface="Calibri"/>
              <a:sym typeface="Calibri"/>
            </a:endParaRPr>
          </a:p>
        </p:txBody>
      </p:sp>
      <p:sp>
        <p:nvSpPr>
          <p:cNvPr id="1594" name="Google Shape;1594;p16"/>
          <p:cNvSpPr/>
          <p:nvPr/>
        </p:nvSpPr>
        <p:spPr>
          <a:xfrm>
            <a:off x="6376708" y="437571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595" name="Google Shape;1595;p16"/>
          <p:cNvSpPr/>
          <p:nvPr/>
        </p:nvSpPr>
        <p:spPr>
          <a:xfrm>
            <a:off x="6705601" y="450578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596" name="Google Shape;1596;p16"/>
          <p:cNvSpPr/>
          <p:nvPr/>
        </p:nvSpPr>
        <p:spPr>
          <a:xfrm rot="10800000">
            <a:off x="6700105" y="444528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597" name="Google Shape;1597;p16"/>
          <p:cNvSpPr/>
          <p:nvPr/>
        </p:nvSpPr>
        <p:spPr>
          <a:xfrm>
            <a:off x="6394638" y="5568948"/>
            <a:ext cx="5645432" cy="6771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100"/>
              <a:buFont typeface="Calibri"/>
              <a:buNone/>
            </a:pPr>
            <a:r>
              <a:rPr b="0" i="0" lang="en-US" sz="1100" u="none" cap="none" strike="noStrike">
                <a:solidFill>
                  <a:srgbClr val="4C4846"/>
                </a:solidFill>
                <a:latin typeface="Calibri"/>
                <a:ea typeface="Calibri"/>
                <a:cs typeface="Calibri"/>
                <a:sym typeface="Calibri"/>
              </a:rPr>
              <a:t>*At this time the modeling and ‘grunt work’ should be completed. There is no more need to go back and adjust potential spend and/or account score factors. This is critical so the model can now be used to derive the final set of insights and/or be “linked” to other company initiatives (e.g. Sales Org Design, Territory Design, ABM execution, etc.)</a:t>
            </a:r>
            <a:endParaRPr/>
          </a:p>
        </p:txBody>
      </p:sp>
      <p:pic>
        <p:nvPicPr>
          <p:cNvPr id="1598" name="Google Shape;1598;p16"/>
          <p:cNvPicPr preferRelativeResize="0"/>
          <p:nvPr/>
        </p:nvPicPr>
        <p:blipFill rotWithShape="1">
          <a:blip r:embed="rId3">
            <a:alphaModFix/>
          </a:blip>
          <a:srcRect b="0" l="0" r="0" t="0"/>
          <a:stretch/>
        </p:blipFill>
        <p:spPr>
          <a:xfrm>
            <a:off x="7620000" y="1787312"/>
            <a:ext cx="3463439" cy="1906452"/>
          </a:xfrm>
          <a:prstGeom prst="rect">
            <a:avLst/>
          </a:prstGeom>
          <a:noFill/>
          <a:ln cap="flat" cmpd="sng" w="9525">
            <a:solidFill>
              <a:schemeClr val="dk1"/>
            </a:solidFill>
            <a:prstDash val="solid"/>
            <a:round/>
            <a:headEnd len="sm" w="sm" type="none"/>
            <a:tailEnd len="sm" w="sm" type="none"/>
          </a:ln>
        </p:spPr>
      </p:pic>
      <p:sp>
        <p:nvSpPr>
          <p:cNvPr id="1599" name="Google Shape;1599;p16"/>
          <p:cNvSpPr/>
          <p:nvPr/>
        </p:nvSpPr>
        <p:spPr>
          <a:xfrm>
            <a:off x="7288315" y="1476705"/>
            <a:ext cx="403348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400"/>
              <a:buFont typeface="Calibri"/>
              <a:buNone/>
            </a:pPr>
            <a:r>
              <a:rPr b="1" i="0" lang="en-US" sz="1400" u="sng" cap="none" strike="noStrike">
                <a:solidFill>
                  <a:srgbClr val="4C4846"/>
                </a:solidFill>
                <a:latin typeface="Calibri"/>
                <a:ea typeface="Calibri"/>
                <a:cs typeface="Calibri"/>
                <a:sym typeface="Calibri"/>
              </a:rPr>
              <a:t>Prioritization Quadrant</a:t>
            </a:r>
            <a:endParaRPr/>
          </a:p>
        </p:txBody>
      </p:sp>
      <p:sp>
        <p:nvSpPr>
          <p:cNvPr id="1600" name="Google Shape;1600;p16"/>
          <p:cNvSpPr/>
          <p:nvPr/>
        </p:nvSpPr>
        <p:spPr>
          <a:xfrm>
            <a:off x="9209620" y="2089429"/>
            <a:ext cx="17400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800"/>
              <a:buFont typeface="Calibri"/>
              <a:buNone/>
            </a:pPr>
            <a:r>
              <a:rPr b="1" i="0" lang="en-US" sz="1800" u="none" cap="none" strike="noStrike">
                <a:solidFill>
                  <a:srgbClr val="4C4846"/>
                </a:solidFill>
                <a:latin typeface="Calibri"/>
                <a:ea typeface="Calibri"/>
                <a:cs typeface="Calibri"/>
                <a:sym typeface="Calibri"/>
              </a:rPr>
              <a:t>High Pursuit</a:t>
            </a:r>
            <a:endParaRPr/>
          </a:p>
        </p:txBody>
      </p:sp>
      <p:sp>
        <p:nvSpPr>
          <p:cNvPr id="1601" name="Google Shape;1601;p16"/>
          <p:cNvSpPr/>
          <p:nvPr/>
        </p:nvSpPr>
        <p:spPr>
          <a:xfrm>
            <a:off x="7477332" y="2984402"/>
            <a:ext cx="17400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800"/>
              <a:buFont typeface="Calibri"/>
              <a:buNone/>
            </a:pPr>
            <a:r>
              <a:rPr b="1" i="0" lang="en-US" sz="1800" u="none" cap="none" strike="noStrike">
                <a:solidFill>
                  <a:srgbClr val="4C4846"/>
                </a:solidFill>
                <a:latin typeface="Calibri"/>
                <a:ea typeface="Calibri"/>
                <a:cs typeface="Calibri"/>
                <a:sym typeface="Calibri"/>
              </a:rPr>
              <a:t>Deprioritize</a:t>
            </a:r>
            <a:endParaRPr/>
          </a:p>
        </p:txBody>
      </p:sp>
      <p:sp>
        <p:nvSpPr>
          <p:cNvPr id="1602" name="Google Shape;1602;p16"/>
          <p:cNvSpPr/>
          <p:nvPr/>
        </p:nvSpPr>
        <p:spPr>
          <a:xfrm>
            <a:off x="9236169" y="2984402"/>
            <a:ext cx="17400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800"/>
              <a:buFont typeface="Calibri"/>
              <a:buNone/>
            </a:pPr>
            <a:r>
              <a:rPr b="1" i="0" lang="en-US" sz="1800" u="none" cap="none" strike="noStrike">
                <a:solidFill>
                  <a:srgbClr val="4C4846"/>
                </a:solidFill>
                <a:latin typeface="Calibri"/>
                <a:ea typeface="Calibri"/>
                <a:cs typeface="Calibri"/>
                <a:sym typeface="Calibri"/>
              </a:rPr>
              <a:t>Opportunistic</a:t>
            </a:r>
            <a:endParaRPr/>
          </a:p>
        </p:txBody>
      </p:sp>
      <p:sp>
        <p:nvSpPr>
          <p:cNvPr id="1603" name="Google Shape;1603;p16"/>
          <p:cNvSpPr/>
          <p:nvPr/>
        </p:nvSpPr>
        <p:spPr>
          <a:xfrm>
            <a:off x="7477332" y="2096978"/>
            <a:ext cx="17400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800"/>
              <a:buFont typeface="Calibri"/>
              <a:buNone/>
            </a:pPr>
            <a:r>
              <a:rPr b="1" i="0" lang="en-US" sz="1800" u="none" cap="none" strike="noStrike">
                <a:solidFill>
                  <a:srgbClr val="4C4846"/>
                </a:solidFill>
                <a:latin typeface="Calibri"/>
                <a:ea typeface="Calibri"/>
                <a:cs typeface="Calibri"/>
                <a:sym typeface="Calibri"/>
              </a:rPr>
              <a:t>Acquire</a:t>
            </a:r>
            <a:endParaRPr/>
          </a:p>
        </p:txBody>
      </p:sp>
      <p:sp>
        <p:nvSpPr>
          <p:cNvPr id="1604" name="Google Shape;1604;p16"/>
          <p:cNvSpPr/>
          <p:nvPr/>
        </p:nvSpPr>
        <p:spPr>
          <a:xfrm>
            <a:off x="8481707" y="3655851"/>
            <a:ext cx="174002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400"/>
              <a:buFont typeface="Calibri"/>
              <a:buNone/>
            </a:pPr>
            <a:r>
              <a:rPr b="0" i="0" lang="en-US" sz="1400" u="none" cap="none" strike="noStrike">
                <a:solidFill>
                  <a:srgbClr val="4C4846"/>
                </a:solidFill>
                <a:latin typeface="Calibri"/>
                <a:ea typeface="Calibri"/>
                <a:cs typeface="Calibri"/>
                <a:sym typeface="Calibri"/>
              </a:rPr>
              <a:t>Account Score</a:t>
            </a:r>
            <a:endParaRPr/>
          </a:p>
        </p:txBody>
      </p:sp>
      <p:sp>
        <p:nvSpPr>
          <p:cNvPr id="1605" name="Google Shape;1605;p16"/>
          <p:cNvSpPr/>
          <p:nvPr/>
        </p:nvSpPr>
        <p:spPr>
          <a:xfrm rot="-5400000">
            <a:off x="6560356" y="2535144"/>
            <a:ext cx="174002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400"/>
              <a:buFont typeface="Calibri"/>
              <a:buNone/>
            </a:pPr>
            <a:r>
              <a:rPr b="0" i="0" lang="en-US" sz="1400" u="none" cap="none" strike="noStrike">
                <a:solidFill>
                  <a:srgbClr val="4C4846"/>
                </a:solidFill>
                <a:latin typeface="Calibri"/>
                <a:ea typeface="Calibri"/>
                <a:cs typeface="Calibri"/>
                <a:sym typeface="Calibri"/>
              </a:rPr>
              <a:t>Potential Spend</a:t>
            </a:r>
            <a:endParaRPr/>
          </a:p>
        </p:txBody>
      </p:sp>
      <p:graphicFrame>
        <p:nvGraphicFramePr>
          <p:cNvPr id="1606" name="Google Shape;1606;p16"/>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17"/>
          <p:cNvSpPr txBox="1"/>
          <p:nvPr>
            <p:ph type="title"/>
          </p:nvPr>
        </p:nvSpPr>
        <p:spPr>
          <a:xfrm>
            <a:off x="1149070" y="1"/>
            <a:ext cx="9287018" cy="109558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200"/>
              <a:buFont typeface="Calibri"/>
              <a:buNone/>
            </a:pPr>
            <a:r>
              <a:rPr lang="en-US" sz="2200"/>
              <a:t>Develop Guiding Principles for How Your GTM Organization, Coverage Model, and Territory Design Should be Refined Based on the Output of the Account Segmentation Initiative </a:t>
            </a:r>
            <a:endParaRPr sz="2200"/>
          </a:p>
        </p:txBody>
      </p:sp>
      <p:sp>
        <p:nvSpPr>
          <p:cNvPr id="1612" name="Google Shape;1612;p17"/>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613" name="Google Shape;1613;p17"/>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14" name="Google Shape;1614;p17"/>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615" name="Google Shape;1615;p17"/>
          <p:cNvGrpSpPr/>
          <p:nvPr/>
        </p:nvGrpSpPr>
        <p:grpSpPr>
          <a:xfrm>
            <a:off x="543494" y="2280010"/>
            <a:ext cx="206029" cy="1208267"/>
            <a:chOff x="543494" y="2280010"/>
            <a:chExt cx="206029" cy="1208267"/>
          </a:xfrm>
        </p:grpSpPr>
        <p:grpSp>
          <p:nvGrpSpPr>
            <p:cNvPr id="1616" name="Google Shape;1616;p17"/>
            <p:cNvGrpSpPr/>
            <p:nvPr/>
          </p:nvGrpSpPr>
          <p:grpSpPr>
            <a:xfrm>
              <a:off x="543494" y="2280010"/>
              <a:ext cx="206029" cy="197022"/>
              <a:chOff x="1812702" y="4615132"/>
              <a:chExt cx="771644" cy="737910"/>
            </a:xfrm>
          </p:grpSpPr>
          <p:sp>
            <p:nvSpPr>
              <p:cNvPr id="1617" name="Google Shape;1617;p17"/>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18" name="Google Shape;1618;p17"/>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619" name="Google Shape;1619;p17"/>
            <p:cNvGrpSpPr/>
            <p:nvPr/>
          </p:nvGrpSpPr>
          <p:grpSpPr>
            <a:xfrm>
              <a:off x="543494" y="2785633"/>
              <a:ext cx="206029" cy="197022"/>
              <a:chOff x="1812702" y="4615132"/>
              <a:chExt cx="771644" cy="737910"/>
            </a:xfrm>
          </p:grpSpPr>
          <p:sp>
            <p:nvSpPr>
              <p:cNvPr id="1620" name="Google Shape;1620;p17"/>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21" name="Google Shape;1621;p17"/>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622" name="Google Shape;1622;p17"/>
            <p:cNvGrpSpPr/>
            <p:nvPr/>
          </p:nvGrpSpPr>
          <p:grpSpPr>
            <a:xfrm>
              <a:off x="543494" y="3291255"/>
              <a:ext cx="206029" cy="197022"/>
              <a:chOff x="1812702" y="4615132"/>
              <a:chExt cx="771644" cy="737910"/>
            </a:xfrm>
          </p:grpSpPr>
          <p:sp>
            <p:nvSpPr>
              <p:cNvPr id="1623" name="Google Shape;1623;p17"/>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24" name="Google Shape;1624;p17"/>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sp>
        <p:nvSpPr>
          <p:cNvPr id="1625" name="Google Shape;1625;p17"/>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26" name="Google Shape;1626;p17"/>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27" name="Google Shape;1627;p17"/>
          <p:cNvSpPr txBox="1"/>
          <p:nvPr/>
        </p:nvSpPr>
        <p:spPr>
          <a:xfrm>
            <a:off x="2253597" y="1670242"/>
            <a:ext cx="3642999"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Produce insights and/or link to additional work</a:t>
            </a:r>
            <a:endParaRPr/>
          </a:p>
        </p:txBody>
      </p:sp>
      <p:cxnSp>
        <p:nvCxnSpPr>
          <p:cNvPr id="1628" name="Google Shape;1628;p17"/>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629" name="Google Shape;1629;p17"/>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630" name="Google Shape;1630;p17"/>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31" name="Google Shape;1631;p17"/>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sp>
        <p:nvSpPr>
          <p:cNvPr id="1632" name="Google Shape;1632;p17"/>
          <p:cNvSpPr txBox="1"/>
          <p:nvPr/>
        </p:nvSpPr>
        <p:spPr>
          <a:xfrm>
            <a:off x="914398" y="4674650"/>
            <a:ext cx="4990745"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Sales Operations leads meeting with GTM leadership to review findings from account segmentation initiative </a:t>
            </a:r>
            <a:endParaRPr/>
          </a:p>
        </p:txBody>
      </p:sp>
      <p:sp>
        <p:nvSpPr>
          <p:cNvPr id="1633" name="Google Shape;1633;p17"/>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34" name="Google Shape;1634;p17"/>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35" name="Google Shape;1635;p17"/>
          <p:cNvSpPr txBox="1"/>
          <p:nvPr/>
        </p:nvSpPr>
        <p:spPr>
          <a:xfrm>
            <a:off x="2253597" y="413008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Who is responsible for what</a:t>
            </a:r>
            <a:endParaRPr/>
          </a:p>
        </p:txBody>
      </p:sp>
      <p:cxnSp>
        <p:nvCxnSpPr>
          <p:cNvPr id="1636" name="Google Shape;1636;p17"/>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637" name="Google Shape;1637;p17"/>
          <p:cNvSpPr txBox="1"/>
          <p:nvPr/>
        </p:nvSpPr>
        <p:spPr>
          <a:xfrm>
            <a:off x="914399" y="5681524"/>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Other GTM stakeholders review account segmentation outputs and provide input on how to take action to refine the GTM organization</a:t>
            </a:r>
            <a:endParaRPr/>
          </a:p>
        </p:txBody>
      </p:sp>
      <p:sp>
        <p:nvSpPr>
          <p:cNvPr id="1638" name="Google Shape;1638;p17"/>
          <p:cNvSpPr txBox="1"/>
          <p:nvPr/>
        </p:nvSpPr>
        <p:spPr>
          <a:xfrm>
            <a:off x="914399" y="5251175"/>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Data Lead supports Sales Operations during segmentation review meeting</a:t>
            </a:r>
            <a:endParaRPr/>
          </a:p>
        </p:txBody>
      </p:sp>
      <p:sp>
        <p:nvSpPr>
          <p:cNvPr id="1639" name="Google Shape;1639;p17"/>
          <p:cNvSpPr txBox="1"/>
          <p:nvPr/>
        </p:nvSpPr>
        <p:spPr>
          <a:xfrm>
            <a:off x="889289" y="2714864"/>
            <a:ext cx="4990745"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Update GTM leaders on the main insights and guiding principles that came from the account segmentation initiative</a:t>
            </a:r>
            <a:endParaRPr/>
          </a:p>
        </p:txBody>
      </p:sp>
      <p:sp>
        <p:nvSpPr>
          <p:cNvPr id="1640" name="Google Shape;1640;p17"/>
          <p:cNvSpPr txBox="1"/>
          <p:nvPr/>
        </p:nvSpPr>
        <p:spPr>
          <a:xfrm>
            <a:off x="914399" y="3220490"/>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Support changes to your organization, coverage model, or territory design with data and insights from the account segmentation initiative</a:t>
            </a:r>
            <a:endParaRPr b="1" i="0" sz="1100" u="none" cap="none" strike="noStrike">
              <a:solidFill>
                <a:srgbClr val="4C4846"/>
              </a:solidFill>
              <a:latin typeface="Calibri"/>
              <a:ea typeface="Calibri"/>
              <a:cs typeface="Calibri"/>
              <a:sym typeface="Calibri"/>
            </a:endParaRPr>
          </a:p>
        </p:txBody>
      </p:sp>
      <p:sp>
        <p:nvSpPr>
          <p:cNvPr id="1641" name="Google Shape;1641;p17"/>
          <p:cNvSpPr txBox="1"/>
          <p:nvPr/>
        </p:nvSpPr>
        <p:spPr>
          <a:xfrm>
            <a:off x="913183" y="2195372"/>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Identify guiding principles based on the account segmentation work (e.g., target more accounts in the enterprise segment) </a:t>
            </a:r>
            <a:endParaRPr/>
          </a:p>
        </p:txBody>
      </p:sp>
      <p:grpSp>
        <p:nvGrpSpPr>
          <p:cNvPr id="1642" name="Google Shape;1642;p17"/>
          <p:cNvGrpSpPr/>
          <p:nvPr/>
        </p:nvGrpSpPr>
        <p:grpSpPr>
          <a:xfrm>
            <a:off x="543494" y="4745415"/>
            <a:ext cx="206029" cy="1203896"/>
            <a:chOff x="543494" y="4745415"/>
            <a:chExt cx="206029" cy="1203896"/>
          </a:xfrm>
        </p:grpSpPr>
        <p:grpSp>
          <p:nvGrpSpPr>
            <p:cNvPr id="1643" name="Google Shape;1643;p17"/>
            <p:cNvGrpSpPr/>
            <p:nvPr/>
          </p:nvGrpSpPr>
          <p:grpSpPr>
            <a:xfrm>
              <a:off x="543494" y="4745415"/>
              <a:ext cx="206029" cy="197022"/>
              <a:chOff x="1812702" y="4615132"/>
              <a:chExt cx="771644" cy="737910"/>
            </a:xfrm>
          </p:grpSpPr>
          <p:sp>
            <p:nvSpPr>
              <p:cNvPr id="1644" name="Google Shape;1644;p17"/>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45" name="Google Shape;1645;p17"/>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646" name="Google Shape;1646;p17"/>
            <p:cNvGrpSpPr/>
            <p:nvPr/>
          </p:nvGrpSpPr>
          <p:grpSpPr>
            <a:xfrm>
              <a:off x="543494" y="5237302"/>
              <a:ext cx="206029" cy="197022"/>
              <a:chOff x="1812702" y="4615132"/>
              <a:chExt cx="771644" cy="737910"/>
            </a:xfrm>
          </p:grpSpPr>
          <p:sp>
            <p:nvSpPr>
              <p:cNvPr id="1647" name="Google Shape;1647;p17"/>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48" name="Google Shape;1648;p17"/>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649" name="Google Shape;1649;p17"/>
            <p:cNvGrpSpPr/>
            <p:nvPr/>
          </p:nvGrpSpPr>
          <p:grpSpPr>
            <a:xfrm>
              <a:off x="543494" y="5752289"/>
              <a:ext cx="206029" cy="197022"/>
              <a:chOff x="1812702" y="4615132"/>
              <a:chExt cx="771644" cy="737910"/>
            </a:xfrm>
          </p:grpSpPr>
          <p:sp>
            <p:nvSpPr>
              <p:cNvPr id="1650" name="Google Shape;1650;p17"/>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51" name="Google Shape;1651;p17"/>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sp>
        <p:nvSpPr>
          <p:cNvPr id="1652" name="Google Shape;1652;p17"/>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12</a:t>
            </a:r>
            <a:endParaRPr/>
          </a:p>
        </p:txBody>
      </p:sp>
      <p:sp>
        <p:nvSpPr>
          <p:cNvPr id="1653" name="Google Shape;1653;p17"/>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654" name="Google Shape;1654;p17"/>
          <p:cNvSpPr/>
          <p:nvPr/>
        </p:nvSpPr>
        <p:spPr>
          <a:xfrm>
            <a:off x="397539" y="4023836"/>
            <a:ext cx="212249" cy="274854"/>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655" name="Google Shape;1655;p17"/>
          <p:cNvSpPr/>
          <p:nvPr/>
        </p:nvSpPr>
        <p:spPr>
          <a:xfrm>
            <a:off x="6394638" y="4870847"/>
            <a:ext cx="5529358"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600"/>
              <a:buFont typeface="Calibri"/>
              <a:buNone/>
            </a:pPr>
            <a:r>
              <a:rPr b="1" i="0" lang="en-US" sz="1600" u="none" cap="none" strike="noStrike">
                <a:solidFill>
                  <a:srgbClr val="4C4846"/>
                </a:solidFill>
                <a:latin typeface="Calibri"/>
                <a:ea typeface="Calibri"/>
                <a:cs typeface="Calibri"/>
                <a:sym typeface="Calibri"/>
              </a:rPr>
              <a:t>Account Segmentation has been completed and recommendations for how to refine the sales organization, coverage model, and territory design has been communicated to GTM leadership</a:t>
            </a:r>
            <a:endParaRPr b="0" i="0" sz="1600" u="none" cap="none" strike="noStrike">
              <a:solidFill>
                <a:srgbClr val="4C4846"/>
              </a:solidFill>
              <a:latin typeface="Calibri"/>
              <a:ea typeface="Calibri"/>
              <a:cs typeface="Calibri"/>
              <a:sym typeface="Calibri"/>
            </a:endParaRPr>
          </a:p>
        </p:txBody>
      </p:sp>
      <p:sp>
        <p:nvSpPr>
          <p:cNvPr id="1656" name="Google Shape;1656;p17"/>
          <p:cNvSpPr/>
          <p:nvPr/>
        </p:nvSpPr>
        <p:spPr>
          <a:xfrm>
            <a:off x="6376708" y="437571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657" name="Google Shape;1657;p17"/>
          <p:cNvSpPr/>
          <p:nvPr/>
        </p:nvSpPr>
        <p:spPr>
          <a:xfrm>
            <a:off x="6705601" y="450578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58" name="Google Shape;1658;p17"/>
          <p:cNvSpPr/>
          <p:nvPr/>
        </p:nvSpPr>
        <p:spPr>
          <a:xfrm rot="10800000">
            <a:off x="6700105" y="444528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pic>
        <p:nvPicPr>
          <p:cNvPr id="1659" name="Google Shape;1659;p17"/>
          <p:cNvPicPr preferRelativeResize="0"/>
          <p:nvPr/>
        </p:nvPicPr>
        <p:blipFill rotWithShape="1">
          <a:blip r:embed="rId3">
            <a:alphaModFix/>
          </a:blip>
          <a:srcRect b="0" l="0" r="0" t="0"/>
          <a:stretch/>
        </p:blipFill>
        <p:spPr>
          <a:xfrm>
            <a:off x="6363477" y="1558933"/>
            <a:ext cx="5591679" cy="2311861"/>
          </a:xfrm>
          <a:prstGeom prst="rect">
            <a:avLst/>
          </a:prstGeom>
          <a:noFill/>
          <a:ln>
            <a:noFill/>
          </a:ln>
        </p:spPr>
      </p:pic>
      <p:graphicFrame>
        <p:nvGraphicFramePr>
          <p:cNvPr id="1660" name="Google Shape;1660;p17"/>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18"/>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Determine Who Will Own the Data Model Going Forward and Ensure Model Refinement Occurs Semiannually or With Major Org Changes</a:t>
            </a:r>
            <a:endParaRPr/>
          </a:p>
        </p:txBody>
      </p:sp>
      <p:sp>
        <p:nvSpPr>
          <p:cNvPr id="1666" name="Google Shape;1666;p18"/>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667" name="Google Shape;1667;p18"/>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68" name="Google Shape;1668;p18"/>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669" name="Google Shape;1669;p18"/>
          <p:cNvGrpSpPr/>
          <p:nvPr/>
        </p:nvGrpSpPr>
        <p:grpSpPr>
          <a:xfrm>
            <a:off x="543494" y="2280010"/>
            <a:ext cx="206029" cy="1208267"/>
            <a:chOff x="543494" y="2280010"/>
            <a:chExt cx="206029" cy="1208267"/>
          </a:xfrm>
        </p:grpSpPr>
        <p:grpSp>
          <p:nvGrpSpPr>
            <p:cNvPr id="1670" name="Google Shape;1670;p18"/>
            <p:cNvGrpSpPr/>
            <p:nvPr/>
          </p:nvGrpSpPr>
          <p:grpSpPr>
            <a:xfrm>
              <a:off x="543494" y="2280010"/>
              <a:ext cx="206029" cy="197022"/>
              <a:chOff x="1812702" y="4615132"/>
              <a:chExt cx="771644" cy="737910"/>
            </a:xfrm>
          </p:grpSpPr>
          <p:sp>
            <p:nvSpPr>
              <p:cNvPr id="1671" name="Google Shape;1671;p18"/>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72" name="Google Shape;1672;p18"/>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673" name="Google Shape;1673;p18"/>
            <p:cNvGrpSpPr/>
            <p:nvPr/>
          </p:nvGrpSpPr>
          <p:grpSpPr>
            <a:xfrm>
              <a:off x="543494" y="2785633"/>
              <a:ext cx="206029" cy="197022"/>
              <a:chOff x="1812702" y="4615132"/>
              <a:chExt cx="771644" cy="737910"/>
            </a:xfrm>
          </p:grpSpPr>
          <p:sp>
            <p:nvSpPr>
              <p:cNvPr id="1674" name="Google Shape;1674;p18"/>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75" name="Google Shape;1675;p18"/>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676" name="Google Shape;1676;p18"/>
            <p:cNvGrpSpPr/>
            <p:nvPr/>
          </p:nvGrpSpPr>
          <p:grpSpPr>
            <a:xfrm>
              <a:off x="543494" y="3291255"/>
              <a:ext cx="206029" cy="197022"/>
              <a:chOff x="1812702" y="4615132"/>
              <a:chExt cx="771644" cy="737910"/>
            </a:xfrm>
          </p:grpSpPr>
          <p:sp>
            <p:nvSpPr>
              <p:cNvPr id="1677" name="Google Shape;1677;p18"/>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78" name="Google Shape;1678;p18"/>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sp>
        <p:nvSpPr>
          <p:cNvPr id="1679" name="Google Shape;1679;p18"/>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80" name="Google Shape;1680;p18"/>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81" name="Google Shape;1681;p18"/>
          <p:cNvSpPr txBox="1"/>
          <p:nvPr/>
        </p:nvSpPr>
        <p:spPr>
          <a:xfrm>
            <a:off x="2253597" y="165485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Turnover model</a:t>
            </a:r>
            <a:endParaRPr/>
          </a:p>
        </p:txBody>
      </p:sp>
      <p:cxnSp>
        <p:nvCxnSpPr>
          <p:cNvPr id="1682" name="Google Shape;1682;p18"/>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683" name="Google Shape;1683;p18"/>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684" name="Google Shape;1684;p18"/>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85" name="Google Shape;1685;p18"/>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sp>
        <p:nvSpPr>
          <p:cNvPr id="1686" name="Google Shape;1686;p18"/>
          <p:cNvSpPr txBox="1"/>
          <p:nvPr/>
        </p:nvSpPr>
        <p:spPr>
          <a:xfrm>
            <a:off x="914398" y="4674650"/>
            <a:ext cx="4990745"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Data Lead prepares all material to turnover to future owner and runs turnover meeting </a:t>
            </a:r>
            <a:br>
              <a:rPr b="0" i="0" lang="en-US" sz="1100" u="none" cap="none" strike="noStrike">
                <a:solidFill>
                  <a:srgbClr val="4C4846"/>
                </a:solidFill>
                <a:latin typeface="Calibri"/>
                <a:ea typeface="Calibri"/>
                <a:cs typeface="Calibri"/>
                <a:sym typeface="Calibri"/>
              </a:rPr>
            </a:br>
            <a:r>
              <a:rPr b="0" i="0" lang="en-US" sz="1100" u="none" cap="none" strike="noStrike">
                <a:solidFill>
                  <a:srgbClr val="4C4846"/>
                </a:solidFill>
                <a:latin typeface="Calibri"/>
                <a:ea typeface="Calibri"/>
                <a:cs typeface="Calibri"/>
                <a:sym typeface="Calibri"/>
              </a:rPr>
              <a:t>with identified individual</a:t>
            </a:r>
            <a:endParaRPr/>
          </a:p>
        </p:txBody>
      </p:sp>
      <p:sp>
        <p:nvSpPr>
          <p:cNvPr id="1687" name="Google Shape;1687;p18"/>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88" name="Google Shape;1688;p18"/>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689" name="Google Shape;1689;p18"/>
          <p:cNvSpPr txBox="1"/>
          <p:nvPr/>
        </p:nvSpPr>
        <p:spPr>
          <a:xfrm>
            <a:off x="2253597" y="4130084"/>
            <a:ext cx="3365163"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Who is responsible for what</a:t>
            </a:r>
            <a:endParaRPr/>
          </a:p>
        </p:txBody>
      </p:sp>
      <p:cxnSp>
        <p:nvCxnSpPr>
          <p:cNvPr id="1690" name="Google Shape;1690;p18"/>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691" name="Google Shape;1691;p18"/>
          <p:cNvSpPr txBox="1"/>
          <p:nvPr/>
        </p:nvSpPr>
        <p:spPr>
          <a:xfrm>
            <a:off x="914398" y="5187758"/>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GTM leadership and other stakeholders ensure the output of the segmentation initiative is utilized and maintained on a semiannual basis</a:t>
            </a:r>
            <a:endParaRPr/>
          </a:p>
        </p:txBody>
      </p:sp>
      <p:sp>
        <p:nvSpPr>
          <p:cNvPr id="1692" name="Google Shape;1692;p18"/>
          <p:cNvSpPr txBox="1"/>
          <p:nvPr/>
        </p:nvSpPr>
        <p:spPr>
          <a:xfrm>
            <a:off x="914398" y="2293883"/>
            <a:ext cx="4990745"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Determine who will own the model ongoing</a:t>
            </a:r>
            <a:endParaRPr/>
          </a:p>
        </p:txBody>
      </p:sp>
      <p:sp>
        <p:nvSpPr>
          <p:cNvPr id="1693" name="Google Shape;1693;p18"/>
          <p:cNvSpPr txBox="1"/>
          <p:nvPr/>
        </p:nvSpPr>
        <p:spPr>
          <a:xfrm>
            <a:off x="914399" y="3305128"/>
            <a:ext cx="4845276" cy="16927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Transition model to owner and implement an ongoing maintenance/update cadence</a:t>
            </a:r>
            <a:endParaRPr/>
          </a:p>
        </p:txBody>
      </p:sp>
      <p:sp>
        <p:nvSpPr>
          <p:cNvPr id="1694" name="Google Shape;1694;p18"/>
          <p:cNvSpPr txBox="1"/>
          <p:nvPr/>
        </p:nvSpPr>
        <p:spPr>
          <a:xfrm>
            <a:off x="914399" y="2714868"/>
            <a:ext cx="4845276" cy="33855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100"/>
              <a:buFont typeface="Calibri"/>
              <a:buNone/>
            </a:pPr>
            <a:r>
              <a:rPr b="0" i="0" lang="en-US" sz="1100" u="none" cap="none" strike="noStrike">
                <a:solidFill>
                  <a:srgbClr val="4C4846"/>
                </a:solidFill>
                <a:latin typeface="Calibri"/>
                <a:ea typeface="Calibri"/>
                <a:cs typeface="Calibri"/>
                <a:sym typeface="Calibri"/>
              </a:rPr>
              <a:t>Create a ‘guide’ that captures all the key points of the model, how to use it and what assumptions are included</a:t>
            </a:r>
            <a:endParaRPr b="0" i="0" sz="1100" u="none" cap="none" strike="noStrike">
              <a:solidFill>
                <a:srgbClr val="4C4846"/>
              </a:solidFill>
              <a:latin typeface="Calibri"/>
              <a:ea typeface="Calibri"/>
              <a:cs typeface="Calibri"/>
              <a:sym typeface="Calibri"/>
            </a:endParaRPr>
          </a:p>
        </p:txBody>
      </p:sp>
      <p:grpSp>
        <p:nvGrpSpPr>
          <p:cNvPr id="1695" name="Google Shape;1695;p18"/>
          <p:cNvGrpSpPr/>
          <p:nvPr/>
        </p:nvGrpSpPr>
        <p:grpSpPr>
          <a:xfrm>
            <a:off x="543494" y="4745415"/>
            <a:ext cx="206029" cy="197022"/>
            <a:chOff x="1812702" y="4615132"/>
            <a:chExt cx="771644" cy="737910"/>
          </a:xfrm>
        </p:grpSpPr>
        <p:sp>
          <p:nvSpPr>
            <p:cNvPr id="1696" name="Google Shape;1696;p18"/>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697" name="Google Shape;1697;p18"/>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698" name="Google Shape;1698;p18"/>
          <p:cNvGrpSpPr/>
          <p:nvPr/>
        </p:nvGrpSpPr>
        <p:grpSpPr>
          <a:xfrm>
            <a:off x="543494" y="5237302"/>
            <a:ext cx="206029" cy="197022"/>
            <a:chOff x="1812702" y="4615132"/>
            <a:chExt cx="771644" cy="737910"/>
          </a:xfrm>
        </p:grpSpPr>
        <p:sp>
          <p:nvSpPr>
            <p:cNvPr id="1699" name="Google Shape;1699;p18"/>
            <p:cNvSpPr/>
            <p:nvPr/>
          </p:nvSpPr>
          <p:spPr>
            <a:xfrm>
              <a:off x="1812702" y="4615132"/>
              <a:ext cx="771644" cy="737910"/>
            </a:xfrm>
            <a:prstGeom prst="roundRect">
              <a:avLst>
                <a:gd fmla="val 9569" name="adj"/>
              </a:avLst>
            </a:prstGeom>
            <a:solidFill>
              <a:srgbClr val="1A2D3C"/>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700" name="Google Shape;1700;p18"/>
            <p:cNvSpPr txBox="1"/>
            <p:nvPr/>
          </p:nvSpPr>
          <p:spPr>
            <a:xfrm>
              <a:off x="1885389" y="4771699"/>
              <a:ext cx="626270" cy="424758"/>
            </a:xfrm>
            <a:prstGeom prst="rect">
              <a:avLst/>
            </a:prstGeom>
            <a:solidFill>
              <a:srgbClr val="1A2D3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sp>
        <p:nvSpPr>
          <p:cNvPr id="1701" name="Google Shape;1701;p18"/>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13</a:t>
            </a:r>
            <a:endParaRPr/>
          </a:p>
        </p:txBody>
      </p:sp>
      <p:sp>
        <p:nvSpPr>
          <p:cNvPr id="1702" name="Google Shape;1702;p18"/>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703" name="Google Shape;1703;p18"/>
          <p:cNvSpPr/>
          <p:nvPr/>
        </p:nvSpPr>
        <p:spPr>
          <a:xfrm>
            <a:off x="397539" y="4023836"/>
            <a:ext cx="212249" cy="274854"/>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704" name="Google Shape;1704;p18"/>
          <p:cNvSpPr/>
          <p:nvPr/>
        </p:nvSpPr>
        <p:spPr>
          <a:xfrm>
            <a:off x="6394638" y="4884003"/>
            <a:ext cx="5529358"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800"/>
              <a:buFont typeface="Calibri"/>
              <a:buNone/>
            </a:pPr>
            <a:r>
              <a:rPr b="1" i="0" lang="en-US" sz="1800" u="none" cap="none" strike="noStrike">
                <a:solidFill>
                  <a:srgbClr val="4C4846"/>
                </a:solidFill>
                <a:latin typeface="Calibri"/>
                <a:ea typeface="Calibri"/>
                <a:cs typeface="Calibri"/>
                <a:sym typeface="Calibri"/>
              </a:rPr>
              <a:t>Account segmentation model has been successfully turned over to future owner and an ongoing maintenance &amp; update cadence has been put in place</a:t>
            </a:r>
            <a:endParaRPr b="0" i="0" sz="1800" u="none" cap="none" strike="noStrike">
              <a:solidFill>
                <a:srgbClr val="4C4846"/>
              </a:solidFill>
              <a:latin typeface="Calibri"/>
              <a:ea typeface="Calibri"/>
              <a:cs typeface="Calibri"/>
              <a:sym typeface="Calibri"/>
            </a:endParaRPr>
          </a:p>
        </p:txBody>
      </p:sp>
      <p:sp>
        <p:nvSpPr>
          <p:cNvPr id="1705" name="Google Shape;1705;p18"/>
          <p:cNvSpPr/>
          <p:nvPr/>
        </p:nvSpPr>
        <p:spPr>
          <a:xfrm>
            <a:off x="6376708" y="437571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706" name="Google Shape;1706;p18"/>
          <p:cNvSpPr/>
          <p:nvPr/>
        </p:nvSpPr>
        <p:spPr>
          <a:xfrm>
            <a:off x="6705601" y="450578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707" name="Google Shape;1707;p18"/>
          <p:cNvSpPr/>
          <p:nvPr/>
        </p:nvSpPr>
        <p:spPr>
          <a:xfrm rot="10800000">
            <a:off x="6700105" y="444528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aphicFrame>
        <p:nvGraphicFramePr>
          <p:cNvPr id="1708" name="Google Shape;1708;p18"/>
          <p:cNvGraphicFramePr/>
          <p:nvPr/>
        </p:nvGraphicFramePr>
        <p:xfrm>
          <a:off x="6297263" y="1722882"/>
          <a:ext cx="3000000" cy="3000000"/>
        </p:xfrm>
        <a:graphic>
          <a:graphicData uri="http://schemas.openxmlformats.org/drawingml/2006/table">
            <a:tbl>
              <a:tblPr bandRow="1" firstRow="1">
                <a:noFill/>
                <a:tableStyleId>{DD6AA980-1C5E-430F-A64A-5988D62C03D4}</a:tableStyleId>
              </a:tblPr>
              <a:tblGrid>
                <a:gridCol w="1139650"/>
                <a:gridCol w="1139650"/>
                <a:gridCol w="1139650"/>
                <a:gridCol w="1139650"/>
                <a:gridCol w="1139650"/>
              </a:tblGrid>
              <a:tr h="458850">
                <a:tc>
                  <a:txBody>
                    <a:bodyPr/>
                    <a:lstStyle/>
                    <a:p>
                      <a:pPr indent="0" lvl="0" marL="0" marR="0" rtl="0" algn="l">
                        <a:spcBef>
                          <a:spcPts val="0"/>
                        </a:spcBef>
                        <a:spcAft>
                          <a:spcPts val="0"/>
                        </a:spcAft>
                        <a:buNone/>
                      </a:pPr>
                      <a:r>
                        <a:t/>
                      </a:r>
                      <a:endParaRPr sz="1000"/>
                    </a:p>
                  </a:txBody>
                  <a:tcPr marT="45725" marB="45725" marR="91450" marL="91450">
                    <a:solidFill>
                      <a:srgbClr val="2F414E"/>
                    </a:solidFill>
                  </a:tcPr>
                </a:tc>
                <a:tc>
                  <a:txBody>
                    <a:bodyPr/>
                    <a:lstStyle/>
                    <a:p>
                      <a:pPr indent="0" lvl="0" marL="0" marR="0" rtl="0" algn="ctr">
                        <a:spcBef>
                          <a:spcPts val="0"/>
                        </a:spcBef>
                        <a:spcAft>
                          <a:spcPts val="0"/>
                        </a:spcAft>
                        <a:buNone/>
                      </a:pPr>
                      <a:r>
                        <a:rPr lang="en-US" sz="1000"/>
                        <a:t>Data Updates</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1000"/>
                        <a:t>Model Validation</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1000"/>
                        <a:t>Model Updates</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1000"/>
                        <a:t>Strategy Deployment</a:t>
                      </a:r>
                      <a:endParaRPr/>
                    </a:p>
                  </a:txBody>
                  <a:tcPr marT="45725" marB="45725" marR="91450" marL="91450" anchor="ctr">
                    <a:solidFill>
                      <a:srgbClr val="2F414E"/>
                    </a:solidFill>
                  </a:tcPr>
                </a:tc>
              </a:tr>
              <a:tr h="318025">
                <a:tc>
                  <a:txBody>
                    <a:bodyPr/>
                    <a:lstStyle/>
                    <a:p>
                      <a:pPr indent="0" lvl="0" marL="0" marR="0" rtl="0" algn="r">
                        <a:spcBef>
                          <a:spcPts val="0"/>
                        </a:spcBef>
                        <a:spcAft>
                          <a:spcPts val="0"/>
                        </a:spcAft>
                        <a:buNone/>
                      </a:pPr>
                      <a:r>
                        <a:rPr b="1" lang="en-US" sz="1200"/>
                        <a:t>Sales Ops</a:t>
                      </a:r>
                      <a:endParaRPr/>
                    </a:p>
                  </a:txBody>
                  <a:tcPr marT="45725" marB="45725" marR="91450" marL="91450" anchor="ctr"/>
                </a:tc>
                <a:tc>
                  <a:txBody>
                    <a:bodyPr/>
                    <a:lstStyle/>
                    <a:p>
                      <a:pPr indent="0" lvl="0" marL="0" marR="0" rtl="0" algn="ctr">
                        <a:spcBef>
                          <a:spcPts val="0"/>
                        </a:spcBef>
                        <a:spcAft>
                          <a:spcPts val="0"/>
                        </a:spcAft>
                        <a:buNone/>
                      </a:pPr>
                      <a:r>
                        <a:rPr b="1" lang="en-US" sz="1200"/>
                        <a:t>A/R</a:t>
                      </a:r>
                      <a:endParaRPr/>
                    </a:p>
                  </a:txBody>
                  <a:tcPr marT="45725" marB="45725" marR="91450" marL="91450" anchor="ctr"/>
                </a:tc>
                <a:tc>
                  <a:txBody>
                    <a:bodyPr/>
                    <a:lstStyle/>
                    <a:p>
                      <a:pPr indent="0" lvl="0" marL="0" marR="0" rtl="0" algn="ctr">
                        <a:spcBef>
                          <a:spcPts val="0"/>
                        </a:spcBef>
                        <a:spcAft>
                          <a:spcPts val="0"/>
                        </a:spcAft>
                        <a:buNone/>
                      </a:pPr>
                      <a:r>
                        <a:rPr b="1" lang="en-US" sz="1200"/>
                        <a:t>A/R</a:t>
                      </a:r>
                      <a:endParaRPr/>
                    </a:p>
                  </a:txBody>
                  <a:tcPr marT="45725" marB="45725" marR="91450" marL="91450" anchor="ctr"/>
                </a:tc>
                <a:tc>
                  <a:txBody>
                    <a:bodyPr/>
                    <a:lstStyle/>
                    <a:p>
                      <a:pPr indent="0" lvl="0" marL="0" marR="0" rtl="0" algn="ctr">
                        <a:spcBef>
                          <a:spcPts val="0"/>
                        </a:spcBef>
                        <a:spcAft>
                          <a:spcPts val="0"/>
                        </a:spcAft>
                        <a:buNone/>
                      </a:pPr>
                      <a:r>
                        <a:rPr b="1" lang="en-US" sz="1200"/>
                        <a:t>A/R</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r>
              <a:tr h="318025">
                <a:tc>
                  <a:txBody>
                    <a:bodyPr/>
                    <a:lstStyle/>
                    <a:p>
                      <a:pPr indent="0" lvl="0" marL="0" marR="0" rtl="0" algn="r">
                        <a:spcBef>
                          <a:spcPts val="0"/>
                        </a:spcBef>
                        <a:spcAft>
                          <a:spcPts val="0"/>
                        </a:spcAft>
                        <a:buNone/>
                      </a:pPr>
                      <a:r>
                        <a:rPr b="1" lang="en-US" sz="1200"/>
                        <a:t>Sales</a:t>
                      </a:r>
                      <a:endParaRPr/>
                    </a:p>
                  </a:txBody>
                  <a:tcPr marT="45725" marB="45725" marR="91450" marL="91450" anchor="ctr"/>
                </a:tc>
                <a:tc>
                  <a:txBody>
                    <a:bodyPr/>
                    <a:lstStyle/>
                    <a:p>
                      <a:pPr indent="0" lvl="0" marL="0" marR="0" rtl="0" algn="ctr">
                        <a:spcBef>
                          <a:spcPts val="0"/>
                        </a:spcBef>
                        <a:spcAft>
                          <a:spcPts val="0"/>
                        </a:spcAft>
                        <a:buNone/>
                      </a:pPr>
                      <a:r>
                        <a:rPr b="1" lang="en-US" sz="1200"/>
                        <a:t>I</a:t>
                      </a:r>
                      <a:endParaRPr/>
                    </a:p>
                  </a:txBody>
                  <a:tcPr marT="45725" marB="45725" marR="91450" marL="91450" anchor="ctr"/>
                </a:tc>
                <a:tc>
                  <a:txBody>
                    <a:bodyPr/>
                    <a:lstStyle/>
                    <a:p>
                      <a:pPr indent="0" lvl="0" marL="0" marR="0" rtl="0" algn="ctr">
                        <a:spcBef>
                          <a:spcPts val="0"/>
                        </a:spcBef>
                        <a:spcAft>
                          <a:spcPts val="0"/>
                        </a:spcAft>
                        <a:buNone/>
                      </a:pPr>
                      <a:r>
                        <a:rPr b="1" lang="en-US" sz="1200"/>
                        <a:t>I</a:t>
                      </a:r>
                      <a:endParaRPr/>
                    </a:p>
                  </a:txBody>
                  <a:tcPr marT="45725" marB="45725" marR="91450" marL="91450" anchor="ctr"/>
                </a:tc>
                <a:tc>
                  <a:txBody>
                    <a:bodyPr/>
                    <a:lstStyle/>
                    <a:p>
                      <a:pPr indent="0" lvl="0" marL="0" marR="0" rtl="0" algn="ctr">
                        <a:spcBef>
                          <a:spcPts val="0"/>
                        </a:spcBef>
                        <a:spcAft>
                          <a:spcPts val="0"/>
                        </a:spcAft>
                        <a:buNone/>
                      </a:pPr>
                      <a:r>
                        <a:rPr b="1" lang="en-US" sz="1200"/>
                        <a:t>I</a:t>
                      </a:r>
                      <a:endParaRPr/>
                    </a:p>
                  </a:txBody>
                  <a:tcPr marT="45725" marB="45725" marR="91450" marL="91450" anchor="ctr"/>
                </a:tc>
                <a:tc>
                  <a:txBody>
                    <a:bodyPr/>
                    <a:lstStyle/>
                    <a:p>
                      <a:pPr indent="0" lvl="0" marL="0" marR="0" rtl="0" algn="ctr">
                        <a:spcBef>
                          <a:spcPts val="0"/>
                        </a:spcBef>
                        <a:spcAft>
                          <a:spcPts val="0"/>
                        </a:spcAft>
                        <a:buNone/>
                      </a:pPr>
                      <a:r>
                        <a:rPr b="1" lang="en-US" sz="1200"/>
                        <a:t>A/R</a:t>
                      </a:r>
                      <a:endParaRPr/>
                    </a:p>
                  </a:txBody>
                  <a:tcPr marT="45725" marB="45725" marR="91450" marL="91450" anchor="ctr"/>
                </a:tc>
              </a:tr>
              <a:tr h="318025">
                <a:tc>
                  <a:txBody>
                    <a:bodyPr/>
                    <a:lstStyle/>
                    <a:p>
                      <a:pPr indent="0" lvl="0" marL="0" marR="0" rtl="0" algn="r">
                        <a:spcBef>
                          <a:spcPts val="0"/>
                        </a:spcBef>
                        <a:spcAft>
                          <a:spcPts val="0"/>
                        </a:spcAft>
                        <a:buNone/>
                      </a:pPr>
                      <a:r>
                        <a:rPr b="1" lang="en-US" sz="1200"/>
                        <a:t>Marketing</a:t>
                      </a:r>
                      <a:endParaRPr/>
                    </a:p>
                  </a:txBody>
                  <a:tcPr marT="45725" marB="45725" marR="91450" marL="91450" anchor="ctr"/>
                </a:tc>
                <a:tc>
                  <a:txBody>
                    <a:bodyPr/>
                    <a:lstStyle/>
                    <a:p>
                      <a:pPr indent="0" lvl="0" marL="0" marR="0" rtl="0" algn="ctr">
                        <a:spcBef>
                          <a:spcPts val="0"/>
                        </a:spcBef>
                        <a:spcAft>
                          <a:spcPts val="0"/>
                        </a:spcAft>
                        <a:buNone/>
                      </a:pPr>
                      <a:r>
                        <a:rPr b="1" lang="en-US" sz="1200"/>
                        <a:t>I</a:t>
                      </a:r>
                      <a:endParaRPr/>
                    </a:p>
                  </a:txBody>
                  <a:tcPr marT="45725" marB="45725" marR="91450" marL="91450" anchor="ctr"/>
                </a:tc>
                <a:tc>
                  <a:txBody>
                    <a:bodyPr/>
                    <a:lstStyle/>
                    <a:p>
                      <a:pPr indent="0" lvl="0" marL="0" marR="0" rtl="0" algn="ctr">
                        <a:spcBef>
                          <a:spcPts val="0"/>
                        </a:spcBef>
                        <a:spcAft>
                          <a:spcPts val="0"/>
                        </a:spcAft>
                        <a:buNone/>
                      </a:pPr>
                      <a:r>
                        <a:rPr b="1" lang="en-US" sz="1200"/>
                        <a:t>I</a:t>
                      </a:r>
                      <a:endParaRPr/>
                    </a:p>
                  </a:txBody>
                  <a:tcPr marT="45725" marB="45725" marR="91450" marL="91450" anchor="ctr"/>
                </a:tc>
                <a:tc>
                  <a:txBody>
                    <a:bodyPr/>
                    <a:lstStyle/>
                    <a:p>
                      <a:pPr indent="0" lvl="0" marL="0" marR="0" rtl="0" algn="ctr">
                        <a:spcBef>
                          <a:spcPts val="0"/>
                        </a:spcBef>
                        <a:spcAft>
                          <a:spcPts val="0"/>
                        </a:spcAft>
                        <a:buNone/>
                      </a:pPr>
                      <a:r>
                        <a:rPr b="1" lang="en-US" sz="1200"/>
                        <a:t>I</a:t>
                      </a:r>
                      <a:endParaRPr/>
                    </a:p>
                  </a:txBody>
                  <a:tcPr marT="45725" marB="45725" marR="91450" marL="91450" anchor="ctr"/>
                </a:tc>
                <a:tc>
                  <a:txBody>
                    <a:bodyPr/>
                    <a:lstStyle/>
                    <a:p>
                      <a:pPr indent="0" lvl="0" marL="0" marR="0" rtl="0" algn="ctr">
                        <a:spcBef>
                          <a:spcPts val="0"/>
                        </a:spcBef>
                        <a:spcAft>
                          <a:spcPts val="0"/>
                        </a:spcAft>
                        <a:buNone/>
                      </a:pPr>
                      <a:r>
                        <a:rPr b="1" lang="en-US" sz="1200"/>
                        <a:t>A/R</a:t>
                      </a:r>
                      <a:endParaRPr/>
                    </a:p>
                  </a:txBody>
                  <a:tcPr marT="45725" marB="45725" marR="91450" marL="91450" anchor="ctr"/>
                </a:tc>
              </a:tr>
              <a:tr h="318025">
                <a:tc>
                  <a:txBody>
                    <a:bodyPr/>
                    <a:lstStyle/>
                    <a:p>
                      <a:pPr indent="0" lvl="0" marL="0" marR="0" rtl="0" algn="r">
                        <a:spcBef>
                          <a:spcPts val="0"/>
                        </a:spcBef>
                        <a:spcAft>
                          <a:spcPts val="0"/>
                        </a:spcAft>
                        <a:buNone/>
                      </a:pPr>
                      <a:r>
                        <a:rPr b="1" lang="en-US" sz="1200"/>
                        <a:t>Finance</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r>
              <a:tr h="318025">
                <a:tc>
                  <a:txBody>
                    <a:bodyPr/>
                    <a:lstStyle/>
                    <a:p>
                      <a:pPr indent="0" lvl="0" marL="0" marR="0" rtl="0" algn="r">
                        <a:spcBef>
                          <a:spcPts val="0"/>
                        </a:spcBef>
                        <a:spcAft>
                          <a:spcPts val="0"/>
                        </a:spcAft>
                        <a:buNone/>
                      </a:pPr>
                      <a:r>
                        <a:rPr b="1" lang="en-US" sz="1200"/>
                        <a:t>IT</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c>
                  <a:txBody>
                    <a:bodyPr/>
                    <a:lstStyle/>
                    <a:p>
                      <a:pPr indent="0" lvl="0" marL="0" marR="0" rtl="0" algn="ctr">
                        <a:spcBef>
                          <a:spcPts val="0"/>
                        </a:spcBef>
                        <a:spcAft>
                          <a:spcPts val="0"/>
                        </a:spcAft>
                        <a:buNone/>
                      </a:pPr>
                      <a:r>
                        <a:rPr b="1" lang="en-US" sz="1200"/>
                        <a:t>C</a:t>
                      </a:r>
                      <a:endParaRPr/>
                    </a:p>
                  </a:txBody>
                  <a:tcPr marT="45725" marB="45725" marR="91450" marL="91450" anchor="ctr"/>
                </a:tc>
              </a:tr>
            </a:tbl>
          </a:graphicData>
        </a:graphic>
      </p:graphicFrame>
      <p:sp>
        <p:nvSpPr>
          <p:cNvPr id="1709" name="Google Shape;1709;p18"/>
          <p:cNvSpPr txBox="1"/>
          <p:nvPr/>
        </p:nvSpPr>
        <p:spPr>
          <a:xfrm>
            <a:off x="6313805" y="1461272"/>
            <a:ext cx="587819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Account Segmentation: Ongoing Maintenance Responsibilities </a:t>
            </a:r>
            <a:endParaRPr/>
          </a:p>
        </p:txBody>
      </p:sp>
      <p:graphicFrame>
        <p:nvGraphicFramePr>
          <p:cNvPr id="1710" name="Google Shape;1710;p18"/>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2"/>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There are two main outputs from Segmentation –</a:t>
            </a:r>
            <a:br>
              <a:rPr lang="en-US"/>
            </a:br>
            <a:r>
              <a:rPr lang="en-US"/>
              <a:t>Account Score and Account Potential</a:t>
            </a:r>
            <a:endParaRPr/>
          </a:p>
        </p:txBody>
      </p:sp>
      <p:sp>
        <p:nvSpPr>
          <p:cNvPr id="734" name="Google Shape;734;p2"/>
          <p:cNvSpPr/>
          <p:nvPr/>
        </p:nvSpPr>
        <p:spPr>
          <a:xfrm>
            <a:off x="0" y="1447799"/>
            <a:ext cx="12192000" cy="4953001"/>
          </a:xfrm>
          <a:prstGeom prst="rect">
            <a:avLst/>
          </a:prstGeom>
          <a:solidFill>
            <a:srgbClr val="F2F2F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735" name="Google Shape;735;p2"/>
          <p:cNvSpPr/>
          <p:nvPr/>
        </p:nvSpPr>
        <p:spPr>
          <a:xfrm>
            <a:off x="266701" y="2133927"/>
            <a:ext cx="3419282" cy="4038271"/>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736" name="Google Shape;736;p2"/>
          <p:cNvSpPr/>
          <p:nvPr/>
        </p:nvSpPr>
        <p:spPr>
          <a:xfrm>
            <a:off x="266700" y="1968720"/>
            <a:ext cx="3419282" cy="1002770"/>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737" name="Google Shape;737;p2"/>
          <p:cNvSpPr/>
          <p:nvPr/>
        </p:nvSpPr>
        <p:spPr>
          <a:xfrm>
            <a:off x="1675805" y="1668184"/>
            <a:ext cx="601072" cy="601072"/>
          </a:xfrm>
          <a:custGeom>
            <a:rect b="b" l="l" r="r" t="t"/>
            <a:pathLst>
              <a:path extrusionOk="0" h="1145883" w="1145883">
                <a:moveTo>
                  <a:pt x="0" y="572942"/>
                </a:moveTo>
                <a:cubicBezTo>
                  <a:pt x="0" y="256515"/>
                  <a:pt x="256515" y="0"/>
                  <a:pt x="572942" y="0"/>
                </a:cubicBezTo>
                <a:cubicBezTo>
                  <a:pt x="889369" y="0"/>
                  <a:pt x="1145884" y="256515"/>
                  <a:pt x="1145884" y="572942"/>
                </a:cubicBezTo>
                <a:cubicBezTo>
                  <a:pt x="1145884" y="889369"/>
                  <a:pt x="889369" y="1145884"/>
                  <a:pt x="572942" y="1145884"/>
                </a:cubicBezTo>
                <a:cubicBezTo>
                  <a:pt x="256515" y="1145884"/>
                  <a:pt x="0" y="889369"/>
                  <a:pt x="0" y="572942"/>
                </a:cubicBezTo>
                <a:close/>
              </a:path>
            </a:pathLst>
          </a:cu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70000"/>
              </a:lnSpc>
              <a:spcBef>
                <a:spcPts val="0"/>
              </a:spcBef>
              <a:spcAft>
                <a:spcPts val="0"/>
              </a:spcAft>
              <a:buClr>
                <a:schemeClr val="dk1"/>
              </a:buClr>
              <a:buSzPts val="740"/>
              <a:buFont typeface="Calibri"/>
              <a:buNone/>
            </a:pPr>
            <a:r>
              <a:t/>
            </a:r>
            <a:endParaRPr b="0" i="0" sz="740" u="none" cap="none" strike="noStrike">
              <a:solidFill>
                <a:srgbClr val="4C4846"/>
              </a:solidFill>
              <a:latin typeface="Calibri"/>
              <a:ea typeface="Calibri"/>
              <a:cs typeface="Calibri"/>
              <a:sym typeface="Calibri"/>
            </a:endParaRPr>
          </a:p>
        </p:txBody>
      </p:sp>
      <p:sp>
        <p:nvSpPr>
          <p:cNvPr id="738" name="Google Shape;738;p2"/>
          <p:cNvSpPr txBox="1"/>
          <p:nvPr/>
        </p:nvSpPr>
        <p:spPr>
          <a:xfrm>
            <a:off x="525049" y="2452323"/>
            <a:ext cx="2902587"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“Who should we pursue?”</a:t>
            </a:r>
            <a:endParaRPr/>
          </a:p>
        </p:txBody>
      </p:sp>
      <p:sp>
        <p:nvSpPr>
          <p:cNvPr id="739" name="Google Shape;739;p2"/>
          <p:cNvSpPr/>
          <p:nvPr/>
        </p:nvSpPr>
        <p:spPr>
          <a:xfrm>
            <a:off x="924782" y="4092160"/>
            <a:ext cx="2103120" cy="310443"/>
          </a:xfrm>
          <a:prstGeom prst="roundRect">
            <a:avLst>
              <a:gd fmla="val 10156" name="adj"/>
            </a:avLst>
          </a:prstGeom>
          <a:solidFill>
            <a:schemeClr val="accent1"/>
          </a:solidFill>
          <a:ln>
            <a:noFill/>
          </a:ln>
          <a:effectLst>
            <a:outerShdw blurRad="76200" rotWithShape="0" algn="tl" dir="5400000" dist="50800">
              <a:schemeClr val="dk2">
                <a:alpha val="3921"/>
              </a:schemeClr>
            </a:outerShdw>
          </a:effectLst>
        </p:spPr>
        <p:txBody>
          <a:bodyPr anchorCtr="0" anchor="ctr" bIns="182875" lIns="182875" spcFirstLastPara="1" rIns="182875" wrap="square" tIns="182875">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Propensity To Buy</a:t>
            </a:r>
            <a:endParaRPr/>
          </a:p>
        </p:txBody>
      </p:sp>
      <p:sp>
        <p:nvSpPr>
          <p:cNvPr id="740" name="Google Shape;740;p2"/>
          <p:cNvSpPr/>
          <p:nvPr/>
        </p:nvSpPr>
        <p:spPr>
          <a:xfrm>
            <a:off x="924782" y="3486782"/>
            <a:ext cx="2103120" cy="246221"/>
          </a:xfrm>
          <a:prstGeom prst="roundRect">
            <a:avLst>
              <a:gd fmla="val 0" name="adj"/>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C4845"/>
              </a:buClr>
              <a:buSzPts val="1600"/>
              <a:buFont typeface="Calibri"/>
              <a:buNone/>
            </a:pPr>
            <a:r>
              <a:rPr b="1" i="0" lang="en-US" sz="1600" u="none" cap="none" strike="noStrike">
                <a:solidFill>
                  <a:srgbClr val="4C4845"/>
                </a:solidFill>
                <a:latin typeface="Calibri"/>
                <a:ea typeface="Calibri"/>
                <a:cs typeface="Calibri"/>
                <a:sym typeface="Calibri"/>
              </a:rPr>
              <a:t>Account Score</a:t>
            </a:r>
            <a:endParaRPr/>
          </a:p>
        </p:txBody>
      </p:sp>
      <p:sp>
        <p:nvSpPr>
          <p:cNvPr id="741" name="Google Shape;741;p2"/>
          <p:cNvSpPr/>
          <p:nvPr/>
        </p:nvSpPr>
        <p:spPr>
          <a:xfrm>
            <a:off x="4386359" y="2133901"/>
            <a:ext cx="3419282" cy="4038298"/>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742" name="Google Shape;742;p2"/>
          <p:cNvSpPr/>
          <p:nvPr/>
        </p:nvSpPr>
        <p:spPr>
          <a:xfrm>
            <a:off x="4386358" y="1968693"/>
            <a:ext cx="3419282" cy="1002770"/>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743" name="Google Shape;743;p2"/>
          <p:cNvSpPr/>
          <p:nvPr/>
        </p:nvSpPr>
        <p:spPr>
          <a:xfrm>
            <a:off x="5795463" y="1668157"/>
            <a:ext cx="601072" cy="601072"/>
          </a:xfrm>
          <a:custGeom>
            <a:rect b="b" l="l" r="r" t="t"/>
            <a:pathLst>
              <a:path extrusionOk="0" h="1145883" w="1145883">
                <a:moveTo>
                  <a:pt x="0" y="572942"/>
                </a:moveTo>
                <a:cubicBezTo>
                  <a:pt x="0" y="256515"/>
                  <a:pt x="256515" y="0"/>
                  <a:pt x="572942" y="0"/>
                </a:cubicBezTo>
                <a:cubicBezTo>
                  <a:pt x="889369" y="0"/>
                  <a:pt x="1145884" y="256515"/>
                  <a:pt x="1145884" y="572942"/>
                </a:cubicBezTo>
                <a:cubicBezTo>
                  <a:pt x="1145884" y="889369"/>
                  <a:pt x="889369" y="1145884"/>
                  <a:pt x="572942" y="1145884"/>
                </a:cubicBezTo>
                <a:cubicBezTo>
                  <a:pt x="256515" y="1145884"/>
                  <a:pt x="0" y="889369"/>
                  <a:pt x="0" y="572942"/>
                </a:cubicBezTo>
                <a:close/>
              </a:path>
            </a:pathLst>
          </a:cu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70000"/>
              </a:lnSpc>
              <a:spcBef>
                <a:spcPts val="0"/>
              </a:spcBef>
              <a:spcAft>
                <a:spcPts val="0"/>
              </a:spcAft>
              <a:buClr>
                <a:schemeClr val="dk1"/>
              </a:buClr>
              <a:buSzPts val="740"/>
              <a:buFont typeface="Calibri"/>
              <a:buNone/>
            </a:pPr>
            <a:r>
              <a:t/>
            </a:r>
            <a:endParaRPr b="0" i="0" sz="740" u="none" cap="none" strike="noStrike">
              <a:solidFill>
                <a:srgbClr val="4C4846"/>
              </a:solidFill>
              <a:latin typeface="Calibri"/>
              <a:ea typeface="Calibri"/>
              <a:cs typeface="Calibri"/>
              <a:sym typeface="Calibri"/>
            </a:endParaRPr>
          </a:p>
        </p:txBody>
      </p:sp>
      <p:sp>
        <p:nvSpPr>
          <p:cNvPr id="744" name="Google Shape;744;p2"/>
          <p:cNvSpPr/>
          <p:nvPr/>
        </p:nvSpPr>
        <p:spPr>
          <a:xfrm>
            <a:off x="4698841" y="4092160"/>
            <a:ext cx="2794319" cy="310443"/>
          </a:xfrm>
          <a:prstGeom prst="roundRect">
            <a:avLst>
              <a:gd fmla="val 10156" name="adj"/>
            </a:avLst>
          </a:prstGeom>
          <a:solidFill>
            <a:schemeClr val="accent1"/>
          </a:solidFill>
          <a:ln>
            <a:noFill/>
          </a:ln>
          <a:effectLst>
            <a:outerShdw blurRad="76200" rotWithShape="0" algn="tl" dir="5400000" dist="50800">
              <a:schemeClr val="dk2">
                <a:alpha val="3921"/>
              </a:schemeClr>
            </a:outerShdw>
          </a:effectLst>
        </p:spPr>
        <p:txBody>
          <a:bodyPr anchorCtr="0" anchor="ctr" bIns="182875" lIns="182875" spcFirstLastPara="1" rIns="182875" wrap="square" tIns="182875">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Potential Spend Methodology </a:t>
            </a:r>
            <a:endParaRPr/>
          </a:p>
        </p:txBody>
      </p:sp>
      <p:sp>
        <p:nvSpPr>
          <p:cNvPr id="745" name="Google Shape;745;p2"/>
          <p:cNvSpPr/>
          <p:nvPr/>
        </p:nvSpPr>
        <p:spPr>
          <a:xfrm>
            <a:off x="8501792" y="2110232"/>
            <a:ext cx="3419282" cy="4061967"/>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746" name="Google Shape;746;p2"/>
          <p:cNvSpPr/>
          <p:nvPr/>
        </p:nvSpPr>
        <p:spPr>
          <a:xfrm>
            <a:off x="8501791" y="1953411"/>
            <a:ext cx="3419282" cy="951871"/>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747" name="Google Shape;747;p2"/>
          <p:cNvSpPr/>
          <p:nvPr/>
        </p:nvSpPr>
        <p:spPr>
          <a:xfrm>
            <a:off x="9910896" y="1668130"/>
            <a:ext cx="601072" cy="570563"/>
          </a:xfrm>
          <a:custGeom>
            <a:rect b="b" l="l" r="r" t="t"/>
            <a:pathLst>
              <a:path extrusionOk="0" h="1145883" w="1145883">
                <a:moveTo>
                  <a:pt x="0" y="572942"/>
                </a:moveTo>
                <a:cubicBezTo>
                  <a:pt x="0" y="256515"/>
                  <a:pt x="256515" y="0"/>
                  <a:pt x="572942" y="0"/>
                </a:cubicBezTo>
                <a:cubicBezTo>
                  <a:pt x="889369" y="0"/>
                  <a:pt x="1145884" y="256515"/>
                  <a:pt x="1145884" y="572942"/>
                </a:cubicBezTo>
                <a:cubicBezTo>
                  <a:pt x="1145884" y="889369"/>
                  <a:pt x="889369" y="1145884"/>
                  <a:pt x="572942" y="1145884"/>
                </a:cubicBezTo>
                <a:cubicBezTo>
                  <a:pt x="256515" y="1145884"/>
                  <a:pt x="0" y="889369"/>
                  <a:pt x="0" y="572942"/>
                </a:cubicBezTo>
                <a:close/>
              </a:path>
            </a:pathLst>
          </a:cu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70000"/>
              </a:lnSpc>
              <a:spcBef>
                <a:spcPts val="0"/>
              </a:spcBef>
              <a:spcAft>
                <a:spcPts val="0"/>
              </a:spcAft>
              <a:buClr>
                <a:schemeClr val="dk1"/>
              </a:buClr>
              <a:buSzPts val="500"/>
              <a:buFont typeface="Calibri"/>
              <a:buNone/>
            </a:pPr>
            <a:r>
              <a:t/>
            </a:r>
            <a:endParaRPr b="0" i="0" sz="500" u="none" cap="none" strike="noStrike">
              <a:solidFill>
                <a:srgbClr val="4C4846"/>
              </a:solidFill>
              <a:latin typeface="Calibri"/>
              <a:ea typeface="Calibri"/>
              <a:cs typeface="Calibri"/>
              <a:sym typeface="Calibri"/>
            </a:endParaRPr>
          </a:p>
        </p:txBody>
      </p:sp>
      <p:pic>
        <p:nvPicPr>
          <p:cNvPr id="748" name="Google Shape;748;p2"/>
          <p:cNvPicPr preferRelativeResize="0"/>
          <p:nvPr/>
        </p:nvPicPr>
        <p:blipFill rotWithShape="1">
          <a:blip r:embed="rId3">
            <a:alphaModFix/>
          </a:blip>
          <a:srcRect b="0" l="0" r="0" t="0"/>
          <a:stretch/>
        </p:blipFill>
        <p:spPr>
          <a:xfrm>
            <a:off x="5578789" y="4762268"/>
            <a:ext cx="1034423" cy="1034423"/>
          </a:xfrm>
          <a:prstGeom prst="rect">
            <a:avLst/>
          </a:prstGeom>
          <a:noFill/>
          <a:ln>
            <a:noFill/>
          </a:ln>
        </p:spPr>
      </p:pic>
      <p:pic>
        <p:nvPicPr>
          <p:cNvPr id="749" name="Google Shape;749;p2"/>
          <p:cNvPicPr preferRelativeResize="0"/>
          <p:nvPr/>
        </p:nvPicPr>
        <p:blipFill rotWithShape="1">
          <a:blip r:embed="rId3">
            <a:alphaModFix/>
          </a:blip>
          <a:srcRect b="0" l="0" r="0" t="0"/>
          <a:stretch/>
        </p:blipFill>
        <p:spPr>
          <a:xfrm>
            <a:off x="1465297" y="4762268"/>
            <a:ext cx="1034423" cy="1034423"/>
          </a:xfrm>
          <a:prstGeom prst="rect">
            <a:avLst/>
          </a:prstGeom>
          <a:noFill/>
          <a:ln>
            <a:noFill/>
          </a:ln>
        </p:spPr>
      </p:pic>
      <p:sp>
        <p:nvSpPr>
          <p:cNvPr id="750" name="Google Shape;750;p2"/>
          <p:cNvSpPr/>
          <p:nvPr/>
        </p:nvSpPr>
        <p:spPr>
          <a:xfrm>
            <a:off x="5044440" y="3486782"/>
            <a:ext cx="2103120" cy="246221"/>
          </a:xfrm>
          <a:prstGeom prst="roundRect">
            <a:avLst>
              <a:gd fmla="val 0" name="adj"/>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C4845"/>
              </a:buClr>
              <a:buSzPts val="1600"/>
              <a:buFont typeface="Calibri"/>
              <a:buNone/>
            </a:pPr>
            <a:r>
              <a:rPr b="1" i="0" lang="en-US" sz="1600" u="none" cap="none" strike="noStrike">
                <a:solidFill>
                  <a:srgbClr val="4C4845"/>
                </a:solidFill>
                <a:latin typeface="Calibri"/>
                <a:ea typeface="Calibri"/>
                <a:cs typeface="Calibri"/>
                <a:sym typeface="Calibri"/>
              </a:rPr>
              <a:t>Account Potential</a:t>
            </a:r>
            <a:endParaRPr/>
          </a:p>
        </p:txBody>
      </p:sp>
      <p:sp>
        <p:nvSpPr>
          <p:cNvPr id="751" name="Google Shape;751;p2"/>
          <p:cNvSpPr/>
          <p:nvPr/>
        </p:nvSpPr>
        <p:spPr>
          <a:xfrm rot="-5400000">
            <a:off x="1879379" y="3845985"/>
            <a:ext cx="193927" cy="193927"/>
          </a:xfrm>
          <a:prstGeom prst="chevron">
            <a:avLst>
              <a:gd fmla="val 50000" name="adj"/>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752" name="Google Shape;752;p2"/>
          <p:cNvSpPr/>
          <p:nvPr/>
        </p:nvSpPr>
        <p:spPr>
          <a:xfrm rot="-5400000">
            <a:off x="5999036" y="3845985"/>
            <a:ext cx="193927" cy="193927"/>
          </a:xfrm>
          <a:prstGeom prst="chevron">
            <a:avLst>
              <a:gd fmla="val 50000" name="adj"/>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pic>
        <p:nvPicPr>
          <p:cNvPr id="753" name="Google Shape;753;p2"/>
          <p:cNvPicPr preferRelativeResize="0"/>
          <p:nvPr/>
        </p:nvPicPr>
        <p:blipFill rotWithShape="1">
          <a:blip r:embed="rId4">
            <a:alphaModFix/>
          </a:blip>
          <a:srcRect b="0" l="0" r="0" t="0"/>
          <a:stretch/>
        </p:blipFill>
        <p:spPr>
          <a:xfrm flipH="1">
            <a:off x="10016140" y="3054865"/>
            <a:ext cx="390587" cy="338574"/>
          </a:xfrm>
          <a:prstGeom prst="rect">
            <a:avLst/>
          </a:prstGeom>
          <a:noFill/>
          <a:ln>
            <a:noFill/>
          </a:ln>
        </p:spPr>
      </p:pic>
      <p:sp>
        <p:nvSpPr>
          <p:cNvPr id="754" name="Google Shape;754;p2"/>
          <p:cNvSpPr/>
          <p:nvPr/>
        </p:nvSpPr>
        <p:spPr>
          <a:xfrm>
            <a:off x="9159873" y="3486782"/>
            <a:ext cx="2103120" cy="246221"/>
          </a:xfrm>
          <a:prstGeom prst="roundRect">
            <a:avLst>
              <a:gd fmla="val 0" name="adj"/>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4C4845"/>
              </a:buClr>
              <a:buSzPts val="1600"/>
              <a:buFont typeface="Calibri"/>
              <a:buNone/>
            </a:pPr>
            <a:r>
              <a:rPr b="1" i="0" lang="en-US" sz="1600" u="none" cap="none" strike="noStrike">
                <a:solidFill>
                  <a:srgbClr val="4C4845"/>
                </a:solidFill>
                <a:latin typeface="Calibri"/>
                <a:ea typeface="Calibri"/>
                <a:cs typeface="Calibri"/>
                <a:sym typeface="Calibri"/>
              </a:rPr>
              <a:t>Prioritized Accounts</a:t>
            </a:r>
            <a:endParaRPr/>
          </a:p>
        </p:txBody>
      </p:sp>
      <p:sp>
        <p:nvSpPr>
          <p:cNvPr id="755" name="Google Shape;755;p2"/>
          <p:cNvSpPr txBox="1"/>
          <p:nvPr/>
        </p:nvSpPr>
        <p:spPr>
          <a:xfrm>
            <a:off x="4642593" y="2452323"/>
            <a:ext cx="2902587"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“How much can they spend?”</a:t>
            </a:r>
            <a:endParaRPr/>
          </a:p>
        </p:txBody>
      </p:sp>
      <p:sp>
        <p:nvSpPr>
          <p:cNvPr id="756" name="Google Shape;756;p2"/>
          <p:cNvSpPr txBox="1"/>
          <p:nvPr/>
        </p:nvSpPr>
        <p:spPr>
          <a:xfrm>
            <a:off x="8760140" y="2452323"/>
            <a:ext cx="2902587" cy="276999"/>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“Who is most attractive?”</a:t>
            </a:r>
            <a:endParaRPr/>
          </a:p>
        </p:txBody>
      </p:sp>
      <p:grpSp>
        <p:nvGrpSpPr>
          <p:cNvPr id="757" name="Google Shape;757;p2"/>
          <p:cNvGrpSpPr/>
          <p:nvPr/>
        </p:nvGrpSpPr>
        <p:grpSpPr>
          <a:xfrm>
            <a:off x="5950217" y="1832168"/>
            <a:ext cx="287337" cy="273050"/>
            <a:chOff x="5465763" y="1358900"/>
            <a:chExt cx="287337" cy="273050"/>
          </a:xfrm>
        </p:grpSpPr>
        <p:sp>
          <p:nvSpPr>
            <p:cNvPr id="758" name="Google Shape;758;p2"/>
            <p:cNvSpPr/>
            <p:nvPr/>
          </p:nvSpPr>
          <p:spPr>
            <a:xfrm>
              <a:off x="5586413" y="1446213"/>
              <a:ext cx="76200" cy="76200"/>
            </a:xfrm>
            <a:custGeom>
              <a:rect b="b" l="l" r="r" t="t"/>
              <a:pathLst>
                <a:path extrusionOk="0" h="241" w="241">
                  <a:moveTo>
                    <a:pt x="106" y="75"/>
                  </a:moveTo>
                  <a:lnTo>
                    <a:pt x="106" y="72"/>
                  </a:lnTo>
                  <a:lnTo>
                    <a:pt x="107" y="70"/>
                  </a:lnTo>
                  <a:lnTo>
                    <a:pt x="108" y="66"/>
                  </a:lnTo>
                  <a:lnTo>
                    <a:pt x="110" y="64"/>
                  </a:lnTo>
                  <a:lnTo>
                    <a:pt x="112" y="63"/>
                  </a:lnTo>
                  <a:lnTo>
                    <a:pt x="115" y="61"/>
                  </a:lnTo>
                  <a:lnTo>
                    <a:pt x="117" y="61"/>
                  </a:lnTo>
                  <a:lnTo>
                    <a:pt x="121" y="60"/>
                  </a:lnTo>
                  <a:lnTo>
                    <a:pt x="124" y="60"/>
                  </a:lnTo>
                  <a:lnTo>
                    <a:pt x="126" y="61"/>
                  </a:lnTo>
                  <a:lnTo>
                    <a:pt x="129" y="63"/>
                  </a:lnTo>
                  <a:lnTo>
                    <a:pt x="131" y="64"/>
                  </a:lnTo>
                  <a:lnTo>
                    <a:pt x="133" y="66"/>
                  </a:lnTo>
                  <a:lnTo>
                    <a:pt x="134" y="70"/>
                  </a:lnTo>
                  <a:lnTo>
                    <a:pt x="136" y="72"/>
                  </a:lnTo>
                  <a:lnTo>
                    <a:pt x="136" y="75"/>
                  </a:lnTo>
                  <a:lnTo>
                    <a:pt x="136" y="165"/>
                  </a:lnTo>
                  <a:lnTo>
                    <a:pt x="136" y="168"/>
                  </a:lnTo>
                  <a:lnTo>
                    <a:pt x="134" y="171"/>
                  </a:lnTo>
                  <a:lnTo>
                    <a:pt x="133" y="174"/>
                  </a:lnTo>
                  <a:lnTo>
                    <a:pt x="131" y="176"/>
                  </a:lnTo>
                  <a:lnTo>
                    <a:pt x="129" y="178"/>
                  </a:lnTo>
                  <a:lnTo>
                    <a:pt x="126" y="179"/>
                  </a:lnTo>
                  <a:lnTo>
                    <a:pt x="124" y="180"/>
                  </a:lnTo>
                  <a:lnTo>
                    <a:pt x="121" y="180"/>
                  </a:lnTo>
                  <a:lnTo>
                    <a:pt x="117" y="180"/>
                  </a:lnTo>
                  <a:lnTo>
                    <a:pt x="115" y="179"/>
                  </a:lnTo>
                  <a:lnTo>
                    <a:pt x="112" y="178"/>
                  </a:lnTo>
                  <a:lnTo>
                    <a:pt x="110" y="176"/>
                  </a:lnTo>
                  <a:lnTo>
                    <a:pt x="108" y="174"/>
                  </a:lnTo>
                  <a:lnTo>
                    <a:pt x="107" y="171"/>
                  </a:lnTo>
                  <a:lnTo>
                    <a:pt x="106" y="168"/>
                  </a:lnTo>
                  <a:lnTo>
                    <a:pt x="106" y="165"/>
                  </a:lnTo>
                  <a:lnTo>
                    <a:pt x="106" y="75"/>
                  </a:lnTo>
                  <a:close/>
                  <a:moveTo>
                    <a:pt x="121" y="241"/>
                  </a:moveTo>
                  <a:lnTo>
                    <a:pt x="132" y="240"/>
                  </a:lnTo>
                  <a:lnTo>
                    <a:pt x="145" y="238"/>
                  </a:lnTo>
                  <a:lnTo>
                    <a:pt x="156" y="236"/>
                  </a:lnTo>
                  <a:lnTo>
                    <a:pt x="168" y="232"/>
                  </a:lnTo>
                  <a:lnTo>
                    <a:pt x="177" y="226"/>
                  </a:lnTo>
                  <a:lnTo>
                    <a:pt x="188" y="220"/>
                  </a:lnTo>
                  <a:lnTo>
                    <a:pt x="197" y="213"/>
                  </a:lnTo>
                  <a:lnTo>
                    <a:pt x="205" y="206"/>
                  </a:lnTo>
                  <a:lnTo>
                    <a:pt x="214" y="197"/>
                  </a:lnTo>
                  <a:lnTo>
                    <a:pt x="220" y="188"/>
                  </a:lnTo>
                  <a:lnTo>
                    <a:pt x="227" y="178"/>
                  </a:lnTo>
                  <a:lnTo>
                    <a:pt x="231" y="167"/>
                  </a:lnTo>
                  <a:lnTo>
                    <a:pt x="235" y="156"/>
                  </a:lnTo>
                  <a:lnTo>
                    <a:pt x="238" y="145"/>
                  </a:lnTo>
                  <a:lnTo>
                    <a:pt x="241" y="133"/>
                  </a:lnTo>
                  <a:lnTo>
                    <a:pt x="241" y="120"/>
                  </a:lnTo>
                  <a:lnTo>
                    <a:pt x="241" y="108"/>
                  </a:lnTo>
                  <a:lnTo>
                    <a:pt x="238" y="96"/>
                  </a:lnTo>
                  <a:lnTo>
                    <a:pt x="235" y="85"/>
                  </a:lnTo>
                  <a:lnTo>
                    <a:pt x="231" y="74"/>
                  </a:lnTo>
                  <a:lnTo>
                    <a:pt x="227" y="63"/>
                  </a:lnTo>
                  <a:lnTo>
                    <a:pt x="220" y="53"/>
                  </a:lnTo>
                  <a:lnTo>
                    <a:pt x="214" y="44"/>
                  </a:lnTo>
                  <a:lnTo>
                    <a:pt x="205" y="35"/>
                  </a:lnTo>
                  <a:lnTo>
                    <a:pt x="197" y="28"/>
                  </a:lnTo>
                  <a:lnTo>
                    <a:pt x="188" y="20"/>
                  </a:lnTo>
                  <a:lnTo>
                    <a:pt x="177" y="15"/>
                  </a:lnTo>
                  <a:lnTo>
                    <a:pt x="168" y="9"/>
                  </a:lnTo>
                  <a:lnTo>
                    <a:pt x="156" y="5"/>
                  </a:lnTo>
                  <a:lnTo>
                    <a:pt x="145" y="2"/>
                  </a:lnTo>
                  <a:lnTo>
                    <a:pt x="132" y="1"/>
                  </a:lnTo>
                  <a:lnTo>
                    <a:pt x="121" y="0"/>
                  </a:lnTo>
                  <a:lnTo>
                    <a:pt x="109" y="1"/>
                  </a:lnTo>
                  <a:lnTo>
                    <a:pt x="96" y="2"/>
                  </a:lnTo>
                  <a:lnTo>
                    <a:pt x="85" y="5"/>
                  </a:lnTo>
                  <a:lnTo>
                    <a:pt x="73" y="9"/>
                  </a:lnTo>
                  <a:lnTo>
                    <a:pt x="64" y="15"/>
                  </a:lnTo>
                  <a:lnTo>
                    <a:pt x="53" y="20"/>
                  </a:lnTo>
                  <a:lnTo>
                    <a:pt x="44" y="28"/>
                  </a:lnTo>
                  <a:lnTo>
                    <a:pt x="36" y="35"/>
                  </a:lnTo>
                  <a:lnTo>
                    <a:pt x="27" y="44"/>
                  </a:lnTo>
                  <a:lnTo>
                    <a:pt x="21" y="53"/>
                  </a:lnTo>
                  <a:lnTo>
                    <a:pt x="14" y="63"/>
                  </a:lnTo>
                  <a:lnTo>
                    <a:pt x="10" y="74"/>
                  </a:lnTo>
                  <a:lnTo>
                    <a:pt x="6" y="85"/>
                  </a:lnTo>
                  <a:lnTo>
                    <a:pt x="3" y="96"/>
                  </a:lnTo>
                  <a:lnTo>
                    <a:pt x="0" y="108"/>
                  </a:lnTo>
                  <a:lnTo>
                    <a:pt x="0" y="120"/>
                  </a:lnTo>
                  <a:lnTo>
                    <a:pt x="0" y="133"/>
                  </a:lnTo>
                  <a:lnTo>
                    <a:pt x="3" y="145"/>
                  </a:lnTo>
                  <a:lnTo>
                    <a:pt x="6" y="156"/>
                  </a:lnTo>
                  <a:lnTo>
                    <a:pt x="10" y="167"/>
                  </a:lnTo>
                  <a:lnTo>
                    <a:pt x="14" y="178"/>
                  </a:lnTo>
                  <a:lnTo>
                    <a:pt x="21" y="188"/>
                  </a:lnTo>
                  <a:lnTo>
                    <a:pt x="27" y="197"/>
                  </a:lnTo>
                  <a:lnTo>
                    <a:pt x="36" y="206"/>
                  </a:lnTo>
                  <a:lnTo>
                    <a:pt x="44" y="213"/>
                  </a:lnTo>
                  <a:lnTo>
                    <a:pt x="53" y="220"/>
                  </a:lnTo>
                  <a:lnTo>
                    <a:pt x="64" y="226"/>
                  </a:lnTo>
                  <a:lnTo>
                    <a:pt x="73" y="232"/>
                  </a:lnTo>
                  <a:lnTo>
                    <a:pt x="85" y="236"/>
                  </a:lnTo>
                  <a:lnTo>
                    <a:pt x="96" y="238"/>
                  </a:lnTo>
                  <a:lnTo>
                    <a:pt x="109" y="240"/>
                  </a:lnTo>
                  <a:lnTo>
                    <a:pt x="121" y="24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759" name="Google Shape;759;p2"/>
            <p:cNvSpPr/>
            <p:nvPr/>
          </p:nvSpPr>
          <p:spPr>
            <a:xfrm>
              <a:off x="5643563" y="1358900"/>
              <a:ext cx="76200" cy="77788"/>
            </a:xfrm>
            <a:custGeom>
              <a:rect b="b" l="l" r="r" t="t"/>
              <a:pathLst>
                <a:path extrusionOk="0" h="242" w="241">
                  <a:moveTo>
                    <a:pt x="105" y="77"/>
                  </a:moveTo>
                  <a:lnTo>
                    <a:pt x="106" y="73"/>
                  </a:lnTo>
                  <a:lnTo>
                    <a:pt x="107" y="70"/>
                  </a:lnTo>
                  <a:lnTo>
                    <a:pt x="108" y="68"/>
                  </a:lnTo>
                  <a:lnTo>
                    <a:pt x="110" y="66"/>
                  </a:lnTo>
                  <a:lnTo>
                    <a:pt x="112" y="64"/>
                  </a:lnTo>
                  <a:lnTo>
                    <a:pt x="114" y="63"/>
                  </a:lnTo>
                  <a:lnTo>
                    <a:pt x="118" y="62"/>
                  </a:lnTo>
                  <a:lnTo>
                    <a:pt x="120" y="62"/>
                  </a:lnTo>
                  <a:lnTo>
                    <a:pt x="123" y="62"/>
                  </a:lnTo>
                  <a:lnTo>
                    <a:pt x="126" y="63"/>
                  </a:lnTo>
                  <a:lnTo>
                    <a:pt x="128" y="64"/>
                  </a:lnTo>
                  <a:lnTo>
                    <a:pt x="130" y="66"/>
                  </a:lnTo>
                  <a:lnTo>
                    <a:pt x="133" y="68"/>
                  </a:lnTo>
                  <a:lnTo>
                    <a:pt x="134" y="70"/>
                  </a:lnTo>
                  <a:lnTo>
                    <a:pt x="135" y="73"/>
                  </a:lnTo>
                  <a:lnTo>
                    <a:pt x="135" y="77"/>
                  </a:lnTo>
                  <a:lnTo>
                    <a:pt x="135" y="167"/>
                  </a:lnTo>
                  <a:lnTo>
                    <a:pt x="135" y="170"/>
                  </a:lnTo>
                  <a:lnTo>
                    <a:pt x="134" y="172"/>
                  </a:lnTo>
                  <a:lnTo>
                    <a:pt x="133" y="175"/>
                  </a:lnTo>
                  <a:lnTo>
                    <a:pt x="130" y="177"/>
                  </a:lnTo>
                  <a:lnTo>
                    <a:pt x="128" y="178"/>
                  </a:lnTo>
                  <a:lnTo>
                    <a:pt x="126" y="181"/>
                  </a:lnTo>
                  <a:lnTo>
                    <a:pt x="123" y="182"/>
                  </a:lnTo>
                  <a:lnTo>
                    <a:pt x="120" y="182"/>
                  </a:lnTo>
                  <a:lnTo>
                    <a:pt x="118" y="182"/>
                  </a:lnTo>
                  <a:lnTo>
                    <a:pt x="114" y="181"/>
                  </a:lnTo>
                  <a:lnTo>
                    <a:pt x="112" y="178"/>
                  </a:lnTo>
                  <a:lnTo>
                    <a:pt x="110" y="177"/>
                  </a:lnTo>
                  <a:lnTo>
                    <a:pt x="108" y="175"/>
                  </a:lnTo>
                  <a:lnTo>
                    <a:pt x="107" y="172"/>
                  </a:lnTo>
                  <a:lnTo>
                    <a:pt x="106" y="170"/>
                  </a:lnTo>
                  <a:lnTo>
                    <a:pt x="105" y="167"/>
                  </a:lnTo>
                  <a:lnTo>
                    <a:pt x="105" y="77"/>
                  </a:lnTo>
                  <a:close/>
                  <a:moveTo>
                    <a:pt x="120" y="242"/>
                  </a:moveTo>
                  <a:lnTo>
                    <a:pt x="133" y="241"/>
                  </a:lnTo>
                  <a:lnTo>
                    <a:pt x="144" y="240"/>
                  </a:lnTo>
                  <a:lnTo>
                    <a:pt x="156" y="236"/>
                  </a:lnTo>
                  <a:lnTo>
                    <a:pt x="167" y="232"/>
                  </a:lnTo>
                  <a:lnTo>
                    <a:pt x="178" y="227"/>
                  </a:lnTo>
                  <a:lnTo>
                    <a:pt x="187" y="221"/>
                  </a:lnTo>
                  <a:lnTo>
                    <a:pt x="197" y="214"/>
                  </a:lnTo>
                  <a:lnTo>
                    <a:pt x="206" y="206"/>
                  </a:lnTo>
                  <a:lnTo>
                    <a:pt x="213" y="198"/>
                  </a:lnTo>
                  <a:lnTo>
                    <a:pt x="221" y="188"/>
                  </a:lnTo>
                  <a:lnTo>
                    <a:pt x="226" y="178"/>
                  </a:lnTo>
                  <a:lnTo>
                    <a:pt x="231" y="168"/>
                  </a:lnTo>
                  <a:lnTo>
                    <a:pt x="236" y="157"/>
                  </a:lnTo>
                  <a:lnTo>
                    <a:pt x="238" y="145"/>
                  </a:lnTo>
                  <a:lnTo>
                    <a:pt x="240" y="133"/>
                  </a:lnTo>
                  <a:lnTo>
                    <a:pt x="241" y="122"/>
                  </a:lnTo>
                  <a:lnTo>
                    <a:pt x="240" y="109"/>
                  </a:lnTo>
                  <a:lnTo>
                    <a:pt x="238" y="97"/>
                  </a:lnTo>
                  <a:lnTo>
                    <a:pt x="236" y="85"/>
                  </a:lnTo>
                  <a:lnTo>
                    <a:pt x="231" y="74"/>
                  </a:lnTo>
                  <a:lnTo>
                    <a:pt x="226" y="64"/>
                  </a:lnTo>
                  <a:lnTo>
                    <a:pt x="221" y="54"/>
                  </a:lnTo>
                  <a:lnTo>
                    <a:pt x="213" y="44"/>
                  </a:lnTo>
                  <a:lnTo>
                    <a:pt x="206" y="36"/>
                  </a:lnTo>
                  <a:lnTo>
                    <a:pt x="197" y="28"/>
                  </a:lnTo>
                  <a:lnTo>
                    <a:pt x="187" y="22"/>
                  </a:lnTo>
                  <a:lnTo>
                    <a:pt x="178" y="15"/>
                  </a:lnTo>
                  <a:lnTo>
                    <a:pt x="167" y="10"/>
                  </a:lnTo>
                  <a:lnTo>
                    <a:pt x="156" y="7"/>
                  </a:lnTo>
                  <a:lnTo>
                    <a:pt x="144" y="4"/>
                  </a:lnTo>
                  <a:lnTo>
                    <a:pt x="133" y="2"/>
                  </a:lnTo>
                  <a:lnTo>
                    <a:pt x="120" y="0"/>
                  </a:lnTo>
                  <a:lnTo>
                    <a:pt x="108" y="2"/>
                  </a:lnTo>
                  <a:lnTo>
                    <a:pt x="96" y="4"/>
                  </a:lnTo>
                  <a:lnTo>
                    <a:pt x="84" y="6"/>
                  </a:lnTo>
                  <a:lnTo>
                    <a:pt x="74" y="10"/>
                  </a:lnTo>
                  <a:lnTo>
                    <a:pt x="63" y="15"/>
                  </a:lnTo>
                  <a:lnTo>
                    <a:pt x="53" y="22"/>
                  </a:lnTo>
                  <a:lnTo>
                    <a:pt x="44" y="28"/>
                  </a:lnTo>
                  <a:lnTo>
                    <a:pt x="35" y="36"/>
                  </a:lnTo>
                  <a:lnTo>
                    <a:pt x="27" y="44"/>
                  </a:lnTo>
                  <a:lnTo>
                    <a:pt x="20" y="54"/>
                  </a:lnTo>
                  <a:lnTo>
                    <a:pt x="15" y="64"/>
                  </a:lnTo>
                  <a:lnTo>
                    <a:pt x="9" y="74"/>
                  </a:lnTo>
                  <a:lnTo>
                    <a:pt x="5" y="85"/>
                  </a:lnTo>
                  <a:lnTo>
                    <a:pt x="2" y="97"/>
                  </a:lnTo>
                  <a:lnTo>
                    <a:pt x="1" y="109"/>
                  </a:lnTo>
                  <a:lnTo>
                    <a:pt x="0" y="122"/>
                  </a:lnTo>
                  <a:lnTo>
                    <a:pt x="1" y="133"/>
                  </a:lnTo>
                  <a:lnTo>
                    <a:pt x="2" y="145"/>
                  </a:lnTo>
                  <a:lnTo>
                    <a:pt x="5" y="157"/>
                  </a:lnTo>
                  <a:lnTo>
                    <a:pt x="9" y="168"/>
                  </a:lnTo>
                  <a:lnTo>
                    <a:pt x="15" y="178"/>
                  </a:lnTo>
                  <a:lnTo>
                    <a:pt x="20" y="188"/>
                  </a:lnTo>
                  <a:lnTo>
                    <a:pt x="27" y="198"/>
                  </a:lnTo>
                  <a:lnTo>
                    <a:pt x="35" y="206"/>
                  </a:lnTo>
                  <a:lnTo>
                    <a:pt x="44" y="214"/>
                  </a:lnTo>
                  <a:lnTo>
                    <a:pt x="53" y="221"/>
                  </a:lnTo>
                  <a:lnTo>
                    <a:pt x="63" y="227"/>
                  </a:lnTo>
                  <a:lnTo>
                    <a:pt x="74" y="232"/>
                  </a:lnTo>
                  <a:lnTo>
                    <a:pt x="84" y="236"/>
                  </a:lnTo>
                  <a:lnTo>
                    <a:pt x="96" y="240"/>
                  </a:lnTo>
                  <a:lnTo>
                    <a:pt x="108" y="241"/>
                  </a:lnTo>
                  <a:lnTo>
                    <a:pt x="120" y="24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760" name="Google Shape;760;p2"/>
            <p:cNvSpPr/>
            <p:nvPr/>
          </p:nvSpPr>
          <p:spPr>
            <a:xfrm>
              <a:off x="5465763" y="1517650"/>
              <a:ext cx="57150" cy="95250"/>
            </a:xfrm>
            <a:custGeom>
              <a:rect b="b" l="l" r="r" t="t"/>
              <a:pathLst>
                <a:path extrusionOk="0" h="302" w="180">
                  <a:moveTo>
                    <a:pt x="165" y="0"/>
                  </a:moveTo>
                  <a:lnTo>
                    <a:pt x="15" y="0"/>
                  </a:lnTo>
                  <a:lnTo>
                    <a:pt x="12" y="0"/>
                  </a:lnTo>
                  <a:lnTo>
                    <a:pt x="9" y="1"/>
                  </a:lnTo>
                  <a:lnTo>
                    <a:pt x="6" y="2"/>
                  </a:lnTo>
                  <a:lnTo>
                    <a:pt x="4" y="4"/>
                  </a:lnTo>
                  <a:lnTo>
                    <a:pt x="2" y="7"/>
                  </a:lnTo>
                  <a:lnTo>
                    <a:pt x="1" y="9"/>
                  </a:lnTo>
                  <a:lnTo>
                    <a:pt x="0" y="12"/>
                  </a:lnTo>
                  <a:lnTo>
                    <a:pt x="0" y="15"/>
                  </a:lnTo>
                  <a:lnTo>
                    <a:pt x="0" y="287"/>
                  </a:lnTo>
                  <a:lnTo>
                    <a:pt x="0" y="289"/>
                  </a:lnTo>
                  <a:lnTo>
                    <a:pt x="1" y="292"/>
                  </a:lnTo>
                  <a:lnTo>
                    <a:pt x="2" y="294"/>
                  </a:lnTo>
                  <a:lnTo>
                    <a:pt x="4" y="296"/>
                  </a:lnTo>
                  <a:lnTo>
                    <a:pt x="6" y="298"/>
                  </a:lnTo>
                  <a:lnTo>
                    <a:pt x="9" y="299"/>
                  </a:lnTo>
                  <a:lnTo>
                    <a:pt x="12" y="301"/>
                  </a:lnTo>
                  <a:lnTo>
                    <a:pt x="15" y="302"/>
                  </a:lnTo>
                  <a:lnTo>
                    <a:pt x="165" y="302"/>
                  </a:lnTo>
                  <a:lnTo>
                    <a:pt x="168" y="301"/>
                  </a:lnTo>
                  <a:lnTo>
                    <a:pt x="172" y="299"/>
                  </a:lnTo>
                  <a:lnTo>
                    <a:pt x="174" y="298"/>
                  </a:lnTo>
                  <a:lnTo>
                    <a:pt x="176" y="296"/>
                  </a:lnTo>
                  <a:lnTo>
                    <a:pt x="178" y="294"/>
                  </a:lnTo>
                  <a:lnTo>
                    <a:pt x="179" y="292"/>
                  </a:lnTo>
                  <a:lnTo>
                    <a:pt x="180" y="289"/>
                  </a:lnTo>
                  <a:lnTo>
                    <a:pt x="180" y="287"/>
                  </a:lnTo>
                  <a:lnTo>
                    <a:pt x="180" y="15"/>
                  </a:lnTo>
                  <a:lnTo>
                    <a:pt x="180" y="12"/>
                  </a:lnTo>
                  <a:lnTo>
                    <a:pt x="179" y="9"/>
                  </a:lnTo>
                  <a:lnTo>
                    <a:pt x="178" y="7"/>
                  </a:lnTo>
                  <a:lnTo>
                    <a:pt x="176" y="4"/>
                  </a:lnTo>
                  <a:lnTo>
                    <a:pt x="174" y="2"/>
                  </a:lnTo>
                  <a:lnTo>
                    <a:pt x="172" y="1"/>
                  </a:lnTo>
                  <a:lnTo>
                    <a:pt x="168" y="0"/>
                  </a:lnTo>
                  <a:lnTo>
                    <a:pt x="16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761" name="Google Shape;761;p2"/>
            <p:cNvSpPr/>
            <p:nvPr/>
          </p:nvSpPr>
          <p:spPr>
            <a:xfrm>
              <a:off x="5527675" y="1527175"/>
              <a:ext cx="225425" cy="104775"/>
            </a:xfrm>
            <a:custGeom>
              <a:rect b="b" l="l" r="r" t="t"/>
              <a:pathLst>
                <a:path extrusionOk="0" h="331" w="708">
                  <a:moveTo>
                    <a:pt x="704" y="125"/>
                  </a:moveTo>
                  <a:lnTo>
                    <a:pt x="695" y="117"/>
                  </a:lnTo>
                  <a:lnTo>
                    <a:pt x="688" y="110"/>
                  </a:lnTo>
                  <a:lnTo>
                    <a:pt x="680" y="104"/>
                  </a:lnTo>
                  <a:lnTo>
                    <a:pt x="673" y="99"/>
                  </a:lnTo>
                  <a:lnTo>
                    <a:pt x="665" y="95"/>
                  </a:lnTo>
                  <a:lnTo>
                    <a:pt x="658" y="91"/>
                  </a:lnTo>
                  <a:lnTo>
                    <a:pt x="650" y="89"/>
                  </a:lnTo>
                  <a:lnTo>
                    <a:pt x="644" y="87"/>
                  </a:lnTo>
                  <a:lnTo>
                    <a:pt x="636" y="85"/>
                  </a:lnTo>
                  <a:lnTo>
                    <a:pt x="629" y="85"/>
                  </a:lnTo>
                  <a:lnTo>
                    <a:pt x="622" y="85"/>
                  </a:lnTo>
                  <a:lnTo>
                    <a:pt x="615" y="85"/>
                  </a:lnTo>
                  <a:lnTo>
                    <a:pt x="599" y="88"/>
                  </a:lnTo>
                  <a:lnTo>
                    <a:pt x="583" y="91"/>
                  </a:lnTo>
                  <a:lnTo>
                    <a:pt x="507" y="115"/>
                  </a:lnTo>
                  <a:lnTo>
                    <a:pt x="505" y="127"/>
                  </a:lnTo>
                  <a:lnTo>
                    <a:pt x="502" y="137"/>
                  </a:lnTo>
                  <a:lnTo>
                    <a:pt x="497" y="147"/>
                  </a:lnTo>
                  <a:lnTo>
                    <a:pt x="491" y="157"/>
                  </a:lnTo>
                  <a:lnTo>
                    <a:pt x="486" y="162"/>
                  </a:lnTo>
                  <a:lnTo>
                    <a:pt x="480" y="166"/>
                  </a:lnTo>
                  <a:lnTo>
                    <a:pt x="474" y="171"/>
                  </a:lnTo>
                  <a:lnTo>
                    <a:pt x="468" y="175"/>
                  </a:lnTo>
                  <a:lnTo>
                    <a:pt x="460" y="177"/>
                  </a:lnTo>
                  <a:lnTo>
                    <a:pt x="453" y="179"/>
                  </a:lnTo>
                  <a:lnTo>
                    <a:pt x="445" y="180"/>
                  </a:lnTo>
                  <a:lnTo>
                    <a:pt x="437" y="180"/>
                  </a:lnTo>
                  <a:lnTo>
                    <a:pt x="422" y="180"/>
                  </a:lnTo>
                  <a:lnTo>
                    <a:pt x="226" y="180"/>
                  </a:lnTo>
                  <a:lnTo>
                    <a:pt x="223" y="180"/>
                  </a:lnTo>
                  <a:lnTo>
                    <a:pt x="220" y="179"/>
                  </a:lnTo>
                  <a:lnTo>
                    <a:pt x="218" y="178"/>
                  </a:lnTo>
                  <a:lnTo>
                    <a:pt x="216" y="176"/>
                  </a:lnTo>
                  <a:lnTo>
                    <a:pt x="214" y="174"/>
                  </a:lnTo>
                  <a:lnTo>
                    <a:pt x="213" y="172"/>
                  </a:lnTo>
                  <a:lnTo>
                    <a:pt x="211" y="169"/>
                  </a:lnTo>
                  <a:lnTo>
                    <a:pt x="211" y="165"/>
                  </a:lnTo>
                  <a:lnTo>
                    <a:pt x="211" y="162"/>
                  </a:lnTo>
                  <a:lnTo>
                    <a:pt x="213" y="160"/>
                  </a:lnTo>
                  <a:lnTo>
                    <a:pt x="214" y="157"/>
                  </a:lnTo>
                  <a:lnTo>
                    <a:pt x="216" y="155"/>
                  </a:lnTo>
                  <a:lnTo>
                    <a:pt x="218" y="154"/>
                  </a:lnTo>
                  <a:lnTo>
                    <a:pt x="220" y="151"/>
                  </a:lnTo>
                  <a:lnTo>
                    <a:pt x="223" y="151"/>
                  </a:lnTo>
                  <a:lnTo>
                    <a:pt x="226" y="150"/>
                  </a:lnTo>
                  <a:lnTo>
                    <a:pt x="422" y="150"/>
                  </a:lnTo>
                  <a:lnTo>
                    <a:pt x="437" y="150"/>
                  </a:lnTo>
                  <a:lnTo>
                    <a:pt x="446" y="149"/>
                  </a:lnTo>
                  <a:lnTo>
                    <a:pt x="455" y="147"/>
                  </a:lnTo>
                  <a:lnTo>
                    <a:pt x="461" y="143"/>
                  </a:lnTo>
                  <a:lnTo>
                    <a:pt x="468" y="137"/>
                  </a:lnTo>
                  <a:lnTo>
                    <a:pt x="472" y="130"/>
                  </a:lnTo>
                  <a:lnTo>
                    <a:pt x="475" y="122"/>
                  </a:lnTo>
                  <a:lnTo>
                    <a:pt x="477" y="114"/>
                  </a:lnTo>
                  <a:lnTo>
                    <a:pt x="478" y="105"/>
                  </a:lnTo>
                  <a:lnTo>
                    <a:pt x="478" y="102"/>
                  </a:lnTo>
                  <a:lnTo>
                    <a:pt x="478" y="98"/>
                  </a:lnTo>
                  <a:lnTo>
                    <a:pt x="474" y="90"/>
                  </a:lnTo>
                  <a:lnTo>
                    <a:pt x="470" y="84"/>
                  </a:lnTo>
                  <a:lnTo>
                    <a:pt x="465" y="76"/>
                  </a:lnTo>
                  <a:lnTo>
                    <a:pt x="458" y="71"/>
                  </a:lnTo>
                  <a:lnTo>
                    <a:pt x="451" y="67"/>
                  </a:lnTo>
                  <a:lnTo>
                    <a:pt x="442" y="63"/>
                  </a:lnTo>
                  <a:lnTo>
                    <a:pt x="432" y="61"/>
                  </a:lnTo>
                  <a:lnTo>
                    <a:pt x="422" y="60"/>
                  </a:lnTo>
                  <a:lnTo>
                    <a:pt x="410" y="60"/>
                  </a:lnTo>
                  <a:lnTo>
                    <a:pt x="399" y="60"/>
                  </a:lnTo>
                  <a:lnTo>
                    <a:pt x="389" y="60"/>
                  </a:lnTo>
                  <a:lnTo>
                    <a:pt x="381" y="60"/>
                  </a:lnTo>
                  <a:lnTo>
                    <a:pt x="373" y="60"/>
                  </a:lnTo>
                  <a:lnTo>
                    <a:pt x="365" y="60"/>
                  </a:lnTo>
                  <a:lnTo>
                    <a:pt x="356" y="60"/>
                  </a:lnTo>
                  <a:lnTo>
                    <a:pt x="349" y="60"/>
                  </a:lnTo>
                  <a:lnTo>
                    <a:pt x="339" y="60"/>
                  </a:lnTo>
                  <a:lnTo>
                    <a:pt x="330" y="60"/>
                  </a:lnTo>
                  <a:lnTo>
                    <a:pt x="320" y="60"/>
                  </a:lnTo>
                  <a:lnTo>
                    <a:pt x="307" y="60"/>
                  </a:lnTo>
                  <a:lnTo>
                    <a:pt x="288" y="46"/>
                  </a:lnTo>
                  <a:lnTo>
                    <a:pt x="267" y="33"/>
                  </a:lnTo>
                  <a:lnTo>
                    <a:pt x="246" y="24"/>
                  </a:lnTo>
                  <a:lnTo>
                    <a:pt x="225" y="15"/>
                  </a:lnTo>
                  <a:lnTo>
                    <a:pt x="204" y="9"/>
                  </a:lnTo>
                  <a:lnTo>
                    <a:pt x="181" y="3"/>
                  </a:lnTo>
                  <a:lnTo>
                    <a:pt x="159" y="1"/>
                  </a:lnTo>
                  <a:lnTo>
                    <a:pt x="136" y="0"/>
                  </a:lnTo>
                  <a:lnTo>
                    <a:pt x="15" y="0"/>
                  </a:lnTo>
                  <a:lnTo>
                    <a:pt x="13" y="0"/>
                  </a:lnTo>
                  <a:lnTo>
                    <a:pt x="10" y="1"/>
                  </a:lnTo>
                  <a:lnTo>
                    <a:pt x="8" y="2"/>
                  </a:lnTo>
                  <a:lnTo>
                    <a:pt x="4" y="4"/>
                  </a:lnTo>
                  <a:lnTo>
                    <a:pt x="3" y="7"/>
                  </a:lnTo>
                  <a:lnTo>
                    <a:pt x="1" y="10"/>
                  </a:lnTo>
                  <a:lnTo>
                    <a:pt x="1" y="12"/>
                  </a:lnTo>
                  <a:lnTo>
                    <a:pt x="0" y="15"/>
                  </a:lnTo>
                  <a:lnTo>
                    <a:pt x="0" y="223"/>
                  </a:lnTo>
                  <a:lnTo>
                    <a:pt x="1" y="229"/>
                  </a:lnTo>
                  <a:lnTo>
                    <a:pt x="3" y="232"/>
                  </a:lnTo>
                  <a:lnTo>
                    <a:pt x="7" y="236"/>
                  </a:lnTo>
                  <a:lnTo>
                    <a:pt x="11" y="238"/>
                  </a:lnTo>
                  <a:lnTo>
                    <a:pt x="53" y="252"/>
                  </a:lnTo>
                  <a:lnTo>
                    <a:pt x="90" y="265"/>
                  </a:lnTo>
                  <a:lnTo>
                    <a:pt x="123" y="277"/>
                  </a:lnTo>
                  <a:lnTo>
                    <a:pt x="154" y="288"/>
                  </a:lnTo>
                  <a:lnTo>
                    <a:pt x="205" y="306"/>
                  </a:lnTo>
                  <a:lnTo>
                    <a:pt x="247" y="320"/>
                  </a:lnTo>
                  <a:lnTo>
                    <a:pt x="264" y="325"/>
                  </a:lnTo>
                  <a:lnTo>
                    <a:pt x="281" y="328"/>
                  </a:lnTo>
                  <a:lnTo>
                    <a:pt x="296" y="331"/>
                  </a:lnTo>
                  <a:lnTo>
                    <a:pt x="311" y="331"/>
                  </a:lnTo>
                  <a:lnTo>
                    <a:pt x="321" y="331"/>
                  </a:lnTo>
                  <a:lnTo>
                    <a:pt x="329" y="329"/>
                  </a:lnTo>
                  <a:lnTo>
                    <a:pt x="338" y="328"/>
                  </a:lnTo>
                  <a:lnTo>
                    <a:pt x="348" y="326"/>
                  </a:lnTo>
                  <a:lnTo>
                    <a:pt x="366" y="321"/>
                  </a:lnTo>
                  <a:lnTo>
                    <a:pt x="386" y="313"/>
                  </a:lnTo>
                  <a:lnTo>
                    <a:pt x="408" y="303"/>
                  </a:lnTo>
                  <a:lnTo>
                    <a:pt x="433" y="291"/>
                  </a:lnTo>
                  <a:lnTo>
                    <a:pt x="461" y="276"/>
                  </a:lnTo>
                  <a:lnTo>
                    <a:pt x="494" y="258"/>
                  </a:lnTo>
                  <a:lnTo>
                    <a:pt x="513" y="247"/>
                  </a:lnTo>
                  <a:lnTo>
                    <a:pt x="533" y="236"/>
                  </a:lnTo>
                  <a:lnTo>
                    <a:pt x="557" y="223"/>
                  </a:lnTo>
                  <a:lnTo>
                    <a:pt x="581" y="210"/>
                  </a:lnTo>
                  <a:lnTo>
                    <a:pt x="607" y="196"/>
                  </a:lnTo>
                  <a:lnTo>
                    <a:pt x="636" y="181"/>
                  </a:lnTo>
                  <a:lnTo>
                    <a:pt x="667" y="165"/>
                  </a:lnTo>
                  <a:lnTo>
                    <a:pt x="699" y="149"/>
                  </a:lnTo>
                  <a:lnTo>
                    <a:pt x="703" y="147"/>
                  </a:lnTo>
                  <a:lnTo>
                    <a:pt x="705" y="145"/>
                  </a:lnTo>
                  <a:lnTo>
                    <a:pt x="707" y="142"/>
                  </a:lnTo>
                  <a:lnTo>
                    <a:pt x="708" y="139"/>
                  </a:lnTo>
                  <a:lnTo>
                    <a:pt x="708" y="134"/>
                  </a:lnTo>
                  <a:lnTo>
                    <a:pt x="707" y="131"/>
                  </a:lnTo>
                  <a:lnTo>
                    <a:pt x="706" y="128"/>
                  </a:lnTo>
                  <a:lnTo>
                    <a:pt x="704" y="125"/>
                  </a:lnTo>
                  <a:lnTo>
                    <a:pt x="704" y="12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sp>
        <p:nvSpPr>
          <p:cNvPr id="762" name="Google Shape;762;p2"/>
          <p:cNvSpPr/>
          <p:nvPr/>
        </p:nvSpPr>
        <p:spPr>
          <a:xfrm>
            <a:off x="1800193" y="1792572"/>
            <a:ext cx="352297" cy="352297"/>
          </a:xfrm>
          <a:custGeom>
            <a:rect b="b" l="l" r="r" t="t"/>
            <a:pathLst>
              <a:path extrusionOk="0" h="96" w="96">
                <a:moveTo>
                  <a:pt x="4" y="52"/>
                </a:moveTo>
                <a:cubicBezTo>
                  <a:pt x="10" y="52"/>
                  <a:pt x="10" y="52"/>
                  <a:pt x="10" y="52"/>
                </a:cubicBezTo>
                <a:cubicBezTo>
                  <a:pt x="12" y="70"/>
                  <a:pt x="26" y="84"/>
                  <a:pt x="44" y="86"/>
                </a:cubicBezTo>
                <a:cubicBezTo>
                  <a:pt x="44" y="92"/>
                  <a:pt x="44" y="92"/>
                  <a:pt x="44" y="92"/>
                </a:cubicBezTo>
                <a:cubicBezTo>
                  <a:pt x="44" y="94"/>
                  <a:pt x="46" y="96"/>
                  <a:pt x="48" y="96"/>
                </a:cubicBezTo>
                <a:cubicBezTo>
                  <a:pt x="50" y="96"/>
                  <a:pt x="52" y="94"/>
                  <a:pt x="52" y="92"/>
                </a:cubicBezTo>
                <a:cubicBezTo>
                  <a:pt x="52" y="86"/>
                  <a:pt x="52" y="86"/>
                  <a:pt x="52" y="86"/>
                </a:cubicBezTo>
                <a:cubicBezTo>
                  <a:pt x="70" y="84"/>
                  <a:pt x="84" y="70"/>
                  <a:pt x="86" y="52"/>
                </a:cubicBezTo>
                <a:cubicBezTo>
                  <a:pt x="92" y="52"/>
                  <a:pt x="92" y="52"/>
                  <a:pt x="92" y="52"/>
                </a:cubicBezTo>
                <a:cubicBezTo>
                  <a:pt x="94" y="52"/>
                  <a:pt x="96" y="50"/>
                  <a:pt x="96" y="48"/>
                </a:cubicBezTo>
                <a:cubicBezTo>
                  <a:pt x="96" y="46"/>
                  <a:pt x="94" y="44"/>
                  <a:pt x="92" y="44"/>
                </a:cubicBezTo>
                <a:cubicBezTo>
                  <a:pt x="86" y="44"/>
                  <a:pt x="86" y="44"/>
                  <a:pt x="86" y="44"/>
                </a:cubicBezTo>
                <a:cubicBezTo>
                  <a:pt x="84" y="26"/>
                  <a:pt x="70" y="12"/>
                  <a:pt x="52" y="10"/>
                </a:cubicBezTo>
                <a:cubicBezTo>
                  <a:pt x="52" y="4"/>
                  <a:pt x="52" y="4"/>
                  <a:pt x="52" y="4"/>
                </a:cubicBezTo>
                <a:cubicBezTo>
                  <a:pt x="52" y="2"/>
                  <a:pt x="50" y="0"/>
                  <a:pt x="48" y="0"/>
                </a:cubicBezTo>
                <a:cubicBezTo>
                  <a:pt x="46" y="0"/>
                  <a:pt x="44" y="2"/>
                  <a:pt x="44" y="4"/>
                </a:cubicBezTo>
                <a:cubicBezTo>
                  <a:pt x="44" y="10"/>
                  <a:pt x="44" y="10"/>
                  <a:pt x="44" y="10"/>
                </a:cubicBezTo>
                <a:cubicBezTo>
                  <a:pt x="26" y="12"/>
                  <a:pt x="12" y="26"/>
                  <a:pt x="10" y="44"/>
                </a:cubicBezTo>
                <a:cubicBezTo>
                  <a:pt x="4" y="44"/>
                  <a:pt x="4" y="44"/>
                  <a:pt x="4" y="44"/>
                </a:cubicBezTo>
                <a:cubicBezTo>
                  <a:pt x="2" y="44"/>
                  <a:pt x="0" y="46"/>
                  <a:pt x="0" y="48"/>
                </a:cubicBezTo>
                <a:cubicBezTo>
                  <a:pt x="0" y="50"/>
                  <a:pt x="2" y="52"/>
                  <a:pt x="4" y="52"/>
                </a:cubicBezTo>
                <a:close/>
                <a:moveTo>
                  <a:pt x="18" y="52"/>
                </a:moveTo>
                <a:cubicBezTo>
                  <a:pt x="27" y="52"/>
                  <a:pt x="27" y="52"/>
                  <a:pt x="27" y="52"/>
                </a:cubicBezTo>
                <a:cubicBezTo>
                  <a:pt x="29" y="60"/>
                  <a:pt x="36" y="67"/>
                  <a:pt x="44" y="69"/>
                </a:cubicBezTo>
                <a:cubicBezTo>
                  <a:pt x="44" y="78"/>
                  <a:pt x="44" y="78"/>
                  <a:pt x="44" y="78"/>
                </a:cubicBezTo>
                <a:cubicBezTo>
                  <a:pt x="31" y="76"/>
                  <a:pt x="20" y="65"/>
                  <a:pt x="18" y="52"/>
                </a:cubicBezTo>
                <a:close/>
                <a:moveTo>
                  <a:pt x="52" y="52"/>
                </a:moveTo>
                <a:cubicBezTo>
                  <a:pt x="61" y="52"/>
                  <a:pt x="61" y="52"/>
                  <a:pt x="61" y="52"/>
                </a:cubicBezTo>
                <a:cubicBezTo>
                  <a:pt x="59" y="56"/>
                  <a:pt x="56" y="59"/>
                  <a:pt x="52" y="61"/>
                </a:cubicBezTo>
                <a:lnTo>
                  <a:pt x="52" y="52"/>
                </a:lnTo>
                <a:close/>
                <a:moveTo>
                  <a:pt x="52" y="44"/>
                </a:moveTo>
                <a:cubicBezTo>
                  <a:pt x="52" y="35"/>
                  <a:pt x="52" y="35"/>
                  <a:pt x="52" y="35"/>
                </a:cubicBezTo>
                <a:cubicBezTo>
                  <a:pt x="56" y="37"/>
                  <a:pt x="59" y="40"/>
                  <a:pt x="61" y="44"/>
                </a:cubicBezTo>
                <a:lnTo>
                  <a:pt x="52" y="44"/>
                </a:lnTo>
                <a:close/>
                <a:moveTo>
                  <a:pt x="44" y="44"/>
                </a:moveTo>
                <a:cubicBezTo>
                  <a:pt x="35" y="44"/>
                  <a:pt x="35" y="44"/>
                  <a:pt x="35" y="44"/>
                </a:cubicBezTo>
                <a:cubicBezTo>
                  <a:pt x="37" y="40"/>
                  <a:pt x="40" y="37"/>
                  <a:pt x="44" y="35"/>
                </a:cubicBezTo>
                <a:lnTo>
                  <a:pt x="44" y="44"/>
                </a:lnTo>
                <a:close/>
                <a:moveTo>
                  <a:pt x="44" y="52"/>
                </a:moveTo>
                <a:cubicBezTo>
                  <a:pt x="44" y="61"/>
                  <a:pt x="44" y="61"/>
                  <a:pt x="44" y="61"/>
                </a:cubicBezTo>
                <a:cubicBezTo>
                  <a:pt x="40" y="59"/>
                  <a:pt x="37" y="56"/>
                  <a:pt x="35" y="52"/>
                </a:cubicBezTo>
                <a:lnTo>
                  <a:pt x="44" y="52"/>
                </a:lnTo>
                <a:close/>
                <a:moveTo>
                  <a:pt x="52" y="78"/>
                </a:moveTo>
                <a:cubicBezTo>
                  <a:pt x="52" y="69"/>
                  <a:pt x="52" y="69"/>
                  <a:pt x="52" y="69"/>
                </a:cubicBezTo>
                <a:cubicBezTo>
                  <a:pt x="60" y="67"/>
                  <a:pt x="67" y="60"/>
                  <a:pt x="69" y="52"/>
                </a:cubicBezTo>
                <a:cubicBezTo>
                  <a:pt x="78" y="52"/>
                  <a:pt x="78" y="52"/>
                  <a:pt x="78" y="52"/>
                </a:cubicBezTo>
                <a:cubicBezTo>
                  <a:pt x="76" y="65"/>
                  <a:pt x="65" y="76"/>
                  <a:pt x="52" y="78"/>
                </a:cubicBezTo>
                <a:close/>
                <a:moveTo>
                  <a:pt x="78" y="44"/>
                </a:moveTo>
                <a:cubicBezTo>
                  <a:pt x="69" y="44"/>
                  <a:pt x="69" y="44"/>
                  <a:pt x="69" y="44"/>
                </a:cubicBezTo>
                <a:cubicBezTo>
                  <a:pt x="67" y="36"/>
                  <a:pt x="60" y="29"/>
                  <a:pt x="52" y="27"/>
                </a:cubicBezTo>
                <a:cubicBezTo>
                  <a:pt x="52" y="18"/>
                  <a:pt x="52" y="18"/>
                  <a:pt x="52" y="18"/>
                </a:cubicBezTo>
                <a:cubicBezTo>
                  <a:pt x="65" y="20"/>
                  <a:pt x="76" y="31"/>
                  <a:pt x="78" y="44"/>
                </a:cubicBezTo>
                <a:close/>
                <a:moveTo>
                  <a:pt x="44" y="18"/>
                </a:moveTo>
                <a:cubicBezTo>
                  <a:pt x="44" y="27"/>
                  <a:pt x="44" y="27"/>
                  <a:pt x="44" y="27"/>
                </a:cubicBezTo>
                <a:cubicBezTo>
                  <a:pt x="36" y="29"/>
                  <a:pt x="29" y="36"/>
                  <a:pt x="27" y="44"/>
                </a:cubicBezTo>
                <a:cubicBezTo>
                  <a:pt x="18" y="44"/>
                  <a:pt x="18" y="44"/>
                  <a:pt x="18" y="44"/>
                </a:cubicBezTo>
                <a:cubicBezTo>
                  <a:pt x="20" y="31"/>
                  <a:pt x="31" y="20"/>
                  <a:pt x="44" y="1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763" name="Google Shape;763;p2"/>
          <p:cNvSpPr/>
          <p:nvPr/>
        </p:nvSpPr>
        <p:spPr>
          <a:xfrm>
            <a:off x="10069029" y="1780326"/>
            <a:ext cx="295293" cy="324822"/>
          </a:xfrm>
          <a:custGeom>
            <a:rect b="b" l="l" r="r" t="t"/>
            <a:pathLst>
              <a:path extrusionOk="0" h="96" w="87">
                <a:moveTo>
                  <a:pt x="78" y="34"/>
                </a:move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7" y="58"/>
                  <a:pt x="87" y="54"/>
                </a:cubicBezTo>
                <a:cubicBezTo>
                  <a:pt x="87" y="47"/>
                  <a:pt x="81" y="41"/>
                  <a:pt x="78" y="34"/>
                </a:cubicBezTo>
                <a:close/>
                <a:moveTo>
                  <a:pt x="60" y="58"/>
                </a:moveTo>
                <a:cubicBezTo>
                  <a:pt x="60" y="59"/>
                  <a:pt x="59" y="60"/>
                  <a:pt x="58" y="60"/>
                </a:cubicBezTo>
                <a:cubicBezTo>
                  <a:pt x="22" y="60"/>
                  <a:pt x="22" y="60"/>
                  <a:pt x="22" y="60"/>
                </a:cubicBezTo>
                <a:cubicBezTo>
                  <a:pt x="21" y="60"/>
                  <a:pt x="20" y="59"/>
                  <a:pt x="20" y="58"/>
                </a:cubicBezTo>
                <a:cubicBezTo>
                  <a:pt x="20" y="22"/>
                  <a:pt x="20" y="22"/>
                  <a:pt x="20" y="22"/>
                </a:cubicBezTo>
                <a:cubicBezTo>
                  <a:pt x="20" y="21"/>
                  <a:pt x="21" y="20"/>
                  <a:pt x="22" y="20"/>
                </a:cubicBezTo>
                <a:cubicBezTo>
                  <a:pt x="59" y="20"/>
                  <a:pt x="59" y="20"/>
                  <a:pt x="59" y="20"/>
                </a:cubicBezTo>
                <a:cubicBezTo>
                  <a:pt x="38" y="40"/>
                  <a:pt x="38" y="40"/>
                  <a:pt x="38" y="40"/>
                </a:cubicBezTo>
                <a:cubicBezTo>
                  <a:pt x="34" y="36"/>
                  <a:pt x="34" y="36"/>
                  <a:pt x="34" y="36"/>
                </a:cubicBezTo>
                <a:cubicBezTo>
                  <a:pt x="32" y="33"/>
                  <a:pt x="28" y="33"/>
                  <a:pt x="26" y="36"/>
                </a:cubicBezTo>
                <a:cubicBezTo>
                  <a:pt x="23" y="38"/>
                  <a:pt x="23" y="42"/>
                  <a:pt x="26" y="44"/>
                </a:cubicBezTo>
                <a:cubicBezTo>
                  <a:pt x="34" y="52"/>
                  <a:pt x="34" y="52"/>
                  <a:pt x="34" y="52"/>
                </a:cubicBezTo>
                <a:cubicBezTo>
                  <a:pt x="35" y="53"/>
                  <a:pt x="36" y="54"/>
                  <a:pt x="38" y="54"/>
                </a:cubicBezTo>
                <a:cubicBezTo>
                  <a:pt x="39" y="54"/>
                  <a:pt x="41" y="53"/>
                  <a:pt x="42" y="52"/>
                </a:cubicBezTo>
                <a:cubicBezTo>
                  <a:pt x="60" y="36"/>
                  <a:pt x="60" y="36"/>
                  <a:pt x="60" y="36"/>
                </a:cubicBezTo>
                <a:lnTo>
                  <a:pt x="60" y="58"/>
                </a:lnTo>
                <a:close/>
                <a:moveTo>
                  <a:pt x="65" y="25"/>
                </a:moveTo>
                <a:cubicBezTo>
                  <a:pt x="39" y="49"/>
                  <a:pt x="39" y="49"/>
                  <a:pt x="39" y="49"/>
                </a:cubicBezTo>
                <a:cubicBezTo>
                  <a:pt x="39" y="49"/>
                  <a:pt x="39" y="49"/>
                  <a:pt x="39" y="49"/>
                </a:cubicBezTo>
                <a:cubicBezTo>
                  <a:pt x="39" y="50"/>
                  <a:pt x="37" y="50"/>
                  <a:pt x="37" y="49"/>
                </a:cubicBezTo>
                <a:cubicBezTo>
                  <a:pt x="29" y="41"/>
                  <a:pt x="29" y="41"/>
                  <a:pt x="29" y="41"/>
                </a:cubicBezTo>
                <a:cubicBezTo>
                  <a:pt x="28" y="41"/>
                  <a:pt x="28" y="39"/>
                  <a:pt x="29" y="39"/>
                </a:cubicBezTo>
                <a:cubicBezTo>
                  <a:pt x="29" y="38"/>
                  <a:pt x="31" y="38"/>
                  <a:pt x="31" y="39"/>
                </a:cubicBezTo>
                <a:cubicBezTo>
                  <a:pt x="38" y="45"/>
                  <a:pt x="38" y="45"/>
                  <a:pt x="38" y="45"/>
                </a:cubicBezTo>
                <a:cubicBezTo>
                  <a:pt x="63" y="23"/>
                  <a:pt x="63" y="23"/>
                  <a:pt x="63" y="23"/>
                </a:cubicBezTo>
                <a:cubicBezTo>
                  <a:pt x="63" y="22"/>
                  <a:pt x="65" y="22"/>
                  <a:pt x="65" y="23"/>
                </a:cubicBezTo>
                <a:cubicBezTo>
                  <a:pt x="66" y="23"/>
                  <a:pt x="66" y="25"/>
                  <a:pt x="65" y="2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764" name="Google Shape;764;p2"/>
          <p:cNvSpPr/>
          <p:nvPr/>
        </p:nvSpPr>
        <p:spPr>
          <a:xfrm>
            <a:off x="7997922" y="3450706"/>
            <a:ext cx="318373" cy="318373"/>
          </a:xfrm>
          <a:prstGeom prst="mathEqual">
            <a:avLst>
              <a:gd fmla="val 23520" name="adj1"/>
              <a:gd fmla="val 1176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t/>
            </a:r>
            <a:endParaRPr b="0" i="0" sz="2400" u="none" cap="none" strike="noStrike">
              <a:solidFill>
                <a:srgbClr val="4C4845"/>
              </a:solidFill>
              <a:latin typeface="Century Gothic"/>
              <a:ea typeface="Century Gothic"/>
              <a:cs typeface="Century Gothic"/>
              <a:sym typeface="Century Gothic"/>
            </a:endParaRPr>
          </a:p>
        </p:txBody>
      </p:sp>
      <p:grpSp>
        <p:nvGrpSpPr>
          <p:cNvPr id="765" name="Google Shape;765;p2"/>
          <p:cNvGrpSpPr/>
          <p:nvPr/>
        </p:nvGrpSpPr>
        <p:grpSpPr>
          <a:xfrm>
            <a:off x="9067415" y="3865241"/>
            <a:ext cx="2213605" cy="2116079"/>
            <a:chOff x="8571145" y="2844058"/>
            <a:chExt cx="3418135" cy="3267540"/>
          </a:xfrm>
        </p:grpSpPr>
        <p:sp>
          <p:nvSpPr>
            <p:cNvPr id="766" name="Google Shape;766;p2"/>
            <p:cNvSpPr/>
            <p:nvPr/>
          </p:nvSpPr>
          <p:spPr>
            <a:xfrm>
              <a:off x="9155552" y="3201349"/>
              <a:ext cx="2408459" cy="247250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cxnSp>
          <p:nvCxnSpPr>
            <p:cNvPr id="767" name="Google Shape;767;p2"/>
            <p:cNvCxnSpPr/>
            <p:nvPr/>
          </p:nvCxnSpPr>
          <p:spPr>
            <a:xfrm>
              <a:off x="9155552" y="4025517"/>
              <a:ext cx="2408459" cy="0"/>
            </a:xfrm>
            <a:prstGeom prst="straightConnector1">
              <a:avLst/>
            </a:prstGeom>
            <a:noFill/>
            <a:ln cap="flat" cmpd="sng" w="9525">
              <a:solidFill>
                <a:srgbClr val="C0C3C0"/>
              </a:solidFill>
              <a:prstDash val="solid"/>
              <a:miter lim="800000"/>
              <a:headEnd len="sm" w="sm" type="none"/>
              <a:tailEnd len="sm" w="sm" type="none"/>
            </a:ln>
          </p:spPr>
        </p:cxnSp>
        <p:cxnSp>
          <p:nvCxnSpPr>
            <p:cNvPr id="768" name="Google Shape;768;p2"/>
            <p:cNvCxnSpPr/>
            <p:nvPr/>
          </p:nvCxnSpPr>
          <p:spPr>
            <a:xfrm>
              <a:off x="9155552" y="4849685"/>
              <a:ext cx="2408459" cy="0"/>
            </a:xfrm>
            <a:prstGeom prst="straightConnector1">
              <a:avLst/>
            </a:prstGeom>
            <a:noFill/>
            <a:ln cap="flat" cmpd="sng" w="9525">
              <a:solidFill>
                <a:srgbClr val="C0C3C0"/>
              </a:solidFill>
              <a:prstDash val="solid"/>
              <a:miter lim="800000"/>
              <a:headEnd len="sm" w="sm" type="none"/>
              <a:tailEnd len="sm" w="sm" type="none"/>
            </a:ln>
          </p:spPr>
        </p:cxnSp>
        <p:cxnSp>
          <p:nvCxnSpPr>
            <p:cNvPr id="769" name="Google Shape;769;p2"/>
            <p:cNvCxnSpPr/>
            <p:nvPr/>
          </p:nvCxnSpPr>
          <p:spPr>
            <a:xfrm>
              <a:off x="9958372" y="3201349"/>
              <a:ext cx="0" cy="2472504"/>
            </a:xfrm>
            <a:prstGeom prst="straightConnector1">
              <a:avLst/>
            </a:prstGeom>
            <a:noFill/>
            <a:ln cap="flat" cmpd="sng" w="9525">
              <a:solidFill>
                <a:srgbClr val="C0C3C0"/>
              </a:solidFill>
              <a:prstDash val="solid"/>
              <a:miter lim="800000"/>
              <a:headEnd len="sm" w="sm" type="none"/>
              <a:tailEnd len="sm" w="sm" type="none"/>
            </a:ln>
          </p:spPr>
        </p:cxnSp>
        <p:cxnSp>
          <p:nvCxnSpPr>
            <p:cNvPr id="770" name="Google Shape;770;p2"/>
            <p:cNvCxnSpPr/>
            <p:nvPr/>
          </p:nvCxnSpPr>
          <p:spPr>
            <a:xfrm>
              <a:off x="10761192" y="3201349"/>
              <a:ext cx="0" cy="2472504"/>
            </a:xfrm>
            <a:prstGeom prst="straightConnector1">
              <a:avLst/>
            </a:prstGeom>
            <a:noFill/>
            <a:ln cap="flat" cmpd="sng" w="9525">
              <a:solidFill>
                <a:srgbClr val="C0C3C0"/>
              </a:solidFill>
              <a:prstDash val="solid"/>
              <a:miter lim="800000"/>
              <a:headEnd len="sm" w="sm" type="none"/>
              <a:tailEnd len="sm" w="sm" type="none"/>
            </a:ln>
          </p:spPr>
        </p:cxnSp>
        <p:sp>
          <p:nvSpPr>
            <p:cNvPr id="771" name="Google Shape;771;p2"/>
            <p:cNvSpPr txBox="1"/>
            <p:nvPr/>
          </p:nvSpPr>
          <p:spPr>
            <a:xfrm rot="-5400000">
              <a:off x="8234645" y="3416484"/>
              <a:ext cx="1536935" cy="39208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4C4846"/>
                </a:buClr>
                <a:buSzPts val="1000"/>
                <a:buFont typeface="Calibri"/>
                <a:buNone/>
              </a:pPr>
              <a:r>
                <a:rPr b="0" i="1" lang="en-US" sz="1000" u="none" cap="none" strike="noStrike">
                  <a:solidFill>
                    <a:srgbClr val="4C4846"/>
                  </a:solidFill>
                  <a:latin typeface="Calibri"/>
                  <a:ea typeface="Calibri"/>
                  <a:cs typeface="Calibri"/>
                  <a:sym typeface="Calibri"/>
                </a:rPr>
                <a:t>Account Score</a:t>
              </a:r>
              <a:endParaRPr/>
            </a:p>
          </p:txBody>
        </p:sp>
        <p:sp>
          <p:nvSpPr>
            <p:cNvPr id="772" name="Google Shape;772;p2"/>
            <p:cNvSpPr txBox="1"/>
            <p:nvPr/>
          </p:nvSpPr>
          <p:spPr>
            <a:xfrm>
              <a:off x="10112244" y="5691400"/>
              <a:ext cx="1877037" cy="39208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4C4846"/>
                </a:buClr>
                <a:buSzPts val="1000"/>
                <a:buFont typeface="Calibri"/>
                <a:buNone/>
              </a:pPr>
              <a:r>
                <a:rPr b="0" i="1" lang="en-US" sz="1000" u="none" cap="none" strike="noStrike">
                  <a:solidFill>
                    <a:srgbClr val="4C4846"/>
                  </a:solidFill>
                  <a:latin typeface="Calibri"/>
                  <a:ea typeface="Calibri"/>
                  <a:cs typeface="Calibri"/>
                  <a:sym typeface="Calibri"/>
                </a:rPr>
                <a:t>Account Potential</a:t>
              </a:r>
              <a:endParaRPr/>
            </a:p>
          </p:txBody>
        </p:sp>
        <p:grpSp>
          <p:nvGrpSpPr>
            <p:cNvPr id="773" name="Google Shape;773;p2"/>
            <p:cNvGrpSpPr/>
            <p:nvPr/>
          </p:nvGrpSpPr>
          <p:grpSpPr>
            <a:xfrm>
              <a:off x="10897584" y="3276642"/>
              <a:ext cx="578570" cy="295680"/>
              <a:chOff x="6715131" y="6031057"/>
              <a:chExt cx="505220" cy="251506"/>
            </a:xfrm>
          </p:grpSpPr>
          <p:sp>
            <p:nvSpPr>
              <p:cNvPr id="774" name="Google Shape;774;p2"/>
              <p:cNvSpPr/>
              <p:nvPr/>
            </p:nvSpPr>
            <p:spPr>
              <a:xfrm>
                <a:off x="6715131" y="6105538"/>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75" name="Google Shape;775;p2"/>
              <p:cNvSpPr/>
              <p:nvPr/>
            </p:nvSpPr>
            <p:spPr>
              <a:xfrm>
                <a:off x="6839798" y="6191123"/>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76" name="Google Shape;776;p2"/>
              <p:cNvSpPr/>
              <p:nvPr/>
            </p:nvSpPr>
            <p:spPr>
              <a:xfrm>
                <a:off x="6901805" y="6031057"/>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77" name="Google Shape;777;p2"/>
              <p:cNvSpPr/>
              <p:nvPr/>
            </p:nvSpPr>
            <p:spPr>
              <a:xfrm>
                <a:off x="7024100" y="6160556"/>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78" name="Google Shape;778;p2"/>
              <p:cNvSpPr/>
              <p:nvPr/>
            </p:nvSpPr>
            <p:spPr>
              <a:xfrm>
                <a:off x="7128912" y="6044742"/>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grpSp>
        <p:grpSp>
          <p:nvGrpSpPr>
            <p:cNvPr id="779" name="Google Shape;779;p2"/>
            <p:cNvGrpSpPr/>
            <p:nvPr/>
          </p:nvGrpSpPr>
          <p:grpSpPr>
            <a:xfrm>
              <a:off x="9214743" y="5049246"/>
              <a:ext cx="545340" cy="463716"/>
              <a:chOff x="6715069" y="5965455"/>
              <a:chExt cx="476199" cy="394439"/>
            </a:xfrm>
          </p:grpSpPr>
          <p:sp>
            <p:nvSpPr>
              <p:cNvPr id="780" name="Google Shape;780;p2"/>
              <p:cNvSpPr/>
              <p:nvPr/>
            </p:nvSpPr>
            <p:spPr>
              <a:xfrm>
                <a:off x="6715069" y="6105560"/>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81" name="Google Shape;781;p2"/>
              <p:cNvSpPr/>
              <p:nvPr/>
            </p:nvSpPr>
            <p:spPr>
              <a:xfrm>
                <a:off x="6877195" y="6268454"/>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82" name="Google Shape;782;p2"/>
              <p:cNvSpPr/>
              <p:nvPr/>
            </p:nvSpPr>
            <p:spPr>
              <a:xfrm>
                <a:off x="6901769" y="6031062"/>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83" name="Google Shape;783;p2"/>
              <p:cNvSpPr/>
              <p:nvPr/>
            </p:nvSpPr>
            <p:spPr>
              <a:xfrm>
                <a:off x="7027290" y="6177014"/>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84" name="Google Shape;784;p2"/>
              <p:cNvSpPr/>
              <p:nvPr/>
            </p:nvSpPr>
            <p:spPr>
              <a:xfrm>
                <a:off x="7099827" y="5965455"/>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grpSp>
        <p:sp>
          <p:nvSpPr>
            <p:cNvPr id="785" name="Google Shape;785;p2"/>
            <p:cNvSpPr/>
            <p:nvPr/>
          </p:nvSpPr>
          <p:spPr>
            <a:xfrm>
              <a:off x="9975897" y="3226222"/>
              <a:ext cx="1603458" cy="1623701"/>
            </a:xfrm>
            <a:custGeom>
              <a:rect b="b" l="l" r="r" t="t"/>
              <a:pathLst>
                <a:path extrusionOk="0" h="1381125" w="1400175">
                  <a:moveTo>
                    <a:pt x="0" y="0"/>
                  </a:moveTo>
                  <a:cubicBezTo>
                    <a:pt x="59531" y="375444"/>
                    <a:pt x="119063" y="750888"/>
                    <a:pt x="352425" y="981075"/>
                  </a:cubicBezTo>
                  <a:cubicBezTo>
                    <a:pt x="585787" y="1211262"/>
                    <a:pt x="1400175" y="1381125"/>
                    <a:pt x="1400175" y="1381125"/>
                  </a:cubicBezTo>
                  <a:lnTo>
                    <a:pt x="1400175" y="1381125"/>
                  </a:lnTo>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786" name="Google Shape;786;p2"/>
            <p:cNvSpPr txBox="1"/>
            <p:nvPr/>
          </p:nvSpPr>
          <p:spPr>
            <a:xfrm>
              <a:off x="8571145" y="5719514"/>
              <a:ext cx="1601998" cy="3920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55A78"/>
                </a:buClr>
                <a:buSzPts val="1050"/>
                <a:buFont typeface="Calibri"/>
                <a:buNone/>
              </a:pPr>
              <a:r>
                <a:rPr b="1" i="0" lang="en-US" sz="1050" u="none" cap="none" strike="noStrike">
                  <a:solidFill>
                    <a:srgbClr val="355A78"/>
                  </a:solidFill>
                  <a:latin typeface="Calibri"/>
                  <a:ea typeface="Calibri"/>
                  <a:cs typeface="Calibri"/>
                  <a:sym typeface="Calibri"/>
                </a:rPr>
                <a:t>DEPRIORITIZED</a:t>
              </a:r>
              <a:endParaRPr/>
            </a:p>
          </p:txBody>
        </p:sp>
        <p:sp>
          <p:nvSpPr>
            <p:cNvPr id="787" name="Google Shape;787;p2"/>
            <p:cNvSpPr txBox="1"/>
            <p:nvPr/>
          </p:nvSpPr>
          <p:spPr>
            <a:xfrm>
              <a:off x="10247203" y="2844060"/>
              <a:ext cx="1423779" cy="4039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55A78"/>
                </a:buClr>
                <a:buSzPts val="1050"/>
                <a:buFont typeface="Calibri"/>
                <a:buNone/>
              </a:pPr>
              <a:r>
                <a:rPr b="1" i="0" lang="en-US" sz="1050" u="none" cap="none" strike="noStrike">
                  <a:solidFill>
                    <a:srgbClr val="355A78"/>
                  </a:solidFill>
                  <a:latin typeface="Calibri"/>
                  <a:ea typeface="Calibri"/>
                  <a:cs typeface="Calibri"/>
                  <a:sym typeface="Calibri"/>
                </a:rPr>
                <a:t>PRIORITIZED</a:t>
              </a:r>
              <a:endParaRPr/>
            </a:p>
          </p:txBody>
        </p:sp>
        <p:grpSp>
          <p:nvGrpSpPr>
            <p:cNvPr id="788" name="Google Shape;788;p2"/>
            <p:cNvGrpSpPr/>
            <p:nvPr/>
          </p:nvGrpSpPr>
          <p:grpSpPr>
            <a:xfrm>
              <a:off x="10958339" y="3557290"/>
              <a:ext cx="544216" cy="370509"/>
              <a:chOff x="6745132" y="6044742"/>
              <a:chExt cx="475220" cy="315156"/>
            </a:xfrm>
          </p:grpSpPr>
          <p:sp>
            <p:nvSpPr>
              <p:cNvPr id="789" name="Google Shape;789;p2"/>
              <p:cNvSpPr/>
              <p:nvPr/>
            </p:nvSpPr>
            <p:spPr>
              <a:xfrm>
                <a:off x="6745132" y="6169037"/>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90" name="Google Shape;790;p2"/>
              <p:cNvSpPr/>
              <p:nvPr/>
            </p:nvSpPr>
            <p:spPr>
              <a:xfrm>
                <a:off x="6877229" y="6268458"/>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91" name="Google Shape;791;p2"/>
              <p:cNvSpPr/>
              <p:nvPr/>
            </p:nvSpPr>
            <p:spPr>
              <a:xfrm>
                <a:off x="6922944" y="6087640"/>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92" name="Google Shape;792;p2"/>
              <p:cNvSpPr/>
              <p:nvPr/>
            </p:nvSpPr>
            <p:spPr>
              <a:xfrm>
                <a:off x="7039353" y="6197011"/>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sp>
            <p:nvSpPr>
              <p:cNvPr id="793" name="Google Shape;793;p2"/>
              <p:cNvSpPr/>
              <p:nvPr/>
            </p:nvSpPr>
            <p:spPr>
              <a:xfrm>
                <a:off x="7128912" y="6044742"/>
                <a:ext cx="91440" cy="914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7A7571"/>
                  </a:solidFill>
                  <a:latin typeface="Calibri"/>
                  <a:ea typeface="Calibri"/>
                  <a:cs typeface="Calibri"/>
                  <a:sym typeface="Calibri"/>
                </a:endParaRPr>
              </a:p>
            </p:txBody>
          </p:sp>
        </p:grpSp>
      </p:grpSp>
      <p:sp>
        <p:nvSpPr>
          <p:cNvPr id="794" name="Google Shape;794;p2"/>
          <p:cNvSpPr txBox="1"/>
          <p:nvPr/>
        </p:nvSpPr>
        <p:spPr>
          <a:xfrm>
            <a:off x="3820581" y="3286726"/>
            <a:ext cx="2948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accent1"/>
                </a:solidFill>
                <a:latin typeface="Calibri"/>
                <a:ea typeface="Calibri"/>
                <a:cs typeface="Calibri"/>
                <a:sym typeface="Calibri"/>
              </a:rPr>
              <a:t>&amp;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3"/>
          <p:cNvSpPr/>
          <p:nvPr/>
        </p:nvSpPr>
        <p:spPr>
          <a:xfrm>
            <a:off x="7069549" y="2000975"/>
            <a:ext cx="426720" cy="426720"/>
          </a:xfrm>
          <a:prstGeom prst="roundRect">
            <a:avLst>
              <a:gd fmla="val 16667" name="adj"/>
            </a:avLst>
          </a:prstGeom>
          <a:solidFill>
            <a:schemeClr val="accent3"/>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800" name="Google Shape;800;p3"/>
          <p:cNvSpPr/>
          <p:nvPr/>
        </p:nvSpPr>
        <p:spPr>
          <a:xfrm>
            <a:off x="287476" y="1219200"/>
            <a:ext cx="6331111" cy="5148308"/>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pic>
        <p:nvPicPr>
          <p:cNvPr id="801" name="Google Shape;801;p3"/>
          <p:cNvPicPr preferRelativeResize="0"/>
          <p:nvPr/>
        </p:nvPicPr>
        <p:blipFill rotWithShape="1">
          <a:blip r:embed="rId3">
            <a:alphaModFix/>
          </a:blip>
          <a:srcRect b="0" l="0" r="0" t="0"/>
          <a:stretch/>
        </p:blipFill>
        <p:spPr>
          <a:xfrm>
            <a:off x="873946" y="1393428"/>
            <a:ext cx="5528898" cy="4712470"/>
          </a:xfrm>
          <a:prstGeom prst="rect">
            <a:avLst/>
          </a:prstGeom>
          <a:noFill/>
          <a:ln>
            <a:noFill/>
          </a:ln>
        </p:spPr>
      </p:pic>
      <p:sp>
        <p:nvSpPr>
          <p:cNvPr id="802" name="Google Shape;802;p3"/>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The ROAD Model (Retain, Opportunistic, Acquire, Develop) enables organizations to visualize market opportunity after Segmentation has been completed </a:t>
            </a:r>
            <a:endParaRPr/>
          </a:p>
        </p:txBody>
      </p:sp>
      <p:sp>
        <p:nvSpPr>
          <p:cNvPr id="803" name="Google Shape;803;p3"/>
          <p:cNvSpPr txBox="1"/>
          <p:nvPr/>
        </p:nvSpPr>
        <p:spPr>
          <a:xfrm>
            <a:off x="1416406" y="4722984"/>
            <a:ext cx="1714502" cy="369332"/>
          </a:xfrm>
          <a:prstGeom prst="rect">
            <a:avLst/>
          </a:prstGeom>
          <a:solidFill>
            <a:srgbClr val="FFFFFF">
              <a:alpha val="54117"/>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55A78"/>
              </a:buClr>
              <a:buSzPts val="1800"/>
              <a:buFont typeface="Calibri"/>
              <a:buNone/>
            </a:pPr>
            <a:r>
              <a:rPr b="1" i="0" lang="en-US" sz="1800" u="sng" cap="none" strike="noStrike">
                <a:solidFill>
                  <a:srgbClr val="355A78"/>
                </a:solidFill>
                <a:latin typeface="Calibri"/>
                <a:ea typeface="Calibri"/>
                <a:cs typeface="Calibri"/>
                <a:sym typeface="Calibri"/>
              </a:rPr>
              <a:t>O</a:t>
            </a:r>
            <a:r>
              <a:rPr b="1" i="0" lang="en-US" sz="1800" u="none" cap="none" strike="noStrike">
                <a:solidFill>
                  <a:srgbClr val="355A78"/>
                </a:solidFill>
                <a:latin typeface="Calibri"/>
                <a:ea typeface="Calibri"/>
                <a:cs typeface="Calibri"/>
                <a:sym typeface="Calibri"/>
              </a:rPr>
              <a:t>pportunistic</a:t>
            </a:r>
            <a:endParaRPr b="1" i="0" sz="1050" u="none" cap="none" strike="noStrike">
              <a:solidFill>
                <a:srgbClr val="355A78"/>
              </a:solidFill>
              <a:latin typeface="Calibri"/>
              <a:ea typeface="Calibri"/>
              <a:cs typeface="Calibri"/>
              <a:sym typeface="Calibri"/>
            </a:endParaRPr>
          </a:p>
        </p:txBody>
      </p:sp>
      <p:sp>
        <p:nvSpPr>
          <p:cNvPr id="804" name="Google Shape;804;p3"/>
          <p:cNvSpPr txBox="1"/>
          <p:nvPr/>
        </p:nvSpPr>
        <p:spPr>
          <a:xfrm>
            <a:off x="2134243" y="6105898"/>
            <a:ext cx="236220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100"/>
              <a:buFont typeface="Calibri"/>
              <a:buNone/>
            </a:pPr>
            <a:r>
              <a:rPr b="0" i="1" lang="en-US" sz="1100" u="none" cap="none" strike="noStrike">
                <a:solidFill>
                  <a:srgbClr val="4C4846"/>
                </a:solidFill>
                <a:latin typeface="Calibri"/>
                <a:ea typeface="Calibri"/>
                <a:cs typeface="Calibri"/>
                <a:sym typeface="Calibri"/>
              </a:rPr>
              <a:t>Annual Recurring Revenue</a:t>
            </a:r>
            <a:endParaRPr/>
          </a:p>
        </p:txBody>
      </p:sp>
      <p:sp>
        <p:nvSpPr>
          <p:cNvPr id="805" name="Google Shape;805;p3"/>
          <p:cNvSpPr txBox="1"/>
          <p:nvPr/>
        </p:nvSpPr>
        <p:spPr>
          <a:xfrm rot="-5400000">
            <a:off x="-576828" y="3392351"/>
            <a:ext cx="236220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C4846"/>
              </a:buClr>
              <a:buSzPts val="1100"/>
              <a:buFont typeface="Calibri"/>
              <a:buNone/>
            </a:pPr>
            <a:r>
              <a:rPr b="0" i="1" lang="en-US" sz="1100" u="none" cap="none" strike="noStrike">
                <a:solidFill>
                  <a:srgbClr val="4C4846"/>
                </a:solidFill>
                <a:latin typeface="Calibri"/>
                <a:ea typeface="Calibri"/>
                <a:cs typeface="Calibri"/>
                <a:sym typeface="Calibri"/>
              </a:rPr>
              <a:t>Potential Spend</a:t>
            </a:r>
            <a:endParaRPr/>
          </a:p>
        </p:txBody>
      </p:sp>
      <p:sp>
        <p:nvSpPr>
          <p:cNvPr id="806" name="Google Shape;806;p3"/>
          <p:cNvSpPr txBox="1"/>
          <p:nvPr/>
        </p:nvSpPr>
        <p:spPr>
          <a:xfrm>
            <a:off x="4238971" y="4638353"/>
            <a:ext cx="1714502" cy="369332"/>
          </a:xfrm>
          <a:prstGeom prst="rect">
            <a:avLst/>
          </a:prstGeom>
          <a:solidFill>
            <a:srgbClr val="FFFFFF">
              <a:alpha val="74901"/>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55A78"/>
              </a:buClr>
              <a:buSzPts val="1800"/>
              <a:buFont typeface="Calibri"/>
              <a:buNone/>
            </a:pPr>
            <a:r>
              <a:rPr b="1" i="0" lang="en-US" sz="1800" u="sng" cap="none" strike="noStrike">
                <a:solidFill>
                  <a:srgbClr val="355A78"/>
                </a:solidFill>
                <a:latin typeface="Calibri"/>
                <a:ea typeface="Calibri"/>
                <a:cs typeface="Calibri"/>
                <a:sym typeface="Calibri"/>
              </a:rPr>
              <a:t>R</a:t>
            </a:r>
            <a:r>
              <a:rPr b="1" i="0" lang="en-US" sz="1800" u="none" cap="none" strike="noStrike">
                <a:solidFill>
                  <a:srgbClr val="355A78"/>
                </a:solidFill>
                <a:latin typeface="Calibri"/>
                <a:ea typeface="Calibri"/>
                <a:cs typeface="Calibri"/>
                <a:sym typeface="Calibri"/>
              </a:rPr>
              <a:t>etain</a:t>
            </a:r>
            <a:endParaRPr b="1" i="0" sz="1050" u="none" cap="none" strike="noStrike">
              <a:solidFill>
                <a:srgbClr val="355A78"/>
              </a:solidFill>
              <a:latin typeface="Calibri"/>
              <a:ea typeface="Calibri"/>
              <a:cs typeface="Calibri"/>
              <a:sym typeface="Calibri"/>
            </a:endParaRPr>
          </a:p>
        </p:txBody>
      </p:sp>
      <p:sp>
        <p:nvSpPr>
          <p:cNvPr id="807" name="Google Shape;807;p3"/>
          <p:cNvSpPr txBox="1"/>
          <p:nvPr/>
        </p:nvSpPr>
        <p:spPr>
          <a:xfrm>
            <a:off x="1257942" y="2297223"/>
            <a:ext cx="1714502" cy="369332"/>
          </a:xfrm>
          <a:prstGeom prst="rect">
            <a:avLst/>
          </a:prstGeom>
          <a:solidFill>
            <a:srgbClr val="FFFFFF">
              <a:alpha val="64705"/>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55A78"/>
              </a:buClr>
              <a:buSzPts val="1800"/>
              <a:buFont typeface="Calibri"/>
              <a:buNone/>
            </a:pPr>
            <a:r>
              <a:rPr b="1" i="0" lang="en-US" sz="1800" u="sng" cap="none" strike="noStrike">
                <a:solidFill>
                  <a:srgbClr val="355A78"/>
                </a:solidFill>
                <a:latin typeface="Calibri"/>
                <a:ea typeface="Calibri"/>
                <a:cs typeface="Calibri"/>
                <a:sym typeface="Calibri"/>
              </a:rPr>
              <a:t>A</a:t>
            </a:r>
            <a:r>
              <a:rPr b="1" i="0" lang="en-US" sz="1800" u="none" cap="none" strike="noStrike">
                <a:solidFill>
                  <a:srgbClr val="355A78"/>
                </a:solidFill>
                <a:latin typeface="Calibri"/>
                <a:ea typeface="Calibri"/>
                <a:cs typeface="Calibri"/>
                <a:sym typeface="Calibri"/>
              </a:rPr>
              <a:t>cquire</a:t>
            </a:r>
            <a:endParaRPr b="1" i="0" sz="1050" u="none" cap="none" strike="noStrike">
              <a:solidFill>
                <a:srgbClr val="355A78"/>
              </a:solidFill>
              <a:latin typeface="Calibri"/>
              <a:ea typeface="Calibri"/>
              <a:cs typeface="Calibri"/>
              <a:sym typeface="Calibri"/>
            </a:endParaRPr>
          </a:p>
        </p:txBody>
      </p:sp>
      <p:sp>
        <p:nvSpPr>
          <p:cNvPr id="808" name="Google Shape;808;p3"/>
          <p:cNvSpPr txBox="1"/>
          <p:nvPr/>
        </p:nvSpPr>
        <p:spPr>
          <a:xfrm>
            <a:off x="4267546" y="2148047"/>
            <a:ext cx="1714502" cy="369332"/>
          </a:xfrm>
          <a:prstGeom prst="rect">
            <a:avLst/>
          </a:prstGeom>
          <a:solidFill>
            <a:srgbClr val="FFFFFF">
              <a:alpha val="64705"/>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55A78"/>
              </a:buClr>
              <a:buSzPts val="1800"/>
              <a:buFont typeface="Calibri"/>
              <a:buNone/>
            </a:pPr>
            <a:r>
              <a:rPr b="1" i="0" lang="en-US" sz="1800" u="sng" cap="none" strike="noStrike">
                <a:solidFill>
                  <a:srgbClr val="355A78"/>
                </a:solidFill>
                <a:latin typeface="Calibri"/>
                <a:ea typeface="Calibri"/>
                <a:cs typeface="Calibri"/>
                <a:sym typeface="Calibri"/>
              </a:rPr>
              <a:t>D</a:t>
            </a:r>
            <a:r>
              <a:rPr b="1" i="0" lang="en-US" sz="1800" u="none" cap="none" strike="noStrike">
                <a:solidFill>
                  <a:srgbClr val="355A78"/>
                </a:solidFill>
                <a:latin typeface="Calibri"/>
                <a:ea typeface="Calibri"/>
                <a:cs typeface="Calibri"/>
                <a:sym typeface="Calibri"/>
              </a:rPr>
              <a:t>evelop</a:t>
            </a:r>
            <a:endParaRPr b="1" i="0" sz="1050" u="none" cap="none" strike="noStrike">
              <a:solidFill>
                <a:srgbClr val="355A78"/>
              </a:solidFill>
              <a:latin typeface="Calibri"/>
              <a:ea typeface="Calibri"/>
              <a:cs typeface="Calibri"/>
              <a:sym typeface="Calibri"/>
            </a:endParaRPr>
          </a:p>
        </p:txBody>
      </p:sp>
      <p:sp>
        <p:nvSpPr>
          <p:cNvPr id="809" name="Google Shape;809;p3"/>
          <p:cNvSpPr/>
          <p:nvPr/>
        </p:nvSpPr>
        <p:spPr>
          <a:xfrm>
            <a:off x="7681193" y="1492486"/>
            <a:ext cx="4106946" cy="399154"/>
          </a:xfrm>
          <a:prstGeom prst="roundRect">
            <a:avLst>
              <a:gd fmla="val 14711" name="adj"/>
            </a:avLst>
          </a:prstGeom>
          <a:solidFill>
            <a:srgbClr val="2F414E"/>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Use Cases</a:t>
            </a:r>
            <a:endParaRPr/>
          </a:p>
        </p:txBody>
      </p:sp>
      <p:sp>
        <p:nvSpPr>
          <p:cNvPr id="810" name="Google Shape;810;p3"/>
          <p:cNvSpPr/>
          <p:nvPr/>
        </p:nvSpPr>
        <p:spPr>
          <a:xfrm>
            <a:off x="7681193" y="4261319"/>
            <a:ext cx="3977407"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600"/>
              <a:buFont typeface="Calibri"/>
              <a:buNone/>
            </a:pPr>
            <a:r>
              <a:rPr b="1" i="0" lang="en-US" sz="1600" u="none" cap="none" strike="noStrike">
                <a:solidFill>
                  <a:srgbClr val="4C4846"/>
                </a:solidFill>
                <a:latin typeface="Calibri"/>
                <a:ea typeface="Calibri"/>
                <a:cs typeface="Calibri"/>
                <a:sym typeface="Calibri"/>
              </a:rPr>
              <a:t>Organization Design and Account Coverage: </a:t>
            </a:r>
            <a:r>
              <a:rPr b="0" i="0" lang="en-US" sz="1600" u="none" cap="none" strike="noStrike">
                <a:solidFill>
                  <a:srgbClr val="4C4846"/>
                </a:solidFill>
                <a:latin typeface="Calibri"/>
                <a:ea typeface="Calibri"/>
                <a:cs typeface="Calibri"/>
                <a:sym typeface="Calibri"/>
              </a:rPr>
              <a:t>Aligning the right type of resources to the right type of account allows organizations to profitably capitalize on the potential value of each quadrant. </a:t>
            </a:r>
            <a:endParaRPr/>
          </a:p>
        </p:txBody>
      </p:sp>
      <p:sp>
        <p:nvSpPr>
          <p:cNvPr id="811" name="Google Shape;811;p3"/>
          <p:cNvSpPr/>
          <p:nvPr/>
        </p:nvSpPr>
        <p:spPr>
          <a:xfrm>
            <a:off x="7063918" y="4208229"/>
            <a:ext cx="426720" cy="426720"/>
          </a:xfrm>
          <a:prstGeom prst="roundRect">
            <a:avLst>
              <a:gd fmla="val 16667" name="adj"/>
            </a:avLst>
          </a:prstGeom>
          <a:solidFill>
            <a:schemeClr val="accent3"/>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grpSp>
        <p:nvGrpSpPr>
          <p:cNvPr id="812" name="Google Shape;812;p3"/>
          <p:cNvGrpSpPr/>
          <p:nvPr/>
        </p:nvGrpSpPr>
        <p:grpSpPr>
          <a:xfrm>
            <a:off x="7188908" y="4304862"/>
            <a:ext cx="176740" cy="233456"/>
            <a:chOff x="1490663" y="1962150"/>
            <a:chExt cx="209550" cy="268288"/>
          </a:xfrm>
        </p:grpSpPr>
        <p:sp>
          <p:nvSpPr>
            <p:cNvPr id="813" name="Google Shape;813;p3"/>
            <p:cNvSpPr/>
            <p:nvPr/>
          </p:nvSpPr>
          <p:spPr>
            <a:xfrm>
              <a:off x="1490663" y="2019300"/>
              <a:ext cx="171450" cy="211138"/>
            </a:xfrm>
            <a:custGeom>
              <a:rect b="b" l="l" r="r" t="t"/>
              <a:pathLst>
                <a:path extrusionOk="0" h="530" w="433">
                  <a:moveTo>
                    <a:pt x="48" y="469"/>
                  </a:moveTo>
                  <a:lnTo>
                    <a:pt x="48" y="0"/>
                  </a:lnTo>
                  <a:lnTo>
                    <a:pt x="12" y="0"/>
                  </a:lnTo>
                  <a:lnTo>
                    <a:pt x="7" y="1"/>
                  </a:lnTo>
                  <a:lnTo>
                    <a:pt x="3" y="4"/>
                  </a:lnTo>
                  <a:lnTo>
                    <a:pt x="1" y="7"/>
                  </a:lnTo>
                  <a:lnTo>
                    <a:pt x="0" y="12"/>
                  </a:lnTo>
                  <a:lnTo>
                    <a:pt x="0" y="518"/>
                  </a:lnTo>
                  <a:lnTo>
                    <a:pt x="1" y="523"/>
                  </a:lnTo>
                  <a:lnTo>
                    <a:pt x="3" y="526"/>
                  </a:lnTo>
                  <a:lnTo>
                    <a:pt x="7" y="529"/>
                  </a:lnTo>
                  <a:lnTo>
                    <a:pt x="12" y="530"/>
                  </a:lnTo>
                  <a:lnTo>
                    <a:pt x="421" y="530"/>
                  </a:lnTo>
                  <a:lnTo>
                    <a:pt x="426" y="529"/>
                  </a:lnTo>
                  <a:lnTo>
                    <a:pt x="429" y="526"/>
                  </a:lnTo>
                  <a:lnTo>
                    <a:pt x="432" y="523"/>
                  </a:lnTo>
                  <a:lnTo>
                    <a:pt x="433" y="518"/>
                  </a:lnTo>
                  <a:lnTo>
                    <a:pt x="433" y="481"/>
                  </a:lnTo>
                  <a:lnTo>
                    <a:pt x="60" y="481"/>
                  </a:lnTo>
                  <a:lnTo>
                    <a:pt x="55" y="480"/>
                  </a:lnTo>
                  <a:lnTo>
                    <a:pt x="51" y="478"/>
                  </a:lnTo>
                  <a:lnTo>
                    <a:pt x="49" y="474"/>
                  </a:lnTo>
                  <a:lnTo>
                    <a:pt x="48" y="46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14" name="Google Shape;814;p3"/>
            <p:cNvSpPr/>
            <p:nvPr/>
          </p:nvSpPr>
          <p:spPr>
            <a:xfrm>
              <a:off x="1519238" y="1990725"/>
              <a:ext cx="161925" cy="211138"/>
            </a:xfrm>
            <a:custGeom>
              <a:rect b="b" l="l" r="r" t="t"/>
              <a:pathLst>
                <a:path extrusionOk="0" h="530" w="409">
                  <a:moveTo>
                    <a:pt x="48" y="470"/>
                  </a:moveTo>
                  <a:lnTo>
                    <a:pt x="48" y="0"/>
                  </a:lnTo>
                  <a:lnTo>
                    <a:pt x="11" y="0"/>
                  </a:lnTo>
                  <a:lnTo>
                    <a:pt x="7" y="1"/>
                  </a:lnTo>
                  <a:lnTo>
                    <a:pt x="3" y="5"/>
                  </a:lnTo>
                  <a:lnTo>
                    <a:pt x="1" y="9"/>
                  </a:lnTo>
                  <a:lnTo>
                    <a:pt x="0" y="13"/>
                  </a:lnTo>
                  <a:lnTo>
                    <a:pt x="0" y="517"/>
                  </a:lnTo>
                  <a:lnTo>
                    <a:pt x="0" y="530"/>
                  </a:lnTo>
                  <a:lnTo>
                    <a:pt x="11" y="530"/>
                  </a:lnTo>
                  <a:lnTo>
                    <a:pt x="397" y="530"/>
                  </a:lnTo>
                  <a:lnTo>
                    <a:pt x="402" y="529"/>
                  </a:lnTo>
                  <a:lnTo>
                    <a:pt x="406" y="526"/>
                  </a:lnTo>
                  <a:lnTo>
                    <a:pt x="408" y="523"/>
                  </a:lnTo>
                  <a:lnTo>
                    <a:pt x="409" y="517"/>
                  </a:lnTo>
                  <a:lnTo>
                    <a:pt x="409" y="481"/>
                  </a:lnTo>
                  <a:lnTo>
                    <a:pt x="60" y="481"/>
                  </a:lnTo>
                  <a:lnTo>
                    <a:pt x="55" y="481"/>
                  </a:lnTo>
                  <a:lnTo>
                    <a:pt x="51" y="478"/>
                  </a:lnTo>
                  <a:lnTo>
                    <a:pt x="49" y="474"/>
                  </a:lnTo>
                  <a:lnTo>
                    <a:pt x="48" y="47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15" name="Google Shape;815;p3"/>
            <p:cNvSpPr/>
            <p:nvPr/>
          </p:nvSpPr>
          <p:spPr>
            <a:xfrm>
              <a:off x="1547813" y="1962150"/>
              <a:ext cx="152400" cy="211138"/>
            </a:xfrm>
            <a:custGeom>
              <a:rect b="b" l="l" r="r" t="t"/>
              <a:pathLst>
                <a:path extrusionOk="0" h="530" w="386">
                  <a:moveTo>
                    <a:pt x="253" y="133"/>
                  </a:moveTo>
                  <a:lnTo>
                    <a:pt x="253" y="12"/>
                  </a:lnTo>
                  <a:lnTo>
                    <a:pt x="375" y="133"/>
                  </a:lnTo>
                  <a:lnTo>
                    <a:pt x="253" y="133"/>
                  </a:lnTo>
                  <a:close/>
                  <a:moveTo>
                    <a:pt x="383" y="124"/>
                  </a:moveTo>
                  <a:lnTo>
                    <a:pt x="362" y="104"/>
                  </a:lnTo>
                  <a:lnTo>
                    <a:pt x="338" y="80"/>
                  </a:lnTo>
                  <a:lnTo>
                    <a:pt x="332" y="73"/>
                  </a:lnTo>
                  <a:lnTo>
                    <a:pt x="308" y="50"/>
                  </a:lnTo>
                  <a:lnTo>
                    <a:pt x="262" y="4"/>
                  </a:lnTo>
                  <a:lnTo>
                    <a:pt x="258" y="1"/>
                  </a:lnTo>
                  <a:lnTo>
                    <a:pt x="253" y="0"/>
                  </a:lnTo>
                  <a:lnTo>
                    <a:pt x="13" y="0"/>
                  </a:lnTo>
                  <a:lnTo>
                    <a:pt x="9" y="1"/>
                  </a:lnTo>
                  <a:lnTo>
                    <a:pt x="5" y="4"/>
                  </a:lnTo>
                  <a:lnTo>
                    <a:pt x="1" y="8"/>
                  </a:lnTo>
                  <a:lnTo>
                    <a:pt x="0" y="12"/>
                  </a:lnTo>
                  <a:lnTo>
                    <a:pt x="0" y="518"/>
                  </a:lnTo>
                  <a:lnTo>
                    <a:pt x="0" y="530"/>
                  </a:lnTo>
                  <a:lnTo>
                    <a:pt x="13" y="530"/>
                  </a:lnTo>
                  <a:lnTo>
                    <a:pt x="375" y="530"/>
                  </a:lnTo>
                  <a:lnTo>
                    <a:pt x="379" y="529"/>
                  </a:lnTo>
                  <a:lnTo>
                    <a:pt x="383" y="527"/>
                  </a:lnTo>
                  <a:lnTo>
                    <a:pt x="385" y="523"/>
                  </a:lnTo>
                  <a:lnTo>
                    <a:pt x="386" y="518"/>
                  </a:lnTo>
                  <a:lnTo>
                    <a:pt x="386" y="133"/>
                  </a:lnTo>
                  <a:lnTo>
                    <a:pt x="386" y="129"/>
                  </a:lnTo>
                  <a:lnTo>
                    <a:pt x="383" y="12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sp>
        <p:nvSpPr>
          <p:cNvPr id="816" name="Google Shape;816;p3"/>
          <p:cNvSpPr/>
          <p:nvPr/>
        </p:nvSpPr>
        <p:spPr>
          <a:xfrm>
            <a:off x="7681193" y="2046962"/>
            <a:ext cx="3977407" cy="196977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600"/>
              <a:buFont typeface="Calibri"/>
              <a:buNone/>
            </a:pPr>
            <a:r>
              <a:rPr b="1" i="0" lang="en-US" sz="1600" u="none" cap="none" strike="noStrike">
                <a:solidFill>
                  <a:srgbClr val="4C4846"/>
                </a:solidFill>
                <a:latin typeface="Calibri"/>
                <a:ea typeface="Calibri"/>
                <a:cs typeface="Calibri"/>
                <a:sym typeface="Calibri"/>
              </a:rPr>
              <a:t>Prioritization: </a:t>
            </a:r>
            <a:r>
              <a:rPr b="0" i="0" lang="en-US" sz="1600" u="none" cap="none" strike="noStrike">
                <a:solidFill>
                  <a:srgbClr val="4C4846"/>
                </a:solidFill>
                <a:latin typeface="Calibri"/>
                <a:ea typeface="Calibri"/>
                <a:cs typeface="Calibri"/>
                <a:sym typeface="Calibri"/>
              </a:rPr>
              <a:t>Shown in its simplest form on the previous slide, the ROAD model is the output of account segmentation and is how you prioritize your accounts. Knowing which accounts have the highest potential value in relation to current spend enables organizations to develop tailored, targeted sales and marketing motions for each account. </a:t>
            </a:r>
            <a:endParaRPr/>
          </a:p>
        </p:txBody>
      </p:sp>
      <p:grpSp>
        <p:nvGrpSpPr>
          <p:cNvPr id="817" name="Google Shape;817;p3"/>
          <p:cNvGrpSpPr/>
          <p:nvPr/>
        </p:nvGrpSpPr>
        <p:grpSpPr>
          <a:xfrm>
            <a:off x="7172860" y="2121456"/>
            <a:ext cx="195784" cy="185340"/>
            <a:chOff x="9879013" y="2500313"/>
            <a:chExt cx="285750" cy="265113"/>
          </a:xfrm>
        </p:grpSpPr>
        <p:sp>
          <p:nvSpPr>
            <p:cNvPr id="818" name="Google Shape;818;p3"/>
            <p:cNvSpPr/>
            <p:nvPr/>
          </p:nvSpPr>
          <p:spPr>
            <a:xfrm>
              <a:off x="10031413" y="2500313"/>
              <a:ext cx="133350" cy="265113"/>
            </a:xfrm>
            <a:custGeom>
              <a:rect b="b" l="l" r="r" t="t"/>
              <a:pathLst>
                <a:path extrusionOk="0" h="832" w="420">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19" name="Google Shape;819;p3"/>
            <p:cNvSpPr/>
            <p:nvPr/>
          </p:nvSpPr>
          <p:spPr>
            <a:xfrm>
              <a:off x="9879013" y="2500313"/>
              <a:ext cx="133350" cy="265113"/>
            </a:xfrm>
            <a:custGeom>
              <a:rect b="b" l="l" r="r" t="t"/>
              <a:pathLst>
                <a:path extrusionOk="0" h="832" w="421">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20" name="Google Shape;820;p3"/>
            <p:cNvSpPr/>
            <p:nvPr/>
          </p:nvSpPr>
          <p:spPr>
            <a:xfrm>
              <a:off x="9902825" y="2659063"/>
              <a:ext cx="46038" cy="46038"/>
            </a:xfrm>
            <a:custGeom>
              <a:rect b="b" l="l" r="r" t="t"/>
              <a:pathLst>
                <a:path extrusionOk="0" h="143" w="144">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21" name="Google Shape;821;p3"/>
            <p:cNvSpPr/>
            <p:nvPr/>
          </p:nvSpPr>
          <p:spPr>
            <a:xfrm>
              <a:off x="10059988" y="2659063"/>
              <a:ext cx="44450" cy="46038"/>
            </a:xfrm>
            <a:custGeom>
              <a:rect b="b" l="l" r="r" t="t"/>
              <a:pathLst>
                <a:path extrusionOk="0" h="143" w="144">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4"/>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What does best-in-class Account Segmentation look like?</a:t>
            </a:r>
            <a:endParaRPr/>
          </a:p>
        </p:txBody>
      </p:sp>
      <p:sp>
        <p:nvSpPr>
          <p:cNvPr id="827" name="Google Shape;827;p4"/>
          <p:cNvSpPr/>
          <p:nvPr/>
        </p:nvSpPr>
        <p:spPr>
          <a:xfrm>
            <a:off x="279260" y="3862061"/>
            <a:ext cx="11661776" cy="2538739"/>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828" name="Google Shape;828;p4"/>
          <p:cNvSpPr txBox="1"/>
          <p:nvPr/>
        </p:nvSpPr>
        <p:spPr>
          <a:xfrm>
            <a:off x="711177" y="4328579"/>
            <a:ext cx="899662" cy="20284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2F414E"/>
              </a:buClr>
              <a:buSzPts val="2000"/>
              <a:buFont typeface="Arial"/>
              <a:buNone/>
            </a:pPr>
            <a:r>
              <a:rPr b="1" i="0" lang="en-US" sz="2000" u="none" cap="none" strike="noStrike">
                <a:solidFill>
                  <a:srgbClr val="2F414E"/>
                </a:solidFill>
                <a:latin typeface="Calibri"/>
                <a:ea typeface="Calibri"/>
                <a:cs typeface="Calibri"/>
                <a:sym typeface="Calibri"/>
              </a:rPr>
              <a:t>IMPACT</a:t>
            </a:r>
            <a:endParaRPr/>
          </a:p>
        </p:txBody>
      </p:sp>
      <p:grpSp>
        <p:nvGrpSpPr>
          <p:cNvPr id="829" name="Google Shape;829;p4"/>
          <p:cNvGrpSpPr/>
          <p:nvPr/>
        </p:nvGrpSpPr>
        <p:grpSpPr>
          <a:xfrm>
            <a:off x="192121" y="4246431"/>
            <a:ext cx="374140" cy="449211"/>
            <a:chOff x="114791" y="3923884"/>
            <a:chExt cx="443060" cy="531960"/>
          </a:xfrm>
        </p:grpSpPr>
        <p:sp>
          <p:nvSpPr>
            <p:cNvPr id="830" name="Google Shape;830;p4"/>
            <p:cNvSpPr/>
            <p:nvPr/>
          </p:nvSpPr>
          <p:spPr>
            <a:xfrm>
              <a:off x="114791" y="3923884"/>
              <a:ext cx="443060" cy="443060"/>
            </a:xfrm>
            <a:prstGeom prst="rect">
              <a:avLst/>
            </a:prstGeom>
            <a:solidFill>
              <a:srgbClr val="2F414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831" name="Google Shape;831;p4"/>
            <p:cNvSpPr/>
            <p:nvPr/>
          </p:nvSpPr>
          <p:spPr>
            <a:xfrm rot="10800000">
              <a:off x="114791" y="4366944"/>
              <a:ext cx="88900" cy="88900"/>
            </a:xfrm>
            <a:prstGeom prst="rtTriangle">
              <a:avLst/>
            </a:prstGeom>
            <a:solidFill>
              <a:srgbClr val="1A2D3C"/>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grpSp>
      <p:pic>
        <p:nvPicPr>
          <p:cNvPr id="832" name="Google Shape;832;p4"/>
          <p:cNvPicPr preferRelativeResize="0"/>
          <p:nvPr/>
        </p:nvPicPr>
        <p:blipFill rotWithShape="1">
          <a:blip r:embed="rId3">
            <a:alphaModFix/>
          </a:blip>
          <a:srcRect b="0" l="0" r="41705" t="0"/>
          <a:stretch/>
        </p:blipFill>
        <p:spPr>
          <a:xfrm>
            <a:off x="2570357" y="4328933"/>
            <a:ext cx="2264152" cy="1705474"/>
          </a:xfrm>
          <a:prstGeom prst="rect">
            <a:avLst/>
          </a:prstGeom>
          <a:noFill/>
          <a:ln>
            <a:noFill/>
          </a:ln>
        </p:spPr>
      </p:pic>
      <p:pic>
        <p:nvPicPr>
          <p:cNvPr id="833" name="Google Shape;833;p4"/>
          <p:cNvPicPr preferRelativeResize="0"/>
          <p:nvPr/>
        </p:nvPicPr>
        <p:blipFill rotWithShape="1">
          <a:blip r:embed="rId4">
            <a:alphaModFix/>
          </a:blip>
          <a:srcRect b="21827" l="0" r="0" t="0"/>
          <a:stretch/>
        </p:blipFill>
        <p:spPr>
          <a:xfrm>
            <a:off x="5156271" y="4398237"/>
            <a:ext cx="2650701" cy="1513940"/>
          </a:xfrm>
          <a:prstGeom prst="rect">
            <a:avLst/>
          </a:prstGeom>
          <a:noFill/>
          <a:ln>
            <a:noFill/>
          </a:ln>
        </p:spPr>
      </p:pic>
      <p:pic>
        <p:nvPicPr>
          <p:cNvPr id="834" name="Google Shape;834;p4"/>
          <p:cNvPicPr preferRelativeResize="0"/>
          <p:nvPr/>
        </p:nvPicPr>
        <p:blipFill rotWithShape="1">
          <a:blip r:embed="rId5">
            <a:alphaModFix/>
          </a:blip>
          <a:srcRect b="0" l="0" r="0" t="0"/>
          <a:stretch/>
        </p:blipFill>
        <p:spPr>
          <a:xfrm>
            <a:off x="8128734" y="4398236"/>
            <a:ext cx="3687091" cy="1566869"/>
          </a:xfrm>
          <a:prstGeom prst="rect">
            <a:avLst/>
          </a:prstGeom>
          <a:noFill/>
          <a:ln>
            <a:noFill/>
          </a:ln>
        </p:spPr>
      </p:pic>
      <p:cxnSp>
        <p:nvCxnSpPr>
          <p:cNvPr id="835" name="Google Shape;835;p4"/>
          <p:cNvCxnSpPr/>
          <p:nvPr/>
        </p:nvCxnSpPr>
        <p:spPr>
          <a:xfrm>
            <a:off x="7967853" y="4341104"/>
            <a:ext cx="0" cy="1681132"/>
          </a:xfrm>
          <a:prstGeom prst="straightConnector1">
            <a:avLst/>
          </a:prstGeom>
          <a:noFill/>
          <a:ln cap="flat" cmpd="sng" w="9525">
            <a:solidFill>
              <a:srgbClr val="D8D8D8"/>
            </a:solidFill>
            <a:prstDash val="solid"/>
            <a:miter lim="800000"/>
            <a:headEnd len="sm" w="sm" type="none"/>
            <a:tailEnd len="sm" w="sm" type="none"/>
          </a:ln>
        </p:spPr>
      </p:cxnSp>
      <p:cxnSp>
        <p:nvCxnSpPr>
          <p:cNvPr id="836" name="Google Shape;836;p4"/>
          <p:cNvCxnSpPr/>
          <p:nvPr/>
        </p:nvCxnSpPr>
        <p:spPr>
          <a:xfrm>
            <a:off x="4995390" y="4341104"/>
            <a:ext cx="0" cy="1681132"/>
          </a:xfrm>
          <a:prstGeom prst="straightConnector1">
            <a:avLst/>
          </a:prstGeom>
          <a:noFill/>
          <a:ln cap="flat" cmpd="sng" w="9525">
            <a:solidFill>
              <a:srgbClr val="D8D8D8"/>
            </a:solidFill>
            <a:prstDash val="solid"/>
            <a:miter lim="800000"/>
            <a:headEnd len="sm" w="sm" type="none"/>
            <a:tailEnd len="sm" w="sm" type="none"/>
          </a:ln>
        </p:spPr>
      </p:cxnSp>
      <p:sp>
        <p:nvSpPr>
          <p:cNvPr id="837" name="Google Shape;837;p4"/>
          <p:cNvSpPr/>
          <p:nvPr/>
        </p:nvSpPr>
        <p:spPr>
          <a:xfrm>
            <a:off x="266700" y="4338627"/>
            <a:ext cx="190247" cy="190247"/>
          </a:xfrm>
          <a:custGeom>
            <a:rect b="b" l="l" r="r" t="t"/>
            <a:pathLst>
              <a:path extrusionOk="0" h="97" w="97">
                <a:moveTo>
                  <a:pt x="94" y="41"/>
                </a:moveTo>
                <a:cubicBezTo>
                  <a:pt x="83" y="41"/>
                  <a:pt x="83" y="41"/>
                  <a:pt x="83" y="41"/>
                </a:cubicBezTo>
                <a:cubicBezTo>
                  <a:pt x="82" y="37"/>
                  <a:pt x="80" y="34"/>
                  <a:pt x="78" y="31"/>
                </a:cubicBezTo>
                <a:cubicBezTo>
                  <a:pt x="95" y="11"/>
                  <a:pt x="95" y="11"/>
                  <a:pt x="95" y="11"/>
                </a:cubicBezTo>
                <a:cubicBezTo>
                  <a:pt x="97" y="8"/>
                  <a:pt x="96" y="4"/>
                  <a:pt x="94" y="2"/>
                </a:cubicBezTo>
                <a:cubicBezTo>
                  <a:pt x="91" y="0"/>
                  <a:pt x="87" y="1"/>
                  <a:pt x="85" y="3"/>
                </a:cubicBezTo>
                <a:cubicBezTo>
                  <a:pt x="70" y="22"/>
                  <a:pt x="70" y="22"/>
                  <a:pt x="70" y="22"/>
                </a:cubicBezTo>
                <a:cubicBezTo>
                  <a:pt x="66" y="18"/>
                  <a:pt x="61" y="16"/>
                  <a:pt x="56" y="14"/>
                </a:cubicBezTo>
                <a:cubicBezTo>
                  <a:pt x="56" y="3"/>
                  <a:pt x="56" y="3"/>
                  <a:pt x="56" y="3"/>
                </a:cubicBezTo>
                <a:cubicBezTo>
                  <a:pt x="56" y="2"/>
                  <a:pt x="55" y="1"/>
                  <a:pt x="54" y="1"/>
                </a:cubicBezTo>
                <a:cubicBezTo>
                  <a:pt x="42" y="1"/>
                  <a:pt x="42" y="1"/>
                  <a:pt x="42" y="1"/>
                </a:cubicBezTo>
                <a:cubicBezTo>
                  <a:pt x="41" y="1"/>
                  <a:pt x="40" y="2"/>
                  <a:pt x="40" y="3"/>
                </a:cubicBezTo>
                <a:cubicBezTo>
                  <a:pt x="40" y="14"/>
                  <a:pt x="40" y="14"/>
                  <a:pt x="40" y="14"/>
                </a:cubicBezTo>
                <a:cubicBezTo>
                  <a:pt x="37" y="15"/>
                  <a:pt x="33" y="16"/>
                  <a:pt x="31" y="18"/>
                </a:cubicBezTo>
                <a:cubicBezTo>
                  <a:pt x="23" y="9"/>
                  <a:pt x="23" y="9"/>
                  <a:pt x="23" y="9"/>
                </a:cubicBezTo>
                <a:cubicBezTo>
                  <a:pt x="22" y="9"/>
                  <a:pt x="20" y="9"/>
                  <a:pt x="20" y="9"/>
                </a:cubicBezTo>
                <a:cubicBezTo>
                  <a:pt x="8" y="21"/>
                  <a:pt x="8" y="21"/>
                  <a:pt x="8" y="21"/>
                </a:cubicBezTo>
                <a:cubicBezTo>
                  <a:pt x="8" y="21"/>
                  <a:pt x="8" y="23"/>
                  <a:pt x="8" y="24"/>
                </a:cubicBezTo>
                <a:cubicBezTo>
                  <a:pt x="17" y="32"/>
                  <a:pt x="17" y="32"/>
                  <a:pt x="17" y="32"/>
                </a:cubicBezTo>
                <a:cubicBezTo>
                  <a:pt x="15" y="34"/>
                  <a:pt x="14" y="38"/>
                  <a:pt x="13" y="41"/>
                </a:cubicBezTo>
                <a:cubicBezTo>
                  <a:pt x="2" y="41"/>
                  <a:pt x="2" y="41"/>
                  <a:pt x="2" y="41"/>
                </a:cubicBezTo>
                <a:cubicBezTo>
                  <a:pt x="1" y="41"/>
                  <a:pt x="0" y="42"/>
                  <a:pt x="0" y="43"/>
                </a:cubicBezTo>
                <a:cubicBezTo>
                  <a:pt x="0" y="55"/>
                  <a:pt x="0" y="55"/>
                  <a:pt x="0" y="55"/>
                </a:cubicBezTo>
                <a:cubicBezTo>
                  <a:pt x="0" y="56"/>
                  <a:pt x="1" y="57"/>
                  <a:pt x="2" y="57"/>
                </a:cubicBezTo>
                <a:cubicBezTo>
                  <a:pt x="13" y="57"/>
                  <a:pt x="13" y="57"/>
                  <a:pt x="13" y="57"/>
                </a:cubicBezTo>
                <a:cubicBezTo>
                  <a:pt x="14" y="60"/>
                  <a:pt x="15" y="64"/>
                  <a:pt x="17" y="66"/>
                </a:cubicBezTo>
                <a:cubicBezTo>
                  <a:pt x="8" y="74"/>
                  <a:pt x="8" y="74"/>
                  <a:pt x="8" y="74"/>
                </a:cubicBezTo>
                <a:cubicBezTo>
                  <a:pt x="8" y="75"/>
                  <a:pt x="8" y="77"/>
                  <a:pt x="8" y="77"/>
                </a:cubicBezTo>
                <a:cubicBezTo>
                  <a:pt x="20" y="89"/>
                  <a:pt x="20" y="89"/>
                  <a:pt x="20" y="89"/>
                </a:cubicBezTo>
                <a:cubicBezTo>
                  <a:pt x="20" y="89"/>
                  <a:pt x="22" y="89"/>
                  <a:pt x="23" y="89"/>
                </a:cubicBezTo>
                <a:cubicBezTo>
                  <a:pt x="31" y="80"/>
                  <a:pt x="31" y="80"/>
                  <a:pt x="31" y="80"/>
                </a:cubicBezTo>
                <a:cubicBezTo>
                  <a:pt x="33" y="82"/>
                  <a:pt x="37" y="83"/>
                  <a:pt x="40" y="84"/>
                </a:cubicBezTo>
                <a:cubicBezTo>
                  <a:pt x="40" y="95"/>
                  <a:pt x="40" y="95"/>
                  <a:pt x="40" y="95"/>
                </a:cubicBezTo>
                <a:cubicBezTo>
                  <a:pt x="40" y="96"/>
                  <a:pt x="41" y="97"/>
                  <a:pt x="42" y="97"/>
                </a:cubicBezTo>
                <a:cubicBezTo>
                  <a:pt x="54" y="97"/>
                  <a:pt x="54" y="97"/>
                  <a:pt x="54" y="97"/>
                </a:cubicBezTo>
                <a:cubicBezTo>
                  <a:pt x="55" y="97"/>
                  <a:pt x="56" y="96"/>
                  <a:pt x="56" y="95"/>
                </a:cubicBezTo>
                <a:cubicBezTo>
                  <a:pt x="56" y="84"/>
                  <a:pt x="56" y="84"/>
                  <a:pt x="56" y="84"/>
                </a:cubicBezTo>
                <a:cubicBezTo>
                  <a:pt x="59" y="83"/>
                  <a:pt x="63" y="82"/>
                  <a:pt x="65" y="80"/>
                </a:cubicBezTo>
                <a:cubicBezTo>
                  <a:pt x="73" y="89"/>
                  <a:pt x="73" y="89"/>
                  <a:pt x="73" y="89"/>
                </a:cubicBezTo>
                <a:cubicBezTo>
                  <a:pt x="74" y="89"/>
                  <a:pt x="76" y="89"/>
                  <a:pt x="76" y="89"/>
                </a:cubicBezTo>
                <a:cubicBezTo>
                  <a:pt x="88" y="77"/>
                  <a:pt x="88" y="77"/>
                  <a:pt x="88" y="77"/>
                </a:cubicBezTo>
                <a:cubicBezTo>
                  <a:pt x="88" y="77"/>
                  <a:pt x="88" y="75"/>
                  <a:pt x="88" y="74"/>
                </a:cubicBezTo>
                <a:cubicBezTo>
                  <a:pt x="79" y="66"/>
                  <a:pt x="79" y="66"/>
                  <a:pt x="79" y="66"/>
                </a:cubicBezTo>
                <a:cubicBezTo>
                  <a:pt x="81" y="64"/>
                  <a:pt x="82" y="60"/>
                  <a:pt x="83" y="57"/>
                </a:cubicBezTo>
                <a:cubicBezTo>
                  <a:pt x="94" y="57"/>
                  <a:pt x="94" y="57"/>
                  <a:pt x="94" y="57"/>
                </a:cubicBezTo>
                <a:cubicBezTo>
                  <a:pt x="95" y="57"/>
                  <a:pt x="96" y="56"/>
                  <a:pt x="96" y="55"/>
                </a:cubicBezTo>
                <a:cubicBezTo>
                  <a:pt x="96" y="43"/>
                  <a:pt x="96" y="43"/>
                  <a:pt x="96" y="43"/>
                </a:cubicBezTo>
                <a:cubicBezTo>
                  <a:pt x="96" y="42"/>
                  <a:pt x="95" y="41"/>
                  <a:pt x="94" y="41"/>
                </a:cubicBezTo>
                <a:close/>
                <a:moveTo>
                  <a:pt x="50" y="60"/>
                </a:moveTo>
                <a:cubicBezTo>
                  <a:pt x="49" y="61"/>
                  <a:pt x="49" y="61"/>
                  <a:pt x="48" y="61"/>
                </a:cubicBezTo>
                <a:cubicBezTo>
                  <a:pt x="47" y="61"/>
                  <a:pt x="47" y="61"/>
                  <a:pt x="47" y="60"/>
                </a:cubicBezTo>
                <a:cubicBezTo>
                  <a:pt x="31" y="42"/>
                  <a:pt x="31" y="42"/>
                  <a:pt x="31" y="42"/>
                </a:cubicBezTo>
                <a:cubicBezTo>
                  <a:pt x="30" y="42"/>
                  <a:pt x="30" y="40"/>
                  <a:pt x="31" y="40"/>
                </a:cubicBezTo>
                <a:cubicBezTo>
                  <a:pt x="31" y="39"/>
                  <a:pt x="33" y="39"/>
                  <a:pt x="33" y="40"/>
                </a:cubicBezTo>
                <a:cubicBezTo>
                  <a:pt x="48" y="56"/>
                  <a:pt x="48" y="56"/>
                  <a:pt x="48" y="56"/>
                </a:cubicBezTo>
                <a:cubicBezTo>
                  <a:pt x="88" y="6"/>
                  <a:pt x="88" y="6"/>
                  <a:pt x="88" y="6"/>
                </a:cubicBezTo>
                <a:cubicBezTo>
                  <a:pt x="89" y="5"/>
                  <a:pt x="90" y="5"/>
                  <a:pt x="91" y="5"/>
                </a:cubicBezTo>
                <a:cubicBezTo>
                  <a:pt x="92" y="6"/>
                  <a:pt x="92" y="7"/>
                  <a:pt x="92" y="8"/>
                </a:cubicBezTo>
                <a:lnTo>
                  <a:pt x="50" y="6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38" name="Google Shape;838;p4"/>
          <p:cNvSpPr txBox="1"/>
          <p:nvPr/>
        </p:nvSpPr>
        <p:spPr>
          <a:xfrm>
            <a:off x="2570357" y="4075704"/>
            <a:ext cx="1950628" cy="14255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E8B90E"/>
              </a:buClr>
              <a:buSzPts val="1200"/>
              <a:buFont typeface="Arial"/>
              <a:buNone/>
            </a:pPr>
            <a:r>
              <a:rPr b="1" i="0" lang="en-US" sz="1200" u="none" cap="none" strike="noStrike">
                <a:solidFill>
                  <a:srgbClr val="4C4846"/>
                </a:solidFill>
                <a:latin typeface="Calibri"/>
                <a:ea typeface="Calibri"/>
                <a:cs typeface="Calibri"/>
                <a:sym typeface="Calibri"/>
              </a:rPr>
              <a:t>Example(s)</a:t>
            </a:r>
            <a:endParaRPr/>
          </a:p>
        </p:txBody>
      </p:sp>
      <p:sp>
        <p:nvSpPr>
          <p:cNvPr id="839" name="Google Shape;839;p4"/>
          <p:cNvSpPr/>
          <p:nvPr/>
        </p:nvSpPr>
        <p:spPr>
          <a:xfrm>
            <a:off x="266700" y="1330719"/>
            <a:ext cx="4705243" cy="399154"/>
          </a:xfrm>
          <a:prstGeom prst="roundRect">
            <a:avLst>
              <a:gd fmla="val 14711" name="adj"/>
            </a:avLst>
          </a:prstGeom>
          <a:solidFill>
            <a:schemeClr val="accent1"/>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Overview</a:t>
            </a:r>
            <a:endParaRPr/>
          </a:p>
        </p:txBody>
      </p:sp>
      <p:sp>
        <p:nvSpPr>
          <p:cNvPr id="840" name="Google Shape;840;p4"/>
          <p:cNvSpPr/>
          <p:nvPr/>
        </p:nvSpPr>
        <p:spPr>
          <a:xfrm>
            <a:off x="456948" y="1900748"/>
            <a:ext cx="4377562" cy="1851789"/>
          </a:xfrm>
          <a:prstGeom prst="rect">
            <a:avLst/>
          </a:prstGeom>
          <a:noFill/>
          <a:ln>
            <a:noFill/>
          </a:ln>
        </p:spPr>
        <p:txBody>
          <a:bodyPr anchorCtr="0" anchor="t" bIns="0" lIns="0" spcFirstLastPara="1" rIns="0" wrap="square" tIns="0">
            <a:spAutoFit/>
          </a:bodyPr>
          <a:lstStyle/>
          <a:p>
            <a:pPr indent="-288000" lvl="0" marL="288000" marR="0" rtl="0" algn="l">
              <a:lnSpc>
                <a:spcPct val="100000"/>
              </a:lnSpc>
              <a:spcBef>
                <a:spcPts val="0"/>
              </a:spcBef>
              <a:spcAft>
                <a:spcPts val="0"/>
              </a:spcAft>
              <a:buClr>
                <a:srgbClr val="D8B53F"/>
              </a:buClr>
              <a:buSzPts val="1400"/>
              <a:buFont typeface="Calibri"/>
              <a:buChar char="›"/>
            </a:pPr>
            <a:r>
              <a:rPr b="0" i="0" lang="en-US" sz="1400" u="none" cap="none" strike="noStrike">
                <a:solidFill>
                  <a:srgbClr val="4C4846"/>
                </a:solidFill>
                <a:latin typeface="Calibri"/>
                <a:ea typeface="Calibri"/>
                <a:cs typeface="Calibri"/>
                <a:sym typeface="Calibri"/>
              </a:rPr>
              <a:t>Properly align your sales &amp; marketing resources to your highest value accounts.</a:t>
            </a:r>
            <a:endParaRPr/>
          </a:p>
          <a:p>
            <a:pPr indent="-288000" lvl="0" marL="288000" marR="0" rtl="0" algn="l">
              <a:lnSpc>
                <a:spcPct val="100000"/>
              </a:lnSpc>
              <a:spcBef>
                <a:spcPts val="1000"/>
              </a:spcBef>
              <a:spcAft>
                <a:spcPts val="0"/>
              </a:spcAft>
              <a:buClr>
                <a:srgbClr val="D8B53F"/>
              </a:buClr>
              <a:buSzPts val="1400"/>
              <a:buFont typeface="Calibri"/>
              <a:buChar char="›"/>
            </a:pPr>
            <a:r>
              <a:rPr b="0" i="0" lang="en-US" sz="1400" u="none" cap="none" strike="noStrike">
                <a:solidFill>
                  <a:srgbClr val="4C4846"/>
                </a:solidFill>
                <a:latin typeface="Calibri"/>
                <a:ea typeface="Calibri"/>
                <a:cs typeface="Calibri"/>
                <a:sym typeface="Calibri"/>
              </a:rPr>
              <a:t>Aligning sales and marketing efforts to your top accounts is the fastest way to produce growth. Having a deep understanding of your customer's ability to spend (and over what time frame) gives you a competitive advantage when making resource allocation decisions against market opportunities.</a:t>
            </a:r>
            <a:endParaRPr/>
          </a:p>
        </p:txBody>
      </p:sp>
      <p:sp>
        <p:nvSpPr>
          <p:cNvPr id="841" name="Google Shape;841;p4"/>
          <p:cNvSpPr/>
          <p:nvPr/>
        </p:nvSpPr>
        <p:spPr>
          <a:xfrm>
            <a:off x="5318760" y="1330719"/>
            <a:ext cx="6363178" cy="399154"/>
          </a:xfrm>
          <a:prstGeom prst="roundRect">
            <a:avLst>
              <a:gd fmla="val 14711" name="adj"/>
            </a:avLst>
          </a:prstGeom>
          <a:solidFill>
            <a:srgbClr val="2F414E"/>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600"/>
              <a:buFont typeface="Calibri"/>
              <a:buNone/>
            </a:pPr>
            <a:r>
              <a:rPr b="1" i="0" lang="en-US" sz="1600" u="none" cap="none" strike="noStrike">
                <a:solidFill>
                  <a:srgbClr val="FFFFFF"/>
                </a:solidFill>
                <a:latin typeface="Calibri"/>
                <a:ea typeface="Calibri"/>
                <a:cs typeface="Calibri"/>
                <a:sym typeface="Calibri"/>
              </a:rPr>
              <a:t>Approach</a:t>
            </a:r>
            <a:endParaRPr/>
          </a:p>
        </p:txBody>
      </p:sp>
      <p:sp>
        <p:nvSpPr>
          <p:cNvPr id="842" name="Google Shape;842;p4"/>
          <p:cNvSpPr/>
          <p:nvPr/>
        </p:nvSpPr>
        <p:spPr>
          <a:xfrm>
            <a:off x="5883700" y="1969767"/>
            <a:ext cx="2505073"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000"/>
              <a:buFont typeface="Calibri"/>
              <a:buNone/>
            </a:pPr>
            <a:r>
              <a:rPr b="1" i="0" lang="en-US" sz="1000" u="none" cap="none" strike="noStrike">
                <a:solidFill>
                  <a:srgbClr val="4C4846"/>
                </a:solidFill>
                <a:latin typeface="Calibri"/>
                <a:ea typeface="Calibri"/>
                <a:cs typeface="Calibri"/>
                <a:sym typeface="Calibri"/>
              </a:rPr>
              <a:t>Data Collection and Management</a:t>
            </a:r>
            <a:r>
              <a:rPr b="0" i="0" lang="en-US" sz="1000" u="none" cap="none" strike="noStrike">
                <a:solidFill>
                  <a:srgbClr val="4C4846"/>
                </a:solidFill>
                <a:latin typeface="Calibri"/>
                <a:ea typeface="Calibri"/>
                <a:cs typeface="Calibri"/>
                <a:sym typeface="Calibri"/>
              </a:rPr>
              <a:t>: Pull together all critical data points required to complete the exercise effectively</a:t>
            </a:r>
            <a:endParaRPr/>
          </a:p>
        </p:txBody>
      </p:sp>
      <p:sp>
        <p:nvSpPr>
          <p:cNvPr id="843" name="Google Shape;843;p4"/>
          <p:cNvSpPr/>
          <p:nvPr/>
        </p:nvSpPr>
        <p:spPr>
          <a:xfrm>
            <a:off x="5876924" y="2590109"/>
            <a:ext cx="2352676" cy="4616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000"/>
              <a:buFont typeface="Calibri"/>
              <a:buNone/>
            </a:pPr>
            <a:r>
              <a:rPr b="1" i="0" lang="en-US" sz="1000" u="none" cap="none" strike="noStrike">
                <a:solidFill>
                  <a:srgbClr val="4C4846"/>
                </a:solidFill>
                <a:latin typeface="Calibri"/>
                <a:ea typeface="Calibri"/>
                <a:cs typeface="Calibri"/>
                <a:sym typeface="Calibri"/>
              </a:rPr>
              <a:t>Analyze Current State:</a:t>
            </a:r>
            <a:r>
              <a:rPr b="0" i="0" lang="en-US" sz="1000" u="none" cap="none" strike="noStrike">
                <a:solidFill>
                  <a:srgbClr val="4C4846"/>
                </a:solidFill>
                <a:latin typeface="Calibri"/>
                <a:ea typeface="Calibri"/>
                <a:cs typeface="Calibri"/>
                <a:sym typeface="Calibri"/>
              </a:rPr>
              <a:t> Conduct descriptive analysis and baseline current state to understand where revenue concentration is</a:t>
            </a:r>
            <a:endParaRPr b="1" i="0" sz="1000" u="none" cap="none" strike="noStrike">
              <a:solidFill>
                <a:srgbClr val="4C4846"/>
              </a:solidFill>
              <a:latin typeface="Calibri"/>
              <a:ea typeface="Calibri"/>
              <a:cs typeface="Calibri"/>
              <a:sym typeface="Calibri"/>
            </a:endParaRPr>
          </a:p>
        </p:txBody>
      </p:sp>
      <p:sp>
        <p:nvSpPr>
          <p:cNvPr id="844" name="Google Shape;844;p4"/>
          <p:cNvSpPr/>
          <p:nvPr/>
        </p:nvSpPr>
        <p:spPr>
          <a:xfrm>
            <a:off x="9448801" y="2961251"/>
            <a:ext cx="2367024"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000"/>
              <a:buFont typeface="Calibri"/>
              <a:buNone/>
            </a:pPr>
            <a:r>
              <a:rPr b="1" i="0" lang="en-US" sz="1000" u="none" cap="none" strike="noStrike">
                <a:solidFill>
                  <a:srgbClr val="4C4846"/>
                </a:solidFill>
                <a:latin typeface="Calibri"/>
                <a:ea typeface="Calibri"/>
                <a:cs typeface="Calibri"/>
                <a:sym typeface="Calibri"/>
              </a:rPr>
              <a:t>Prioritize Accounts </a:t>
            </a:r>
            <a:r>
              <a:rPr b="0" i="0" lang="en-US" sz="1000" u="none" cap="none" strike="noStrike">
                <a:solidFill>
                  <a:srgbClr val="4C4846"/>
                </a:solidFill>
                <a:latin typeface="Calibri"/>
                <a:ea typeface="Calibri"/>
                <a:cs typeface="Calibri"/>
                <a:sym typeface="Calibri"/>
              </a:rPr>
              <a:t>: Stack rank accounts based on both the Account score and Potential spend figures and begin prioritizing accounts with the highest scores</a:t>
            </a:r>
            <a:endParaRPr b="1" i="0" sz="1000" u="none" cap="none" strike="noStrike">
              <a:solidFill>
                <a:srgbClr val="4C4846"/>
              </a:solidFill>
              <a:latin typeface="Calibri"/>
              <a:ea typeface="Calibri"/>
              <a:cs typeface="Calibri"/>
              <a:sym typeface="Calibri"/>
            </a:endParaRPr>
          </a:p>
        </p:txBody>
      </p:sp>
      <p:sp>
        <p:nvSpPr>
          <p:cNvPr id="845" name="Google Shape;845;p4"/>
          <p:cNvSpPr/>
          <p:nvPr/>
        </p:nvSpPr>
        <p:spPr>
          <a:xfrm>
            <a:off x="5876924" y="3255101"/>
            <a:ext cx="2505081"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000"/>
              <a:buFont typeface="Calibri"/>
              <a:buNone/>
            </a:pPr>
            <a:r>
              <a:rPr b="1" i="0" lang="en-US" sz="1000" u="none" cap="none" strike="noStrike">
                <a:solidFill>
                  <a:srgbClr val="4C4846"/>
                </a:solidFill>
                <a:latin typeface="Calibri"/>
                <a:ea typeface="Calibri"/>
                <a:cs typeface="Calibri"/>
                <a:sym typeface="Calibri"/>
              </a:rPr>
              <a:t>Define Account Score</a:t>
            </a:r>
            <a:r>
              <a:rPr b="0" i="0" lang="en-US" sz="1000" u="none" cap="none" strike="noStrike">
                <a:solidFill>
                  <a:srgbClr val="4C4846"/>
                </a:solidFill>
                <a:latin typeface="Calibri"/>
                <a:ea typeface="Calibri"/>
                <a:cs typeface="Calibri"/>
                <a:sym typeface="Calibri"/>
              </a:rPr>
              <a:t>: Identify 4-6 firmographic factors and 1-2 nurture factors (data points you uncover after interacting with an account) that make up the Account Score</a:t>
            </a:r>
            <a:endParaRPr/>
          </a:p>
        </p:txBody>
      </p:sp>
      <p:sp>
        <p:nvSpPr>
          <p:cNvPr id="846" name="Google Shape;846;p4"/>
          <p:cNvSpPr/>
          <p:nvPr/>
        </p:nvSpPr>
        <p:spPr>
          <a:xfrm>
            <a:off x="9448800" y="1897129"/>
            <a:ext cx="2233138"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6"/>
              </a:buClr>
              <a:buSzPts val="1000"/>
              <a:buFont typeface="Calibri"/>
              <a:buNone/>
            </a:pPr>
            <a:r>
              <a:rPr b="1" i="0" lang="en-US" sz="1000" u="none" cap="none" strike="noStrike">
                <a:solidFill>
                  <a:srgbClr val="4C4846"/>
                </a:solidFill>
                <a:latin typeface="Calibri"/>
                <a:ea typeface="Calibri"/>
                <a:cs typeface="Calibri"/>
                <a:sym typeface="Calibri"/>
              </a:rPr>
              <a:t>Calculate Potential Spend</a:t>
            </a:r>
            <a:r>
              <a:rPr b="0" i="0" lang="en-US" sz="1000" u="none" cap="none" strike="noStrike">
                <a:solidFill>
                  <a:srgbClr val="4C4846"/>
                </a:solidFill>
                <a:latin typeface="Calibri"/>
                <a:ea typeface="Calibri"/>
                <a:cs typeface="Calibri"/>
                <a:sym typeface="Calibri"/>
              </a:rPr>
              <a:t>: Determine the frontier potential and apply to customers and prospects, to use as company’s potential spend</a:t>
            </a:r>
            <a:endParaRPr/>
          </a:p>
        </p:txBody>
      </p:sp>
      <p:sp>
        <p:nvSpPr>
          <p:cNvPr id="847" name="Google Shape;847;p4"/>
          <p:cNvSpPr/>
          <p:nvPr/>
        </p:nvSpPr>
        <p:spPr>
          <a:xfrm>
            <a:off x="5318760" y="1960768"/>
            <a:ext cx="426720" cy="426720"/>
          </a:xfrm>
          <a:prstGeom prst="roundRect">
            <a:avLst>
              <a:gd fmla="val 16667" name="adj"/>
            </a:avLst>
          </a:prstGeom>
          <a:solidFill>
            <a:schemeClr val="accent3"/>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848" name="Google Shape;848;p4"/>
          <p:cNvSpPr/>
          <p:nvPr/>
        </p:nvSpPr>
        <p:spPr>
          <a:xfrm>
            <a:off x="5318760" y="2625900"/>
            <a:ext cx="426720" cy="426720"/>
          </a:xfrm>
          <a:prstGeom prst="roundRect">
            <a:avLst>
              <a:gd fmla="val 16667" name="adj"/>
            </a:avLst>
          </a:prstGeom>
          <a:solidFill>
            <a:schemeClr val="accent3"/>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849" name="Google Shape;849;p4"/>
          <p:cNvSpPr/>
          <p:nvPr/>
        </p:nvSpPr>
        <p:spPr>
          <a:xfrm>
            <a:off x="5318760" y="3302594"/>
            <a:ext cx="426720" cy="426720"/>
          </a:xfrm>
          <a:prstGeom prst="roundRect">
            <a:avLst>
              <a:gd fmla="val 16667" name="adj"/>
            </a:avLst>
          </a:prstGeom>
          <a:solidFill>
            <a:schemeClr val="accent3"/>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grpSp>
        <p:nvGrpSpPr>
          <p:cNvPr id="850" name="Google Shape;850;p4"/>
          <p:cNvGrpSpPr/>
          <p:nvPr/>
        </p:nvGrpSpPr>
        <p:grpSpPr>
          <a:xfrm>
            <a:off x="5443750" y="2057401"/>
            <a:ext cx="176740" cy="233456"/>
            <a:chOff x="1490663" y="1962150"/>
            <a:chExt cx="209550" cy="268288"/>
          </a:xfrm>
        </p:grpSpPr>
        <p:sp>
          <p:nvSpPr>
            <p:cNvPr id="851" name="Google Shape;851;p4"/>
            <p:cNvSpPr/>
            <p:nvPr/>
          </p:nvSpPr>
          <p:spPr>
            <a:xfrm>
              <a:off x="1490663" y="2019300"/>
              <a:ext cx="171450" cy="211138"/>
            </a:xfrm>
            <a:custGeom>
              <a:rect b="b" l="l" r="r" t="t"/>
              <a:pathLst>
                <a:path extrusionOk="0" h="530" w="433">
                  <a:moveTo>
                    <a:pt x="48" y="469"/>
                  </a:moveTo>
                  <a:lnTo>
                    <a:pt x="48" y="0"/>
                  </a:lnTo>
                  <a:lnTo>
                    <a:pt x="12" y="0"/>
                  </a:lnTo>
                  <a:lnTo>
                    <a:pt x="7" y="1"/>
                  </a:lnTo>
                  <a:lnTo>
                    <a:pt x="3" y="4"/>
                  </a:lnTo>
                  <a:lnTo>
                    <a:pt x="1" y="7"/>
                  </a:lnTo>
                  <a:lnTo>
                    <a:pt x="0" y="12"/>
                  </a:lnTo>
                  <a:lnTo>
                    <a:pt x="0" y="518"/>
                  </a:lnTo>
                  <a:lnTo>
                    <a:pt x="1" y="523"/>
                  </a:lnTo>
                  <a:lnTo>
                    <a:pt x="3" y="526"/>
                  </a:lnTo>
                  <a:lnTo>
                    <a:pt x="7" y="529"/>
                  </a:lnTo>
                  <a:lnTo>
                    <a:pt x="12" y="530"/>
                  </a:lnTo>
                  <a:lnTo>
                    <a:pt x="421" y="530"/>
                  </a:lnTo>
                  <a:lnTo>
                    <a:pt x="426" y="529"/>
                  </a:lnTo>
                  <a:lnTo>
                    <a:pt x="429" y="526"/>
                  </a:lnTo>
                  <a:lnTo>
                    <a:pt x="432" y="523"/>
                  </a:lnTo>
                  <a:lnTo>
                    <a:pt x="433" y="518"/>
                  </a:lnTo>
                  <a:lnTo>
                    <a:pt x="433" y="481"/>
                  </a:lnTo>
                  <a:lnTo>
                    <a:pt x="60" y="481"/>
                  </a:lnTo>
                  <a:lnTo>
                    <a:pt x="55" y="480"/>
                  </a:lnTo>
                  <a:lnTo>
                    <a:pt x="51" y="478"/>
                  </a:lnTo>
                  <a:lnTo>
                    <a:pt x="49" y="474"/>
                  </a:lnTo>
                  <a:lnTo>
                    <a:pt x="48" y="46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52" name="Google Shape;852;p4"/>
            <p:cNvSpPr/>
            <p:nvPr/>
          </p:nvSpPr>
          <p:spPr>
            <a:xfrm>
              <a:off x="1519238" y="1990725"/>
              <a:ext cx="161925" cy="211138"/>
            </a:xfrm>
            <a:custGeom>
              <a:rect b="b" l="l" r="r" t="t"/>
              <a:pathLst>
                <a:path extrusionOk="0" h="530" w="409">
                  <a:moveTo>
                    <a:pt x="48" y="470"/>
                  </a:moveTo>
                  <a:lnTo>
                    <a:pt x="48" y="0"/>
                  </a:lnTo>
                  <a:lnTo>
                    <a:pt x="11" y="0"/>
                  </a:lnTo>
                  <a:lnTo>
                    <a:pt x="7" y="1"/>
                  </a:lnTo>
                  <a:lnTo>
                    <a:pt x="3" y="5"/>
                  </a:lnTo>
                  <a:lnTo>
                    <a:pt x="1" y="9"/>
                  </a:lnTo>
                  <a:lnTo>
                    <a:pt x="0" y="13"/>
                  </a:lnTo>
                  <a:lnTo>
                    <a:pt x="0" y="517"/>
                  </a:lnTo>
                  <a:lnTo>
                    <a:pt x="0" y="530"/>
                  </a:lnTo>
                  <a:lnTo>
                    <a:pt x="11" y="530"/>
                  </a:lnTo>
                  <a:lnTo>
                    <a:pt x="397" y="530"/>
                  </a:lnTo>
                  <a:lnTo>
                    <a:pt x="402" y="529"/>
                  </a:lnTo>
                  <a:lnTo>
                    <a:pt x="406" y="526"/>
                  </a:lnTo>
                  <a:lnTo>
                    <a:pt x="408" y="523"/>
                  </a:lnTo>
                  <a:lnTo>
                    <a:pt x="409" y="517"/>
                  </a:lnTo>
                  <a:lnTo>
                    <a:pt x="409" y="481"/>
                  </a:lnTo>
                  <a:lnTo>
                    <a:pt x="60" y="481"/>
                  </a:lnTo>
                  <a:lnTo>
                    <a:pt x="55" y="481"/>
                  </a:lnTo>
                  <a:lnTo>
                    <a:pt x="51" y="478"/>
                  </a:lnTo>
                  <a:lnTo>
                    <a:pt x="49" y="474"/>
                  </a:lnTo>
                  <a:lnTo>
                    <a:pt x="48" y="47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53" name="Google Shape;853;p4"/>
            <p:cNvSpPr/>
            <p:nvPr/>
          </p:nvSpPr>
          <p:spPr>
            <a:xfrm>
              <a:off x="1547813" y="1962150"/>
              <a:ext cx="152400" cy="211138"/>
            </a:xfrm>
            <a:custGeom>
              <a:rect b="b" l="l" r="r" t="t"/>
              <a:pathLst>
                <a:path extrusionOk="0" h="530" w="386">
                  <a:moveTo>
                    <a:pt x="253" y="133"/>
                  </a:moveTo>
                  <a:lnTo>
                    <a:pt x="253" y="12"/>
                  </a:lnTo>
                  <a:lnTo>
                    <a:pt x="375" y="133"/>
                  </a:lnTo>
                  <a:lnTo>
                    <a:pt x="253" y="133"/>
                  </a:lnTo>
                  <a:close/>
                  <a:moveTo>
                    <a:pt x="383" y="124"/>
                  </a:moveTo>
                  <a:lnTo>
                    <a:pt x="362" y="104"/>
                  </a:lnTo>
                  <a:lnTo>
                    <a:pt x="338" y="80"/>
                  </a:lnTo>
                  <a:lnTo>
                    <a:pt x="332" y="73"/>
                  </a:lnTo>
                  <a:lnTo>
                    <a:pt x="308" y="50"/>
                  </a:lnTo>
                  <a:lnTo>
                    <a:pt x="262" y="4"/>
                  </a:lnTo>
                  <a:lnTo>
                    <a:pt x="258" y="1"/>
                  </a:lnTo>
                  <a:lnTo>
                    <a:pt x="253" y="0"/>
                  </a:lnTo>
                  <a:lnTo>
                    <a:pt x="13" y="0"/>
                  </a:lnTo>
                  <a:lnTo>
                    <a:pt x="9" y="1"/>
                  </a:lnTo>
                  <a:lnTo>
                    <a:pt x="5" y="4"/>
                  </a:lnTo>
                  <a:lnTo>
                    <a:pt x="1" y="8"/>
                  </a:lnTo>
                  <a:lnTo>
                    <a:pt x="0" y="12"/>
                  </a:lnTo>
                  <a:lnTo>
                    <a:pt x="0" y="518"/>
                  </a:lnTo>
                  <a:lnTo>
                    <a:pt x="0" y="530"/>
                  </a:lnTo>
                  <a:lnTo>
                    <a:pt x="13" y="530"/>
                  </a:lnTo>
                  <a:lnTo>
                    <a:pt x="375" y="530"/>
                  </a:lnTo>
                  <a:lnTo>
                    <a:pt x="379" y="529"/>
                  </a:lnTo>
                  <a:lnTo>
                    <a:pt x="383" y="527"/>
                  </a:lnTo>
                  <a:lnTo>
                    <a:pt x="385" y="523"/>
                  </a:lnTo>
                  <a:lnTo>
                    <a:pt x="386" y="518"/>
                  </a:lnTo>
                  <a:lnTo>
                    <a:pt x="386" y="133"/>
                  </a:lnTo>
                  <a:lnTo>
                    <a:pt x="386" y="129"/>
                  </a:lnTo>
                  <a:lnTo>
                    <a:pt x="383" y="12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854" name="Google Shape;854;p4"/>
          <p:cNvGrpSpPr/>
          <p:nvPr/>
        </p:nvGrpSpPr>
        <p:grpSpPr>
          <a:xfrm>
            <a:off x="5422318" y="3390971"/>
            <a:ext cx="251354" cy="249966"/>
            <a:chOff x="4892675" y="2516188"/>
            <a:chExt cx="287338" cy="285750"/>
          </a:xfrm>
        </p:grpSpPr>
        <p:sp>
          <p:nvSpPr>
            <p:cNvPr id="855" name="Google Shape;855;p4"/>
            <p:cNvSpPr/>
            <p:nvPr/>
          </p:nvSpPr>
          <p:spPr>
            <a:xfrm>
              <a:off x="4892675" y="2554288"/>
              <a:ext cx="200025" cy="220663"/>
            </a:xfrm>
            <a:custGeom>
              <a:rect b="b" l="l" r="r" t="t"/>
              <a:pathLst>
                <a:path extrusionOk="0" h="554" w="506">
                  <a:moveTo>
                    <a:pt x="411" y="506"/>
                  </a:moveTo>
                  <a:lnTo>
                    <a:pt x="506" y="410"/>
                  </a:lnTo>
                  <a:lnTo>
                    <a:pt x="506" y="11"/>
                  </a:lnTo>
                  <a:lnTo>
                    <a:pt x="505" y="7"/>
                  </a:lnTo>
                  <a:lnTo>
                    <a:pt x="503" y="3"/>
                  </a:lnTo>
                  <a:lnTo>
                    <a:pt x="499" y="1"/>
                  </a:lnTo>
                  <a:lnTo>
                    <a:pt x="494" y="0"/>
                  </a:lnTo>
                  <a:lnTo>
                    <a:pt x="410" y="0"/>
                  </a:lnTo>
                  <a:lnTo>
                    <a:pt x="410" y="71"/>
                  </a:lnTo>
                  <a:lnTo>
                    <a:pt x="434" y="71"/>
                  </a:lnTo>
                  <a:lnTo>
                    <a:pt x="434" y="481"/>
                  </a:lnTo>
                  <a:lnTo>
                    <a:pt x="73" y="481"/>
                  </a:lnTo>
                  <a:lnTo>
                    <a:pt x="73" y="71"/>
                  </a:lnTo>
                  <a:lnTo>
                    <a:pt x="97" y="71"/>
                  </a:lnTo>
                  <a:lnTo>
                    <a:pt x="97" y="0"/>
                  </a:lnTo>
                  <a:lnTo>
                    <a:pt x="12" y="0"/>
                  </a:lnTo>
                  <a:lnTo>
                    <a:pt x="7" y="1"/>
                  </a:lnTo>
                  <a:lnTo>
                    <a:pt x="4" y="3"/>
                  </a:lnTo>
                  <a:lnTo>
                    <a:pt x="1" y="7"/>
                  </a:lnTo>
                  <a:lnTo>
                    <a:pt x="0" y="11"/>
                  </a:lnTo>
                  <a:lnTo>
                    <a:pt x="0" y="494"/>
                  </a:lnTo>
                  <a:lnTo>
                    <a:pt x="0" y="501"/>
                  </a:lnTo>
                  <a:lnTo>
                    <a:pt x="1" y="508"/>
                  </a:lnTo>
                  <a:lnTo>
                    <a:pt x="2" y="514"/>
                  </a:lnTo>
                  <a:lnTo>
                    <a:pt x="4" y="520"/>
                  </a:lnTo>
                  <a:lnTo>
                    <a:pt x="6" y="525"/>
                  </a:lnTo>
                  <a:lnTo>
                    <a:pt x="9" y="530"/>
                  </a:lnTo>
                  <a:lnTo>
                    <a:pt x="12" y="534"/>
                  </a:lnTo>
                  <a:lnTo>
                    <a:pt x="15" y="538"/>
                  </a:lnTo>
                  <a:lnTo>
                    <a:pt x="20" y="542"/>
                  </a:lnTo>
                  <a:lnTo>
                    <a:pt x="24" y="546"/>
                  </a:lnTo>
                  <a:lnTo>
                    <a:pt x="29" y="548"/>
                  </a:lnTo>
                  <a:lnTo>
                    <a:pt x="35" y="550"/>
                  </a:lnTo>
                  <a:lnTo>
                    <a:pt x="40" y="552"/>
                  </a:lnTo>
                  <a:lnTo>
                    <a:pt x="46" y="553"/>
                  </a:lnTo>
                  <a:lnTo>
                    <a:pt x="53" y="554"/>
                  </a:lnTo>
                  <a:lnTo>
                    <a:pt x="60" y="554"/>
                  </a:lnTo>
                  <a:lnTo>
                    <a:pt x="396" y="554"/>
                  </a:lnTo>
                  <a:lnTo>
                    <a:pt x="408" y="512"/>
                  </a:lnTo>
                  <a:lnTo>
                    <a:pt x="409" y="509"/>
                  </a:lnTo>
                  <a:lnTo>
                    <a:pt x="411" y="50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56" name="Google Shape;856;p4"/>
            <p:cNvSpPr/>
            <p:nvPr/>
          </p:nvSpPr>
          <p:spPr>
            <a:xfrm>
              <a:off x="4953000" y="2622550"/>
              <a:ext cx="69850" cy="9525"/>
            </a:xfrm>
            <a:custGeom>
              <a:rect b="b" l="l" r="r" t="t"/>
              <a:pathLst>
                <a:path extrusionOk="0" h="25" w="176">
                  <a:moveTo>
                    <a:pt x="164" y="0"/>
                  </a:moveTo>
                  <a:lnTo>
                    <a:pt x="12" y="0"/>
                  </a:lnTo>
                  <a:lnTo>
                    <a:pt x="7" y="1"/>
                  </a:lnTo>
                  <a:lnTo>
                    <a:pt x="4" y="4"/>
                  </a:lnTo>
                  <a:lnTo>
                    <a:pt x="1" y="7"/>
                  </a:lnTo>
                  <a:lnTo>
                    <a:pt x="0" y="12"/>
                  </a:lnTo>
                  <a:lnTo>
                    <a:pt x="1" y="18"/>
                  </a:lnTo>
                  <a:lnTo>
                    <a:pt x="4" y="21"/>
                  </a:lnTo>
                  <a:lnTo>
                    <a:pt x="7" y="24"/>
                  </a:lnTo>
                  <a:lnTo>
                    <a:pt x="12" y="25"/>
                  </a:lnTo>
                  <a:lnTo>
                    <a:pt x="164" y="25"/>
                  </a:lnTo>
                  <a:lnTo>
                    <a:pt x="168" y="24"/>
                  </a:lnTo>
                  <a:lnTo>
                    <a:pt x="172" y="21"/>
                  </a:lnTo>
                  <a:lnTo>
                    <a:pt x="175" y="18"/>
                  </a:lnTo>
                  <a:lnTo>
                    <a:pt x="176" y="12"/>
                  </a:lnTo>
                  <a:lnTo>
                    <a:pt x="175" y="7"/>
                  </a:lnTo>
                  <a:lnTo>
                    <a:pt x="172" y="4"/>
                  </a:lnTo>
                  <a:lnTo>
                    <a:pt x="168" y="1"/>
                  </a:lnTo>
                  <a:lnTo>
                    <a:pt x="16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57" name="Google Shape;857;p4"/>
            <p:cNvSpPr/>
            <p:nvPr/>
          </p:nvSpPr>
          <p:spPr>
            <a:xfrm>
              <a:off x="4940300" y="2516188"/>
              <a:ext cx="104775" cy="82550"/>
            </a:xfrm>
            <a:custGeom>
              <a:rect b="b" l="l" r="r" t="t"/>
              <a:pathLst>
                <a:path extrusionOk="0" h="205" w="266">
                  <a:moveTo>
                    <a:pt x="13" y="205"/>
                  </a:moveTo>
                  <a:lnTo>
                    <a:pt x="253" y="205"/>
                  </a:lnTo>
                  <a:lnTo>
                    <a:pt x="258" y="204"/>
                  </a:lnTo>
                  <a:lnTo>
                    <a:pt x="263" y="202"/>
                  </a:lnTo>
                  <a:lnTo>
                    <a:pt x="265" y="198"/>
                  </a:lnTo>
                  <a:lnTo>
                    <a:pt x="266" y="193"/>
                  </a:lnTo>
                  <a:lnTo>
                    <a:pt x="266" y="60"/>
                  </a:lnTo>
                  <a:lnTo>
                    <a:pt x="265" y="56"/>
                  </a:lnTo>
                  <a:lnTo>
                    <a:pt x="263" y="52"/>
                  </a:lnTo>
                  <a:lnTo>
                    <a:pt x="258" y="49"/>
                  </a:lnTo>
                  <a:lnTo>
                    <a:pt x="253" y="48"/>
                  </a:lnTo>
                  <a:lnTo>
                    <a:pt x="217" y="48"/>
                  </a:lnTo>
                  <a:lnTo>
                    <a:pt x="207" y="48"/>
                  </a:lnTo>
                  <a:lnTo>
                    <a:pt x="205" y="43"/>
                  </a:lnTo>
                  <a:lnTo>
                    <a:pt x="203" y="38"/>
                  </a:lnTo>
                  <a:lnTo>
                    <a:pt x="200" y="32"/>
                  </a:lnTo>
                  <a:lnTo>
                    <a:pt x="197" y="26"/>
                  </a:lnTo>
                  <a:lnTo>
                    <a:pt x="192" y="19"/>
                  </a:lnTo>
                  <a:lnTo>
                    <a:pt x="186" y="14"/>
                  </a:lnTo>
                  <a:lnTo>
                    <a:pt x="178" y="9"/>
                  </a:lnTo>
                  <a:lnTo>
                    <a:pt x="169" y="5"/>
                  </a:lnTo>
                  <a:lnTo>
                    <a:pt x="169" y="5"/>
                  </a:lnTo>
                  <a:lnTo>
                    <a:pt x="169" y="5"/>
                  </a:lnTo>
                  <a:lnTo>
                    <a:pt x="166" y="4"/>
                  </a:lnTo>
                  <a:lnTo>
                    <a:pt x="163" y="4"/>
                  </a:lnTo>
                  <a:lnTo>
                    <a:pt x="162" y="4"/>
                  </a:lnTo>
                  <a:lnTo>
                    <a:pt x="161" y="4"/>
                  </a:lnTo>
                  <a:lnTo>
                    <a:pt x="158" y="3"/>
                  </a:lnTo>
                  <a:lnTo>
                    <a:pt x="155" y="2"/>
                  </a:lnTo>
                  <a:lnTo>
                    <a:pt x="154" y="2"/>
                  </a:lnTo>
                  <a:lnTo>
                    <a:pt x="153" y="1"/>
                  </a:lnTo>
                  <a:lnTo>
                    <a:pt x="150" y="1"/>
                  </a:lnTo>
                  <a:lnTo>
                    <a:pt x="147" y="1"/>
                  </a:lnTo>
                  <a:lnTo>
                    <a:pt x="145" y="1"/>
                  </a:lnTo>
                  <a:lnTo>
                    <a:pt x="144" y="1"/>
                  </a:lnTo>
                  <a:lnTo>
                    <a:pt x="140" y="0"/>
                  </a:lnTo>
                  <a:lnTo>
                    <a:pt x="135" y="0"/>
                  </a:lnTo>
                  <a:lnTo>
                    <a:pt x="131" y="0"/>
                  </a:lnTo>
                  <a:lnTo>
                    <a:pt x="126" y="1"/>
                  </a:lnTo>
                  <a:lnTo>
                    <a:pt x="125" y="1"/>
                  </a:lnTo>
                  <a:lnTo>
                    <a:pt x="124" y="1"/>
                  </a:lnTo>
                  <a:lnTo>
                    <a:pt x="121" y="1"/>
                  </a:lnTo>
                  <a:lnTo>
                    <a:pt x="118" y="1"/>
                  </a:lnTo>
                  <a:lnTo>
                    <a:pt x="117" y="2"/>
                  </a:lnTo>
                  <a:lnTo>
                    <a:pt x="116" y="2"/>
                  </a:lnTo>
                  <a:lnTo>
                    <a:pt x="113" y="3"/>
                  </a:lnTo>
                  <a:lnTo>
                    <a:pt x="110" y="4"/>
                  </a:lnTo>
                  <a:lnTo>
                    <a:pt x="110" y="4"/>
                  </a:lnTo>
                  <a:lnTo>
                    <a:pt x="109" y="4"/>
                  </a:lnTo>
                  <a:lnTo>
                    <a:pt x="106" y="4"/>
                  </a:lnTo>
                  <a:lnTo>
                    <a:pt x="102" y="5"/>
                  </a:lnTo>
                  <a:lnTo>
                    <a:pt x="102" y="5"/>
                  </a:lnTo>
                  <a:lnTo>
                    <a:pt x="101" y="5"/>
                  </a:lnTo>
                  <a:lnTo>
                    <a:pt x="92" y="9"/>
                  </a:lnTo>
                  <a:lnTo>
                    <a:pt x="85" y="14"/>
                  </a:lnTo>
                  <a:lnTo>
                    <a:pt x="79" y="19"/>
                  </a:lnTo>
                  <a:lnTo>
                    <a:pt x="74" y="26"/>
                  </a:lnTo>
                  <a:lnTo>
                    <a:pt x="70" y="32"/>
                  </a:lnTo>
                  <a:lnTo>
                    <a:pt x="67" y="38"/>
                  </a:lnTo>
                  <a:lnTo>
                    <a:pt x="65" y="43"/>
                  </a:lnTo>
                  <a:lnTo>
                    <a:pt x="64" y="48"/>
                  </a:lnTo>
                  <a:lnTo>
                    <a:pt x="55" y="48"/>
                  </a:lnTo>
                  <a:lnTo>
                    <a:pt x="13" y="48"/>
                  </a:lnTo>
                  <a:lnTo>
                    <a:pt x="9" y="49"/>
                  </a:lnTo>
                  <a:lnTo>
                    <a:pt x="5" y="52"/>
                  </a:lnTo>
                  <a:lnTo>
                    <a:pt x="1" y="56"/>
                  </a:lnTo>
                  <a:lnTo>
                    <a:pt x="0" y="60"/>
                  </a:lnTo>
                  <a:lnTo>
                    <a:pt x="0" y="193"/>
                  </a:lnTo>
                  <a:lnTo>
                    <a:pt x="1" y="198"/>
                  </a:lnTo>
                  <a:lnTo>
                    <a:pt x="5" y="202"/>
                  </a:lnTo>
                  <a:lnTo>
                    <a:pt x="9" y="204"/>
                  </a:lnTo>
                  <a:lnTo>
                    <a:pt x="13" y="20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58" name="Google Shape;858;p4"/>
            <p:cNvSpPr/>
            <p:nvPr/>
          </p:nvSpPr>
          <p:spPr>
            <a:xfrm>
              <a:off x="5051425" y="2767013"/>
              <a:ext cx="34925" cy="34925"/>
            </a:xfrm>
            <a:custGeom>
              <a:rect b="b" l="l" r="r" t="t"/>
              <a:pathLst>
                <a:path extrusionOk="0" h="88" w="88">
                  <a:moveTo>
                    <a:pt x="0" y="88"/>
                  </a:moveTo>
                  <a:lnTo>
                    <a:pt x="88" y="64"/>
                  </a:lnTo>
                  <a:lnTo>
                    <a:pt x="25" y="0"/>
                  </a:lnTo>
                  <a:lnTo>
                    <a:pt x="0" y="8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59" name="Google Shape;859;p4"/>
            <p:cNvSpPr/>
            <p:nvPr/>
          </p:nvSpPr>
          <p:spPr>
            <a:xfrm>
              <a:off x="5065713" y="2701925"/>
              <a:ext cx="87313" cy="85725"/>
            </a:xfrm>
            <a:custGeom>
              <a:rect b="b" l="l" r="r" t="t"/>
              <a:pathLst>
                <a:path extrusionOk="0" h="218" w="218">
                  <a:moveTo>
                    <a:pt x="0" y="145"/>
                  </a:moveTo>
                  <a:lnTo>
                    <a:pt x="73" y="218"/>
                  </a:lnTo>
                  <a:lnTo>
                    <a:pt x="218" y="74"/>
                  </a:lnTo>
                  <a:lnTo>
                    <a:pt x="144" y="0"/>
                  </a:lnTo>
                  <a:lnTo>
                    <a:pt x="0" y="14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60" name="Google Shape;860;p4"/>
            <p:cNvSpPr/>
            <p:nvPr/>
          </p:nvSpPr>
          <p:spPr>
            <a:xfrm>
              <a:off x="5130800" y="2674938"/>
              <a:ext cx="49213" cy="49213"/>
            </a:xfrm>
            <a:custGeom>
              <a:rect b="b" l="l" r="r" t="t"/>
              <a:pathLst>
                <a:path extrusionOk="0" h="123" w="123">
                  <a:moveTo>
                    <a:pt x="50" y="0"/>
                  </a:moveTo>
                  <a:lnTo>
                    <a:pt x="0" y="50"/>
                  </a:lnTo>
                  <a:lnTo>
                    <a:pt x="73" y="123"/>
                  </a:lnTo>
                  <a:lnTo>
                    <a:pt x="123" y="73"/>
                  </a:lnTo>
                  <a:lnTo>
                    <a:pt x="5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61" name="Google Shape;861;p4"/>
            <p:cNvSpPr/>
            <p:nvPr/>
          </p:nvSpPr>
          <p:spPr>
            <a:xfrm>
              <a:off x="4953000" y="2651125"/>
              <a:ext cx="69850" cy="9525"/>
            </a:xfrm>
            <a:custGeom>
              <a:rect b="b" l="l" r="r" t="t"/>
              <a:pathLst>
                <a:path extrusionOk="0" h="23" w="176">
                  <a:moveTo>
                    <a:pt x="164" y="0"/>
                  </a:moveTo>
                  <a:lnTo>
                    <a:pt x="12" y="0"/>
                  </a:lnTo>
                  <a:lnTo>
                    <a:pt x="7" y="1"/>
                  </a:lnTo>
                  <a:lnTo>
                    <a:pt x="4" y="3"/>
                  </a:lnTo>
                  <a:lnTo>
                    <a:pt x="1" y="7"/>
                  </a:lnTo>
                  <a:lnTo>
                    <a:pt x="0" y="12"/>
                  </a:lnTo>
                  <a:lnTo>
                    <a:pt x="1" y="16"/>
                  </a:lnTo>
                  <a:lnTo>
                    <a:pt x="4" y="20"/>
                  </a:lnTo>
                  <a:lnTo>
                    <a:pt x="7" y="23"/>
                  </a:lnTo>
                  <a:lnTo>
                    <a:pt x="12" y="23"/>
                  </a:lnTo>
                  <a:lnTo>
                    <a:pt x="164" y="23"/>
                  </a:lnTo>
                  <a:lnTo>
                    <a:pt x="168" y="23"/>
                  </a:lnTo>
                  <a:lnTo>
                    <a:pt x="172" y="20"/>
                  </a:lnTo>
                  <a:lnTo>
                    <a:pt x="175" y="16"/>
                  </a:lnTo>
                  <a:lnTo>
                    <a:pt x="176" y="12"/>
                  </a:lnTo>
                  <a:lnTo>
                    <a:pt x="175" y="7"/>
                  </a:lnTo>
                  <a:lnTo>
                    <a:pt x="172" y="3"/>
                  </a:lnTo>
                  <a:lnTo>
                    <a:pt x="168" y="1"/>
                  </a:lnTo>
                  <a:lnTo>
                    <a:pt x="16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62" name="Google Shape;862;p4"/>
            <p:cNvSpPr/>
            <p:nvPr/>
          </p:nvSpPr>
          <p:spPr>
            <a:xfrm>
              <a:off x="4953000" y="2679700"/>
              <a:ext cx="69850" cy="9525"/>
            </a:xfrm>
            <a:custGeom>
              <a:rect b="b" l="l" r="r" t="t"/>
              <a:pathLst>
                <a:path extrusionOk="0" h="23" w="176">
                  <a:moveTo>
                    <a:pt x="176" y="11"/>
                  </a:moveTo>
                  <a:lnTo>
                    <a:pt x="175" y="7"/>
                  </a:lnTo>
                  <a:lnTo>
                    <a:pt x="172" y="3"/>
                  </a:lnTo>
                  <a:lnTo>
                    <a:pt x="168" y="1"/>
                  </a:lnTo>
                  <a:lnTo>
                    <a:pt x="164" y="0"/>
                  </a:lnTo>
                  <a:lnTo>
                    <a:pt x="12" y="0"/>
                  </a:lnTo>
                  <a:lnTo>
                    <a:pt x="7" y="1"/>
                  </a:lnTo>
                  <a:lnTo>
                    <a:pt x="4" y="3"/>
                  </a:lnTo>
                  <a:lnTo>
                    <a:pt x="1" y="7"/>
                  </a:lnTo>
                  <a:lnTo>
                    <a:pt x="0" y="11"/>
                  </a:lnTo>
                  <a:lnTo>
                    <a:pt x="1" y="16"/>
                  </a:lnTo>
                  <a:lnTo>
                    <a:pt x="4" y="20"/>
                  </a:lnTo>
                  <a:lnTo>
                    <a:pt x="7" y="22"/>
                  </a:lnTo>
                  <a:lnTo>
                    <a:pt x="12" y="23"/>
                  </a:lnTo>
                  <a:lnTo>
                    <a:pt x="164" y="23"/>
                  </a:lnTo>
                  <a:lnTo>
                    <a:pt x="168" y="22"/>
                  </a:lnTo>
                  <a:lnTo>
                    <a:pt x="172" y="20"/>
                  </a:lnTo>
                  <a:lnTo>
                    <a:pt x="175" y="16"/>
                  </a:lnTo>
                  <a:lnTo>
                    <a:pt x="176" y="1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63" name="Google Shape;863;p4"/>
            <p:cNvSpPr/>
            <p:nvPr/>
          </p:nvSpPr>
          <p:spPr>
            <a:xfrm>
              <a:off x="4953000" y="2708275"/>
              <a:ext cx="46038" cy="9525"/>
            </a:xfrm>
            <a:custGeom>
              <a:rect b="b" l="l" r="r" t="t"/>
              <a:pathLst>
                <a:path extrusionOk="0" h="24" w="115">
                  <a:moveTo>
                    <a:pt x="12" y="0"/>
                  </a:moveTo>
                  <a:lnTo>
                    <a:pt x="7" y="1"/>
                  </a:lnTo>
                  <a:lnTo>
                    <a:pt x="4" y="3"/>
                  </a:lnTo>
                  <a:lnTo>
                    <a:pt x="1" y="8"/>
                  </a:lnTo>
                  <a:lnTo>
                    <a:pt x="0" y="12"/>
                  </a:lnTo>
                  <a:lnTo>
                    <a:pt x="1" y="17"/>
                  </a:lnTo>
                  <a:lnTo>
                    <a:pt x="4" y="21"/>
                  </a:lnTo>
                  <a:lnTo>
                    <a:pt x="7" y="23"/>
                  </a:lnTo>
                  <a:lnTo>
                    <a:pt x="12" y="24"/>
                  </a:lnTo>
                  <a:lnTo>
                    <a:pt x="103" y="24"/>
                  </a:lnTo>
                  <a:lnTo>
                    <a:pt x="108" y="23"/>
                  </a:lnTo>
                  <a:lnTo>
                    <a:pt x="112" y="21"/>
                  </a:lnTo>
                  <a:lnTo>
                    <a:pt x="114" y="17"/>
                  </a:lnTo>
                  <a:lnTo>
                    <a:pt x="115" y="12"/>
                  </a:lnTo>
                  <a:lnTo>
                    <a:pt x="114" y="8"/>
                  </a:lnTo>
                  <a:lnTo>
                    <a:pt x="112" y="3"/>
                  </a:lnTo>
                  <a:lnTo>
                    <a:pt x="108" y="1"/>
                  </a:lnTo>
                  <a:lnTo>
                    <a:pt x="103" y="0"/>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864" name="Google Shape;864;p4"/>
          <p:cNvGrpSpPr/>
          <p:nvPr/>
        </p:nvGrpSpPr>
        <p:grpSpPr>
          <a:xfrm>
            <a:off x="5424362" y="2732058"/>
            <a:ext cx="215516" cy="214406"/>
            <a:chOff x="305" y="1046"/>
            <a:chExt cx="194" cy="193"/>
          </a:xfrm>
        </p:grpSpPr>
        <p:sp>
          <p:nvSpPr>
            <p:cNvPr id="865" name="Google Shape;865;p4"/>
            <p:cNvSpPr/>
            <p:nvPr/>
          </p:nvSpPr>
          <p:spPr>
            <a:xfrm>
              <a:off x="442" y="1118"/>
              <a:ext cx="41" cy="121"/>
            </a:xfrm>
            <a:custGeom>
              <a:rect b="b" l="l" r="r" t="t"/>
              <a:pathLst>
                <a:path extrusionOk="0" h="60" w="20">
                  <a:moveTo>
                    <a:pt x="20" y="40"/>
                  </a:moveTo>
                  <a:cubicBezTo>
                    <a:pt x="20" y="0"/>
                    <a:pt x="20" y="0"/>
                    <a:pt x="20" y="0"/>
                  </a:cubicBezTo>
                  <a:cubicBezTo>
                    <a:pt x="0" y="0"/>
                    <a:pt x="0" y="0"/>
                    <a:pt x="0" y="0"/>
                  </a:cubicBezTo>
                  <a:cubicBezTo>
                    <a:pt x="0" y="40"/>
                    <a:pt x="0" y="40"/>
                    <a:pt x="0" y="40"/>
                  </a:cubicBezTo>
                  <a:cubicBezTo>
                    <a:pt x="0" y="41"/>
                    <a:pt x="1" y="42"/>
                    <a:pt x="2" y="42"/>
                  </a:cubicBezTo>
                  <a:cubicBezTo>
                    <a:pt x="4" y="42"/>
                    <a:pt x="4" y="42"/>
                    <a:pt x="4" y="42"/>
                  </a:cubicBezTo>
                  <a:cubicBezTo>
                    <a:pt x="4" y="48"/>
                    <a:pt x="4" y="48"/>
                    <a:pt x="4" y="48"/>
                  </a:cubicBezTo>
                  <a:cubicBezTo>
                    <a:pt x="4" y="49"/>
                    <a:pt x="5" y="50"/>
                    <a:pt x="6" y="50"/>
                  </a:cubicBezTo>
                  <a:cubicBezTo>
                    <a:pt x="8" y="50"/>
                    <a:pt x="8" y="50"/>
                    <a:pt x="8" y="50"/>
                  </a:cubicBezTo>
                  <a:cubicBezTo>
                    <a:pt x="8" y="58"/>
                    <a:pt x="8" y="58"/>
                    <a:pt x="8" y="58"/>
                  </a:cubicBezTo>
                  <a:cubicBezTo>
                    <a:pt x="8" y="59"/>
                    <a:pt x="9" y="60"/>
                    <a:pt x="10" y="60"/>
                  </a:cubicBezTo>
                  <a:cubicBezTo>
                    <a:pt x="11" y="60"/>
                    <a:pt x="12" y="59"/>
                    <a:pt x="12" y="58"/>
                  </a:cubicBezTo>
                  <a:cubicBezTo>
                    <a:pt x="12" y="50"/>
                    <a:pt x="12" y="50"/>
                    <a:pt x="12" y="50"/>
                  </a:cubicBezTo>
                  <a:cubicBezTo>
                    <a:pt x="14" y="50"/>
                    <a:pt x="14" y="50"/>
                    <a:pt x="14" y="50"/>
                  </a:cubicBezTo>
                  <a:cubicBezTo>
                    <a:pt x="15" y="50"/>
                    <a:pt x="16" y="49"/>
                    <a:pt x="16" y="48"/>
                  </a:cubicBezTo>
                  <a:cubicBezTo>
                    <a:pt x="16" y="42"/>
                    <a:pt x="16" y="42"/>
                    <a:pt x="16" y="42"/>
                  </a:cubicBezTo>
                  <a:cubicBezTo>
                    <a:pt x="18" y="42"/>
                    <a:pt x="18" y="42"/>
                    <a:pt x="18" y="42"/>
                  </a:cubicBezTo>
                  <a:cubicBezTo>
                    <a:pt x="19" y="42"/>
                    <a:pt x="20" y="41"/>
                    <a:pt x="20" y="4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66" name="Google Shape;866;p4"/>
            <p:cNvSpPr/>
            <p:nvPr/>
          </p:nvSpPr>
          <p:spPr>
            <a:xfrm>
              <a:off x="442" y="1046"/>
              <a:ext cx="57" cy="97"/>
            </a:xfrm>
            <a:custGeom>
              <a:rect b="b" l="l" r="r" t="t"/>
              <a:pathLst>
                <a:path extrusionOk="0" h="48" w="28">
                  <a:moveTo>
                    <a:pt x="28" y="14"/>
                  </a:moveTo>
                  <a:cubicBezTo>
                    <a:pt x="28" y="9"/>
                    <a:pt x="25" y="5"/>
                    <a:pt x="20" y="4"/>
                  </a:cubicBezTo>
                  <a:cubicBezTo>
                    <a:pt x="20" y="2"/>
                    <a:pt x="20" y="2"/>
                    <a:pt x="20" y="2"/>
                  </a:cubicBezTo>
                  <a:cubicBezTo>
                    <a:pt x="20" y="1"/>
                    <a:pt x="19" y="0"/>
                    <a:pt x="18" y="0"/>
                  </a:cubicBezTo>
                  <a:cubicBezTo>
                    <a:pt x="2" y="0"/>
                    <a:pt x="2" y="0"/>
                    <a:pt x="2" y="0"/>
                  </a:cubicBezTo>
                  <a:cubicBezTo>
                    <a:pt x="1" y="0"/>
                    <a:pt x="0" y="1"/>
                    <a:pt x="0" y="2"/>
                  </a:cubicBezTo>
                  <a:cubicBezTo>
                    <a:pt x="0" y="32"/>
                    <a:pt x="0" y="32"/>
                    <a:pt x="0" y="32"/>
                  </a:cubicBezTo>
                  <a:cubicBezTo>
                    <a:pt x="20" y="32"/>
                    <a:pt x="20" y="32"/>
                    <a:pt x="20" y="32"/>
                  </a:cubicBezTo>
                  <a:cubicBezTo>
                    <a:pt x="20" y="8"/>
                    <a:pt x="20" y="8"/>
                    <a:pt x="20" y="8"/>
                  </a:cubicBezTo>
                  <a:cubicBezTo>
                    <a:pt x="22" y="9"/>
                    <a:pt x="24" y="11"/>
                    <a:pt x="24" y="14"/>
                  </a:cubicBezTo>
                  <a:cubicBezTo>
                    <a:pt x="24" y="46"/>
                    <a:pt x="24" y="46"/>
                    <a:pt x="24" y="46"/>
                  </a:cubicBezTo>
                  <a:cubicBezTo>
                    <a:pt x="24" y="47"/>
                    <a:pt x="25" y="48"/>
                    <a:pt x="26" y="48"/>
                  </a:cubicBezTo>
                  <a:cubicBezTo>
                    <a:pt x="27" y="48"/>
                    <a:pt x="28" y="47"/>
                    <a:pt x="28" y="46"/>
                  </a:cubicBezTo>
                  <a:lnTo>
                    <a:pt x="28" y="1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67" name="Google Shape;867;p4"/>
            <p:cNvSpPr/>
            <p:nvPr/>
          </p:nvSpPr>
          <p:spPr>
            <a:xfrm>
              <a:off x="305" y="1062"/>
              <a:ext cx="121" cy="161"/>
            </a:xfrm>
            <a:custGeom>
              <a:rect b="b" l="l" r="r" t="t"/>
              <a:pathLst>
                <a:path extrusionOk="0" h="80" w="60">
                  <a:moveTo>
                    <a:pt x="58" y="0"/>
                  </a:moveTo>
                  <a:cubicBezTo>
                    <a:pt x="2" y="0"/>
                    <a:pt x="2" y="0"/>
                    <a:pt x="2" y="0"/>
                  </a:cubicBezTo>
                  <a:cubicBezTo>
                    <a:pt x="1" y="0"/>
                    <a:pt x="0" y="1"/>
                    <a:pt x="0" y="2"/>
                  </a:cubicBezTo>
                  <a:cubicBezTo>
                    <a:pt x="0" y="78"/>
                    <a:pt x="0" y="78"/>
                    <a:pt x="0" y="78"/>
                  </a:cubicBezTo>
                  <a:cubicBezTo>
                    <a:pt x="0" y="79"/>
                    <a:pt x="1" y="80"/>
                    <a:pt x="2" y="80"/>
                  </a:cubicBezTo>
                  <a:cubicBezTo>
                    <a:pt x="38" y="80"/>
                    <a:pt x="38" y="80"/>
                    <a:pt x="38" y="80"/>
                  </a:cubicBezTo>
                  <a:cubicBezTo>
                    <a:pt x="39" y="80"/>
                    <a:pt x="39" y="80"/>
                    <a:pt x="39" y="79"/>
                  </a:cubicBezTo>
                  <a:cubicBezTo>
                    <a:pt x="59" y="59"/>
                    <a:pt x="59" y="59"/>
                    <a:pt x="59" y="59"/>
                  </a:cubicBezTo>
                  <a:cubicBezTo>
                    <a:pt x="60" y="59"/>
                    <a:pt x="60" y="59"/>
                    <a:pt x="60" y="58"/>
                  </a:cubicBezTo>
                  <a:cubicBezTo>
                    <a:pt x="60" y="2"/>
                    <a:pt x="60" y="2"/>
                    <a:pt x="60" y="2"/>
                  </a:cubicBezTo>
                  <a:cubicBezTo>
                    <a:pt x="60" y="1"/>
                    <a:pt x="59" y="0"/>
                    <a:pt x="58" y="0"/>
                  </a:cubicBezTo>
                  <a:close/>
                  <a:moveTo>
                    <a:pt x="34" y="20"/>
                  </a:moveTo>
                  <a:cubicBezTo>
                    <a:pt x="48" y="20"/>
                    <a:pt x="48" y="20"/>
                    <a:pt x="48" y="20"/>
                  </a:cubicBezTo>
                  <a:cubicBezTo>
                    <a:pt x="49" y="20"/>
                    <a:pt x="50" y="21"/>
                    <a:pt x="50" y="22"/>
                  </a:cubicBezTo>
                  <a:cubicBezTo>
                    <a:pt x="50" y="23"/>
                    <a:pt x="49" y="24"/>
                    <a:pt x="48" y="24"/>
                  </a:cubicBezTo>
                  <a:cubicBezTo>
                    <a:pt x="34" y="24"/>
                    <a:pt x="34" y="24"/>
                    <a:pt x="34" y="24"/>
                  </a:cubicBezTo>
                  <a:cubicBezTo>
                    <a:pt x="33" y="24"/>
                    <a:pt x="32" y="23"/>
                    <a:pt x="32" y="22"/>
                  </a:cubicBezTo>
                  <a:cubicBezTo>
                    <a:pt x="32" y="21"/>
                    <a:pt x="33" y="20"/>
                    <a:pt x="34" y="20"/>
                  </a:cubicBezTo>
                  <a:close/>
                  <a:moveTo>
                    <a:pt x="29" y="35"/>
                  </a:moveTo>
                  <a:cubicBezTo>
                    <a:pt x="17" y="47"/>
                    <a:pt x="17" y="47"/>
                    <a:pt x="17" y="47"/>
                  </a:cubicBezTo>
                  <a:cubicBezTo>
                    <a:pt x="17" y="48"/>
                    <a:pt x="15" y="48"/>
                    <a:pt x="15" y="47"/>
                  </a:cubicBezTo>
                  <a:cubicBezTo>
                    <a:pt x="9" y="41"/>
                    <a:pt x="9" y="41"/>
                    <a:pt x="9" y="41"/>
                  </a:cubicBezTo>
                  <a:cubicBezTo>
                    <a:pt x="8" y="41"/>
                    <a:pt x="8" y="39"/>
                    <a:pt x="9" y="39"/>
                  </a:cubicBezTo>
                  <a:cubicBezTo>
                    <a:pt x="9" y="38"/>
                    <a:pt x="11" y="38"/>
                    <a:pt x="11" y="39"/>
                  </a:cubicBezTo>
                  <a:cubicBezTo>
                    <a:pt x="16" y="43"/>
                    <a:pt x="16" y="43"/>
                    <a:pt x="16" y="43"/>
                  </a:cubicBezTo>
                  <a:cubicBezTo>
                    <a:pt x="27" y="33"/>
                    <a:pt x="27" y="33"/>
                    <a:pt x="27" y="33"/>
                  </a:cubicBezTo>
                  <a:cubicBezTo>
                    <a:pt x="27" y="32"/>
                    <a:pt x="29" y="32"/>
                    <a:pt x="29" y="33"/>
                  </a:cubicBezTo>
                  <a:cubicBezTo>
                    <a:pt x="30" y="33"/>
                    <a:pt x="30" y="35"/>
                    <a:pt x="29" y="35"/>
                  </a:cubicBezTo>
                  <a:close/>
                  <a:moveTo>
                    <a:pt x="29" y="13"/>
                  </a:moveTo>
                  <a:cubicBezTo>
                    <a:pt x="17" y="25"/>
                    <a:pt x="17" y="25"/>
                    <a:pt x="17" y="25"/>
                  </a:cubicBezTo>
                  <a:cubicBezTo>
                    <a:pt x="17" y="26"/>
                    <a:pt x="15" y="26"/>
                    <a:pt x="15" y="25"/>
                  </a:cubicBezTo>
                  <a:cubicBezTo>
                    <a:pt x="9" y="19"/>
                    <a:pt x="9" y="19"/>
                    <a:pt x="9" y="19"/>
                  </a:cubicBezTo>
                  <a:cubicBezTo>
                    <a:pt x="8" y="19"/>
                    <a:pt x="8" y="17"/>
                    <a:pt x="9" y="17"/>
                  </a:cubicBezTo>
                  <a:cubicBezTo>
                    <a:pt x="9" y="16"/>
                    <a:pt x="11" y="16"/>
                    <a:pt x="11" y="17"/>
                  </a:cubicBezTo>
                  <a:cubicBezTo>
                    <a:pt x="16" y="21"/>
                    <a:pt x="16" y="21"/>
                    <a:pt x="16" y="21"/>
                  </a:cubicBezTo>
                  <a:cubicBezTo>
                    <a:pt x="27" y="11"/>
                    <a:pt x="27" y="11"/>
                    <a:pt x="27" y="11"/>
                  </a:cubicBezTo>
                  <a:cubicBezTo>
                    <a:pt x="27" y="10"/>
                    <a:pt x="29" y="10"/>
                    <a:pt x="29" y="11"/>
                  </a:cubicBezTo>
                  <a:cubicBezTo>
                    <a:pt x="30" y="11"/>
                    <a:pt x="30" y="13"/>
                    <a:pt x="29" y="13"/>
                  </a:cubicBezTo>
                  <a:close/>
                  <a:moveTo>
                    <a:pt x="32" y="42"/>
                  </a:moveTo>
                  <a:cubicBezTo>
                    <a:pt x="32" y="41"/>
                    <a:pt x="33" y="40"/>
                    <a:pt x="34" y="40"/>
                  </a:cubicBezTo>
                  <a:cubicBezTo>
                    <a:pt x="48" y="40"/>
                    <a:pt x="48" y="40"/>
                    <a:pt x="48" y="40"/>
                  </a:cubicBezTo>
                  <a:cubicBezTo>
                    <a:pt x="49" y="40"/>
                    <a:pt x="50" y="41"/>
                    <a:pt x="50" y="42"/>
                  </a:cubicBezTo>
                  <a:cubicBezTo>
                    <a:pt x="50" y="43"/>
                    <a:pt x="49" y="44"/>
                    <a:pt x="48" y="44"/>
                  </a:cubicBezTo>
                  <a:cubicBezTo>
                    <a:pt x="34" y="44"/>
                    <a:pt x="34" y="44"/>
                    <a:pt x="34" y="44"/>
                  </a:cubicBezTo>
                  <a:cubicBezTo>
                    <a:pt x="33" y="44"/>
                    <a:pt x="32" y="43"/>
                    <a:pt x="32" y="42"/>
                  </a:cubicBezTo>
                  <a:close/>
                  <a:moveTo>
                    <a:pt x="36" y="76"/>
                  </a:moveTo>
                  <a:cubicBezTo>
                    <a:pt x="36" y="56"/>
                    <a:pt x="36" y="56"/>
                    <a:pt x="36" y="56"/>
                  </a:cubicBezTo>
                  <a:cubicBezTo>
                    <a:pt x="56" y="56"/>
                    <a:pt x="56" y="56"/>
                    <a:pt x="56" y="56"/>
                  </a:cubicBezTo>
                  <a:lnTo>
                    <a:pt x="36" y="7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sp>
        <p:nvSpPr>
          <p:cNvPr id="868" name="Google Shape;868;p4"/>
          <p:cNvSpPr/>
          <p:nvPr/>
        </p:nvSpPr>
        <p:spPr>
          <a:xfrm>
            <a:off x="8814435" y="1960768"/>
            <a:ext cx="426720" cy="426720"/>
          </a:xfrm>
          <a:prstGeom prst="roundRect">
            <a:avLst>
              <a:gd fmla="val 16667" name="adj"/>
            </a:avLst>
          </a:prstGeom>
          <a:solidFill>
            <a:schemeClr val="accent3"/>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869" name="Google Shape;869;p4"/>
          <p:cNvSpPr/>
          <p:nvPr/>
        </p:nvSpPr>
        <p:spPr>
          <a:xfrm>
            <a:off x="8814435" y="3008518"/>
            <a:ext cx="426720" cy="426720"/>
          </a:xfrm>
          <a:prstGeom prst="roundRect">
            <a:avLst>
              <a:gd fmla="val 16667" name="adj"/>
            </a:avLst>
          </a:prstGeom>
          <a:solidFill>
            <a:schemeClr val="accent3"/>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grpSp>
        <p:nvGrpSpPr>
          <p:cNvPr id="870" name="Google Shape;870;p4"/>
          <p:cNvGrpSpPr/>
          <p:nvPr/>
        </p:nvGrpSpPr>
        <p:grpSpPr>
          <a:xfrm>
            <a:off x="8903051" y="2047023"/>
            <a:ext cx="249488" cy="254210"/>
            <a:chOff x="5465763" y="1943100"/>
            <a:chExt cx="287337" cy="287338"/>
          </a:xfrm>
        </p:grpSpPr>
        <p:sp>
          <p:nvSpPr>
            <p:cNvPr id="871" name="Google Shape;871;p4"/>
            <p:cNvSpPr/>
            <p:nvPr/>
          </p:nvSpPr>
          <p:spPr>
            <a:xfrm>
              <a:off x="5610225" y="1943100"/>
              <a:ext cx="142875" cy="190500"/>
            </a:xfrm>
            <a:custGeom>
              <a:rect b="b" l="l" r="r" t="t"/>
              <a:pathLst>
                <a:path extrusionOk="0" h="481" w="361">
                  <a:moveTo>
                    <a:pt x="228" y="133"/>
                  </a:moveTo>
                  <a:lnTo>
                    <a:pt x="228" y="12"/>
                  </a:lnTo>
                  <a:lnTo>
                    <a:pt x="349" y="133"/>
                  </a:lnTo>
                  <a:lnTo>
                    <a:pt x="228" y="133"/>
                  </a:lnTo>
                  <a:close/>
                  <a:moveTo>
                    <a:pt x="358" y="125"/>
                  </a:moveTo>
                  <a:lnTo>
                    <a:pt x="237" y="3"/>
                  </a:lnTo>
                  <a:lnTo>
                    <a:pt x="234" y="1"/>
                  </a:lnTo>
                  <a:lnTo>
                    <a:pt x="228" y="0"/>
                  </a:lnTo>
                  <a:lnTo>
                    <a:pt x="11" y="0"/>
                  </a:lnTo>
                  <a:lnTo>
                    <a:pt x="7" y="1"/>
                  </a:lnTo>
                  <a:lnTo>
                    <a:pt x="3" y="4"/>
                  </a:lnTo>
                  <a:lnTo>
                    <a:pt x="1" y="7"/>
                  </a:lnTo>
                  <a:lnTo>
                    <a:pt x="0" y="12"/>
                  </a:lnTo>
                  <a:lnTo>
                    <a:pt x="0" y="470"/>
                  </a:lnTo>
                  <a:lnTo>
                    <a:pt x="1" y="474"/>
                  </a:lnTo>
                  <a:lnTo>
                    <a:pt x="3" y="478"/>
                  </a:lnTo>
                  <a:lnTo>
                    <a:pt x="7" y="480"/>
                  </a:lnTo>
                  <a:lnTo>
                    <a:pt x="11" y="481"/>
                  </a:lnTo>
                  <a:lnTo>
                    <a:pt x="349" y="481"/>
                  </a:lnTo>
                  <a:lnTo>
                    <a:pt x="354" y="480"/>
                  </a:lnTo>
                  <a:lnTo>
                    <a:pt x="357" y="478"/>
                  </a:lnTo>
                  <a:lnTo>
                    <a:pt x="360" y="474"/>
                  </a:lnTo>
                  <a:lnTo>
                    <a:pt x="361" y="470"/>
                  </a:lnTo>
                  <a:lnTo>
                    <a:pt x="361" y="133"/>
                  </a:lnTo>
                  <a:lnTo>
                    <a:pt x="360" y="129"/>
                  </a:lnTo>
                  <a:lnTo>
                    <a:pt x="358" y="12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72" name="Google Shape;872;p4"/>
            <p:cNvSpPr/>
            <p:nvPr/>
          </p:nvSpPr>
          <p:spPr>
            <a:xfrm>
              <a:off x="5465763" y="2133600"/>
              <a:ext cx="58738" cy="96838"/>
            </a:xfrm>
            <a:custGeom>
              <a:rect b="b" l="l" r="r" t="t"/>
              <a:pathLst>
                <a:path extrusionOk="0" h="242" w="146">
                  <a:moveTo>
                    <a:pt x="73" y="191"/>
                  </a:moveTo>
                  <a:lnTo>
                    <a:pt x="69" y="191"/>
                  </a:lnTo>
                  <a:lnTo>
                    <a:pt x="65" y="189"/>
                  </a:lnTo>
                  <a:lnTo>
                    <a:pt x="61" y="187"/>
                  </a:lnTo>
                  <a:lnTo>
                    <a:pt x="58" y="185"/>
                  </a:lnTo>
                  <a:lnTo>
                    <a:pt x="55" y="182"/>
                  </a:lnTo>
                  <a:lnTo>
                    <a:pt x="54" y="178"/>
                  </a:lnTo>
                  <a:lnTo>
                    <a:pt x="52" y="174"/>
                  </a:lnTo>
                  <a:lnTo>
                    <a:pt x="52" y="170"/>
                  </a:lnTo>
                  <a:lnTo>
                    <a:pt x="52" y="165"/>
                  </a:lnTo>
                  <a:lnTo>
                    <a:pt x="54" y="161"/>
                  </a:lnTo>
                  <a:lnTo>
                    <a:pt x="55" y="157"/>
                  </a:lnTo>
                  <a:lnTo>
                    <a:pt x="58" y="154"/>
                  </a:lnTo>
                  <a:lnTo>
                    <a:pt x="61" y="151"/>
                  </a:lnTo>
                  <a:lnTo>
                    <a:pt x="65" y="149"/>
                  </a:lnTo>
                  <a:lnTo>
                    <a:pt x="69" y="148"/>
                  </a:lnTo>
                  <a:lnTo>
                    <a:pt x="73" y="147"/>
                  </a:lnTo>
                  <a:lnTo>
                    <a:pt x="78" y="148"/>
                  </a:lnTo>
                  <a:lnTo>
                    <a:pt x="82" y="149"/>
                  </a:lnTo>
                  <a:lnTo>
                    <a:pt x="85" y="151"/>
                  </a:lnTo>
                  <a:lnTo>
                    <a:pt x="88" y="154"/>
                  </a:lnTo>
                  <a:lnTo>
                    <a:pt x="91" y="157"/>
                  </a:lnTo>
                  <a:lnTo>
                    <a:pt x="93" y="161"/>
                  </a:lnTo>
                  <a:lnTo>
                    <a:pt x="94" y="165"/>
                  </a:lnTo>
                  <a:lnTo>
                    <a:pt x="95" y="170"/>
                  </a:lnTo>
                  <a:lnTo>
                    <a:pt x="94" y="174"/>
                  </a:lnTo>
                  <a:lnTo>
                    <a:pt x="93" y="178"/>
                  </a:lnTo>
                  <a:lnTo>
                    <a:pt x="91" y="182"/>
                  </a:lnTo>
                  <a:lnTo>
                    <a:pt x="88" y="185"/>
                  </a:lnTo>
                  <a:lnTo>
                    <a:pt x="85" y="187"/>
                  </a:lnTo>
                  <a:lnTo>
                    <a:pt x="82" y="189"/>
                  </a:lnTo>
                  <a:lnTo>
                    <a:pt x="78" y="191"/>
                  </a:lnTo>
                  <a:lnTo>
                    <a:pt x="73" y="191"/>
                  </a:lnTo>
                  <a:close/>
                  <a:moveTo>
                    <a:pt x="134" y="0"/>
                  </a:moveTo>
                  <a:lnTo>
                    <a:pt x="12" y="0"/>
                  </a:lnTo>
                  <a:lnTo>
                    <a:pt x="8" y="1"/>
                  </a:lnTo>
                  <a:lnTo>
                    <a:pt x="4" y="4"/>
                  </a:lnTo>
                  <a:lnTo>
                    <a:pt x="1" y="9"/>
                  </a:lnTo>
                  <a:lnTo>
                    <a:pt x="0" y="13"/>
                  </a:lnTo>
                  <a:lnTo>
                    <a:pt x="0" y="230"/>
                  </a:lnTo>
                  <a:lnTo>
                    <a:pt x="1" y="235"/>
                  </a:lnTo>
                  <a:lnTo>
                    <a:pt x="4" y="238"/>
                  </a:lnTo>
                  <a:lnTo>
                    <a:pt x="8" y="241"/>
                  </a:lnTo>
                  <a:lnTo>
                    <a:pt x="12" y="242"/>
                  </a:lnTo>
                  <a:lnTo>
                    <a:pt x="134" y="242"/>
                  </a:lnTo>
                  <a:lnTo>
                    <a:pt x="139" y="241"/>
                  </a:lnTo>
                  <a:lnTo>
                    <a:pt x="143" y="238"/>
                  </a:lnTo>
                  <a:lnTo>
                    <a:pt x="145" y="235"/>
                  </a:lnTo>
                  <a:lnTo>
                    <a:pt x="146" y="230"/>
                  </a:lnTo>
                  <a:lnTo>
                    <a:pt x="146" y="13"/>
                  </a:lnTo>
                  <a:lnTo>
                    <a:pt x="145" y="9"/>
                  </a:lnTo>
                  <a:lnTo>
                    <a:pt x="143" y="4"/>
                  </a:lnTo>
                  <a:lnTo>
                    <a:pt x="139" y="1"/>
                  </a:lnTo>
                  <a:lnTo>
                    <a:pt x="1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73" name="Google Shape;873;p4"/>
            <p:cNvSpPr/>
            <p:nvPr/>
          </p:nvSpPr>
          <p:spPr>
            <a:xfrm>
              <a:off x="5529263" y="2143125"/>
              <a:ext cx="214313" cy="77788"/>
            </a:xfrm>
            <a:custGeom>
              <a:rect b="b" l="l" r="r" t="t"/>
              <a:pathLst>
                <a:path extrusionOk="0" h="193" w="541">
                  <a:moveTo>
                    <a:pt x="305" y="72"/>
                  </a:moveTo>
                  <a:lnTo>
                    <a:pt x="303" y="72"/>
                  </a:lnTo>
                  <a:lnTo>
                    <a:pt x="301" y="72"/>
                  </a:lnTo>
                  <a:lnTo>
                    <a:pt x="246" y="72"/>
                  </a:lnTo>
                  <a:lnTo>
                    <a:pt x="245" y="71"/>
                  </a:lnTo>
                  <a:lnTo>
                    <a:pt x="243" y="69"/>
                  </a:lnTo>
                  <a:lnTo>
                    <a:pt x="235" y="62"/>
                  </a:lnTo>
                  <a:lnTo>
                    <a:pt x="225" y="52"/>
                  </a:lnTo>
                  <a:lnTo>
                    <a:pt x="214" y="42"/>
                  </a:lnTo>
                  <a:lnTo>
                    <a:pt x="200" y="31"/>
                  </a:lnTo>
                  <a:lnTo>
                    <a:pt x="184" y="21"/>
                  </a:lnTo>
                  <a:lnTo>
                    <a:pt x="165" y="12"/>
                  </a:lnTo>
                  <a:lnTo>
                    <a:pt x="155" y="9"/>
                  </a:lnTo>
                  <a:lnTo>
                    <a:pt x="144" y="5"/>
                  </a:lnTo>
                  <a:lnTo>
                    <a:pt x="133" y="2"/>
                  </a:lnTo>
                  <a:lnTo>
                    <a:pt x="120" y="0"/>
                  </a:lnTo>
                  <a:lnTo>
                    <a:pt x="119" y="0"/>
                  </a:lnTo>
                  <a:lnTo>
                    <a:pt x="118" y="0"/>
                  </a:lnTo>
                  <a:lnTo>
                    <a:pt x="12" y="0"/>
                  </a:lnTo>
                  <a:lnTo>
                    <a:pt x="7" y="1"/>
                  </a:lnTo>
                  <a:lnTo>
                    <a:pt x="3" y="4"/>
                  </a:lnTo>
                  <a:lnTo>
                    <a:pt x="1" y="7"/>
                  </a:lnTo>
                  <a:lnTo>
                    <a:pt x="0" y="12"/>
                  </a:lnTo>
                  <a:lnTo>
                    <a:pt x="0" y="180"/>
                  </a:lnTo>
                  <a:lnTo>
                    <a:pt x="1" y="185"/>
                  </a:lnTo>
                  <a:lnTo>
                    <a:pt x="3" y="190"/>
                  </a:lnTo>
                  <a:lnTo>
                    <a:pt x="7" y="192"/>
                  </a:lnTo>
                  <a:lnTo>
                    <a:pt x="12" y="193"/>
                  </a:lnTo>
                  <a:lnTo>
                    <a:pt x="528" y="193"/>
                  </a:lnTo>
                  <a:lnTo>
                    <a:pt x="533" y="192"/>
                  </a:lnTo>
                  <a:lnTo>
                    <a:pt x="536" y="190"/>
                  </a:lnTo>
                  <a:lnTo>
                    <a:pt x="539" y="185"/>
                  </a:lnTo>
                  <a:lnTo>
                    <a:pt x="541" y="180"/>
                  </a:lnTo>
                  <a:lnTo>
                    <a:pt x="539" y="174"/>
                  </a:lnTo>
                  <a:lnTo>
                    <a:pt x="538" y="169"/>
                  </a:lnTo>
                  <a:lnTo>
                    <a:pt x="537" y="163"/>
                  </a:lnTo>
                  <a:lnTo>
                    <a:pt x="535" y="158"/>
                  </a:lnTo>
                  <a:lnTo>
                    <a:pt x="532" y="152"/>
                  </a:lnTo>
                  <a:lnTo>
                    <a:pt x="528" y="147"/>
                  </a:lnTo>
                  <a:lnTo>
                    <a:pt x="524" y="142"/>
                  </a:lnTo>
                  <a:lnTo>
                    <a:pt x="519" y="136"/>
                  </a:lnTo>
                  <a:lnTo>
                    <a:pt x="511" y="128"/>
                  </a:lnTo>
                  <a:lnTo>
                    <a:pt x="503" y="122"/>
                  </a:lnTo>
                  <a:lnTo>
                    <a:pt x="493" y="116"/>
                  </a:lnTo>
                  <a:lnTo>
                    <a:pt x="481" y="110"/>
                  </a:lnTo>
                  <a:lnTo>
                    <a:pt x="470" y="104"/>
                  </a:lnTo>
                  <a:lnTo>
                    <a:pt x="458" y="99"/>
                  </a:lnTo>
                  <a:lnTo>
                    <a:pt x="445" y="94"/>
                  </a:lnTo>
                  <a:lnTo>
                    <a:pt x="431" y="90"/>
                  </a:lnTo>
                  <a:lnTo>
                    <a:pt x="417" y="86"/>
                  </a:lnTo>
                  <a:lnTo>
                    <a:pt x="402" y="82"/>
                  </a:lnTo>
                  <a:lnTo>
                    <a:pt x="387" y="79"/>
                  </a:lnTo>
                  <a:lnTo>
                    <a:pt x="370" y="76"/>
                  </a:lnTo>
                  <a:lnTo>
                    <a:pt x="355" y="74"/>
                  </a:lnTo>
                  <a:lnTo>
                    <a:pt x="339" y="73"/>
                  </a:lnTo>
                  <a:lnTo>
                    <a:pt x="321" y="72"/>
                  </a:lnTo>
                  <a:lnTo>
                    <a:pt x="305" y="7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874" name="Google Shape;874;p4"/>
          <p:cNvGrpSpPr/>
          <p:nvPr/>
        </p:nvGrpSpPr>
        <p:grpSpPr>
          <a:xfrm>
            <a:off x="8897599" y="3091682"/>
            <a:ext cx="260392" cy="260392"/>
            <a:chOff x="4319588" y="2492375"/>
            <a:chExt cx="287338" cy="287338"/>
          </a:xfrm>
        </p:grpSpPr>
        <p:sp>
          <p:nvSpPr>
            <p:cNvPr id="875" name="Google Shape;875;p4"/>
            <p:cNvSpPr/>
            <p:nvPr/>
          </p:nvSpPr>
          <p:spPr>
            <a:xfrm>
              <a:off x="4319588" y="2587625"/>
              <a:ext cx="287338" cy="192088"/>
            </a:xfrm>
            <a:custGeom>
              <a:rect b="b" l="l" r="r" t="t"/>
              <a:pathLst>
                <a:path extrusionOk="0" h="602" w="904">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876" name="Google Shape;876;p4"/>
            <p:cNvSpPr/>
            <p:nvPr/>
          </p:nvSpPr>
          <p:spPr>
            <a:xfrm>
              <a:off x="4338638" y="2492375"/>
              <a:ext cx="252413" cy="157163"/>
            </a:xfrm>
            <a:custGeom>
              <a:rect b="b" l="l" r="r" t="t"/>
              <a:pathLst>
                <a:path extrusionOk="0" h="497" w="7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sp>
        <p:nvSpPr>
          <p:cNvPr id="877" name="Google Shape;877;p4"/>
          <p:cNvSpPr/>
          <p:nvPr/>
        </p:nvSpPr>
        <p:spPr>
          <a:xfrm>
            <a:off x="9745885" y="5032995"/>
            <a:ext cx="563724" cy="303841"/>
          </a:xfrm>
          <a:prstGeom prst="rect">
            <a:avLst/>
          </a:prstGeom>
          <a:solidFill>
            <a:schemeClr val="l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spcBef>
                <a:spcPts val="0"/>
              </a:spcBef>
              <a:spcAft>
                <a:spcPts val="0"/>
              </a:spcAft>
              <a:buNone/>
            </a:pPr>
            <a:r>
              <a:t/>
            </a:r>
            <a:endParaRPr b="0" i="0" sz="1200" u="none" cap="none" strike="noStrike">
              <a:solidFill>
                <a:schemeClr val="dk2"/>
              </a:solidFill>
              <a:latin typeface="Calibri"/>
              <a:ea typeface="Calibri"/>
              <a:cs typeface="Calibri"/>
              <a:sym typeface="Calibri"/>
            </a:endParaRPr>
          </a:p>
        </p:txBody>
      </p:sp>
      <p:cxnSp>
        <p:nvCxnSpPr>
          <p:cNvPr id="878" name="Google Shape;878;p4"/>
          <p:cNvCxnSpPr/>
          <p:nvPr/>
        </p:nvCxnSpPr>
        <p:spPr>
          <a:xfrm>
            <a:off x="9676563" y="5314309"/>
            <a:ext cx="733529" cy="0"/>
          </a:xfrm>
          <a:prstGeom prst="straightConnector1">
            <a:avLst/>
          </a:prstGeom>
          <a:noFill/>
          <a:ln cap="flat" cmpd="sng" w="9525">
            <a:solidFill>
              <a:srgbClr val="F4F5F6"/>
            </a:solidFill>
            <a:prstDash val="solid"/>
            <a:miter lim="800000"/>
            <a:headEnd len="sm" w="sm" type="none"/>
            <a:tailEnd len="sm" w="sm" type="none"/>
          </a:ln>
        </p:spPr>
      </p:cxnSp>
      <p:sp>
        <p:nvSpPr>
          <p:cNvPr id="879" name="Google Shape;879;p4"/>
          <p:cNvSpPr/>
          <p:nvPr/>
        </p:nvSpPr>
        <p:spPr>
          <a:xfrm>
            <a:off x="3466948" y="5296943"/>
            <a:ext cx="122709" cy="79785"/>
          </a:xfrm>
          <a:prstGeom prst="rect">
            <a:avLst/>
          </a:prstGeom>
          <a:solidFill>
            <a:srgbClr val="D8A700"/>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spcBef>
                <a:spcPts val="0"/>
              </a:spcBef>
              <a:spcAft>
                <a:spcPts val="0"/>
              </a:spcAft>
              <a:buNone/>
            </a:pPr>
            <a:r>
              <a:t/>
            </a:r>
            <a:endParaRPr b="0" i="0" sz="1200" u="none" cap="none" strike="noStrike">
              <a:solidFill>
                <a:schemeClr val="dk2"/>
              </a:solidFill>
              <a:latin typeface="Calibri"/>
              <a:ea typeface="Calibri"/>
              <a:cs typeface="Calibri"/>
              <a:sym typeface="Calibri"/>
            </a:endParaRPr>
          </a:p>
        </p:txBody>
      </p:sp>
      <p:sp>
        <p:nvSpPr>
          <p:cNvPr id="880" name="Google Shape;880;p4"/>
          <p:cNvSpPr/>
          <p:nvPr/>
        </p:nvSpPr>
        <p:spPr>
          <a:xfrm>
            <a:off x="3050830" y="5352542"/>
            <a:ext cx="153546" cy="79785"/>
          </a:xfrm>
          <a:prstGeom prst="rect">
            <a:avLst/>
          </a:prstGeom>
          <a:solidFill>
            <a:srgbClr val="D9A800"/>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spcBef>
                <a:spcPts val="0"/>
              </a:spcBef>
              <a:spcAft>
                <a:spcPts val="0"/>
              </a:spcAft>
              <a:buNone/>
            </a:pPr>
            <a:r>
              <a:t/>
            </a:r>
            <a:endParaRPr b="0" i="0" sz="1200" u="none" cap="none" strike="noStrike">
              <a:solidFill>
                <a:schemeClr val="dk2"/>
              </a:solidFill>
              <a:latin typeface="Calibri"/>
              <a:ea typeface="Calibri"/>
              <a:cs typeface="Calibri"/>
              <a:sym typeface="Calibri"/>
            </a:endParaRPr>
          </a:p>
        </p:txBody>
      </p:sp>
      <p:sp>
        <p:nvSpPr>
          <p:cNvPr id="881" name="Google Shape;881;p4"/>
          <p:cNvSpPr/>
          <p:nvPr/>
        </p:nvSpPr>
        <p:spPr>
          <a:xfrm>
            <a:off x="4100967" y="5356518"/>
            <a:ext cx="323934" cy="79785"/>
          </a:xfrm>
          <a:prstGeom prst="rect">
            <a:avLst/>
          </a:prstGeom>
          <a:solidFill>
            <a:srgbClr val="D8A700"/>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spcBef>
                <a:spcPts val="0"/>
              </a:spcBef>
              <a:spcAft>
                <a:spcPts val="0"/>
              </a:spcAft>
              <a:buNone/>
            </a:pPr>
            <a:r>
              <a:t/>
            </a:r>
            <a:endParaRPr b="0" i="0" sz="1200" u="none" cap="none" strike="noStrike">
              <a:solidFill>
                <a:schemeClr val="dk2"/>
              </a:solidFill>
              <a:latin typeface="Calibri"/>
              <a:ea typeface="Calibri"/>
              <a:cs typeface="Calibri"/>
              <a:sym typeface="Calibri"/>
            </a:endParaRPr>
          </a:p>
        </p:txBody>
      </p:sp>
      <p:sp>
        <p:nvSpPr>
          <p:cNvPr id="882" name="Google Shape;882;p4"/>
          <p:cNvSpPr/>
          <p:nvPr/>
        </p:nvSpPr>
        <p:spPr>
          <a:xfrm>
            <a:off x="279260" y="4631085"/>
            <a:ext cx="2361962" cy="176971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accent1"/>
              </a:buClr>
              <a:buSzPts val="1400"/>
              <a:buFont typeface="Calibri"/>
              <a:buChar char="›"/>
            </a:pPr>
            <a:r>
              <a:rPr b="0" i="0" lang="en-US" sz="1400" u="none" cap="none" strike="noStrike">
                <a:solidFill>
                  <a:schemeClr val="dk1"/>
                </a:solidFill>
                <a:latin typeface="Calibri"/>
                <a:ea typeface="Calibri"/>
                <a:cs typeface="Calibri"/>
                <a:sym typeface="Calibri"/>
              </a:rPr>
              <a:t>Win Rates</a:t>
            </a:r>
            <a:endParaRPr/>
          </a:p>
          <a:p>
            <a:pPr indent="-171450" lvl="0" marL="171450" marR="0" rtl="0" algn="l">
              <a:spcBef>
                <a:spcPts val="600"/>
              </a:spcBef>
              <a:spcAft>
                <a:spcPts val="0"/>
              </a:spcAft>
              <a:buClr>
                <a:schemeClr val="accent1"/>
              </a:buClr>
              <a:buSzPts val="1400"/>
              <a:buFont typeface="Calibri"/>
              <a:buChar char="›"/>
            </a:pPr>
            <a:r>
              <a:rPr b="0" i="0" lang="en-US" sz="1400" u="none" cap="none" strike="noStrike">
                <a:solidFill>
                  <a:schemeClr val="dk1"/>
                </a:solidFill>
                <a:latin typeface="Calibri"/>
                <a:ea typeface="Calibri"/>
                <a:cs typeface="Calibri"/>
                <a:sym typeface="Calibri"/>
              </a:rPr>
              <a:t>Average Deal Size</a:t>
            </a:r>
            <a:endParaRPr/>
          </a:p>
          <a:p>
            <a:pPr indent="-171450" lvl="0" marL="171450" marR="0" rtl="0" algn="l">
              <a:spcBef>
                <a:spcPts val="600"/>
              </a:spcBef>
              <a:spcAft>
                <a:spcPts val="0"/>
              </a:spcAft>
              <a:buClr>
                <a:schemeClr val="accent1"/>
              </a:buClr>
              <a:buSzPts val="1400"/>
              <a:buFont typeface="Calibri"/>
              <a:buChar char="›"/>
            </a:pPr>
            <a:r>
              <a:rPr b="0" i="0" lang="en-US" sz="1400" u="none" cap="none" strike="noStrike">
                <a:solidFill>
                  <a:schemeClr val="dk1"/>
                </a:solidFill>
                <a:latin typeface="Calibri"/>
                <a:ea typeface="Calibri"/>
                <a:cs typeface="Calibri"/>
                <a:sym typeface="Calibri"/>
              </a:rPr>
              <a:t>Productivity per Rep</a:t>
            </a:r>
            <a:endParaRPr/>
          </a:p>
          <a:p>
            <a:pPr indent="-171450" lvl="0" marL="171450" marR="0" rtl="0" algn="l">
              <a:spcBef>
                <a:spcPts val="600"/>
              </a:spcBef>
              <a:spcAft>
                <a:spcPts val="0"/>
              </a:spcAft>
              <a:buClr>
                <a:schemeClr val="accent1"/>
              </a:buClr>
              <a:buSzPts val="1400"/>
              <a:buFont typeface="Calibri"/>
              <a:buChar char="›"/>
            </a:pPr>
            <a:r>
              <a:rPr b="0" i="0" lang="en-US" sz="1400" u="none" cap="none" strike="noStrike">
                <a:solidFill>
                  <a:schemeClr val="dk1"/>
                </a:solidFill>
                <a:latin typeface="Calibri"/>
                <a:ea typeface="Calibri"/>
                <a:cs typeface="Calibri"/>
                <a:sym typeface="Calibri"/>
              </a:rPr>
              <a:t>Pipeline Generation</a:t>
            </a:r>
            <a:endParaRPr/>
          </a:p>
          <a:p>
            <a:pPr indent="-171450" lvl="0" marL="171450" marR="0" rtl="0" algn="l">
              <a:spcBef>
                <a:spcPts val="600"/>
              </a:spcBef>
              <a:spcAft>
                <a:spcPts val="0"/>
              </a:spcAft>
              <a:buClr>
                <a:schemeClr val="accent1"/>
              </a:buClr>
              <a:buSzPts val="1400"/>
              <a:buFont typeface="Calibri"/>
              <a:buChar char="›"/>
            </a:pPr>
            <a:r>
              <a:rPr b="0" i="0" lang="en-US" sz="1400" u="none" cap="none" strike="noStrike">
                <a:solidFill>
                  <a:schemeClr val="dk1"/>
                </a:solidFill>
                <a:latin typeface="Calibri"/>
                <a:ea typeface="Calibri"/>
                <a:cs typeface="Calibri"/>
                <a:sym typeface="Calibri"/>
              </a:rPr>
              <a:t>Average Sales Cycle Length</a:t>
            </a:r>
            <a:endParaRPr/>
          </a:p>
          <a:p>
            <a:pPr indent="-171450" lvl="0" marL="171450" marR="0" rtl="0" algn="l">
              <a:spcBef>
                <a:spcPts val="600"/>
              </a:spcBef>
              <a:spcAft>
                <a:spcPts val="0"/>
              </a:spcAft>
              <a:buClr>
                <a:schemeClr val="accent1"/>
              </a:buClr>
              <a:buSzPts val="1400"/>
              <a:buFont typeface="Calibri"/>
              <a:buChar char="›"/>
            </a:pPr>
            <a:r>
              <a:rPr b="0" i="0" lang="en-US" sz="1400" u="none" cap="none" strike="noStrike">
                <a:solidFill>
                  <a:schemeClr val="dk1"/>
                </a:solidFill>
                <a:latin typeface="Calibri"/>
                <a:ea typeface="Calibri"/>
                <a:cs typeface="Calibri"/>
                <a:sym typeface="Calibri"/>
              </a:rPr>
              <a:t>LTV:CAC Ratio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
          <p:cNvSpPr txBox="1"/>
          <p:nvPr>
            <p:ph type="title"/>
          </p:nvPr>
        </p:nvSpPr>
        <p:spPr>
          <a:xfrm>
            <a:off x="1067928" y="0"/>
            <a:ext cx="11000785"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US"/>
              <a:t>Account Segmentation follows a six-step process, starting with data collection</a:t>
            </a:r>
            <a:endParaRPr/>
          </a:p>
        </p:txBody>
      </p:sp>
      <p:graphicFrame>
        <p:nvGraphicFramePr>
          <p:cNvPr id="888" name="Google Shape;888;p5"/>
          <p:cNvGraphicFramePr/>
          <p:nvPr/>
        </p:nvGraphicFramePr>
        <p:xfrm>
          <a:off x="285750" y="3243459"/>
          <a:ext cx="3000000" cy="3000000"/>
        </p:xfrm>
        <a:graphic>
          <a:graphicData uri="http://schemas.openxmlformats.org/drawingml/2006/table">
            <a:tbl>
              <a:tblPr bandRow="1" firstRow="1">
                <a:noFill/>
                <a:tableStyleId>{DD6AA980-1C5E-430F-A64A-5988D62C03D4}</a:tableStyleId>
              </a:tblPr>
              <a:tblGrid>
                <a:gridCol w="1885950"/>
                <a:gridCol w="1981200"/>
                <a:gridCol w="1943100"/>
                <a:gridCol w="1981200"/>
                <a:gridCol w="1981200"/>
                <a:gridCol w="1847850"/>
              </a:tblGrid>
              <a:tr h="3113800">
                <a:tc>
                  <a:txBody>
                    <a:bodyPr/>
                    <a:lstStyle/>
                    <a:p>
                      <a:pPr indent="-171450" lvl="0" marL="171450" marR="0" rtl="0" algn="l">
                        <a:lnSpc>
                          <a:spcPct val="100000"/>
                        </a:lnSpc>
                        <a:spcBef>
                          <a:spcPts val="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Source and validate customer-level data</a:t>
                      </a:r>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Source and validate transaction-level data</a:t>
                      </a:r>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Source and validate prospect data</a:t>
                      </a:r>
                      <a:endParaRPr/>
                    </a:p>
                  </a:txBody>
                  <a:tcPr marT="34350" marB="34350" marR="91450" marL="91450">
                    <a:lnL cap="flat" cmpd="sng" w="9525">
                      <a:solidFill>
                        <a:srgbClr val="000000">
                          <a:alpha val="0"/>
                        </a:srgbClr>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Clean and combine data in a BI tool or Excel</a:t>
                      </a:r>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Utilizing a BI tool will enable data and segmentation models to be more easily refreshed and expanded in the future</a:t>
                      </a:r>
                      <a:endParaRPr/>
                    </a:p>
                  </a:txBody>
                  <a:tcPr marT="34350" marB="34350"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Utilize internal and 3</a:t>
                      </a:r>
                      <a:r>
                        <a:rPr baseline="30000" lang="en-US" sz="1100">
                          <a:solidFill>
                            <a:schemeClr val="dk1"/>
                          </a:solidFill>
                          <a:latin typeface="Calibri"/>
                          <a:ea typeface="Calibri"/>
                          <a:cs typeface="Calibri"/>
                          <a:sym typeface="Calibri"/>
                        </a:rPr>
                        <a:t>rd</a:t>
                      </a:r>
                      <a:r>
                        <a:rPr lang="en-US" sz="1100">
                          <a:solidFill>
                            <a:schemeClr val="dk1"/>
                          </a:solidFill>
                          <a:latin typeface="Calibri"/>
                          <a:ea typeface="Calibri"/>
                          <a:cs typeface="Calibri"/>
                          <a:sym typeface="Calibri"/>
                        </a:rPr>
                        <a:t> party firmographic data to append key attributes to customer and prospect data</a:t>
                      </a:r>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Link enriched data back to cleansed customer and transaction data</a:t>
                      </a:r>
                      <a:endParaRPr/>
                    </a:p>
                  </a:txBody>
                  <a:tcPr marT="34350" marB="34350"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Analyze preliminary data to see which factors are most relevant in determining an account's propensity to buy</a:t>
                      </a:r>
                      <a:endParaRPr/>
                    </a:p>
                    <a:p>
                      <a:pPr indent="-171450" lvl="0" marL="171450" marR="0" rtl="0" algn="l">
                        <a:lnSpc>
                          <a:spcPct val="100000"/>
                        </a:lnSpc>
                        <a:spcBef>
                          <a:spcPts val="1200"/>
                        </a:spcBef>
                        <a:spcAft>
                          <a:spcPts val="0"/>
                        </a:spcAft>
                        <a:buClr>
                          <a:schemeClr val="accent1"/>
                        </a:buClr>
                        <a:buSzPts val="1100"/>
                        <a:buFont typeface="Calibri"/>
                        <a:buChar char="›"/>
                      </a:pPr>
                      <a:r>
                        <a:rPr b="1" lang="en-US" sz="1100">
                          <a:solidFill>
                            <a:schemeClr val="dk1"/>
                          </a:solidFill>
                          <a:latin typeface="Calibri"/>
                          <a:ea typeface="Calibri"/>
                          <a:cs typeface="Calibri"/>
                          <a:sym typeface="Calibri"/>
                        </a:rPr>
                        <a:t>Conduct regression analysis on numerical data to develop Propensity-to-Buy factors in order to develop account score</a:t>
                      </a:r>
                      <a:endParaRPr sz="1100">
                        <a:solidFill>
                          <a:schemeClr val="dk1"/>
                        </a:solidFill>
                        <a:latin typeface="Calibri"/>
                        <a:ea typeface="Calibri"/>
                        <a:cs typeface="Calibri"/>
                        <a:sym typeface="Calibri"/>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Define thresholds and key cohorts that need to be taken into consideration</a:t>
                      </a:r>
                      <a:endParaRPr/>
                    </a:p>
                  </a:txBody>
                  <a:tcPr marT="34350" marB="34350"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chemeClr val="accent1"/>
                        </a:buClr>
                        <a:buSzPts val="1100"/>
                        <a:buFont typeface="Calibri"/>
                        <a:buChar char="›"/>
                      </a:pPr>
                      <a:r>
                        <a:rPr b="1" lang="en-US" sz="1100">
                          <a:solidFill>
                            <a:schemeClr val="dk1"/>
                          </a:solidFill>
                          <a:latin typeface="Calibri"/>
                          <a:ea typeface="Calibri"/>
                          <a:cs typeface="Calibri"/>
                          <a:sym typeface="Calibri"/>
                        </a:rPr>
                        <a:t>Calculate potential within identified segments using frontier analysis</a:t>
                      </a:r>
                      <a:endParaRPr sz="1100">
                        <a:solidFill>
                          <a:schemeClr val="dk1"/>
                        </a:solidFill>
                        <a:latin typeface="Calibri"/>
                        <a:ea typeface="Calibri"/>
                        <a:cs typeface="Calibri"/>
                        <a:sym typeface="Calibri"/>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Apply spend potential and account score to prospect and customer list</a:t>
                      </a:r>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Prioritize accounts and develop ROAD model</a:t>
                      </a:r>
                      <a:endParaRPr/>
                    </a:p>
                  </a:txBody>
                  <a:tcPr marT="34350" marB="34350" marR="91450" marL="9145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171450" lvl="0" marL="171450" marR="0" rtl="0" algn="l">
                        <a:lnSpc>
                          <a:spcPct val="100000"/>
                        </a:lnSpc>
                        <a:spcBef>
                          <a:spcPts val="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Validate output of model with GTM stakeholders</a:t>
                      </a:r>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Based on the output, develop guiding principles for how the sales org, coverage model, and territories will be refined</a:t>
                      </a:r>
                      <a:endParaRPr/>
                    </a:p>
                    <a:p>
                      <a:pPr indent="-171450" lvl="0" marL="171450" marR="0" rtl="0" algn="l">
                        <a:lnSpc>
                          <a:spcPct val="100000"/>
                        </a:lnSpc>
                        <a:spcBef>
                          <a:spcPts val="1200"/>
                        </a:spcBef>
                        <a:spcAft>
                          <a:spcPts val="0"/>
                        </a:spcAft>
                        <a:buClr>
                          <a:schemeClr val="accent1"/>
                        </a:buClr>
                        <a:buSzPts val="1100"/>
                        <a:buFont typeface="Calibri"/>
                        <a:buChar char="›"/>
                      </a:pPr>
                      <a:r>
                        <a:rPr lang="en-US" sz="1100">
                          <a:solidFill>
                            <a:schemeClr val="dk1"/>
                          </a:solidFill>
                          <a:latin typeface="Calibri"/>
                          <a:ea typeface="Calibri"/>
                          <a:cs typeface="Calibri"/>
                          <a:sym typeface="Calibri"/>
                        </a:rPr>
                        <a:t>Transition data model to ongoing owner and implement a semiannual update cadence</a:t>
                      </a:r>
                      <a:endParaRPr/>
                    </a:p>
                    <a:p>
                      <a:pPr indent="0" lvl="0" marL="0" marR="0" rtl="0" algn="ctr">
                        <a:lnSpc>
                          <a:spcPct val="100000"/>
                        </a:lnSpc>
                        <a:spcBef>
                          <a:spcPts val="800"/>
                        </a:spcBef>
                        <a:spcAft>
                          <a:spcPts val="0"/>
                        </a:spcAft>
                        <a:buClr>
                          <a:schemeClr val="dk1"/>
                        </a:buClr>
                        <a:buSzPts val="1200"/>
                        <a:buFont typeface="Noto Sans Symbols"/>
                        <a:buNone/>
                      </a:pPr>
                      <a:r>
                        <a:t/>
                      </a:r>
                      <a:endParaRPr b="1" i="0" sz="1200" u="none" cap="none" strike="noStrike">
                        <a:solidFill>
                          <a:srgbClr val="4C4846"/>
                        </a:solidFill>
                        <a:latin typeface="Calibri"/>
                        <a:ea typeface="Calibri"/>
                        <a:cs typeface="Calibri"/>
                        <a:sym typeface="Calibri"/>
                      </a:endParaRPr>
                    </a:p>
                  </a:txBody>
                  <a:tcPr marT="34350" marB="34350" marR="91450" marL="91450">
                    <a:lnL cap="flat" cmpd="sng" w="9525">
                      <a:solidFill>
                        <a:srgbClr val="BFBFB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889" name="Google Shape;889;p5"/>
          <p:cNvSpPr/>
          <p:nvPr/>
        </p:nvSpPr>
        <p:spPr>
          <a:xfrm>
            <a:off x="285750" y="1837025"/>
            <a:ext cx="11620500" cy="994917"/>
          </a:xfrm>
          <a:prstGeom prst="rect">
            <a:avLst/>
          </a:prstGeom>
          <a:solidFill>
            <a:srgbClr val="2F414E">
              <a:alpha val="89803"/>
            </a:srgbClr>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pic>
        <p:nvPicPr>
          <p:cNvPr id="890" name="Google Shape;890;p5"/>
          <p:cNvPicPr preferRelativeResize="0"/>
          <p:nvPr/>
        </p:nvPicPr>
        <p:blipFill rotWithShape="1">
          <a:blip r:embed="rId3">
            <a:alphaModFix amt="51000"/>
          </a:blip>
          <a:srcRect b="46912" l="3724" r="88891" t="15121"/>
          <a:stretch/>
        </p:blipFill>
        <p:spPr>
          <a:xfrm>
            <a:off x="845468" y="2265732"/>
            <a:ext cx="754731" cy="573515"/>
          </a:xfrm>
          <a:custGeom>
            <a:rect b="b" l="l" r="r" t="t"/>
            <a:pathLst>
              <a:path extrusionOk="0" h="809288" w="886384">
                <a:moveTo>
                  <a:pt x="0" y="0"/>
                </a:moveTo>
                <a:lnTo>
                  <a:pt x="886384" y="0"/>
                </a:lnTo>
                <a:lnTo>
                  <a:pt x="886384" y="809288"/>
                </a:lnTo>
                <a:lnTo>
                  <a:pt x="0" y="809288"/>
                </a:lnTo>
                <a:close/>
              </a:path>
            </a:pathLst>
          </a:custGeom>
          <a:noFill/>
          <a:ln>
            <a:noFill/>
          </a:ln>
        </p:spPr>
      </p:pic>
      <p:pic>
        <p:nvPicPr>
          <p:cNvPr id="891" name="Google Shape;891;p5"/>
          <p:cNvPicPr preferRelativeResize="0"/>
          <p:nvPr/>
        </p:nvPicPr>
        <p:blipFill rotWithShape="1">
          <a:blip r:embed="rId3">
            <a:alphaModFix amt="51000"/>
          </a:blip>
          <a:srcRect b="46912" l="16442" r="76173" t="15121"/>
          <a:stretch/>
        </p:blipFill>
        <p:spPr>
          <a:xfrm>
            <a:off x="2778382" y="2265732"/>
            <a:ext cx="754731" cy="573515"/>
          </a:xfrm>
          <a:custGeom>
            <a:rect b="b" l="l" r="r" t="t"/>
            <a:pathLst>
              <a:path extrusionOk="0" h="809288" w="886384">
                <a:moveTo>
                  <a:pt x="0" y="0"/>
                </a:moveTo>
                <a:lnTo>
                  <a:pt x="886384" y="0"/>
                </a:lnTo>
                <a:lnTo>
                  <a:pt x="886384" y="809288"/>
                </a:lnTo>
                <a:lnTo>
                  <a:pt x="0" y="809288"/>
                </a:lnTo>
                <a:close/>
              </a:path>
            </a:pathLst>
          </a:custGeom>
          <a:noFill/>
          <a:ln>
            <a:noFill/>
          </a:ln>
        </p:spPr>
      </p:pic>
      <p:pic>
        <p:nvPicPr>
          <p:cNvPr id="892" name="Google Shape;892;p5"/>
          <p:cNvPicPr preferRelativeResize="0"/>
          <p:nvPr/>
        </p:nvPicPr>
        <p:blipFill rotWithShape="1">
          <a:blip r:embed="rId3">
            <a:alphaModFix amt="51000"/>
          </a:blip>
          <a:srcRect b="46912" l="28125" r="64489" t="15121"/>
          <a:stretch/>
        </p:blipFill>
        <p:spPr>
          <a:xfrm>
            <a:off x="4711296" y="2265732"/>
            <a:ext cx="754731" cy="573515"/>
          </a:xfrm>
          <a:custGeom>
            <a:rect b="b" l="l" r="r" t="t"/>
            <a:pathLst>
              <a:path extrusionOk="0" h="809288" w="886384">
                <a:moveTo>
                  <a:pt x="0" y="0"/>
                </a:moveTo>
                <a:lnTo>
                  <a:pt x="886384" y="0"/>
                </a:lnTo>
                <a:lnTo>
                  <a:pt x="886384" y="809288"/>
                </a:lnTo>
                <a:lnTo>
                  <a:pt x="0" y="809288"/>
                </a:lnTo>
                <a:close/>
              </a:path>
            </a:pathLst>
          </a:custGeom>
          <a:noFill/>
          <a:ln>
            <a:noFill/>
          </a:ln>
        </p:spPr>
      </p:pic>
      <p:pic>
        <p:nvPicPr>
          <p:cNvPr id="893" name="Google Shape;893;p5"/>
          <p:cNvPicPr preferRelativeResize="0"/>
          <p:nvPr/>
        </p:nvPicPr>
        <p:blipFill rotWithShape="1">
          <a:blip r:embed="rId3">
            <a:alphaModFix amt="51000"/>
          </a:blip>
          <a:srcRect b="46912" l="40401" r="52214" t="15121"/>
          <a:stretch/>
        </p:blipFill>
        <p:spPr>
          <a:xfrm>
            <a:off x="6644210" y="2265732"/>
            <a:ext cx="754731" cy="573515"/>
          </a:xfrm>
          <a:custGeom>
            <a:rect b="b" l="l" r="r" t="t"/>
            <a:pathLst>
              <a:path extrusionOk="0" h="809288" w="886384">
                <a:moveTo>
                  <a:pt x="0" y="0"/>
                </a:moveTo>
                <a:lnTo>
                  <a:pt x="886384" y="0"/>
                </a:lnTo>
                <a:lnTo>
                  <a:pt x="886384" y="809288"/>
                </a:lnTo>
                <a:lnTo>
                  <a:pt x="0" y="809288"/>
                </a:lnTo>
                <a:close/>
              </a:path>
            </a:pathLst>
          </a:custGeom>
          <a:noFill/>
          <a:ln>
            <a:noFill/>
          </a:ln>
        </p:spPr>
      </p:pic>
      <p:pic>
        <p:nvPicPr>
          <p:cNvPr id="894" name="Google Shape;894;p5"/>
          <p:cNvPicPr preferRelativeResize="0"/>
          <p:nvPr/>
        </p:nvPicPr>
        <p:blipFill rotWithShape="1">
          <a:blip r:embed="rId3">
            <a:alphaModFix amt="51000"/>
          </a:blip>
          <a:srcRect b="46912" l="52268" r="40348" t="15121"/>
          <a:stretch/>
        </p:blipFill>
        <p:spPr>
          <a:xfrm>
            <a:off x="8577124" y="2265732"/>
            <a:ext cx="754731" cy="573515"/>
          </a:xfrm>
          <a:custGeom>
            <a:rect b="b" l="l" r="r" t="t"/>
            <a:pathLst>
              <a:path extrusionOk="0" h="809288" w="886384">
                <a:moveTo>
                  <a:pt x="0" y="0"/>
                </a:moveTo>
                <a:lnTo>
                  <a:pt x="886384" y="0"/>
                </a:lnTo>
                <a:lnTo>
                  <a:pt x="886384" y="809288"/>
                </a:lnTo>
                <a:lnTo>
                  <a:pt x="0" y="809288"/>
                </a:lnTo>
                <a:close/>
              </a:path>
            </a:pathLst>
          </a:custGeom>
          <a:noFill/>
          <a:ln>
            <a:noFill/>
          </a:ln>
        </p:spPr>
      </p:pic>
      <p:pic>
        <p:nvPicPr>
          <p:cNvPr id="895" name="Google Shape;895;p5"/>
          <p:cNvPicPr preferRelativeResize="0"/>
          <p:nvPr/>
        </p:nvPicPr>
        <p:blipFill rotWithShape="1">
          <a:blip r:embed="rId3">
            <a:alphaModFix amt="51000"/>
          </a:blip>
          <a:srcRect b="46912" l="64511" r="28104" t="15121"/>
          <a:stretch/>
        </p:blipFill>
        <p:spPr>
          <a:xfrm>
            <a:off x="10510037" y="2265732"/>
            <a:ext cx="754731" cy="573515"/>
          </a:xfrm>
          <a:custGeom>
            <a:rect b="b" l="l" r="r" t="t"/>
            <a:pathLst>
              <a:path extrusionOk="0" h="809288" w="886384">
                <a:moveTo>
                  <a:pt x="0" y="0"/>
                </a:moveTo>
                <a:lnTo>
                  <a:pt x="886384" y="0"/>
                </a:lnTo>
                <a:lnTo>
                  <a:pt x="886384" y="809288"/>
                </a:lnTo>
                <a:lnTo>
                  <a:pt x="0" y="809288"/>
                </a:lnTo>
                <a:close/>
              </a:path>
            </a:pathLst>
          </a:custGeom>
          <a:noFill/>
          <a:ln>
            <a:noFill/>
          </a:ln>
        </p:spPr>
      </p:pic>
      <p:cxnSp>
        <p:nvCxnSpPr>
          <p:cNvPr id="896" name="Google Shape;896;p5"/>
          <p:cNvCxnSpPr/>
          <p:nvPr/>
        </p:nvCxnSpPr>
        <p:spPr>
          <a:xfrm>
            <a:off x="2181135" y="1837025"/>
            <a:ext cx="0" cy="1002222"/>
          </a:xfrm>
          <a:prstGeom prst="straightConnector1">
            <a:avLst/>
          </a:prstGeom>
          <a:noFill/>
          <a:ln cap="flat" cmpd="sng" w="12700">
            <a:solidFill>
              <a:schemeClr val="lt1"/>
            </a:solidFill>
            <a:prstDash val="solid"/>
            <a:miter lim="800000"/>
            <a:headEnd len="sm" w="sm" type="none"/>
            <a:tailEnd len="sm" w="sm" type="none"/>
          </a:ln>
        </p:spPr>
      </p:cxnSp>
      <p:cxnSp>
        <p:nvCxnSpPr>
          <p:cNvPr id="897" name="Google Shape;897;p5"/>
          <p:cNvCxnSpPr/>
          <p:nvPr/>
        </p:nvCxnSpPr>
        <p:spPr>
          <a:xfrm>
            <a:off x="4147095" y="1837025"/>
            <a:ext cx="0" cy="1002222"/>
          </a:xfrm>
          <a:prstGeom prst="straightConnector1">
            <a:avLst/>
          </a:prstGeom>
          <a:noFill/>
          <a:ln cap="flat" cmpd="sng" w="12700">
            <a:solidFill>
              <a:schemeClr val="lt1"/>
            </a:solidFill>
            <a:prstDash val="solid"/>
            <a:miter lim="800000"/>
            <a:headEnd len="sm" w="sm" type="none"/>
            <a:tailEnd len="sm" w="sm" type="none"/>
          </a:ln>
        </p:spPr>
      </p:cxnSp>
      <p:cxnSp>
        <p:nvCxnSpPr>
          <p:cNvPr id="898" name="Google Shape;898;p5"/>
          <p:cNvCxnSpPr/>
          <p:nvPr/>
        </p:nvCxnSpPr>
        <p:spPr>
          <a:xfrm>
            <a:off x="6097815" y="1837025"/>
            <a:ext cx="0" cy="1002222"/>
          </a:xfrm>
          <a:prstGeom prst="straightConnector1">
            <a:avLst/>
          </a:prstGeom>
          <a:noFill/>
          <a:ln cap="flat" cmpd="sng" w="12700">
            <a:solidFill>
              <a:schemeClr val="lt1"/>
            </a:solidFill>
            <a:prstDash val="solid"/>
            <a:miter lim="800000"/>
            <a:headEnd len="sm" w="sm" type="none"/>
            <a:tailEnd len="sm" w="sm" type="none"/>
          </a:ln>
        </p:spPr>
      </p:cxnSp>
      <p:cxnSp>
        <p:nvCxnSpPr>
          <p:cNvPr id="899" name="Google Shape;899;p5"/>
          <p:cNvCxnSpPr/>
          <p:nvPr/>
        </p:nvCxnSpPr>
        <p:spPr>
          <a:xfrm>
            <a:off x="8056155" y="1837025"/>
            <a:ext cx="0" cy="1002222"/>
          </a:xfrm>
          <a:prstGeom prst="straightConnector1">
            <a:avLst/>
          </a:prstGeom>
          <a:noFill/>
          <a:ln cap="flat" cmpd="sng" w="12700">
            <a:solidFill>
              <a:schemeClr val="lt1"/>
            </a:solidFill>
            <a:prstDash val="solid"/>
            <a:miter lim="800000"/>
            <a:headEnd len="sm" w="sm" type="none"/>
            <a:tailEnd len="sm" w="sm" type="none"/>
          </a:ln>
        </p:spPr>
      </p:cxnSp>
      <p:cxnSp>
        <p:nvCxnSpPr>
          <p:cNvPr id="900" name="Google Shape;900;p5"/>
          <p:cNvCxnSpPr/>
          <p:nvPr/>
        </p:nvCxnSpPr>
        <p:spPr>
          <a:xfrm>
            <a:off x="10014495" y="1837025"/>
            <a:ext cx="0" cy="1002222"/>
          </a:xfrm>
          <a:prstGeom prst="straightConnector1">
            <a:avLst/>
          </a:prstGeom>
          <a:noFill/>
          <a:ln cap="flat" cmpd="sng" w="12700">
            <a:solidFill>
              <a:schemeClr val="lt1"/>
            </a:solidFill>
            <a:prstDash val="solid"/>
            <a:miter lim="800000"/>
            <a:headEnd len="sm" w="sm" type="none"/>
            <a:tailEnd len="sm" w="sm" type="none"/>
          </a:ln>
        </p:spPr>
      </p:cxnSp>
      <p:sp>
        <p:nvSpPr>
          <p:cNvPr id="901" name="Google Shape;901;p5"/>
          <p:cNvSpPr txBox="1"/>
          <p:nvPr/>
        </p:nvSpPr>
        <p:spPr>
          <a:xfrm>
            <a:off x="635119" y="1912156"/>
            <a:ext cx="1410718" cy="338554"/>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D9A800"/>
              </a:buClr>
              <a:buSzPts val="1600"/>
              <a:buFont typeface="Calibri"/>
              <a:buNone/>
            </a:pPr>
            <a:r>
              <a:rPr b="1" i="0" lang="en-US" sz="1600" u="none" cap="none" strike="noStrike">
                <a:solidFill>
                  <a:srgbClr val="D9A800"/>
                </a:solidFill>
                <a:latin typeface="Calibri"/>
                <a:ea typeface="Calibri"/>
                <a:cs typeface="Calibri"/>
                <a:sym typeface="Calibri"/>
              </a:rPr>
              <a:t>Data Collection</a:t>
            </a:r>
            <a:endParaRPr/>
          </a:p>
        </p:txBody>
      </p:sp>
      <p:sp>
        <p:nvSpPr>
          <p:cNvPr id="902" name="Google Shape;902;p5"/>
          <p:cNvSpPr txBox="1"/>
          <p:nvPr/>
        </p:nvSpPr>
        <p:spPr>
          <a:xfrm>
            <a:off x="6439534" y="1912156"/>
            <a:ext cx="1410718" cy="338554"/>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D9A800"/>
              </a:buClr>
              <a:buSzPts val="1600"/>
              <a:buFont typeface="Calibri"/>
              <a:buNone/>
            </a:pPr>
            <a:r>
              <a:rPr b="1" i="0" lang="en-US" sz="1600" u="none" cap="none" strike="noStrike">
                <a:solidFill>
                  <a:srgbClr val="D9A800"/>
                </a:solidFill>
                <a:latin typeface="Calibri"/>
                <a:ea typeface="Calibri"/>
                <a:cs typeface="Calibri"/>
                <a:sym typeface="Calibri"/>
              </a:rPr>
              <a:t>Data Analysis</a:t>
            </a:r>
            <a:endParaRPr/>
          </a:p>
        </p:txBody>
      </p:sp>
      <p:sp>
        <p:nvSpPr>
          <p:cNvPr id="903" name="Google Shape;903;p5"/>
          <p:cNvSpPr txBox="1"/>
          <p:nvPr/>
        </p:nvSpPr>
        <p:spPr>
          <a:xfrm>
            <a:off x="2557398" y="1912156"/>
            <a:ext cx="1410718" cy="338554"/>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D9A800"/>
              </a:buClr>
              <a:buSzPts val="1600"/>
              <a:buFont typeface="Calibri"/>
              <a:buNone/>
            </a:pPr>
            <a:r>
              <a:rPr b="1" i="0" lang="en-US" sz="1600" u="none" cap="none" strike="noStrike">
                <a:solidFill>
                  <a:srgbClr val="D9A800"/>
                </a:solidFill>
                <a:latin typeface="Calibri"/>
                <a:ea typeface="Calibri"/>
                <a:cs typeface="Calibri"/>
                <a:sym typeface="Calibri"/>
              </a:rPr>
              <a:t>Data Cleansing</a:t>
            </a:r>
            <a:endParaRPr/>
          </a:p>
        </p:txBody>
      </p:sp>
      <p:sp>
        <p:nvSpPr>
          <p:cNvPr id="904" name="Google Shape;904;p5"/>
          <p:cNvSpPr txBox="1"/>
          <p:nvPr/>
        </p:nvSpPr>
        <p:spPr>
          <a:xfrm>
            <a:off x="4437942" y="1912156"/>
            <a:ext cx="1563172" cy="338554"/>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D9A800"/>
              </a:buClr>
              <a:buSzPts val="1600"/>
              <a:buFont typeface="Calibri"/>
              <a:buNone/>
            </a:pPr>
            <a:r>
              <a:rPr b="1" i="0" lang="en-US" sz="1600" u="none" cap="none" strike="noStrike">
                <a:solidFill>
                  <a:srgbClr val="D9A800"/>
                </a:solidFill>
                <a:latin typeface="Calibri"/>
                <a:ea typeface="Calibri"/>
                <a:cs typeface="Calibri"/>
                <a:sym typeface="Calibri"/>
              </a:rPr>
              <a:t>Data Enrichment</a:t>
            </a:r>
            <a:endParaRPr/>
          </a:p>
        </p:txBody>
      </p:sp>
      <p:sp>
        <p:nvSpPr>
          <p:cNvPr id="905" name="Google Shape;905;p5"/>
          <p:cNvSpPr txBox="1"/>
          <p:nvPr/>
        </p:nvSpPr>
        <p:spPr>
          <a:xfrm>
            <a:off x="8354147" y="1912156"/>
            <a:ext cx="1484606" cy="500137"/>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D9A800"/>
              </a:buClr>
              <a:buSzPts val="1600"/>
              <a:buFont typeface="Calibri"/>
              <a:buNone/>
            </a:pPr>
            <a:r>
              <a:rPr b="1" i="0" lang="en-US" sz="1600" u="none" cap="none" strike="noStrike">
                <a:solidFill>
                  <a:srgbClr val="D9A800"/>
                </a:solidFill>
                <a:latin typeface="Calibri"/>
                <a:ea typeface="Calibri"/>
                <a:cs typeface="Calibri"/>
                <a:sym typeface="Calibri"/>
              </a:rPr>
              <a:t>Data Modeling </a:t>
            </a:r>
            <a:r>
              <a:rPr b="1" i="0" lang="en-US" sz="1050" u="none" cap="none" strike="noStrike">
                <a:solidFill>
                  <a:srgbClr val="D9A800"/>
                </a:solidFill>
                <a:latin typeface="Calibri"/>
                <a:ea typeface="Calibri"/>
                <a:cs typeface="Calibri"/>
                <a:sym typeface="Calibri"/>
              </a:rPr>
              <a:t>(Segmentation Analysis)</a:t>
            </a:r>
            <a:endParaRPr b="1" i="0" sz="1600" u="none" cap="none" strike="noStrike">
              <a:solidFill>
                <a:srgbClr val="D9A800"/>
              </a:solidFill>
              <a:latin typeface="Calibri"/>
              <a:ea typeface="Calibri"/>
              <a:cs typeface="Calibri"/>
              <a:sym typeface="Calibri"/>
            </a:endParaRPr>
          </a:p>
        </p:txBody>
      </p:sp>
      <p:sp>
        <p:nvSpPr>
          <p:cNvPr id="906" name="Google Shape;906;p5"/>
          <p:cNvSpPr txBox="1"/>
          <p:nvPr/>
        </p:nvSpPr>
        <p:spPr>
          <a:xfrm>
            <a:off x="10255013" y="1912156"/>
            <a:ext cx="1618275" cy="584775"/>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D9A800"/>
              </a:buClr>
              <a:buSzPts val="1600"/>
              <a:buFont typeface="Calibri"/>
              <a:buNone/>
            </a:pPr>
            <a:r>
              <a:rPr b="1" i="0" lang="en-US" sz="1600" u="none" cap="none" strike="noStrike">
                <a:solidFill>
                  <a:srgbClr val="D9A800"/>
                </a:solidFill>
                <a:latin typeface="Calibri"/>
                <a:ea typeface="Calibri"/>
                <a:cs typeface="Calibri"/>
                <a:sym typeface="Calibri"/>
              </a:rPr>
              <a:t>Validation &amp; Activation</a:t>
            </a:r>
            <a:endParaRPr/>
          </a:p>
        </p:txBody>
      </p:sp>
      <p:sp>
        <p:nvSpPr>
          <p:cNvPr id="907" name="Google Shape;907;p5"/>
          <p:cNvSpPr/>
          <p:nvPr/>
        </p:nvSpPr>
        <p:spPr>
          <a:xfrm>
            <a:off x="628113" y="1411081"/>
            <a:ext cx="608232" cy="425944"/>
          </a:xfrm>
          <a:prstGeom prst="round2SameRect">
            <a:avLst>
              <a:gd fmla="val 16667" name="adj1"/>
              <a:gd fmla="val 0" name="adj2"/>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08" name="Google Shape;908;p5"/>
          <p:cNvSpPr/>
          <p:nvPr/>
        </p:nvSpPr>
        <p:spPr>
          <a:xfrm>
            <a:off x="2550714" y="1411081"/>
            <a:ext cx="608232" cy="425944"/>
          </a:xfrm>
          <a:prstGeom prst="round2SameRect">
            <a:avLst>
              <a:gd fmla="val 16667" name="adj1"/>
              <a:gd fmla="val 0" name="adj2"/>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09" name="Google Shape;909;p5"/>
          <p:cNvSpPr/>
          <p:nvPr/>
        </p:nvSpPr>
        <p:spPr>
          <a:xfrm>
            <a:off x="4439997" y="1411081"/>
            <a:ext cx="608232" cy="425944"/>
          </a:xfrm>
          <a:prstGeom prst="round2SameRect">
            <a:avLst>
              <a:gd fmla="val 16667" name="adj1"/>
              <a:gd fmla="val 0" name="adj2"/>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10" name="Google Shape;910;p5"/>
          <p:cNvSpPr/>
          <p:nvPr/>
        </p:nvSpPr>
        <p:spPr>
          <a:xfrm>
            <a:off x="6443367" y="1411081"/>
            <a:ext cx="608232" cy="425944"/>
          </a:xfrm>
          <a:prstGeom prst="round2SameRect">
            <a:avLst>
              <a:gd fmla="val 16667" name="adj1"/>
              <a:gd fmla="val 0" name="adj2"/>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11" name="Google Shape;911;p5"/>
          <p:cNvSpPr/>
          <p:nvPr/>
        </p:nvSpPr>
        <p:spPr>
          <a:xfrm>
            <a:off x="8360008" y="1411081"/>
            <a:ext cx="608232" cy="425944"/>
          </a:xfrm>
          <a:prstGeom prst="round2SameRect">
            <a:avLst>
              <a:gd fmla="val 16667" name="adj1"/>
              <a:gd fmla="val 0" name="adj2"/>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12" name="Google Shape;912;p5"/>
          <p:cNvSpPr/>
          <p:nvPr/>
        </p:nvSpPr>
        <p:spPr>
          <a:xfrm>
            <a:off x="10252763" y="1411081"/>
            <a:ext cx="608232" cy="425944"/>
          </a:xfrm>
          <a:prstGeom prst="round2SameRect">
            <a:avLst>
              <a:gd fmla="val 16667" name="adj1"/>
              <a:gd fmla="val 0" name="adj2"/>
            </a:avLst>
          </a:prstGeom>
          <a:solidFill>
            <a:schemeClr val="accent1"/>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13" name="Google Shape;913;p5"/>
          <p:cNvSpPr/>
          <p:nvPr/>
        </p:nvSpPr>
        <p:spPr>
          <a:xfrm>
            <a:off x="285751" y="2823812"/>
            <a:ext cx="11620499" cy="332398"/>
          </a:xfrm>
          <a:prstGeom prst="rect">
            <a:avLst/>
          </a:prstGeom>
          <a:solidFill>
            <a:srgbClr val="D8D8D8"/>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4C4846"/>
              </a:buClr>
              <a:buSzPts val="1200"/>
              <a:buFont typeface="Calibri"/>
              <a:buNone/>
            </a:pPr>
            <a:r>
              <a:rPr b="1" i="0" lang="en-US" sz="1200" u="none" cap="none" strike="noStrike">
                <a:solidFill>
                  <a:srgbClr val="4C4846"/>
                </a:solidFill>
                <a:latin typeface="Calibri"/>
                <a:ea typeface="Calibri"/>
                <a:cs typeface="Calibri"/>
                <a:sym typeface="Calibri"/>
              </a:rPr>
              <a:t>Description:</a:t>
            </a:r>
            <a:endParaRPr/>
          </a:p>
        </p:txBody>
      </p:sp>
      <p:grpSp>
        <p:nvGrpSpPr>
          <p:cNvPr id="914" name="Google Shape;914;p5"/>
          <p:cNvGrpSpPr/>
          <p:nvPr/>
        </p:nvGrpSpPr>
        <p:grpSpPr>
          <a:xfrm>
            <a:off x="795704" y="1525628"/>
            <a:ext cx="273050" cy="234950"/>
            <a:chOff x="6461125" y="2533650"/>
            <a:chExt cx="273050" cy="234950"/>
          </a:xfrm>
        </p:grpSpPr>
        <p:sp>
          <p:nvSpPr>
            <p:cNvPr id="915" name="Google Shape;915;p5"/>
            <p:cNvSpPr/>
            <p:nvPr/>
          </p:nvSpPr>
          <p:spPr>
            <a:xfrm>
              <a:off x="6461125" y="2533650"/>
              <a:ext cx="273050" cy="168275"/>
            </a:xfrm>
            <a:custGeom>
              <a:rect b="b" l="l" r="r" t="t"/>
              <a:pathLst>
                <a:path extrusionOk="0" h="529" w="861">
                  <a:moveTo>
                    <a:pt x="668" y="145"/>
                  </a:moveTo>
                  <a:lnTo>
                    <a:pt x="659" y="128"/>
                  </a:lnTo>
                  <a:lnTo>
                    <a:pt x="649" y="112"/>
                  </a:lnTo>
                  <a:lnTo>
                    <a:pt x="638" y="99"/>
                  </a:lnTo>
                  <a:lnTo>
                    <a:pt x="626" y="85"/>
                  </a:lnTo>
                  <a:lnTo>
                    <a:pt x="613" y="72"/>
                  </a:lnTo>
                  <a:lnTo>
                    <a:pt x="599" y="60"/>
                  </a:lnTo>
                  <a:lnTo>
                    <a:pt x="584" y="48"/>
                  </a:lnTo>
                  <a:lnTo>
                    <a:pt x="569" y="38"/>
                  </a:lnTo>
                  <a:lnTo>
                    <a:pt x="553" y="30"/>
                  </a:lnTo>
                  <a:lnTo>
                    <a:pt x="537" y="22"/>
                  </a:lnTo>
                  <a:lnTo>
                    <a:pt x="521" y="15"/>
                  </a:lnTo>
                  <a:lnTo>
                    <a:pt x="503" y="10"/>
                  </a:lnTo>
                  <a:lnTo>
                    <a:pt x="486" y="5"/>
                  </a:lnTo>
                  <a:lnTo>
                    <a:pt x="467" y="2"/>
                  </a:lnTo>
                  <a:lnTo>
                    <a:pt x="449" y="0"/>
                  </a:lnTo>
                  <a:lnTo>
                    <a:pt x="431" y="0"/>
                  </a:lnTo>
                  <a:lnTo>
                    <a:pt x="418" y="0"/>
                  </a:lnTo>
                  <a:lnTo>
                    <a:pt x="405" y="1"/>
                  </a:lnTo>
                  <a:lnTo>
                    <a:pt x="393" y="2"/>
                  </a:lnTo>
                  <a:lnTo>
                    <a:pt x="381" y="4"/>
                  </a:lnTo>
                  <a:lnTo>
                    <a:pt x="369" y="6"/>
                  </a:lnTo>
                  <a:lnTo>
                    <a:pt x="357" y="10"/>
                  </a:lnTo>
                  <a:lnTo>
                    <a:pt x="345" y="14"/>
                  </a:lnTo>
                  <a:lnTo>
                    <a:pt x="334" y="17"/>
                  </a:lnTo>
                  <a:lnTo>
                    <a:pt x="323" y="22"/>
                  </a:lnTo>
                  <a:lnTo>
                    <a:pt x="312" y="27"/>
                  </a:lnTo>
                  <a:lnTo>
                    <a:pt x="301" y="33"/>
                  </a:lnTo>
                  <a:lnTo>
                    <a:pt x="290" y="38"/>
                  </a:lnTo>
                  <a:lnTo>
                    <a:pt x="271" y="52"/>
                  </a:lnTo>
                  <a:lnTo>
                    <a:pt x="253" y="67"/>
                  </a:lnTo>
                  <a:lnTo>
                    <a:pt x="236" y="84"/>
                  </a:lnTo>
                  <a:lnTo>
                    <a:pt x="220" y="102"/>
                  </a:lnTo>
                  <a:lnTo>
                    <a:pt x="206" y="121"/>
                  </a:lnTo>
                  <a:lnTo>
                    <a:pt x="194" y="141"/>
                  </a:lnTo>
                  <a:lnTo>
                    <a:pt x="189" y="153"/>
                  </a:lnTo>
                  <a:lnTo>
                    <a:pt x="183" y="164"/>
                  </a:lnTo>
                  <a:lnTo>
                    <a:pt x="179" y="175"/>
                  </a:lnTo>
                  <a:lnTo>
                    <a:pt x="176" y="186"/>
                  </a:lnTo>
                  <a:lnTo>
                    <a:pt x="171" y="198"/>
                  </a:lnTo>
                  <a:lnTo>
                    <a:pt x="169" y="210"/>
                  </a:lnTo>
                  <a:lnTo>
                    <a:pt x="167" y="223"/>
                  </a:lnTo>
                  <a:lnTo>
                    <a:pt x="165" y="235"/>
                  </a:lnTo>
                  <a:lnTo>
                    <a:pt x="157" y="235"/>
                  </a:lnTo>
                  <a:lnTo>
                    <a:pt x="150" y="235"/>
                  </a:lnTo>
                  <a:lnTo>
                    <a:pt x="135" y="235"/>
                  </a:lnTo>
                  <a:lnTo>
                    <a:pt x="120" y="237"/>
                  </a:lnTo>
                  <a:lnTo>
                    <a:pt x="106" y="241"/>
                  </a:lnTo>
                  <a:lnTo>
                    <a:pt x="92" y="247"/>
                  </a:lnTo>
                  <a:lnTo>
                    <a:pt x="79" y="253"/>
                  </a:lnTo>
                  <a:lnTo>
                    <a:pt x="66" y="261"/>
                  </a:lnTo>
                  <a:lnTo>
                    <a:pt x="54" y="269"/>
                  </a:lnTo>
                  <a:lnTo>
                    <a:pt x="44" y="279"/>
                  </a:lnTo>
                  <a:lnTo>
                    <a:pt x="34" y="289"/>
                  </a:lnTo>
                  <a:lnTo>
                    <a:pt x="26" y="300"/>
                  </a:lnTo>
                  <a:lnTo>
                    <a:pt x="18" y="313"/>
                  </a:lnTo>
                  <a:lnTo>
                    <a:pt x="12" y="326"/>
                  </a:lnTo>
                  <a:lnTo>
                    <a:pt x="7" y="340"/>
                  </a:lnTo>
                  <a:lnTo>
                    <a:pt x="3" y="355"/>
                  </a:lnTo>
                  <a:lnTo>
                    <a:pt x="1" y="370"/>
                  </a:lnTo>
                  <a:lnTo>
                    <a:pt x="0" y="385"/>
                  </a:lnTo>
                  <a:lnTo>
                    <a:pt x="1" y="398"/>
                  </a:lnTo>
                  <a:lnTo>
                    <a:pt x="2" y="409"/>
                  </a:lnTo>
                  <a:lnTo>
                    <a:pt x="3" y="420"/>
                  </a:lnTo>
                  <a:lnTo>
                    <a:pt x="5" y="430"/>
                  </a:lnTo>
                  <a:lnTo>
                    <a:pt x="8" y="440"/>
                  </a:lnTo>
                  <a:lnTo>
                    <a:pt x="12" y="449"/>
                  </a:lnTo>
                  <a:lnTo>
                    <a:pt x="16" y="457"/>
                  </a:lnTo>
                  <a:lnTo>
                    <a:pt x="20" y="465"/>
                  </a:lnTo>
                  <a:lnTo>
                    <a:pt x="26" y="472"/>
                  </a:lnTo>
                  <a:lnTo>
                    <a:pt x="31" y="478"/>
                  </a:lnTo>
                  <a:lnTo>
                    <a:pt x="36" y="485"/>
                  </a:lnTo>
                  <a:lnTo>
                    <a:pt x="42" y="490"/>
                  </a:lnTo>
                  <a:lnTo>
                    <a:pt x="54" y="500"/>
                  </a:lnTo>
                  <a:lnTo>
                    <a:pt x="67" y="508"/>
                  </a:lnTo>
                  <a:lnTo>
                    <a:pt x="80" y="515"/>
                  </a:lnTo>
                  <a:lnTo>
                    <a:pt x="94" y="519"/>
                  </a:lnTo>
                  <a:lnTo>
                    <a:pt x="107" y="522"/>
                  </a:lnTo>
                  <a:lnTo>
                    <a:pt x="119" y="525"/>
                  </a:lnTo>
                  <a:lnTo>
                    <a:pt x="140" y="528"/>
                  </a:lnTo>
                  <a:lnTo>
                    <a:pt x="154" y="529"/>
                  </a:lnTo>
                  <a:lnTo>
                    <a:pt x="159" y="529"/>
                  </a:lnTo>
                  <a:lnTo>
                    <a:pt x="160" y="529"/>
                  </a:lnTo>
                  <a:lnTo>
                    <a:pt x="191" y="529"/>
                  </a:lnTo>
                  <a:lnTo>
                    <a:pt x="191" y="516"/>
                  </a:lnTo>
                  <a:lnTo>
                    <a:pt x="192" y="504"/>
                  </a:lnTo>
                  <a:lnTo>
                    <a:pt x="194" y="492"/>
                  </a:lnTo>
                  <a:lnTo>
                    <a:pt x="196" y="480"/>
                  </a:lnTo>
                  <a:lnTo>
                    <a:pt x="198" y="469"/>
                  </a:lnTo>
                  <a:lnTo>
                    <a:pt x="201" y="457"/>
                  </a:lnTo>
                  <a:lnTo>
                    <a:pt x="206" y="446"/>
                  </a:lnTo>
                  <a:lnTo>
                    <a:pt x="210" y="435"/>
                  </a:lnTo>
                  <a:lnTo>
                    <a:pt x="214" y="425"/>
                  </a:lnTo>
                  <a:lnTo>
                    <a:pt x="220" y="414"/>
                  </a:lnTo>
                  <a:lnTo>
                    <a:pt x="226" y="404"/>
                  </a:lnTo>
                  <a:lnTo>
                    <a:pt x="231" y="395"/>
                  </a:lnTo>
                  <a:lnTo>
                    <a:pt x="239" y="385"/>
                  </a:lnTo>
                  <a:lnTo>
                    <a:pt x="245" y="376"/>
                  </a:lnTo>
                  <a:lnTo>
                    <a:pt x="253" y="368"/>
                  </a:lnTo>
                  <a:lnTo>
                    <a:pt x="261" y="359"/>
                  </a:lnTo>
                  <a:lnTo>
                    <a:pt x="269" y="351"/>
                  </a:lnTo>
                  <a:lnTo>
                    <a:pt x="279" y="343"/>
                  </a:lnTo>
                  <a:lnTo>
                    <a:pt x="287" y="337"/>
                  </a:lnTo>
                  <a:lnTo>
                    <a:pt x="297" y="330"/>
                  </a:lnTo>
                  <a:lnTo>
                    <a:pt x="307" y="324"/>
                  </a:lnTo>
                  <a:lnTo>
                    <a:pt x="316" y="317"/>
                  </a:lnTo>
                  <a:lnTo>
                    <a:pt x="327" y="312"/>
                  </a:lnTo>
                  <a:lnTo>
                    <a:pt x="338" y="308"/>
                  </a:lnTo>
                  <a:lnTo>
                    <a:pt x="348" y="303"/>
                  </a:lnTo>
                  <a:lnTo>
                    <a:pt x="359" y="299"/>
                  </a:lnTo>
                  <a:lnTo>
                    <a:pt x="371" y="296"/>
                  </a:lnTo>
                  <a:lnTo>
                    <a:pt x="383" y="294"/>
                  </a:lnTo>
                  <a:lnTo>
                    <a:pt x="394" y="292"/>
                  </a:lnTo>
                  <a:lnTo>
                    <a:pt x="406" y="291"/>
                  </a:lnTo>
                  <a:lnTo>
                    <a:pt x="418" y="289"/>
                  </a:lnTo>
                  <a:lnTo>
                    <a:pt x="431" y="288"/>
                  </a:lnTo>
                  <a:lnTo>
                    <a:pt x="443" y="289"/>
                  </a:lnTo>
                  <a:lnTo>
                    <a:pt x="455" y="291"/>
                  </a:lnTo>
                  <a:lnTo>
                    <a:pt x="467" y="292"/>
                  </a:lnTo>
                  <a:lnTo>
                    <a:pt x="479" y="294"/>
                  </a:lnTo>
                  <a:lnTo>
                    <a:pt x="490" y="296"/>
                  </a:lnTo>
                  <a:lnTo>
                    <a:pt x="502" y="299"/>
                  </a:lnTo>
                  <a:lnTo>
                    <a:pt x="512" y="303"/>
                  </a:lnTo>
                  <a:lnTo>
                    <a:pt x="524" y="308"/>
                  </a:lnTo>
                  <a:lnTo>
                    <a:pt x="534" y="312"/>
                  </a:lnTo>
                  <a:lnTo>
                    <a:pt x="545" y="317"/>
                  </a:lnTo>
                  <a:lnTo>
                    <a:pt x="554" y="324"/>
                  </a:lnTo>
                  <a:lnTo>
                    <a:pt x="564" y="330"/>
                  </a:lnTo>
                  <a:lnTo>
                    <a:pt x="574" y="337"/>
                  </a:lnTo>
                  <a:lnTo>
                    <a:pt x="583" y="343"/>
                  </a:lnTo>
                  <a:lnTo>
                    <a:pt x="592" y="351"/>
                  </a:lnTo>
                  <a:lnTo>
                    <a:pt x="600" y="359"/>
                  </a:lnTo>
                  <a:lnTo>
                    <a:pt x="608" y="368"/>
                  </a:lnTo>
                  <a:lnTo>
                    <a:pt x="615" y="376"/>
                  </a:lnTo>
                  <a:lnTo>
                    <a:pt x="623" y="385"/>
                  </a:lnTo>
                  <a:lnTo>
                    <a:pt x="629" y="395"/>
                  </a:lnTo>
                  <a:lnTo>
                    <a:pt x="636" y="404"/>
                  </a:lnTo>
                  <a:lnTo>
                    <a:pt x="641" y="414"/>
                  </a:lnTo>
                  <a:lnTo>
                    <a:pt x="647" y="425"/>
                  </a:lnTo>
                  <a:lnTo>
                    <a:pt x="651" y="435"/>
                  </a:lnTo>
                  <a:lnTo>
                    <a:pt x="655" y="446"/>
                  </a:lnTo>
                  <a:lnTo>
                    <a:pt x="659" y="457"/>
                  </a:lnTo>
                  <a:lnTo>
                    <a:pt x="663" y="469"/>
                  </a:lnTo>
                  <a:lnTo>
                    <a:pt x="666" y="480"/>
                  </a:lnTo>
                  <a:lnTo>
                    <a:pt x="668" y="492"/>
                  </a:lnTo>
                  <a:lnTo>
                    <a:pt x="669" y="504"/>
                  </a:lnTo>
                  <a:lnTo>
                    <a:pt x="670" y="516"/>
                  </a:lnTo>
                  <a:lnTo>
                    <a:pt x="670" y="529"/>
                  </a:lnTo>
                  <a:lnTo>
                    <a:pt x="685" y="529"/>
                  </a:lnTo>
                  <a:lnTo>
                    <a:pt x="693" y="528"/>
                  </a:lnTo>
                  <a:lnTo>
                    <a:pt x="713" y="523"/>
                  </a:lnTo>
                  <a:lnTo>
                    <a:pt x="727" y="519"/>
                  </a:lnTo>
                  <a:lnTo>
                    <a:pt x="741" y="514"/>
                  </a:lnTo>
                  <a:lnTo>
                    <a:pt x="757" y="507"/>
                  </a:lnTo>
                  <a:lnTo>
                    <a:pt x="773" y="499"/>
                  </a:lnTo>
                  <a:lnTo>
                    <a:pt x="790" y="488"/>
                  </a:lnTo>
                  <a:lnTo>
                    <a:pt x="805" y="475"/>
                  </a:lnTo>
                  <a:lnTo>
                    <a:pt x="814" y="468"/>
                  </a:lnTo>
                  <a:lnTo>
                    <a:pt x="820" y="459"/>
                  </a:lnTo>
                  <a:lnTo>
                    <a:pt x="828" y="450"/>
                  </a:lnTo>
                  <a:lnTo>
                    <a:pt x="834" y="442"/>
                  </a:lnTo>
                  <a:lnTo>
                    <a:pt x="840" y="431"/>
                  </a:lnTo>
                  <a:lnTo>
                    <a:pt x="845" y="420"/>
                  </a:lnTo>
                  <a:lnTo>
                    <a:pt x="849" y="410"/>
                  </a:lnTo>
                  <a:lnTo>
                    <a:pt x="853" y="397"/>
                  </a:lnTo>
                  <a:lnTo>
                    <a:pt x="857" y="384"/>
                  </a:lnTo>
                  <a:lnTo>
                    <a:pt x="859" y="370"/>
                  </a:lnTo>
                  <a:lnTo>
                    <a:pt x="861" y="355"/>
                  </a:lnTo>
                  <a:lnTo>
                    <a:pt x="861" y="340"/>
                  </a:lnTo>
                  <a:lnTo>
                    <a:pt x="860" y="319"/>
                  </a:lnTo>
                  <a:lnTo>
                    <a:pt x="857" y="300"/>
                  </a:lnTo>
                  <a:lnTo>
                    <a:pt x="852" y="282"/>
                  </a:lnTo>
                  <a:lnTo>
                    <a:pt x="846" y="264"/>
                  </a:lnTo>
                  <a:lnTo>
                    <a:pt x="837" y="248"/>
                  </a:lnTo>
                  <a:lnTo>
                    <a:pt x="828" y="232"/>
                  </a:lnTo>
                  <a:lnTo>
                    <a:pt x="817" y="217"/>
                  </a:lnTo>
                  <a:lnTo>
                    <a:pt x="804" y="203"/>
                  </a:lnTo>
                  <a:lnTo>
                    <a:pt x="791" y="190"/>
                  </a:lnTo>
                  <a:lnTo>
                    <a:pt x="776" y="178"/>
                  </a:lnTo>
                  <a:lnTo>
                    <a:pt x="760" y="168"/>
                  </a:lnTo>
                  <a:lnTo>
                    <a:pt x="743" y="160"/>
                  </a:lnTo>
                  <a:lnTo>
                    <a:pt x="726" y="153"/>
                  </a:lnTo>
                  <a:lnTo>
                    <a:pt x="707" y="149"/>
                  </a:lnTo>
                  <a:lnTo>
                    <a:pt x="688" y="146"/>
                  </a:lnTo>
                  <a:lnTo>
                    <a:pt x="668" y="1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16" name="Google Shape;916;p5"/>
            <p:cNvSpPr/>
            <p:nvPr/>
          </p:nvSpPr>
          <p:spPr>
            <a:xfrm>
              <a:off x="6530975" y="2635250"/>
              <a:ext cx="133350" cy="133350"/>
            </a:xfrm>
            <a:custGeom>
              <a:rect b="b" l="l" r="r" t="t"/>
              <a:pathLst>
                <a:path extrusionOk="0" h="420" w="419">
                  <a:moveTo>
                    <a:pt x="299" y="226"/>
                  </a:moveTo>
                  <a:lnTo>
                    <a:pt x="225" y="226"/>
                  </a:lnTo>
                  <a:lnTo>
                    <a:pt x="225" y="301"/>
                  </a:lnTo>
                  <a:lnTo>
                    <a:pt x="224" y="303"/>
                  </a:lnTo>
                  <a:lnTo>
                    <a:pt x="224" y="306"/>
                  </a:lnTo>
                  <a:lnTo>
                    <a:pt x="222" y="308"/>
                  </a:lnTo>
                  <a:lnTo>
                    <a:pt x="221" y="311"/>
                  </a:lnTo>
                  <a:lnTo>
                    <a:pt x="217" y="313"/>
                  </a:lnTo>
                  <a:lnTo>
                    <a:pt x="215" y="315"/>
                  </a:lnTo>
                  <a:lnTo>
                    <a:pt x="212" y="315"/>
                  </a:lnTo>
                  <a:lnTo>
                    <a:pt x="210" y="316"/>
                  </a:lnTo>
                  <a:lnTo>
                    <a:pt x="207" y="315"/>
                  </a:lnTo>
                  <a:lnTo>
                    <a:pt x="203" y="315"/>
                  </a:lnTo>
                  <a:lnTo>
                    <a:pt x="201" y="313"/>
                  </a:lnTo>
                  <a:lnTo>
                    <a:pt x="199" y="311"/>
                  </a:lnTo>
                  <a:lnTo>
                    <a:pt x="197" y="308"/>
                  </a:lnTo>
                  <a:lnTo>
                    <a:pt x="196" y="306"/>
                  </a:lnTo>
                  <a:lnTo>
                    <a:pt x="195" y="303"/>
                  </a:lnTo>
                  <a:lnTo>
                    <a:pt x="195" y="301"/>
                  </a:lnTo>
                  <a:lnTo>
                    <a:pt x="195" y="226"/>
                  </a:lnTo>
                  <a:lnTo>
                    <a:pt x="120" y="226"/>
                  </a:lnTo>
                  <a:lnTo>
                    <a:pt x="117" y="226"/>
                  </a:lnTo>
                  <a:lnTo>
                    <a:pt x="113" y="225"/>
                  </a:lnTo>
                  <a:lnTo>
                    <a:pt x="111" y="222"/>
                  </a:lnTo>
                  <a:lnTo>
                    <a:pt x="109" y="221"/>
                  </a:lnTo>
                  <a:lnTo>
                    <a:pt x="107" y="219"/>
                  </a:lnTo>
                  <a:lnTo>
                    <a:pt x="106" y="216"/>
                  </a:lnTo>
                  <a:lnTo>
                    <a:pt x="105" y="214"/>
                  </a:lnTo>
                  <a:lnTo>
                    <a:pt x="105" y="211"/>
                  </a:lnTo>
                  <a:lnTo>
                    <a:pt x="105" y="207"/>
                  </a:lnTo>
                  <a:lnTo>
                    <a:pt x="106" y="204"/>
                  </a:lnTo>
                  <a:lnTo>
                    <a:pt x="107" y="202"/>
                  </a:lnTo>
                  <a:lnTo>
                    <a:pt x="109" y="200"/>
                  </a:lnTo>
                  <a:lnTo>
                    <a:pt x="111" y="198"/>
                  </a:lnTo>
                  <a:lnTo>
                    <a:pt x="113" y="197"/>
                  </a:lnTo>
                  <a:lnTo>
                    <a:pt x="117" y="196"/>
                  </a:lnTo>
                  <a:lnTo>
                    <a:pt x="120" y="196"/>
                  </a:lnTo>
                  <a:lnTo>
                    <a:pt x="195" y="196"/>
                  </a:lnTo>
                  <a:lnTo>
                    <a:pt x="195" y="121"/>
                  </a:lnTo>
                  <a:lnTo>
                    <a:pt x="195" y="117"/>
                  </a:lnTo>
                  <a:lnTo>
                    <a:pt x="196" y="115"/>
                  </a:lnTo>
                  <a:lnTo>
                    <a:pt x="197" y="112"/>
                  </a:lnTo>
                  <a:lnTo>
                    <a:pt x="199" y="110"/>
                  </a:lnTo>
                  <a:lnTo>
                    <a:pt x="201" y="108"/>
                  </a:lnTo>
                  <a:lnTo>
                    <a:pt x="203" y="107"/>
                  </a:lnTo>
                  <a:lnTo>
                    <a:pt x="207" y="106"/>
                  </a:lnTo>
                  <a:lnTo>
                    <a:pt x="210" y="106"/>
                  </a:lnTo>
                  <a:lnTo>
                    <a:pt x="212" y="106"/>
                  </a:lnTo>
                  <a:lnTo>
                    <a:pt x="215" y="107"/>
                  </a:lnTo>
                  <a:lnTo>
                    <a:pt x="217" y="108"/>
                  </a:lnTo>
                  <a:lnTo>
                    <a:pt x="221" y="110"/>
                  </a:lnTo>
                  <a:lnTo>
                    <a:pt x="222" y="112"/>
                  </a:lnTo>
                  <a:lnTo>
                    <a:pt x="224" y="115"/>
                  </a:lnTo>
                  <a:lnTo>
                    <a:pt x="224" y="117"/>
                  </a:lnTo>
                  <a:lnTo>
                    <a:pt x="225" y="121"/>
                  </a:lnTo>
                  <a:lnTo>
                    <a:pt x="225" y="196"/>
                  </a:lnTo>
                  <a:lnTo>
                    <a:pt x="299" y="196"/>
                  </a:lnTo>
                  <a:lnTo>
                    <a:pt x="302" y="196"/>
                  </a:lnTo>
                  <a:lnTo>
                    <a:pt x="305" y="197"/>
                  </a:lnTo>
                  <a:lnTo>
                    <a:pt x="308" y="198"/>
                  </a:lnTo>
                  <a:lnTo>
                    <a:pt x="310" y="200"/>
                  </a:lnTo>
                  <a:lnTo>
                    <a:pt x="312" y="202"/>
                  </a:lnTo>
                  <a:lnTo>
                    <a:pt x="313" y="204"/>
                  </a:lnTo>
                  <a:lnTo>
                    <a:pt x="314" y="207"/>
                  </a:lnTo>
                  <a:lnTo>
                    <a:pt x="314" y="211"/>
                  </a:lnTo>
                  <a:lnTo>
                    <a:pt x="314" y="214"/>
                  </a:lnTo>
                  <a:lnTo>
                    <a:pt x="313" y="216"/>
                  </a:lnTo>
                  <a:lnTo>
                    <a:pt x="312" y="219"/>
                  </a:lnTo>
                  <a:lnTo>
                    <a:pt x="310" y="221"/>
                  </a:lnTo>
                  <a:lnTo>
                    <a:pt x="308" y="222"/>
                  </a:lnTo>
                  <a:lnTo>
                    <a:pt x="305" y="225"/>
                  </a:lnTo>
                  <a:lnTo>
                    <a:pt x="302" y="226"/>
                  </a:lnTo>
                  <a:lnTo>
                    <a:pt x="299" y="226"/>
                  </a:lnTo>
                  <a:close/>
                  <a:moveTo>
                    <a:pt x="210" y="0"/>
                  </a:moveTo>
                  <a:lnTo>
                    <a:pt x="199" y="1"/>
                  </a:lnTo>
                  <a:lnTo>
                    <a:pt x="188" y="1"/>
                  </a:lnTo>
                  <a:lnTo>
                    <a:pt x="178" y="4"/>
                  </a:lnTo>
                  <a:lnTo>
                    <a:pt x="167" y="5"/>
                  </a:lnTo>
                  <a:lnTo>
                    <a:pt x="148" y="10"/>
                  </a:lnTo>
                  <a:lnTo>
                    <a:pt x="128" y="18"/>
                  </a:lnTo>
                  <a:lnTo>
                    <a:pt x="110" y="26"/>
                  </a:lnTo>
                  <a:lnTo>
                    <a:pt x="92" y="37"/>
                  </a:lnTo>
                  <a:lnTo>
                    <a:pt x="76" y="49"/>
                  </a:lnTo>
                  <a:lnTo>
                    <a:pt x="61" y="63"/>
                  </a:lnTo>
                  <a:lnTo>
                    <a:pt x="48" y="78"/>
                  </a:lnTo>
                  <a:lnTo>
                    <a:pt x="36" y="94"/>
                  </a:lnTo>
                  <a:lnTo>
                    <a:pt x="25" y="111"/>
                  </a:lnTo>
                  <a:lnTo>
                    <a:pt x="16" y="129"/>
                  </a:lnTo>
                  <a:lnTo>
                    <a:pt x="9" y="148"/>
                  </a:lnTo>
                  <a:lnTo>
                    <a:pt x="4" y="169"/>
                  </a:lnTo>
                  <a:lnTo>
                    <a:pt x="2" y="178"/>
                  </a:lnTo>
                  <a:lnTo>
                    <a:pt x="1" y="189"/>
                  </a:lnTo>
                  <a:lnTo>
                    <a:pt x="0" y="200"/>
                  </a:lnTo>
                  <a:lnTo>
                    <a:pt x="0" y="211"/>
                  </a:lnTo>
                  <a:lnTo>
                    <a:pt x="0" y="221"/>
                  </a:lnTo>
                  <a:lnTo>
                    <a:pt x="1" y="232"/>
                  </a:lnTo>
                  <a:lnTo>
                    <a:pt x="2" y="243"/>
                  </a:lnTo>
                  <a:lnTo>
                    <a:pt x="4" y="252"/>
                  </a:lnTo>
                  <a:lnTo>
                    <a:pt x="9" y="273"/>
                  </a:lnTo>
                  <a:lnTo>
                    <a:pt x="16" y="292"/>
                  </a:lnTo>
                  <a:lnTo>
                    <a:pt x="25" y="310"/>
                  </a:lnTo>
                  <a:lnTo>
                    <a:pt x="36" y="328"/>
                  </a:lnTo>
                  <a:lnTo>
                    <a:pt x="48" y="344"/>
                  </a:lnTo>
                  <a:lnTo>
                    <a:pt x="61" y="359"/>
                  </a:lnTo>
                  <a:lnTo>
                    <a:pt x="76" y="373"/>
                  </a:lnTo>
                  <a:lnTo>
                    <a:pt x="92" y="384"/>
                  </a:lnTo>
                  <a:lnTo>
                    <a:pt x="110" y="395"/>
                  </a:lnTo>
                  <a:lnTo>
                    <a:pt x="128" y="404"/>
                  </a:lnTo>
                  <a:lnTo>
                    <a:pt x="148" y="411"/>
                  </a:lnTo>
                  <a:lnTo>
                    <a:pt x="167" y="415"/>
                  </a:lnTo>
                  <a:lnTo>
                    <a:pt x="178" y="418"/>
                  </a:lnTo>
                  <a:lnTo>
                    <a:pt x="188" y="419"/>
                  </a:lnTo>
                  <a:lnTo>
                    <a:pt x="199" y="420"/>
                  </a:lnTo>
                  <a:lnTo>
                    <a:pt x="210" y="420"/>
                  </a:lnTo>
                  <a:lnTo>
                    <a:pt x="221" y="420"/>
                  </a:lnTo>
                  <a:lnTo>
                    <a:pt x="231" y="419"/>
                  </a:lnTo>
                  <a:lnTo>
                    <a:pt x="241" y="418"/>
                  </a:lnTo>
                  <a:lnTo>
                    <a:pt x="252" y="415"/>
                  </a:lnTo>
                  <a:lnTo>
                    <a:pt x="272" y="411"/>
                  </a:lnTo>
                  <a:lnTo>
                    <a:pt x="291" y="404"/>
                  </a:lnTo>
                  <a:lnTo>
                    <a:pt x="310" y="395"/>
                  </a:lnTo>
                  <a:lnTo>
                    <a:pt x="327" y="384"/>
                  </a:lnTo>
                  <a:lnTo>
                    <a:pt x="343" y="373"/>
                  </a:lnTo>
                  <a:lnTo>
                    <a:pt x="358" y="359"/>
                  </a:lnTo>
                  <a:lnTo>
                    <a:pt x="371" y="344"/>
                  </a:lnTo>
                  <a:lnTo>
                    <a:pt x="384" y="328"/>
                  </a:lnTo>
                  <a:lnTo>
                    <a:pt x="394" y="310"/>
                  </a:lnTo>
                  <a:lnTo>
                    <a:pt x="403" y="292"/>
                  </a:lnTo>
                  <a:lnTo>
                    <a:pt x="409" y="273"/>
                  </a:lnTo>
                  <a:lnTo>
                    <a:pt x="415" y="252"/>
                  </a:lnTo>
                  <a:lnTo>
                    <a:pt x="417" y="243"/>
                  </a:lnTo>
                  <a:lnTo>
                    <a:pt x="418" y="232"/>
                  </a:lnTo>
                  <a:lnTo>
                    <a:pt x="419" y="221"/>
                  </a:lnTo>
                  <a:lnTo>
                    <a:pt x="419" y="211"/>
                  </a:lnTo>
                  <a:lnTo>
                    <a:pt x="419" y="200"/>
                  </a:lnTo>
                  <a:lnTo>
                    <a:pt x="418" y="189"/>
                  </a:lnTo>
                  <a:lnTo>
                    <a:pt x="417" y="178"/>
                  </a:lnTo>
                  <a:lnTo>
                    <a:pt x="415" y="169"/>
                  </a:lnTo>
                  <a:lnTo>
                    <a:pt x="409" y="148"/>
                  </a:lnTo>
                  <a:lnTo>
                    <a:pt x="403" y="129"/>
                  </a:lnTo>
                  <a:lnTo>
                    <a:pt x="394" y="111"/>
                  </a:lnTo>
                  <a:lnTo>
                    <a:pt x="384" y="94"/>
                  </a:lnTo>
                  <a:lnTo>
                    <a:pt x="371" y="78"/>
                  </a:lnTo>
                  <a:lnTo>
                    <a:pt x="358" y="63"/>
                  </a:lnTo>
                  <a:lnTo>
                    <a:pt x="343" y="49"/>
                  </a:lnTo>
                  <a:lnTo>
                    <a:pt x="327" y="37"/>
                  </a:lnTo>
                  <a:lnTo>
                    <a:pt x="310" y="26"/>
                  </a:lnTo>
                  <a:lnTo>
                    <a:pt x="291" y="18"/>
                  </a:lnTo>
                  <a:lnTo>
                    <a:pt x="272" y="10"/>
                  </a:lnTo>
                  <a:lnTo>
                    <a:pt x="252" y="5"/>
                  </a:lnTo>
                  <a:lnTo>
                    <a:pt x="241" y="4"/>
                  </a:lnTo>
                  <a:lnTo>
                    <a:pt x="231" y="1"/>
                  </a:lnTo>
                  <a:lnTo>
                    <a:pt x="221" y="1"/>
                  </a:lnTo>
                  <a:lnTo>
                    <a:pt x="210"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917" name="Google Shape;917;p5"/>
          <p:cNvGrpSpPr/>
          <p:nvPr/>
        </p:nvGrpSpPr>
        <p:grpSpPr>
          <a:xfrm>
            <a:off x="2718305" y="1537534"/>
            <a:ext cx="273050" cy="211138"/>
            <a:chOff x="9313863" y="2533650"/>
            <a:chExt cx="273050" cy="211138"/>
          </a:xfrm>
        </p:grpSpPr>
        <p:sp>
          <p:nvSpPr>
            <p:cNvPr id="918" name="Google Shape;918;p5"/>
            <p:cNvSpPr/>
            <p:nvPr/>
          </p:nvSpPr>
          <p:spPr>
            <a:xfrm>
              <a:off x="9313863" y="2533650"/>
              <a:ext cx="273050" cy="168275"/>
            </a:xfrm>
            <a:custGeom>
              <a:rect b="b" l="l" r="r" t="t"/>
              <a:pathLst>
                <a:path extrusionOk="0" h="529" w="861">
                  <a:moveTo>
                    <a:pt x="668" y="145"/>
                  </a:moveTo>
                  <a:lnTo>
                    <a:pt x="660" y="128"/>
                  </a:lnTo>
                  <a:lnTo>
                    <a:pt x="649" y="112"/>
                  </a:lnTo>
                  <a:lnTo>
                    <a:pt x="638" y="99"/>
                  </a:lnTo>
                  <a:lnTo>
                    <a:pt x="626" y="85"/>
                  </a:lnTo>
                  <a:lnTo>
                    <a:pt x="614" y="72"/>
                  </a:lnTo>
                  <a:lnTo>
                    <a:pt x="600" y="60"/>
                  </a:lnTo>
                  <a:lnTo>
                    <a:pt x="585" y="48"/>
                  </a:lnTo>
                  <a:lnTo>
                    <a:pt x="570" y="38"/>
                  </a:lnTo>
                  <a:lnTo>
                    <a:pt x="555" y="30"/>
                  </a:lnTo>
                  <a:lnTo>
                    <a:pt x="537" y="22"/>
                  </a:lnTo>
                  <a:lnTo>
                    <a:pt x="521" y="15"/>
                  </a:lnTo>
                  <a:lnTo>
                    <a:pt x="504" y="10"/>
                  </a:lnTo>
                  <a:lnTo>
                    <a:pt x="486" y="5"/>
                  </a:lnTo>
                  <a:lnTo>
                    <a:pt x="468" y="2"/>
                  </a:lnTo>
                  <a:lnTo>
                    <a:pt x="449" y="0"/>
                  </a:lnTo>
                  <a:lnTo>
                    <a:pt x="431" y="0"/>
                  </a:lnTo>
                  <a:lnTo>
                    <a:pt x="418" y="0"/>
                  </a:lnTo>
                  <a:lnTo>
                    <a:pt x="406" y="1"/>
                  </a:lnTo>
                  <a:lnTo>
                    <a:pt x="394" y="2"/>
                  </a:lnTo>
                  <a:lnTo>
                    <a:pt x="381" y="4"/>
                  </a:lnTo>
                  <a:lnTo>
                    <a:pt x="369" y="6"/>
                  </a:lnTo>
                  <a:lnTo>
                    <a:pt x="357" y="10"/>
                  </a:lnTo>
                  <a:lnTo>
                    <a:pt x="345" y="14"/>
                  </a:lnTo>
                  <a:lnTo>
                    <a:pt x="335" y="17"/>
                  </a:lnTo>
                  <a:lnTo>
                    <a:pt x="323" y="22"/>
                  </a:lnTo>
                  <a:lnTo>
                    <a:pt x="312" y="27"/>
                  </a:lnTo>
                  <a:lnTo>
                    <a:pt x="301" y="33"/>
                  </a:lnTo>
                  <a:lnTo>
                    <a:pt x="292" y="38"/>
                  </a:lnTo>
                  <a:lnTo>
                    <a:pt x="271" y="52"/>
                  </a:lnTo>
                  <a:lnTo>
                    <a:pt x="253" y="67"/>
                  </a:lnTo>
                  <a:lnTo>
                    <a:pt x="236" y="84"/>
                  </a:lnTo>
                  <a:lnTo>
                    <a:pt x="221" y="102"/>
                  </a:lnTo>
                  <a:lnTo>
                    <a:pt x="207" y="121"/>
                  </a:lnTo>
                  <a:lnTo>
                    <a:pt x="194" y="141"/>
                  </a:lnTo>
                  <a:lnTo>
                    <a:pt x="189" y="153"/>
                  </a:lnTo>
                  <a:lnTo>
                    <a:pt x="185" y="164"/>
                  </a:lnTo>
                  <a:lnTo>
                    <a:pt x="179" y="175"/>
                  </a:lnTo>
                  <a:lnTo>
                    <a:pt x="176" y="186"/>
                  </a:lnTo>
                  <a:lnTo>
                    <a:pt x="173" y="198"/>
                  </a:lnTo>
                  <a:lnTo>
                    <a:pt x="170" y="210"/>
                  </a:lnTo>
                  <a:lnTo>
                    <a:pt x="167" y="223"/>
                  </a:lnTo>
                  <a:lnTo>
                    <a:pt x="165" y="235"/>
                  </a:lnTo>
                  <a:lnTo>
                    <a:pt x="158" y="235"/>
                  </a:lnTo>
                  <a:lnTo>
                    <a:pt x="150" y="235"/>
                  </a:lnTo>
                  <a:lnTo>
                    <a:pt x="135" y="235"/>
                  </a:lnTo>
                  <a:lnTo>
                    <a:pt x="120" y="237"/>
                  </a:lnTo>
                  <a:lnTo>
                    <a:pt x="106" y="241"/>
                  </a:lnTo>
                  <a:lnTo>
                    <a:pt x="92" y="247"/>
                  </a:lnTo>
                  <a:lnTo>
                    <a:pt x="79" y="253"/>
                  </a:lnTo>
                  <a:lnTo>
                    <a:pt x="67" y="261"/>
                  </a:lnTo>
                  <a:lnTo>
                    <a:pt x="55" y="269"/>
                  </a:lnTo>
                  <a:lnTo>
                    <a:pt x="44" y="279"/>
                  </a:lnTo>
                  <a:lnTo>
                    <a:pt x="34" y="289"/>
                  </a:lnTo>
                  <a:lnTo>
                    <a:pt x="26" y="300"/>
                  </a:lnTo>
                  <a:lnTo>
                    <a:pt x="18" y="313"/>
                  </a:lnTo>
                  <a:lnTo>
                    <a:pt x="12" y="326"/>
                  </a:lnTo>
                  <a:lnTo>
                    <a:pt x="8" y="340"/>
                  </a:lnTo>
                  <a:lnTo>
                    <a:pt x="3" y="355"/>
                  </a:lnTo>
                  <a:lnTo>
                    <a:pt x="1" y="370"/>
                  </a:lnTo>
                  <a:lnTo>
                    <a:pt x="0" y="385"/>
                  </a:lnTo>
                  <a:lnTo>
                    <a:pt x="1" y="398"/>
                  </a:lnTo>
                  <a:lnTo>
                    <a:pt x="2" y="409"/>
                  </a:lnTo>
                  <a:lnTo>
                    <a:pt x="3" y="420"/>
                  </a:lnTo>
                  <a:lnTo>
                    <a:pt x="7" y="430"/>
                  </a:lnTo>
                  <a:lnTo>
                    <a:pt x="9" y="440"/>
                  </a:lnTo>
                  <a:lnTo>
                    <a:pt x="13" y="449"/>
                  </a:lnTo>
                  <a:lnTo>
                    <a:pt x="16" y="457"/>
                  </a:lnTo>
                  <a:lnTo>
                    <a:pt x="20" y="465"/>
                  </a:lnTo>
                  <a:lnTo>
                    <a:pt x="26" y="472"/>
                  </a:lnTo>
                  <a:lnTo>
                    <a:pt x="31" y="478"/>
                  </a:lnTo>
                  <a:lnTo>
                    <a:pt x="37" y="485"/>
                  </a:lnTo>
                  <a:lnTo>
                    <a:pt x="42" y="490"/>
                  </a:lnTo>
                  <a:lnTo>
                    <a:pt x="55" y="500"/>
                  </a:lnTo>
                  <a:lnTo>
                    <a:pt x="68" y="508"/>
                  </a:lnTo>
                  <a:lnTo>
                    <a:pt x="82" y="515"/>
                  </a:lnTo>
                  <a:lnTo>
                    <a:pt x="94" y="519"/>
                  </a:lnTo>
                  <a:lnTo>
                    <a:pt x="107" y="522"/>
                  </a:lnTo>
                  <a:lnTo>
                    <a:pt x="119" y="525"/>
                  </a:lnTo>
                  <a:lnTo>
                    <a:pt x="141" y="528"/>
                  </a:lnTo>
                  <a:lnTo>
                    <a:pt x="155" y="529"/>
                  </a:lnTo>
                  <a:lnTo>
                    <a:pt x="159" y="529"/>
                  </a:lnTo>
                  <a:lnTo>
                    <a:pt x="160" y="529"/>
                  </a:lnTo>
                  <a:lnTo>
                    <a:pt x="237" y="529"/>
                  </a:lnTo>
                  <a:lnTo>
                    <a:pt x="236" y="514"/>
                  </a:lnTo>
                  <a:lnTo>
                    <a:pt x="235" y="499"/>
                  </a:lnTo>
                  <a:lnTo>
                    <a:pt x="236" y="483"/>
                  </a:lnTo>
                  <a:lnTo>
                    <a:pt x="237" y="466"/>
                  </a:lnTo>
                  <a:lnTo>
                    <a:pt x="240" y="450"/>
                  </a:lnTo>
                  <a:lnTo>
                    <a:pt x="245" y="435"/>
                  </a:lnTo>
                  <a:lnTo>
                    <a:pt x="250" y="420"/>
                  </a:lnTo>
                  <a:lnTo>
                    <a:pt x="258" y="406"/>
                  </a:lnTo>
                  <a:lnTo>
                    <a:pt x="265" y="394"/>
                  </a:lnTo>
                  <a:lnTo>
                    <a:pt x="274" y="381"/>
                  </a:lnTo>
                  <a:lnTo>
                    <a:pt x="283" y="369"/>
                  </a:lnTo>
                  <a:lnTo>
                    <a:pt x="293" y="358"/>
                  </a:lnTo>
                  <a:lnTo>
                    <a:pt x="305" y="347"/>
                  </a:lnTo>
                  <a:lnTo>
                    <a:pt x="317" y="339"/>
                  </a:lnTo>
                  <a:lnTo>
                    <a:pt x="329" y="330"/>
                  </a:lnTo>
                  <a:lnTo>
                    <a:pt x="343" y="323"/>
                  </a:lnTo>
                  <a:lnTo>
                    <a:pt x="357" y="316"/>
                  </a:lnTo>
                  <a:lnTo>
                    <a:pt x="372" y="312"/>
                  </a:lnTo>
                  <a:lnTo>
                    <a:pt x="370" y="307"/>
                  </a:lnTo>
                  <a:lnTo>
                    <a:pt x="368" y="300"/>
                  </a:lnTo>
                  <a:lnTo>
                    <a:pt x="367" y="295"/>
                  </a:lnTo>
                  <a:lnTo>
                    <a:pt x="367" y="288"/>
                  </a:lnTo>
                  <a:lnTo>
                    <a:pt x="368" y="280"/>
                  </a:lnTo>
                  <a:lnTo>
                    <a:pt x="371" y="271"/>
                  </a:lnTo>
                  <a:lnTo>
                    <a:pt x="375" y="264"/>
                  </a:lnTo>
                  <a:lnTo>
                    <a:pt x="382" y="257"/>
                  </a:lnTo>
                  <a:lnTo>
                    <a:pt x="389" y="252"/>
                  </a:lnTo>
                  <a:lnTo>
                    <a:pt x="397" y="249"/>
                  </a:lnTo>
                  <a:lnTo>
                    <a:pt x="406" y="247"/>
                  </a:lnTo>
                  <a:lnTo>
                    <a:pt x="414" y="247"/>
                  </a:lnTo>
                  <a:lnTo>
                    <a:pt x="423" y="248"/>
                  </a:lnTo>
                  <a:lnTo>
                    <a:pt x="431" y="250"/>
                  </a:lnTo>
                  <a:lnTo>
                    <a:pt x="439" y="255"/>
                  </a:lnTo>
                  <a:lnTo>
                    <a:pt x="445" y="261"/>
                  </a:lnTo>
                  <a:lnTo>
                    <a:pt x="527" y="350"/>
                  </a:lnTo>
                  <a:lnTo>
                    <a:pt x="444" y="435"/>
                  </a:lnTo>
                  <a:lnTo>
                    <a:pt x="438" y="441"/>
                  </a:lnTo>
                  <a:lnTo>
                    <a:pt x="430" y="445"/>
                  </a:lnTo>
                  <a:lnTo>
                    <a:pt x="422" y="447"/>
                  </a:lnTo>
                  <a:lnTo>
                    <a:pt x="413" y="448"/>
                  </a:lnTo>
                  <a:lnTo>
                    <a:pt x="404" y="448"/>
                  </a:lnTo>
                  <a:lnTo>
                    <a:pt x="396" y="446"/>
                  </a:lnTo>
                  <a:lnTo>
                    <a:pt x="388" y="442"/>
                  </a:lnTo>
                  <a:lnTo>
                    <a:pt x="381" y="436"/>
                  </a:lnTo>
                  <a:lnTo>
                    <a:pt x="377" y="431"/>
                  </a:lnTo>
                  <a:lnTo>
                    <a:pt x="372" y="426"/>
                  </a:lnTo>
                  <a:lnTo>
                    <a:pt x="370" y="419"/>
                  </a:lnTo>
                  <a:lnTo>
                    <a:pt x="368" y="412"/>
                  </a:lnTo>
                  <a:lnTo>
                    <a:pt x="358" y="420"/>
                  </a:lnTo>
                  <a:lnTo>
                    <a:pt x="350" y="429"/>
                  </a:lnTo>
                  <a:lnTo>
                    <a:pt x="342" y="439"/>
                  </a:lnTo>
                  <a:lnTo>
                    <a:pt x="336" y="449"/>
                  </a:lnTo>
                  <a:lnTo>
                    <a:pt x="332" y="460"/>
                  </a:lnTo>
                  <a:lnTo>
                    <a:pt x="328" y="473"/>
                  </a:lnTo>
                  <a:lnTo>
                    <a:pt x="325" y="486"/>
                  </a:lnTo>
                  <a:lnTo>
                    <a:pt x="325" y="499"/>
                  </a:lnTo>
                  <a:lnTo>
                    <a:pt x="325" y="506"/>
                  </a:lnTo>
                  <a:lnTo>
                    <a:pt x="326" y="514"/>
                  </a:lnTo>
                  <a:lnTo>
                    <a:pt x="327" y="521"/>
                  </a:lnTo>
                  <a:lnTo>
                    <a:pt x="329" y="529"/>
                  </a:lnTo>
                  <a:lnTo>
                    <a:pt x="533" y="529"/>
                  </a:lnTo>
                  <a:lnTo>
                    <a:pt x="534" y="521"/>
                  </a:lnTo>
                  <a:lnTo>
                    <a:pt x="536" y="514"/>
                  </a:lnTo>
                  <a:lnTo>
                    <a:pt x="536" y="506"/>
                  </a:lnTo>
                  <a:lnTo>
                    <a:pt x="537" y="499"/>
                  </a:lnTo>
                  <a:lnTo>
                    <a:pt x="536" y="485"/>
                  </a:lnTo>
                  <a:lnTo>
                    <a:pt x="533" y="471"/>
                  </a:lnTo>
                  <a:lnTo>
                    <a:pt x="529" y="458"/>
                  </a:lnTo>
                  <a:lnTo>
                    <a:pt x="523" y="445"/>
                  </a:lnTo>
                  <a:lnTo>
                    <a:pt x="519" y="437"/>
                  </a:lnTo>
                  <a:lnTo>
                    <a:pt x="517" y="429"/>
                  </a:lnTo>
                  <a:lnTo>
                    <a:pt x="517" y="420"/>
                  </a:lnTo>
                  <a:lnTo>
                    <a:pt x="518" y="412"/>
                  </a:lnTo>
                  <a:lnTo>
                    <a:pt x="521" y="403"/>
                  </a:lnTo>
                  <a:lnTo>
                    <a:pt x="526" y="396"/>
                  </a:lnTo>
                  <a:lnTo>
                    <a:pt x="532" y="389"/>
                  </a:lnTo>
                  <a:lnTo>
                    <a:pt x="540" y="384"/>
                  </a:lnTo>
                  <a:lnTo>
                    <a:pt x="545" y="382"/>
                  </a:lnTo>
                  <a:lnTo>
                    <a:pt x="550" y="380"/>
                  </a:lnTo>
                  <a:lnTo>
                    <a:pt x="556" y="378"/>
                  </a:lnTo>
                  <a:lnTo>
                    <a:pt x="562" y="378"/>
                  </a:lnTo>
                  <a:lnTo>
                    <a:pt x="567" y="378"/>
                  </a:lnTo>
                  <a:lnTo>
                    <a:pt x="574" y="380"/>
                  </a:lnTo>
                  <a:lnTo>
                    <a:pt x="579" y="382"/>
                  </a:lnTo>
                  <a:lnTo>
                    <a:pt x="585" y="384"/>
                  </a:lnTo>
                  <a:lnTo>
                    <a:pt x="589" y="387"/>
                  </a:lnTo>
                  <a:lnTo>
                    <a:pt x="593" y="391"/>
                  </a:lnTo>
                  <a:lnTo>
                    <a:pt x="598" y="396"/>
                  </a:lnTo>
                  <a:lnTo>
                    <a:pt x="601" y="400"/>
                  </a:lnTo>
                  <a:lnTo>
                    <a:pt x="607" y="412"/>
                  </a:lnTo>
                  <a:lnTo>
                    <a:pt x="613" y="424"/>
                  </a:lnTo>
                  <a:lnTo>
                    <a:pt x="617" y="435"/>
                  </a:lnTo>
                  <a:lnTo>
                    <a:pt x="620" y="447"/>
                  </a:lnTo>
                  <a:lnTo>
                    <a:pt x="623" y="460"/>
                  </a:lnTo>
                  <a:lnTo>
                    <a:pt x="625" y="473"/>
                  </a:lnTo>
                  <a:lnTo>
                    <a:pt x="626" y="486"/>
                  </a:lnTo>
                  <a:lnTo>
                    <a:pt x="628" y="499"/>
                  </a:lnTo>
                  <a:lnTo>
                    <a:pt x="626" y="514"/>
                  </a:lnTo>
                  <a:lnTo>
                    <a:pt x="624" y="529"/>
                  </a:lnTo>
                  <a:lnTo>
                    <a:pt x="685" y="529"/>
                  </a:lnTo>
                  <a:lnTo>
                    <a:pt x="693" y="528"/>
                  </a:lnTo>
                  <a:lnTo>
                    <a:pt x="713" y="523"/>
                  </a:lnTo>
                  <a:lnTo>
                    <a:pt x="727" y="519"/>
                  </a:lnTo>
                  <a:lnTo>
                    <a:pt x="742" y="514"/>
                  </a:lnTo>
                  <a:lnTo>
                    <a:pt x="757" y="507"/>
                  </a:lnTo>
                  <a:lnTo>
                    <a:pt x="774" y="499"/>
                  </a:lnTo>
                  <a:lnTo>
                    <a:pt x="791" y="488"/>
                  </a:lnTo>
                  <a:lnTo>
                    <a:pt x="807" y="475"/>
                  </a:lnTo>
                  <a:lnTo>
                    <a:pt x="814" y="468"/>
                  </a:lnTo>
                  <a:lnTo>
                    <a:pt x="821" y="459"/>
                  </a:lnTo>
                  <a:lnTo>
                    <a:pt x="828" y="450"/>
                  </a:lnTo>
                  <a:lnTo>
                    <a:pt x="835" y="442"/>
                  </a:lnTo>
                  <a:lnTo>
                    <a:pt x="840" y="431"/>
                  </a:lnTo>
                  <a:lnTo>
                    <a:pt x="845" y="420"/>
                  </a:lnTo>
                  <a:lnTo>
                    <a:pt x="851" y="410"/>
                  </a:lnTo>
                  <a:lnTo>
                    <a:pt x="854" y="397"/>
                  </a:lnTo>
                  <a:lnTo>
                    <a:pt x="857" y="384"/>
                  </a:lnTo>
                  <a:lnTo>
                    <a:pt x="859" y="370"/>
                  </a:lnTo>
                  <a:lnTo>
                    <a:pt x="861" y="355"/>
                  </a:lnTo>
                  <a:lnTo>
                    <a:pt x="861" y="340"/>
                  </a:lnTo>
                  <a:lnTo>
                    <a:pt x="860" y="319"/>
                  </a:lnTo>
                  <a:lnTo>
                    <a:pt x="858" y="300"/>
                  </a:lnTo>
                  <a:lnTo>
                    <a:pt x="853" y="282"/>
                  </a:lnTo>
                  <a:lnTo>
                    <a:pt x="846" y="264"/>
                  </a:lnTo>
                  <a:lnTo>
                    <a:pt x="838" y="248"/>
                  </a:lnTo>
                  <a:lnTo>
                    <a:pt x="828" y="232"/>
                  </a:lnTo>
                  <a:lnTo>
                    <a:pt x="817" y="217"/>
                  </a:lnTo>
                  <a:lnTo>
                    <a:pt x="806" y="203"/>
                  </a:lnTo>
                  <a:lnTo>
                    <a:pt x="792" y="190"/>
                  </a:lnTo>
                  <a:lnTo>
                    <a:pt x="777" y="178"/>
                  </a:lnTo>
                  <a:lnTo>
                    <a:pt x="761" y="168"/>
                  </a:lnTo>
                  <a:lnTo>
                    <a:pt x="743" y="160"/>
                  </a:lnTo>
                  <a:lnTo>
                    <a:pt x="726" y="153"/>
                  </a:lnTo>
                  <a:lnTo>
                    <a:pt x="708" y="149"/>
                  </a:lnTo>
                  <a:lnTo>
                    <a:pt x="689" y="146"/>
                  </a:lnTo>
                  <a:lnTo>
                    <a:pt x="668" y="14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19" name="Google Shape;919;p5"/>
            <p:cNvSpPr/>
            <p:nvPr/>
          </p:nvSpPr>
          <p:spPr>
            <a:xfrm>
              <a:off x="9398000" y="2622550"/>
              <a:ext cx="106363" cy="122238"/>
            </a:xfrm>
            <a:custGeom>
              <a:rect b="b" l="l" r="r" t="t"/>
              <a:pathLst>
                <a:path extrusionOk="0" h="389" w="333">
                  <a:moveTo>
                    <a:pt x="310" y="139"/>
                  </a:moveTo>
                  <a:lnTo>
                    <a:pt x="308" y="137"/>
                  </a:lnTo>
                  <a:lnTo>
                    <a:pt x="306" y="135"/>
                  </a:lnTo>
                  <a:lnTo>
                    <a:pt x="304" y="134"/>
                  </a:lnTo>
                  <a:lnTo>
                    <a:pt x="300" y="133"/>
                  </a:lnTo>
                  <a:lnTo>
                    <a:pt x="298" y="133"/>
                  </a:lnTo>
                  <a:lnTo>
                    <a:pt x="295" y="133"/>
                  </a:lnTo>
                  <a:lnTo>
                    <a:pt x="292" y="133"/>
                  </a:lnTo>
                  <a:lnTo>
                    <a:pt x="290" y="134"/>
                  </a:lnTo>
                  <a:lnTo>
                    <a:pt x="286" y="136"/>
                  </a:lnTo>
                  <a:lnTo>
                    <a:pt x="285" y="138"/>
                  </a:lnTo>
                  <a:lnTo>
                    <a:pt x="283" y="140"/>
                  </a:lnTo>
                  <a:lnTo>
                    <a:pt x="282" y="143"/>
                  </a:lnTo>
                  <a:lnTo>
                    <a:pt x="282" y="146"/>
                  </a:lnTo>
                  <a:lnTo>
                    <a:pt x="282" y="149"/>
                  </a:lnTo>
                  <a:lnTo>
                    <a:pt x="283" y="152"/>
                  </a:lnTo>
                  <a:lnTo>
                    <a:pt x="284" y="155"/>
                  </a:lnTo>
                  <a:lnTo>
                    <a:pt x="290" y="167"/>
                  </a:lnTo>
                  <a:lnTo>
                    <a:pt x="295" y="179"/>
                  </a:lnTo>
                  <a:lnTo>
                    <a:pt x="298" y="192"/>
                  </a:lnTo>
                  <a:lnTo>
                    <a:pt x="301" y="204"/>
                  </a:lnTo>
                  <a:lnTo>
                    <a:pt x="301" y="214"/>
                  </a:lnTo>
                  <a:lnTo>
                    <a:pt x="302" y="223"/>
                  </a:lnTo>
                  <a:lnTo>
                    <a:pt x="302" y="229"/>
                  </a:lnTo>
                  <a:lnTo>
                    <a:pt x="301" y="237"/>
                  </a:lnTo>
                  <a:lnTo>
                    <a:pt x="300" y="246"/>
                  </a:lnTo>
                  <a:lnTo>
                    <a:pt x="298" y="257"/>
                  </a:lnTo>
                  <a:lnTo>
                    <a:pt x="295" y="267"/>
                  </a:lnTo>
                  <a:lnTo>
                    <a:pt x="292" y="275"/>
                  </a:lnTo>
                  <a:lnTo>
                    <a:pt x="287" y="285"/>
                  </a:lnTo>
                  <a:lnTo>
                    <a:pt x="282" y="293"/>
                  </a:lnTo>
                  <a:lnTo>
                    <a:pt x="277" y="301"/>
                  </a:lnTo>
                  <a:lnTo>
                    <a:pt x="271" y="309"/>
                  </a:lnTo>
                  <a:lnTo>
                    <a:pt x="267" y="314"/>
                  </a:lnTo>
                  <a:lnTo>
                    <a:pt x="262" y="319"/>
                  </a:lnTo>
                  <a:lnTo>
                    <a:pt x="252" y="328"/>
                  </a:lnTo>
                  <a:lnTo>
                    <a:pt x="242" y="335"/>
                  </a:lnTo>
                  <a:lnTo>
                    <a:pt x="231" y="342"/>
                  </a:lnTo>
                  <a:lnTo>
                    <a:pt x="219" y="348"/>
                  </a:lnTo>
                  <a:lnTo>
                    <a:pt x="206" y="352"/>
                  </a:lnTo>
                  <a:lnTo>
                    <a:pt x="193" y="356"/>
                  </a:lnTo>
                  <a:lnTo>
                    <a:pt x="180" y="358"/>
                  </a:lnTo>
                  <a:lnTo>
                    <a:pt x="166" y="359"/>
                  </a:lnTo>
                  <a:lnTo>
                    <a:pt x="158" y="359"/>
                  </a:lnTo>
                  <a:lnTo>
                    <a:pt x="149" y="358"/>
                  </a:lnTo>
                  <a:lnTo>
                    <a:pt x="141" y="357"/>
                  </a:lnTo>
                  <a:lnTo>
                    <a:pt x="132" y="355"/>
                  </a:lnTo>
                  <a:lnTo>
                    <a:pt x="116" y="349"/>
                  </a:lnTo>
                  <a:lnTo>
                    <a:pt x="101" y="343"/>
                  </a:lnTo>
                  <a:lnTo>
                    <a:pt x="95" y="338"/>
                  </a:lnTo>
                  <a:lnTo>
                    <a:pt x="90" y="335"/>
                  </a:lnTo>
                  <a:lnTo>
                    <a:pt x="79" y="328"/>
                  </a:lnTo>
                  <a:lnTo>
                    <a:pt x="70" y="319"/>
                  </a:lnTo>
                  <a:lnTo>
                    <a:pt x="65" y="314"/>
                  </a:lnTo>
                  <a:lnTo>
                    <a:pt x="61" y="309"/>
                  </a:lnTo>
                  <a:lnTo>
                    <a:pt x="56" y="302"/>
                  </a:lnTo>
                  <a:lnTo>
                    <a:pt x="50" y="294"/>
                  </a:lnTo>
                  <a:lnTo>
                    <a:pt x="45" y="285"/>
                  </a:lnTo>
                  <a:lnTo>
                    <a:pt x="40" y="274"/>
                  </a:lnTo>
                  <a:lnTo>
                    <a:pt x="36" y="263"/>
                  </a:lnTo>
                  <a:lnTo>
                    <a:pt x="33" y="253"/>
                  </a:lnTo>
                  <a:lnTo>
                    <a:pt x="33" y="253"/>
                  </a:lnTo>
                  <a:lnTo>
                    <a:pt x="31" y="238"/>
                  </a:lnTo>
                  <a:lnTo>
                    <a:pt x="30" y="223"/>
                  </a:lnTo>
                  <a:lnTo>
                    <a:pt x="30" y="212"/>
                  </a:lnTo>
                  <a:lnTo>
                    <a:pt x="31" y="201"/>
                  </a:lnTo>
                  <a:lnTo>
                    <a:pt x="33" y="190"/>
                  </a:lnTo>
                  <a:lnTo>
                    <a:pt x="36" y="181"/>
                  </a:lnTo>
                  <a:lnTo>
                    <a:pt x="40" y="171"/>
                  </a:lnTo>
                  <a:lnTo>
                    <a:pt x="44" y="161"/>
                  </a:lnTo>
                  <a:lnTo>
                    <a:pt x="49" y="152"/>
                  </a:lnTo>
                  <a:lnTo>
                    <a:pt x="55" y="143"/>
                  </a:lnTo>
                  <a:lnTo>
                    <a:pt x="61" y="136"/>
                  </a:lnTo>
                  <a:lnTo>
                    <a:pt x="68" y="128"/>
                  </a:lnTo>
                  <a:lnTo>
                    <a:pt x="75" y="121"/>
                  </a:lnTo>
                  <a:lnTo>
                    <a:pt x="83" y="114"/>
                  </a:lnTo>
                  <a:lnTo>
                    <a:pt x="91" y="108"/>
                  </a:lnTo>
                  <a:lnTo>
                    <a:pt x="100" y="102"/>
                  </a:lnTo>
                  <a:lnTo>
                    <a:pt x="109" y="98"/>
                  </a:lnTo>
                  <a:lnTo>
                    <a:pt x="119" y="95"/>
                  </a:lnTo>
                  <a:lnTo>
                    <a:pt x="169" y="78"/>
                  </a:lnTo>
                  <a:lnTo>
                    <a:pt x="135" y="119"/>
                  </a:lnTo>
                  <a:lnTo>
                    <a:pt x="133" y="123"/>
                  </a:lnTo>
                  <a:lnTo>
                    <a:pt x="132" y="128"/>
                  </a:lnTo>
                  <a:lnTo>
                    <a:pt x="133" y="131"/>
                  </a:lnTo>
                  <a:lnTo>
                    <a:pt x="133" y="135"/>
                  </a:lnTo>
                  <a:lnTo>
                    <a:pt x="135" y="137"/>
                  </a:lnTo>
                  <a:lnTo>
                    <a:pt x="137" y="139"/>
                  </a:lnTo>
                  <a:lnTo>
                    <a:pt x="139" y="141"/>
                  </a:lnTo>
                  <a:lnTo>
                    <a:pt x="142" y="142"/>
                  </a:lnTo>
                  <a:lnTo>
                    <a:pt x="145" y="142"/>
                  </a:lnTo>
                  <a:lnTo>
                    <a:pt x="147" y="143"/>
                  </a:lnTo>
                  <a:lnTo>
                    <a:pt x="150" y="142"/>
                  </a:lnTo>
                  <a:lnTo>
                    <a:pt x="153" y="142"/>
                  </a:lnTo>
                  <a:lnTo>
                    <a:pt x="156" y="140"/>
                  </a:lnTo>
                  <a:lnTo>
                    <a:pt x="158" y="138"/>
                  </a:lnTo>
                  <a:lnTo>
                    <a:pt x="220" y="72"/>
                  </a:lnTo>
                  <a:lnTo>
                    <a:pt x="158" y="5"/>
                  </a:lnTo>
                  <a:lnTo>
                    <a:pt x="156" y="3"/>
                  </a:lnTo>
                  <a:lnTo>
                    <a:pt x="153" y="1"/>
                  </a:lnTo>
                  <a:lnTo>
                    <a:pt x="150" y="1"/>
                  </a:lnTo>
                  <a:lnTo>
                    <a:pt x="147" y="0"/>
                  </a:lnTo>
                  <a:lnTo>
                    <a:pt x="142" y="1"/>
                  </a:lnTo>
                  <a:lnTo>
                    <a:pt x="137" y="4"/>
                  </a:lnTo>
                  <a:lnTo>
                    <a:pt x="135" y="6"/>
                  </a:lnTo>
                  <a:lnTo>
                    <a:pt x="134" y="8"/>
                  </a:lnTo>
                  <a:lnTo>
                    <a:pt x="133" y="11"/>
                  </a:lnTo>
                  <a:lnTo>
                    <a:pt x="132" y="15"/>
                  </a:lnTo>
                  <a:lnTo>
                    <a:pt x="132" y="17"/>
                  </a:lnTo>
                  <a:lnTo>
                    <a:pt x="133" y="20"/>
                  </a:lnTo>
                  <a:lnTo>
                    <a:pt x="134" y="22"/>
                  </a:lnTo>
                  <a:lnTo>
                    <a:pt x="136" y="25"/>
                  </a:lnTo>
                  <a:lnTo>
                    <a:pt x="164" y="55"/>
                  </a:lnTo>
                  <a:lnTo>
                    <a:pt x="136" y="60"/>
                  </a:lnTo>
                  <a:lnTo>
                    <a:pt x="122" y="63"/>
                  </a:lnTo>
                  <a:lnTo>
                    <a:pt x="107" y="67"/>
                  </a:lnTo>
                  <a:lnTo>
                    <a:pt x="94" y="72"/>
                  </a:lnTo>
                  <a:lnTo>
                    <a:pt x="82" y="79"/>
                  </a:lnTo>
                  <a:lnTo>
                    <a:pt x="70" y="86"/>
                  </a:lnTo>
                  <a:lnTo>
                    <a:pt x="58" y="95"/>
                  </a:lnTo>
                  <a:lnTo>
                    <a:pt x="48" y="105"/>
                  </a:lnTo>
                  <a:lnTo>
                    <a:pt x="39" y="115"/>
                  </a:lnTo>
                  <a:lnTo>
                    <a:pt x="30" y="126"/>
                  </a:lnTo>
                  <a:lnTo>
                    <a:pt x="23" y="138"/>
                  </a:lnTo>
                  <a:lnTo>
                    <a:pt x="16" y="151"/>
                  </a:lnTo>
                  <a:lnTo>
                    <a:pt x="10" y="165"/>
                  </a:lnTo>
                  <a:lnTo>
                    <a:pt x="5" y="178"/>
                  </a:lnTo>
                  <a:lnTo>
                    <a:pt x="2" y="193"/>
                  </a:lnTo>
                  <a:lnTo>
                    <a:pt x="1" y="208"/>
                  </a:lnTo>
                  <a:lnTo>
                    <a:pt x="0" y="223"/>
                  </a:lnTo>
                  <a:lnTo>
                    <a:pt x="0" y="233"/>
                  </a:lnTo>
                  <a:lnTo>
                    <a:pt x="1" y="244"/>
                  </a:lnTo>
                  <a:lnTo>
                    <a:pt x="3" y="254"/>
                  </a:lnTo>
                  <a:lnTo>
                    <a:pt x="5" y="264"/>
                  </a:lnTo>
                  <a:lnTo>
                    <a:pt x="8" y="274"/>
                  </a:lnTo>
                  <a:lnTo>
                    <a:pt x="12" y="284"/>
                  </a:lnTo>
                  <a:lnTo>
                    <a:pt x="15" y="292"/>
                  </a:lnTo>
                  <a:lnTo>
                    <a:pt x="20" y="302"/>
                  </a:lnTo>
                  <a:lnTo>
                    <a:pt x="24" y="308"/>
                  </a:lnTo>
                  <a:lnTo>
                    <a:pt x="28" y="315"/>
                  </a:lnTo>
                  <a:lnTo>
                    <a:pt x="38" y="328"/>
                  </a:lnTo>
                  <a:lnTo>
                    <a:pt x="48" y="340"/>
                  </a:lnTo>
                  <a:lnTo>
                    <a:pt x="60" y="350"/>
                  </a:lnTo>
                  <a:lnTo>
                    <a:pt x="73" y="360"/>
                  </a:lnTo>
                  <a:lnTo>
                    <a:pt x="87" y="368"/>
                  </a:lnTo>
                  <a:lnTo>
                    <a:pt x="102" y="376"/>
                  </a:lnTo>
                  <a:lnTo>
                    <a:pt x="117" y="381"/>
                  </a:lnTo>
                  <a:lnTo>
                    <a:pt x="133" y="386"/>
                  </a:lnTo>
                  <a:lnTo>
                    <a:pt x="149" y="388"/>
                  </a:lnTo>
                  <a:lnTo>
                    <a:pt x="166" y="389"/>
                  </a:lnTo>
                  <a:lnTo>
                    <a:pt x="175" y="389"/>
                  </a:lnTo>
                  <a:lnTo>
                    <a:pt x="183" y="388"/>
                  </a:lnTo>
                  <a:lnTo>
                    <a:pt x="191" y="387"/>
                  </a:lnTo>
                  <a:lnTo>
                    <a:pt x="200" y="386"/>
                  </a:lnTo>
                  <a:lnTo>
                    <a:pt x="216" y="381"/>
                  </a:lnTo>
                  <a:lnTo>
                    <a:pt x="231" y="376"/>
                  </a:lnTo>
                  <a:lnTo>
                    <a:pt x="246" y="368"/>
                  </a:lnTo>
                  <a:lnTo>
                    <a:pt x="258" y="360"/>
                  </a:lnTo>
                  <a:lnTo>
                    <a:pt x="271" y="350"/>
                  </a:lnTo>
                  <a:lnTo>
                    <a:pt x="283" y="340"/>
                  </a:lnTo>
                  <a:lnTo>
                    <a:pt x="294" y="328"/>
                  </a:lnTo>
                  <a:lnTo>
                    <a:pt x="304" y="315"/>
                  </a:lnTo>
                  <a:lnTo>
                    <a:pt x="310" y="305"/>
                  </a:lnTo>
                  <a:lnTo>
                    <a:pt x="315" y="294"/>
                  </a:lnTo>
                  <a:lnTo>
                    <a:pt x="321" y="284"/>
                  </a:lnTo>
                  <a:lnTo>
                    <a:pt x="325" y="272"/>
                  </a:lnTo>
                  <a:lnTo>
                    <a:pt x="328" y="260"/>
                  </a:lnTo>
                  <a:lnTo>
                    <a:pt x="330" y="247"/>
                  </a:lnTo>
                  <a:lnTo>
                    <a:pt x="331" y="235"/>
                  </a:lnTo>
                  <a:lnTo>
                    <a:pt x="333" y="223"/>
                  </a:lnTo>
                  <a:lnTo>
                    <a:pt x="331" y="207"/>
                  </a:lnTo>
                  <a:lnTo>
                    <a:pt x="329" y="190"/>
                  </a:lnTo>
                  <a:lnTo>
                    <a:pt x="325" y="174"/>
                  </a:lnTo>
                  <a:lnTo>
                    <a:pt x="320" y="159"/>
                  </a:lnTo>
                  <a:lnTo>
                    <a:pt x="315" y="149"/>
                  </a:lnTo>
                  <a:lnTo>
                    <a:pt x="310" y="13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920" name="Google Shape;920;p5"/>
          <p:cNvGrpSpPr/>
          <p:nvPr/>
        </p:nvGrpSpPr>
        <p:grpSpPr>
          <a:xfrm>
            <a:off x="4603620" y="1502609"/>
            <a:ext cx="280987" cy="280988"/>
            <a:chOff x="11606213" y="5354638"/>
            <a:chExt cx="280987" cy="280988"/>
          </a:xfrm>
        </p:grpSpPr>
        <p:sp>
          <p:nvSpPr>
            <p:cNvPr id="921" name="Google Shape;921;p5"/>
            <p:cNvSpPr/>
            <p:nvPr/>
          </p:nvSpPr>
          <p:spPr>
            <a:xfrm>
              <a:off x="11606213" y="5392738"/>
              <a:ext cx="128587" cy="90488"/>
            </a:xfrm>
            <a:custGeom>
              <a:rect b="b" l="l" r="r" t="t"/>
              <a:pathLst>
                <a:path extrusionOk="0" h="230" w="325">
                  <a:moveTo>
                    <a:pt x="325" y="206"/>
                  </a:moveTo>
                  <a:lnTo>
                    <a:pt x="324" y="197"/>
                  </a:lnTo>
                  <a:lnTo>
                    <a:pt x="321" y="189"/>
                  </a:lnTo>
                  <a:lnTo>
                    <a:pt x="319" y="181"/>
                  </a:lnTo>
                  <a:lnTo>
                    <a:pt x="315" y="173"/>
                  </a:lnTo>
                  <a:lnTo>
                    <a:pt x="310" y="167"/>
                  </a:lnTo>
                  <a:lnTo>
                    <a:pt x="303" y="162"/>
                  </a:lnTo>
                  <a:lnTo>
                    <a:pt x="297" y="158"/>
                  </a:lnTo>
                  <a:lnTo>
                    <a:pt x="289" y="154"/>
                  </a:lnTo>
                  <a:lnTo>
                    <a:pt x="216" y="136"/>
                  </a:lnTo>
                  <a:lnTo>
                    <a:pt x="216" y="112"/>
                  </a:lnTo>
                  <a:lnTo>
                    <a:pt x="226" y="104"/>
                  </a:lnTo>
                  <a:lnTo>
                    <a:pt x="236" y="95"/>
                  </a:lnTo>
                  <a:lnTo>
                    <a:pt x="244" y="85"/>
                  </a:lnTo>
                  <a:lnTo>
                    <a:pt x="252" y="73"/>
                  </a:lnTo>
                  <a:lnTo>
                    <a:pt x="258" y="60"/>
                  </a:lnTo>
                  <a:lnTo>
                    <a:pt x="262" y="48"/>
                  </a:lnTo>
                  <a:lnTo>
                    <a:pt x="265" y="33"/>
                  </a:lnTo>
                  <a:lnTo>
                    <a:pt x="266" y="19"/>
                  </a:lnTo>
                  <a:lnTo>
                    <a:pt x="254" y="22"/>
                  </a:lnTo>
                  <a:lnTo>
                    <a:pt x="243" y="22"/>
                  </a:lnTo>
                  <a:lnTo>
                    <a:pt x="234" y="22"/>
                  </a:lnTo>
                  <a:lnTo>
                    <a:pt x="225" y="21"/>
                  </a:lnTo>
                  <a:lnTo>
                    <a:pt x="209" y="18"/>
                  </a:lnTo>
                  <a:lnTo>
                    <a:pt x="197" y="13"/>
                  </a:lnTo>
                  <a:lnTo>
                    <a:pt x="186" y="8"/>
                  </a:lnTo>
                  <a:lnTo>
                    <a:pt x="177" y="0"/>
                  </a:lnTo>
                  <a:lnTo>
                    <a:pt x="171" y="4"/>
                  </a:lnTo>
                  <a:lnTo>
                    <a:pt x="163" y="6"/>
                  </a:lnTo>
                  <a:lnTo>
                    <a:pt x="157" y="10"/>
                  </a:lnTo>
                  <a:lnTo>
                    <a:pt x="149" y="12"/>
                  </a:lnTo>
                  <a:lnTo>
                    <a:pt x="134" y="14"/>
                  </a:lnTo>
                  <a:lnTo>
                    <a:pt x="117" y="15"/>
                  </a:lnTo>
                  <a:lnTo>
                    <a:pt x="102" y="15"/>
                  </a:lnTo>
                  <a:lnTo>
                    <a:pt x="87" y="13"/>
                  </a:lnTo>
                  <a:lnTo>
                    <a:pt x="73" y="9"/>
                  </a:lnTo>
                  <a:lnTo>
                    <a:pt x="62" y="4"/>
                  </a:lnTo>
                  <a:lnTo>
                    <a:pt x="60" y="10"/>
                  </a:lnTo>
                  <a:lnTo>
                    <a:pt x="60" y="17"/>
                  </a:lnTo>
                  <a:lnTo>
                    <a:pt x="62" y="31"/>
                  </a:lnTo>
                  <a:lnTo>
                    <a:pt x="64" y="45"/>
                  </a:lnTo>
                  <a:lnTo>
                    <a:pt x="68" y="58"/>
                  </a:lnTo>
                  <a:lnTo>
                    <a:pt x="73" y="71"/>
                  </a:lnTo>
                  <a:lnTo>
                    <a:pt x="81" y="82"/>
                  </a:lnTo>
                  <a:lnTo>
                    <a:pt x="89" y="93"/>
                  </a:lnTo>
                  <a:lnTo>
                    <a:pt x="98" y="102"/>
                  </a:lnTo>
                  <a:lnTo>
                    <a:pt x="108" y="109"/>
                  </a:lnTo>
                  <a:lnTo>
                    <a:pt x="108" y="136"/>
                  </a:lnTo>
                  <a:lnTo>
                    <a:pt x="37" y="155"/>
                  </a:lnTo>
                  <a:lnTo>
                    <a:pt x="30" y="158"/>
                  </a:lnTo>
                  <a:lnTo>
                    <a:pt x="23" y="162"/>
                  </a:lnTo>
                  <a:lnTo>
                    <a:pt x="17" y="167"/>
                  </a:lnTo>
                  <a:lnTo>
                    <a:pt x="10" y="173"/>
                  </a:lnTo>
                  <a:lnTo>
                    <a:pt x="7" y="181"/>
                  </a:lnTo>
                  <a:lnTo>
                    <a:pt x="3" y="189"/>
                  </a:lnTo>
                  <a:lnTo>
                    <a:pt x="0" y="197"/>
                  </a:lnTo>
                  <a:lnTo>
                    <a:pt x="0" y="206"/>
                  </a:lnTo>
                  <a:lnTo>
                    <a:pt x="0" y="230"/>
                  </a:lnTo>
                  <a:lnTo>
                    <a:pt x="325" y="230"/>
                  </a:lnTo>
                  <a:lnTo>
                    <a:pt x="325" y="20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22" name="Google Shape;922;p5"/>
            <p:cNvSpPr/>
            <p:nvPr/>
          </p:nvSpPr>
          <p:spPr>
            <a:xfrm>
              <a:off x="11631613" y="5354638"/>
              <a:ext cx="79375" cy="36513"/>
            </a:xfrm>
            <a:custGeom>
              <a:rect b="b" l="l" r="r" t="t"/>
              <a:pathLst>
                <a:path extrusionOk="0" h="92" w="199">
                  <a:moveTo>
                    <a:pt x="104" y="69"/>
                  </a:moveTo>
                  <a:lnTo>
                    <a:pt x="109" y="67"/>
                  </a:lnTo>
                  <a:lnTo>
                    <a:pt x="114" y="66"/>
                  </a:lnTo>
                  <a:lnTo>
                    <a:pt x="116" y="67"/>
                  </a:lnTo>
                  <a:lnTo>
                    <a:pt x="119" y="68"/>
                  </a:lnTo>
                  <a:lnTo>
                    <a:pt x="122" y="69"/>
                  </a:lnTo>
                  <a:lnTo>
                    <a:pt x="123" y="72"/>
                  </a:lnTo>
                  <a:lnTo>
                    <a:pt x="125" y="76"/>
                  </a:lnTo>
                  <a:lnTo>
                    <a:pt x="129" y="78"/>
                  </a:lnTo>
                  <a:lnTo>
                    <a:pt x="133" y="82"/>
                  </a:lnTo>
                  <a:lnTo>
                    <a:pt x="137" y="85"/>
                  </a:lnTo>
                  <a:lnTo>
                    <a:pt x="149" y="89"/>
                  </a:lnTo>
                  <a:lnTo>
                    <a:pt x="161" y="92"/>
                  </a:lnTo>
                  <a:lnTo>
                    <a:pt x="173" y="92"/>
                  </a:lnTo>
                  <a:lnTo>
                    <a:pt x="183" y="92"/>
                  </a:lnTo>
                  <a:lnTo>
                    <a:pt x="192" y="91"/>
                  </a:lnTo>
                  <a:lnTo>
                    <a:pt x="199" y="90"/>
                  </a:lnTo>
                  <a:lnTo>
                    <a:pt x="196" y="80"/>
                  </a:lnTo>
                  <a:lnTo>
                    <a:pt x="194" y="71"/>
                  </a:lnTo>
                  <a:lnTo>
                    <a:pt x="190" y="63"/>
                  </a:lnTo>
                  <a:lnTo>
                    <a:pt x="186" y="54"/>
                  </a:lnTo>
                  <a:lnTo>
                    <a:pt x="181" y="46"/>
                  </a:lnTo>
                  <a:lnTo>
                    <a:pt x="176" y="39"/>
                  </a:lnTo>
                  <a:lnTo>
                    <a:pt x="169" y="32"/>
                  </a:lnTo>
                  <a:lnTo>
                    <a:pt x="163" y="26"/>
                  </a:lnTo>
                  <a:lnTo>
                    <a:pt x="156" y="21"/>
                  </a:lnTo>
                  <a:lnTo>
                    <a:pt x="149" y="15"/>
                  </a:lnTo>
                  <a:lnTo>
                    <a:pt x="141" y="10"/>
                  </a:lnTo>
                  <a:lnTo>
                    <a:pt x="133" y="6"/>
                  </a:lnTo>
                  <a:lnTo>
                    <a:pt x="124" y="4"/>
                  </a:lnTo>
                  <a:lnTo>
                    <a:pt x="115" y="1"/>
                  </a:lnTo>
                  <a:lnTo>
                    <a:pt x="106" y="0"/>
                  </a:lnTo>
                  <a:lnTo>
                    <a:pt x="97" y="0"/>
                  </a:lnTo>
                  <a:lnTo>
                    <a:pt x="89" y="0"/>
                  </a:lnTo>
                  <a:lnTo>
                    <a:pt x="81" y="1"/>
                  </a:lnTo>
                  <a:lnTo>
                    <a:pt x="73" y="4"/>
                  </a:lnTo>
                  <a:lnTo>
                    <a:pt x="65" y="5"/>
                  </a:lnTo>
                  <a:lnTo>
                    <a:pt x="57" y="9"/>
                  </a:lnTo>
                  <a:lnTo>
                    <a:pt x="51" y="13"/>
                  </a:lnTo>
                  <a:lnTo>
                    <a:pt x="43" y="17"/>
                  </a:lnTo>
                  <a:lnTo>
                    <a:pt x="37" y="22"/>
                  </a:lnTo>
                  <a:lnTo>
                    <a:pt x="25" y="32"/>
                  </a:lnTo>
                  <a:lnTo>
                    <a:pt x="15" y="45"/>
                  </a:lnTo>
                  <a:lnTo>
                    <a:pt x="6" y="60"/>
                  </a:lnTo>
                  <a:lnTo>
                    <a:pt x="0" y="76"/>
                  </a:lnTo>
                  <a:lnTo>
                    <a:pt x="1" y="75"/>
                  </a:lnTo>
                  <a:lnTo>
                    <a:pt x="10" y="80"/>
                  </a:lnTo>
                  <a:lnTo>
                    <a:pt x="21" y="84"/>
                  </a:lnTo>
                  <a:lnTo>
                    <a:pt x="36" y="86"/>
                  </a:lnTo>
                  <a:lnTo>
                    <a:pt x="50" y="87"/>
                  </a:lnTo>
                  <a:lnTo>
                    <a:pt x="65" y="86"/>
                  </a:lnTo>
                  <a:lnTo>
                    <a:pt x="79" y="84"/>
                  </a:lnTo>
                  <a:lnTo>
                    <a:pt x="87" y="81"/>
                  </a:lnTo>
                  <a:lnTo>
                    <a:pt x="93" y="77"/>
                  </a:lnTo>
                  <a:lnTo>
                    <a:pt x="98" y="75"/>
                  </a:lnTo>
                  <a:lnTo>
                    <a:pt x="104" y="6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23" name="Google Shape;923;p5"/>
            <p:cNvSpPr/>
            <p:nvPr/>
          </p:nvSpPr>
          <p:spPr>
            <a:xfrm>
              <a:off x="11758613" y="5392738"/>
              <a:ext cx="128587" cy="90488"/>
            </a:xfrm>
            <a:custGeom>
              <a:rect b="b" l="l" r="r" t="t"/>
              <a:pathLst>
                <a:path extrusionOk="0" h="230" w="325">
                  <a:moveTo>
                    <a:pt x="289" y="154"/>
                  </a:moveTo>
                  <a:lnTo>
                    <a:pt x="217" y="136"/>
                  </a:lnTo>
                  <a:lnTo>
                    <a:pt x="217" y="112"/>
                  </a:lnTo>
                  <a:lnTo>
                    <a:pt x="227" y="104"/>
                  </a:lnTo>
                  <a:lnTo>
                    <a:pt x="236" y="95"/>
                  </a:lnTo>
                  <a:lnTo>
                    <a:pt x="245" y="85"/>
                  </a:lnTo>
                  <a:lnTo>
                    <a:pt x="252" y="73"/>
                  </a:lnTo>
                  <a:lnTo>
                    <a:pt x="258" y="60"/>
                  </a:lnTo>
                  <a:lnTo>
                    <a:pt x="263" y="48"/>
                  </a:lnTo>
                  <a:lnTo>
                    <a:pt x="266" y="33"/>
                  </a:lnTo>
                  <a:lnTo>
                    <a:pt x="267" y="19"/>
                  </a:lnTo>
                  <a:lnTo>
                    <a:pt x="256" y="22"/>
                  </a:lnTo>
                  <a:lnTo>
                    <a:pt x="243" y="22"/>
                  </a:lnTo>
                  <a:lnTo>
                    <a:pt x="234" y="22"/>
                  </a:lnTo>
                  <a:lnTo>
                    <a:pt x="225" y="21"/>
                  </a:lnTo>
                  <a:lnTo>
                    <a:pt x="211" y="18"/>
                  </a:lnTo>
                  <a:lnTo>
                    <a:pt x="198" y="13"/>
                  </a:lnTo>
                  <a:lnTo>
                    <a:pt x="186" y="8"/>
                  </a:lnTo>
                  <a:lnTo>
                    <a:pt x="177" y="0"/>
                  </a:lnTo>
                  <a:lnTo>
                    <a:pt x="171" y="4"/>
                  </a:lnTo>
                  <a:lnTo>
                    <a:pt x="164" y="6"/>
                  </a:lnTo>
                  <a:lnTo>
                    <a:pt x="157" y="10"/>
                  </a:lnTo>
                  <a:lnTo>
                    <a:pt x="149" y="12"/>
                  </a:lnTo>
                  <a:lnTo>
                    <a:pt x="134" y="14"/>
                  </a:lnTo>
                  <a:lnTo>
                    <a:pt x="118" y="15"/>
                  </a:lnTo>
                  <a:lnTo>
                    <a:pt x="103" y="15"/>
                  </a:lnTo>
                  <a:lnTo>
                    <a:pt x="87" y="13"/>
                  </a:lnTo>
                  <a:lnTo>
                    <a:pt x="73" y="9"/>
                  </a:lnTo>
                  <a:lnTo>
                    <a:pt x="62" y="4"/>
                  </a:lnTo>
                  <a:lnTo>
                    <a:pt x="62" y="10"/>
                  </a:lnTo>
                  <a:lnTo>
                    <a:pt x="60" y="17"/>
                  </a:lnTo>
                  <a:lnTo>
                    <a:pt x="62" y="31"/>
                  </a:lnTo>
                  <a:lnTo>
                    <a:pt x="64" y="45"/>
                  </a:lnTo>
                  <a:lnTo>
                    <a:pt x="68" y="58"/>
                  </a:lnTo>
                  <a:lnTo>
                    <a:pt x="75" y="71"/>
                  </a:lnTo>
                  <a:lnTo>
                    <a:pt x="81" y="82"/>
                  </a:lnTo>
                  <a:lnTo>
                    <a:pt x="89" y="93"/>
                  </a:lnTo>
                  <a:lnTo>
                    <a:pt x="99" y="102"/>
                  </a:lnTo>
                  <a:lnTo>
                    <a:pt x="109" y="109"/>
                  </a:lnTo>
                  <a:lnTo>
                    <a:pt x="109" y="136"/>
                  </a:lnTo>
                  <a:lnTo>
                    <a:pt x="39" y="155"/>
                  </a:lnTo>
                  <a:lnTo>
                    <a:pt x="31" y="158"/>
                  </a:lnTo>
                  <a:lnTo>
                    <a:pt x="23" y="162"/>
                  </a:lnTo>
                  <a:lnTo>
                    <a:pt x="17" y="167"/>
                  </a:lnTo>
                  <a:lnTo>
                    <a:pt x="12" y="173"/>
                  </a:lnTo>
                  <a:lnTo>
                    <a:pt x="7" y="181"/>
                  </a:lnTo>
                  <a:lnTo>
                    <a:pt x="4" y="189"/>
                  </a:lnTo>
                  <a:lnTo>
                    <a:pt x="1" y="197"/>
                  </a:lnTo>
                  <a:lnTo>
                    <a:pt x="0" y="206"/>
                  </a:lnTo>
                  <a:lnTo>
                    <a:pt x="0" y="230"/>
                  </a:lnTo>
                  <a:lnTo>
                    <a:pt x="325" y="230"/>
                  </a:lnTo>
                  <a:lnTo>
                    <a:pt x="325" y="206"/>
                  </a:lnTo>
                  <a:lnTo>
                    <a:pt x="324" y="197"/>
                  </a:lnTo>
                  <a:lnTo>
                    <a:pt x="322" y="189"/>
                  </a:lnTo>
                  <a:lnTo>
                    <a:pt x="319" y="181"/>
                  </a:lnTo>
                  <a:lnTo>
                    <a:pt x="315" y="173"/>
                  </a:lnTo>
                  <a:lnTo>
                    <a:pt x="310" y="167"/>
                  </a:lnTo>
                  <a:lnTo>
                    <a:pt x="303" y="162"/>
                  </a:lnTo>
                  <a:lnTo>
                    <a:pt x="297" y="158"/>
                  </a:lnTo>
                  <a:lnTo>
                    <a:pt x="289" y="15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24" name="Google Shape;924;p5"/>
            <p:cNvSpPr/>
            <p:nvPr/>
          </p:nvSpPr>
          <p:spPr>
            <a:xfrm>
              <a:off x="11784013" y="5354638"/>
              <a:ext cx="79375" cy="36513"/>
            </a:xfrm>
            <a:custGeom>
              <a:rect b="b" l="l" r="r" t="t"/>
              <a:pathLst>
                <a:path extrusionOk="0" h="92" w="198">
                  <a:moveTo>
                    <a:pt x="104" y="69"/>
                  </a:moveTo>
                  <a:lnTo>
                    <a:pt x="109" y="67"/>
                  </a:lnTo>
                  <a:lnTo>
                    <a:pt x="114" y="66"/>
                  </a:lnTo>
                  <a:lnTo>
                    <a:pt x="117" y="67"/>
                  </a:lnTo>
                  <a:lnTo>
                    <a:pt x="119" y="68"/>
                  </a:lnTo>
                  <a:lnTo>
                    <a:pt x="121" y="69"/>
                  </a:lnTo>
                  <a:lnTo>
                    <a:pt x="123" y="72"/>
                  </a:lnTo>
                  <a:lnTo>
                    <a:pt x="126" y="76"/>
                  </a:lnTo>
                  <a:lnTo>
                    <a:pt x="128" y="78"/>
                  </a:lnTo>
                  <a:lnTo>
                    <a:pt x="132" y="82"/>
                  </a:lnTo>
                  <a:lnTo>
                    <a:pt x="137" y="85"/>
                  </a:lnTo>
                  <a:lnTo>
                    <a:pt x="148" y="89"/>
                  </a:lnTo>
                  <a:lnTo>
                    <a:pt x="162" y="92"/>
                  </a:lnTo>
                  <a:lnTo>
                    <a:pt x="173" y="92"/>
                  </a:lnTo>
                  <a:lnTo>
                    <a:pt x="184" y="92"/>
                  </a:lnTo>
                  <a:lnTo>
                    <a:pt x="191" y="91"/>
                  </a:lnTo>
                  <a:lnTo>
                    <a:pt x="198" y="90"/>
                  </a:lnTo>
                  <a:lnTo>
                    <a:pt x="196" y="80"/>
                  </a:lnTo>
                  <a:lnTo>
                    <a:pt x="193" y="71"/>
                  </a:lnTo>
                  <a:lnTo>
                    <a:pt x="190" y="63"/>
                  </a:lnTo>
                  <a:lnTo>
                    <a:pt x="185" y="54"/>
                  </a:lnTo>
                  <a:lnTo>
                    <a:pt x="181" y="46"/>
                  </a:lnTo>
                  <a:lnTo>
                    <a:pt x="175" y="39"/>
                  </a:lnTo>
                  <a:lnTo>
                    <a:pt x="169" y="32"/>
                  </a:lnTo>
                  <a:lnTo>
                    <a:pt x="163" y="26"/>
                  </a:lnTo>
                  <a:lnTo>
                    <a:pt x="155" y="21"/>
                  </a:lnTo>
                  <a:lnTo>
                    <a:pt x="149" y="15"/>
                  </a:lnTo>
                  <a:lnTo>
                    <a:pt x="141" y="10"/>
                  </a:lnTo>
                  <a:lnTo>
                    <a:pt x="132" y="6"/>
                  </a:lnTo>
                  <a:lnTo>
                    <a:pt x="124" y="4"/>
                  </a:lnTo>
                  <a:lnTo>
                    <a:pt x="115" y="1"/>
                  </a:lnTo>
                  <a:lnTo>
                    <a:pt x="106" y="0"/>
                  </a:lnTo>
                  <a:lnTo>
                    <a:pt x="97" y="0"/>
                  </a:lnTo>
                  <a:lnTo>
                    <a:pt x="88" y="0"/>
                  </a:lnTo>
                  <a:lnTo>
                    <a:pt x="81" y="1"/>
                  </a:lnTo>
                  <a:lnTo>
                    <a:pt x="73" y="4"/>
                  </a:lnTo>
                  <a:lnTo>
                    <a:pt x="64" y="5"/>
                  </a:lnTo>
                  <a:lnTo>
                    <a:pt x="58" y="9"/>
                  </a:lnTo>
                  <a:lnTo>
                    <a:pt x="50" y="13"/>
                  </a:lnTo>
                  <a:lnTo>
                    <a:pt x="44" y="17"/>
                  </a:lnTo>
                  <a:lnTo>
                    <a:pt x="37" y="22"/>
                  </a:lnTo>
                  <a:lnTo>
                    <a:pt x="24" y="32"/>
                  </a:lnTo>
                  <a:lnTo>
                    <a:pt x="14" y="45"/>
                  </a:lnTo>
                  <a:lnTo>
                    <a:pt x="6" y="60"/>
                  </a:lnTo>
                  <a:lnTo>
                    <a:pt x="0" y="76"/>
                  </a:lnTo>
                  <a:lnTo>
                    <a:pt x="1" y="75"/>
                  </a:lnTo>
                  <a:lnTo>
                    <a:pt x="10" y="80"/>
                  </a:lnTo>
                  <a:lnTo>
                    <a:pt x="22" y="84"/>
                  </a:lnTo>
                  <a:lnTo>
                    <a:pt x="35" y="86"/>
                  </a:lnTo>
                  <a:lnTo>
                    <a:pt x="50" y="87"/>
                  </a:lnTo>
                  <a:lnTo>
                    <a:pt x="64" y="86"/>
                  </a:lnTo>
                  <a:lnTo>
                    <a:pt x="79" y="84"/>
                  </a:lnTo>
                  <a:lnTo>
                    <a:pt x="86" y="81"/>
                  </a:lnTo>
                  <a:lnTo>
                    <a:pt x="92" y="77"/>
                  </a:lnTo>
                  <a:lnTo>
                    <a:pt x="99" y="75"/>
                  </a:lnTo>
                  <a:lnTo>
                    <a:pt x="104" y="69"/>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25" name="Google Shape;925;p5"/>
            <p:cNvSpPr/>
            <p:nvPr/>
          </p:nvSpPr>
          <p:spPr>
            <a:xfrm>
              <a:off x="11703050" y="5507038"/>
              <a:ext cx="79375" cy="36513"/>
            </a:xfrm>
            <a:custGeom>
              <a:rect b="b" l="l" r="r" t="t"/>
              <a:pathLst>
                <a:path extrusionOk="0" h="93" w="197">
                  <a:moveTo>
                    <a:pt x="0" y="75"/>
                  </a:moveTo>
                  <a:lnTo>
                    <a:pt x="0" y="74"/>
                  </a:lnTo>
                  <a:lnTo>
                    <a:pt x="9" y="79"/>
                  </a:lnTo>
                  <a:lnTo>
                    <a:pt x="22" y="82"/>
                  </a:lnTo>
                  <a:lnTo>
                    <a:pt x="34" y="85"/>
                  </a:lnTo>
                  <a:lnTo>
                    <a:pt x="50" y="86"/>
                  </a:lnTo>
                  <a:lnTo>
                    <a:pt x="64" y="86"/>
                  </a:lnTo>
                  <a:lnTo>
                    <a:pt x="79" y="82"/>
                  </a:lnTo>
                  <a:lnTo>
                    <a:pt x="86" y="80"/>
                  </a:lnTo>
                  <a:lnTo>
                    <a:pt x="92" y="77"/>
                  </a:lnTo>
                  <a:lnTo>
                    <a:pt x="99" y="74"/>
                  </a:lnTo>
                  <a:lnTo>
                    <a:pt x="104" y="68"/>
                  </a:lnTo>
                  <a:lnTo>
                    <a:pt x="108" y="66"/>
                  </a:lnTo>
                  <a:lnTo>
                    <a:pt x="114" y="66"/>
                  </a:lnTo>
                  <a:lnTo>
                    <a:pt x="117" y="66"/>
                  </a:lnTo>
                  <a:lnTo>
                    <a:pt x="119" y="67"/>
                  </a:lnTo>
                  <a:lnTo>
                    <a:pt x="120" y="70"/>
                  </a:lnTo>
                  <a:lnTo>
                    <a:pt x="123" y="72"/>
                  </a:lnTo>
                  <a:lnTo>
                    <a:pt x="124" y="75"/>
                  </a:lnTo>
                  <a:lnTo>
                    <a:pt x="128" y="79"/>
                  </a:lnTo>
                  <a:lnTo>
                    <a:pt x="132" y="81"/>
                  </a:lnTo>
                  <a:lnTo>
                    <a:pt x="137" y="84"/>
                  </a:lnTo>
                  <a:lnTo>
                    <a:pt x="147" y="89"/>
                  </a:lnTo>
                  <a:lnTo>
                    <a:pt x="161" y="91"/>
                  </a:lnTo>
                  <a:lnTo>
                    <a:pt x="173" y="93"/>
                  </a:lnTo>
                  <a:lnTo>
                    <a:pt x="183" y="93"/>
                  </a:lnTo>
                  <a:lnTo>
                    <a:pt x="191" y="91"/>
                  </a:lnTo>
                  <a:lnTo>
                    <a:pt x="197" y="89"/>
                  </a:lnTo>
                  <a:lnTo>
                    <a:pt x="196" y="80"/>
                  </a:lnTo>
                  <a:lnTo>
                    <a:pt x="192" y="71"/>
                  </a:lnTo>
                  <a:lnTo>
                    <a:pt x="190" y="62"/>
                  </a:lnTo>
                  <a:lnTo>
                    <a:pt x="185" y="54"/>
                  </a:lnTo>
                  <a:lnTo>
                    <a:pt x="181" y="45"/>
                  </a:lnTo>
                  <a:lnTo>
                    <a:pt x="174" y="39"/>
                  </a:lnTo>
                  <a:lnTo>
                    <a:pt x="169" y="31"/>
                  </a:lnTo>
                  <a:lnTo>
                    <a:pt x="163" y="26"/>
                  </a:lnTo>
                  <a:lnTo>
                    <a:pt x="155" y="20"/>
                  </a:lnTo>
                  <a:lnTo>
                    <a:pt x="149" y="14"/>
                  </a:lnTo>
                  <a:lnTo>
                    <a:pt x="141" y="11"/>
                  </a:lnTo>
                  <a:lnTo>
                    <a:pt x="132" y="7"/>
                  </a:lnTo>
                  <a:lnTo>
                    <a:pt x="124" y="4"/>
                  </a:lnTo>
                  <a:lnTo>
                    <a:pt x="115" y="2"/>
                  </a:lnTo>
                  <a:lnTo>
                    <a:pt x="106" y="0"/>
                  </a:lnTo>
                  <a:lnTo>
                    <a:pt x="97" y="0"/>
                  </a:lnTo>
                  <a:lnTo>
                    <a:pt x="88" y="0"/>
                  </a:lnTo>
                  <a:lnTo>
                    <a:pt x="81" y="2"/>
                  </a:lnTo>
                  <a:lnTo>
                    <a:pt x="72" y="3"/>
                  </a:lnTo>
                  <a:lnTo>
                    <a:pt x="64" y="5"/>
                  </a:lnTo>
                  <a:lnTo>
                    <a:pt x="57" y="8"/>
                  </a:lnTo>
                  <a:lnTo>
                    <a:pt x="50" y="12"/>
                  </a:lnTo>
                  <a:lnTo>
                    <a:pt x="43" y="16"/>
                  </a:lnTo>
                  <a:lnTo>
                    <a:pt x="36" y="21"/>
                  </a:lnTo>
                  <a:lnTo>
                    <a:pt x="24" y="32"/>
                  </a:lnTo>
                  <a:lnTo>
                    <a:pt x="14" y="45"/>
                  </a:lnTo>
                  <a:lnTo>
                    <a:pt x="6" y="59"/>
                  </a:lnTo>
                  <a:lnTo>
                    <a:pt x="0" y="7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26" name="Google Shape;926;p5"/>
            <p:cNvSpPr/>
            <p:nvPr/>
          </p:nvSpPr>
          <p:spPr>
            <a:xfrm>
              <a:off x="11677650" y="5545138"/>
              <a:ext cx="128587" cy="90488"/>
            </a:xfrm>
            <a:custGeom>
              <a:rect b="b" l="l" r="r" t="t"/>
              <a:pathLst>
                <a:path extrusionOk="0" h="230" w="325">
                  <a:moveTo>
                    <a:pt x="289" y="155"/>
                  </a:moveTo>
                  <a:lnTo>
                    <a:pt x="217" y="136"/>
                  </a:lnTo>
                  <a:lnTo>
                    <a:pt x="217" y="112"/>
                  </a:lnTo>
                  <a:lnTo>
                    <a:pt x="227" y="104"/>
                  </a:lnTo>
                  <a:lnTo>
                    <a:pt x="236" y="95"/>
                  </a:lnTo>
                  <a:lnTo>
                    <a:pt x="245" y="85"/>
                  </a:lnTo>
                  <a:lnTo>
                    <a:pt x="252" y="73"/>
                  </a:lnTo>
                  <a:lnTo>
                    <a:pt x="258" y="62"/>
                  </a:lnTo>
                  <a:lnTo>
                    <a:pt x="262" y="48"/>
                  </a:lnTo>
                  <a:lnTo>
                    <a:pt x="266" y="35"/>
                  </a:lnTo>
                  <a:lnTo>
                    <a:pt x="267" y="21"/>
                  </a:lnTo>
                  <a:lnTo>
                    <a:pt x="255" y="22"/>
                  </a:lnTo>
                  <a:lnTo>
                    <a:pt x="243" y="23"/>
                  </a:lnTo>
                  <a:lnTo>
                    <a:pt x="234" y="22"/>
                  </a:lnTo>
                  <a:lnTo>
                    <a:pt x="225" y="22"/>
                  </a:lnTo>
                  <a:lnTo>
                    <a:pt x="211" y="18"/>
                  </a:lnTo>
                  <a:lnTo>
                    <a:pt x="198" y="14"/>
                  </a:lnTo>
                  <a:lnTo>
                    <a:pt x="186" y="8"/>
                  </a:lnTo>
                  <a:lnTo>
                    <a:pt x="177" y="0"/>
                  </a:lnTo>
                  <a:lnTo>
                    <a:pt x="171" y="4"/>
                  </a:lnTo>
                  <a:lnTo>
                    <a:pt x="164" y="8"/>
                  </a:lnTo>
                  <a:lnTo>
                    <a:pt x="157" y="10"/>
                  </a:lnTo>
                  <a:lnTo>
                    <a:pt x="149" y="13"/>
                  </a:lnTo>
                  <a:lnTo>
                    <a:pt x="133" y="15"/>
                  </a:lnTo>
                  <a:lnTo>
                    <a:pt x="118" y="17"/>
                  </a:lnTo>
                  <a:lnTo>
                    <a:pt x="103" y="15"/>
                  </a:lnTo>
                  <a:lnTo>
                    <a:pt x="87" y="13"/>
                  </a:lnTo>
                  <a:lnTo>
                    <a:pt x="73" y="9"/>
                  </a:lnTo>
                  <a:lnTo>
                    <a:pt x="62" y="4"/>
                  </a:lnTo>
                  <a:lnTo>
                    <a:pt x="62" y="10"/>
                  </a:lnTo>
                  <a:lnTo>
                    <a:pt x="60" y="17"/>
                  </a:lnTo>
                  <a:lnTo>
                    <a:pt x="62" y="31"/>
                  </a:lnTo>
                  <a:lnTo>
                    <a:pt x="64" y="45"/>
                  </a:lnTo>
                  <a:lnTo>
                    <a:pt x="68" y="58"/>
                  </a:lnTo>
                  <a:lnTo>
                    <a:pt x="74" y="71"/>
                  </a:lnTo>
                  <a:lnTo>
                    <a:pt x="81" y="82"/>
                  </a:lnTo>
                  <a:lnTo>
                    <a:pt x="89" y="93"/>
                  </a:lnTo>
                  <a:lnTo>
                    <a:pt x="97" y="103"/>
                  </a:lnTo>
                  <a:lnTo>
                    <a:pt x="108" y="111"/>
                  </a:lnTo>
                  <a:lnTo>
                    <a:pt x="108" y="136"/>
                  </a:lnTo>
                  <a:lnTo>
                    <a:pt x="38" y="155"/>
                  </a:lnTo>
                  <a:lnTo>
                    <a:pt x="31" y="158"/>
                  </a:lnTo>
                  <a:lnTo>
                    <a:pt x="23" y="163"/>
                  </a:lnTo>
                  <a:lnTo>
                    <a:pt x="17" y="168"/>
                  </a:lnTo>
                  <a:lnTo>
                    <a:pt x="11" y="175"/>
                  </a:lnTo>
                  <a:lnTo>
                    <a:pt x="6" y="181"/>
                  </a:lnTo>
                  <a:lnTo>
                    <a:pt x="4" y="189"/>
                  </a:lnTo>
                  <a:lnTo>
                    <a:pt x="1" y="198"/>
                  </a:lnTo>
                  <a:lnTo>
                    <a:pt x="0" y="206"/>
                  </a:lnTo>
                  <a:lnTo>
                    <a:pt x="0" y="230"/>
                  </a:lnTo>
                  <a:lnTo>
                    <a:pt x="325" y="230"/>
                  </a:lnTo>
                  <a:lnTo>
                    <a:pt x="325" y="206"/>
                  </a:lnTo>
                  <a:lnTo>
                    <a:pt x="324" y="198"/>
                  </a:lnTo>
                  <a:lnTo>
                    <a:pt x="322" y="189"/>
                  </a:lnTo>
                  <a:lnTo>
                    <a:pt x="318" y="181"/>
                  </a:lnTo>
                  <a:lnTo>
                    <a:pt x="315" y="175"/>
                  </a:lnTo>
                  <a:lnTo>
                    <a:pt x="309" y="168"/>
                  </a:lnTo>
                  <a:lnTo>
                    <a:pt x="303" y="162"/>
                  </a:lnTo>
                  <a:lnTo>
                    <a:pt x="297" y="158"/>
                  </a:lnTo>
                  <a:lnTo>
                    <a:pt x="289" y="15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27" name="Google Shape;927;p5"/>
            <p:cNvSpPr/>
            <p:nvPr/>
          </p:nvSpPr>
          <p:spPr>
            <a:xfrm>
              <a:off x="11642725" y="5494338"/>
              <a:ext cx="39687" cy="39688"/>
            </a:xfrm>
            <a:custGeom>
              <a:rect b="b" l="l" r="r" t="t"/>
              <a:pathLst>
                <a:path extrusionOk="0" h="100" w="100">
                  <a:moveTo>
                    <a:pt x="96" y="96"/>
                  </a:moveTo>
                  <a:lnTo>
                    <a:pt x="99" y="92"/>
                  </a:lnTo>
                  <a:lnTo>
                    <a:pt x="100" y="87"/>
                  </a:lnTo>
                  <a:lnTo>
                    <a:pt x="99" y="83"/>
                  </a:lnTo>
                  <a:lnTo>
                    <a:pt x="96" y="80"/>
                  </a:lnTo>
                  <a:lnTo>
                    <a:pt x="20" y="4"/>
                  </a:lnTo>
                  <a:lnTo>
                    <a:pt x="17" y="1"/>
                  </a:lnTo>
                  <a:lnTo>
                    <a:pt x="11" y="0"/>
                  </a:lnTo>
                  <a:lnTo>
                    <a:pt x="8" y="1"/>
                  </a:lnTo>
                  <a:lnTo>
                    <a:pt x="4" y="4"/>
                  </a:lnTo>
                  <a:lnTo>
                    <a:pt x="1" y="8"/>
                  </a:lnTo>
                  <a:lnTo>
                    <a:pt x="0" y="11"/>
                  </a:lnTo>
                  <a:lnTo>
                    <a:pt x="1" y="17"/>
                  </a:lnTo>
                  <a:lnTo>
                    <a:pt x="4" y="20"/>
                  </a:lnTo>
                  <a:lnTo>
                    <a:pt x="79" y="96"/>
                  </a:lnTo>
                  <a:lnTo>
                    <a:pt x="83" y="99"/>
                  </a:lnTo>
                  <a:lnTo>
                    <a:pt x="87" y="100"/>
                  </a:lnTo>
                  <a:lnTo>
                    <a:pt x="92" y="99"/>
                  </a:lnTo>
                  <a:lnTo>
                    <a:pt x="96" y="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28" name="Google Shape;928;p5"/>
            <p:cNvSpPr/>
            <p:nvPr/>
          </p:nvSpPr>
          <p:spPr>
            <a:xfrm>
              <a:off x="11806238" y="5494338"/>
              <a:ext cx="38100" cy="39688"/>
            </a:xfrm>
            <a:custGeom>
              <a:rect b="b" l="l" r="r" t="t"/>
              <a:pathLst>
                <a:path extrusionOk="0" h="100" w="98">
                  <a:moveTo>
                    <a:pt x="78" y="4"/>
                  </a:moveTo>
                  <a:lnTo>
                    <a:pt x="2" y="80"/>
                  </a:lnTo>
                  <a:lnTo>
                    <a:pt x="0" y="83"/>
                  </a:lnTo>
                  <a:lnTo>
                    <a:pt x="0" y="87"/>
                  </a:lnTo>
                  <a:lnTo>
                    <a:pt x="0" y="92"/>
                  </a:lnTo>
                  <a:lnTo>
                    <a:pt x="2" y="96"/>
                  </a:lnTo>
                  <a:lnTo>
                    <a:pt x="7" y="99"/>
                  </a:lnTo>
                  <a:lnTo>
                    <a:pt x="11" y="100"/>
                  </a:lnTo>
                  <a:lnTo>
                    <a:pt x="16" y="99"/>
                  </a:lnTo>
                  <a:lnTo>
                    <a:pt x="20" y="96"/>
                  </a:lnTo>
                  <a:lnTo>
                    <a:pt x="96" y="20"/>
                  </a:lnTo>
                  <a:lnTo>
                    <a:pt x="98" y="17"/>
                  </a:lnTo>
                  <a:lnTo>
                    <a:pt x="98" y="11"/>
                  </a:lnTo>
                  <a:lnTo>
                    <a:pt x="98" y="8"/>
                  </a:lnTo>
                  <a:lnTo>
                    <a:pt x="96" y="4"/>
                  </a:lnTo>
                  <a:lnTo>
                    <a:pt x="92" y="1"/>
                  </a:lnTo>
                  <a:lnTo>
                    <a:pt x="87" y="0"/>
                  </a:lnTo>
                  <a:lnTo>
                    <a:pt x="83" y="1"/>
                  </a:lnTo>
                  <a:lnTo>
                    <a:pt x="78" y="4"/>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929" name="Google Shape;929;p5"/>
          <p:cNvGrpSpPr/>
          <p:nvPr/>
        </p:nvGrpSpPr>
        <p:grpSpPr>
          <a:xfrm>
            <a:off x="8520455" y="1499435"/>
            <a:ext cx="287338" cy="287337"/>
            <a:chOff x="304800" y="2516188"/>
            <a:chExt cx="287338" cy="287337"/>
          </a:xfrm>
        </p:grpSpPr>
        <p:sp>
          <p:nvSpPr>
            <p:cNvPr id="930" name="Google Shape;930;p5"/>
            <p:cNvSpPr/>
            <p:nvPr/>
          </p:nvSpPr>
          <p:spPr>
            <a:xfrm>
              <a:off x="428625" y="2516188"/>
              <a:ext cx="163513" cy="211138"/>
            </a:xfrm>
            <a:custGeom>
              <a:rect b="b" l="l" r="r" t="t"/>
              <a:pathLst>
                <a:path extrusionOk="0" h="530" w="410">
                  <a:moveTo>
                    <a:pt x="253" y="157"/>
                  </a:moveTo>
                  <a:lnTo>
                    <a:pt x="253" y="12"/>
                  </a:lnTo>
                  <a:lnTo>
                    <a:pt x="398" y="157"/>
                  </a:lnTo>
                  <a:lnTo>
                    <a:pt x="253" y="157"/>
                  </a:lnTo>
                  <a:close/>
                  <a:moveTo>
                    <a:pt x="406" y="148"/>
                  </a:moveTo>
                  <a:lnTo>
                    <a:pt x="261" y="4"/>
                  </a:lnTo>
                  <a:lnTo>
                    <a:pt x="258" y="1"/>
                  </a:lnTo>
                  <a:lnTo>
                    <a:pt x="253" y="0"/>
                  </a:lnTo>
                  <a:lnTo>
                    <a:pt x="12" y="0"/>
                  </a:lnTo>
                  <a:lnTo>
                    <a:pt x="7" y="1"/>
                  </a:lnTo>
                  <a:lnTo>
                    <a:pt x="4" y="4"/>
                  </a:lnTo>
                  <a:lnTo>
                    <a:pt x="1" y="8"/>
                  </a:lnTo>
                  <a:lnTo>
                    <a:pt x="0" y="12"/>
                  </a:lnTo>
                  <a:lnTo>
                    <a:pt x="0" y="438"/>
                  </a:lnTo>
                  <a:lnTo>
                    <a:pt x="0" y="440"/>
                  </a:lnTo>
                  <a:lnTo>
                    <a:pt x="1" y="443"/>
                  </a:lnTo>
                  <a:lnTo>
                    <a:pt x="3" y="445"/>
                  </a:lnTo>
                  <a:lnTo>
                    <a:pt x="4" y="447"/>
                  </a:lnTo>
                  <a:lnTo>
                    <a:pt x="101" y="527"/>
                  </a:lnTo>
                  <a:lnTo>
                    <a:pt x="105" y="529"/>
                  </a:lnTo>
                  <a:lnTo>
                    <a:pt x="109" y="530"/>
                  </a:lnTo>
                  <a:lnTo>
                    <a:pt x="398" y="530"/>
                  </a:lnTo>
                  <a:lnTo>
                    <a:pt x="402" y="529"/>
                  </a:lnTo>
                  <a:lnTo>
                    <a:pt x="406" y="527"/>
                  </a:lnTo>
                  <a:lnTo>
                    <a:pt x="409" y="523"/>
                  </a:lnTo>
                  <a:lnTo>
                    <a:pt x="410" y="518"/>
                  </a:lnTo>
                  <a:lnTo>
                    <a:pt x="410" y="157"/>
                  </a:lnTo>
                  <a:lnTo>
                    <a:pt x="409" y="153"/>
                  </a:lnTo>
                  <a:lnTo>
                    <a:pt x="406" y="14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31" name="Google Shape;931;p5"/>
            <p:cNvSpPr/>
            <p:nvPr/>
          </p:nvSpPr>
          <p:spPr>
            <a:xfrm>
              <a:off x="304800" y="2708275"/>
              <a:ext cx="57150" cy="95250"/>
            </a:xfrm>
            <a:custGeom>
              <a:rect b="b" l="l" r="r" t="t"/>
              <a:pathLst>
                <a:path extrusionOk="0" h="241" w="145">
                  <a:moveTo>
                    <a:pt x="133" y="0"/>
                  </a:moveTo>
                  <a:lnTo>
                    <a:pt x="11" y="0"/>
                  </a:lnTo>
                  <a:lnTo>
                    <a:pt x="7" y="1"/>
                  </a:lnTo>
                  <a:lnTo>
                    <a:pt x="3" y="3"/>
                  </a:lnTo>
                  <a:lnTo>
                    <a:pt x="0" y="8"/>
                  </a:lnTo>
                  <a:lnTo>
                    <a:pt x="0" y="12"/>
                  </a:lnTo>
                  <a:lnTo>
                    <a:pt x="0" y="229"/>
                  </a:lnTo>
                  <a:lnTo>
                    <a:pt x="0" y="234"/>
                  </a:lnTo>
                  <a:lnTo>
                    <a:pt x="3" y="237"/>
                  </a:lnTo>
                  <a:lnTo>
                    <a:pt x="7" y="240"/>
                  </a:lnTo>
                  <a:lnTo>
                    <a:pt x="11" y="241"/>
                  </a:lnTo>
                  <a:lnTo>
                    <a:pt x="133" y="241"/>
                  </a:lnTo>
                  <a:lnTo>
                    <a:pt x="138" y="240"/>
                  </a:lnTo>
                  <a:lnTo>
                    <a:pt x="142" y="237"/>
                  </a:lnTo>
                  <a:lnTo>
                    <a:pt x="144" y="234"/>
                  </a:lnTo>
                  <a:lnTo>
                    <a:pt x="145" y="229"/>
                  </a:lnTo>
                  <a:lnTo>
                    <a:pt x="145" y="12"/>
                  </a:lnTo>
                  <a:lnTo>
                    <a:pt x="144" y="8"/>
                  </a:lnTo>
                  <a:lnTo>
                    <a:pt x="142" y="3"/>
                  </a:lnTo>
                  <a:lnTo>
                    <a:pt x="138" y="1"/>
                  </a:lnTo>
                  <a:lnTo>
                    <a:pt x="13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32" name="Google Shape;932;p5"/>
            <p:cNvSpPr/>
            <p:nvPr/>
          </p:nvSpPr>
          <p:spPr>
            <a:xfrm>
              <a:off x="368300" y="2717800"/>
              <a:ext cx="214313" cy="76200"/>
            </a:xfrm>
            <a:custGeom>
              <a:rect b="b" l="l" r="r" t="t"/>
              <a:pathLst>
                <a:path extrusionOk="0" h="193" w="540">
                  <a:moveTo>
                    <a:pt x="301" y="72"/>
                  </a:moveTo>
                  <a:lnTo>
                    <a:pt x="246" y="72"/>
                  </a:lnTo>
                  <a:lnTo>
                    <a:pt x="245" y="71"/>
                  </a:lnTo>
                  <a:lnTo>
                    <a:pt x="243" y="70"/>
                  </a:lnTo>
                  <a:lnTo>
                    <a:pt x="236" y="62"/>
                  </a:lnTo>
                  <a:lnTo>
                    <a:pt x="225" y="52"/>
                  </a:lnTo>
                  <a:lnTo>
                    <a:pt x="214" y="42"/>
                  </a:lnTo>
                  <a:lnTo>
                    <a:pt x="200" y="31"/>
                  </a:lnTo>
                  <a:lnTo>
                    <a:pt x="184" y="22"/>
                  </a:lnTo>
                  <a:lnTo>
                    <a:pt x="165" y="13"/>
                  </a:lnTo>
                  <a:lnTo>
                    <a:pt x="155" y="9"/>
                  </a:lnTo>
                  <a:lnTo>
                    <a:pt x="144" y="5"/>
                  </a:lnTo>
                  <a:lnTo>
                    <a:pt x="133" y="2"/>
                  </a:lnTo>
                  <a:lnTo>
                    <a:pt x="120" y="0"/>
                  </a:lnTo>
                  <a:lnTo>
                    <a:pt x="119" y="0"/>
                  </a:lnTo>
                  <a:lnTo>
                    <a:pt x="118" y="0"/>
                  </a:lnTo>
                  <a:lnTo>
                    <a:pt x="12" y="0"/>
                  </a:lnTo>
                  <a:lnTo>
                    <a:pt x="7" y="1"/>
                  </a:lnTo>
                  <a:lnTo>
                    <a:pt x="4" y="4"/>
                  </a:lnTo>
                  <a:lnTo>
                    <a:pt x="1" y="8"/>
                  </a:lnTo>
                  <a:lnTo>
                    <a:pt x="0" y="12"/>
                  </a:lnTo>
                  <a:lnTo>
                    <a:pt x="0" y="180"/>
                  </a:lnTo>
                  <a:lnTo>
                    <a:pt x="1" y="185"/>
                  </a:lnTo>
                  <a:lnTo>
                    <a:pt x="4" y="190"/>
                  </a:lnTo>
                  <a:lnTo>
                    <a:pt x="7" y="192"/>
                  </a:lnTo>
                  <a:lnTo>
                    <a:pt x="12" y="193"/>
                  </a:lnTo>
                  <a:lnTo>
                    <a:pt x="528" y="193"/>
                  </a:lnTo>
                  <a:lnTo>
                    <a:pt x="533" y="192"/>
                  </a:lnTo>
                  <a:lnTo>
                    <a:pt x="536" y="190"/>
                  </a:lnTo>
                  <a:lnTo>
                    <a:pt x="539" y="185"/>
                  </a:lnTo>
                  <a:lnTo>
                    <a:pt x="540" y="180"/>
                  </a:lnTo>
                  <a:lnTo>
                    <a:pt x="540" y="175"/>
                  </a:lnTo>
                  <a:lnTo>
                    <a:pt x="539" y="169"/>
                  </a:lnTo>
                  <a:lnTo>
                    <a:pt x="537" y="163"/>
                  </a:lnTo>
                  <a:lnTo>
                    <a:pt x="535" y="158"/>
                  </a:lnTo>
                  <a:lnTo>
                    <a:pt x="532" y="153"/>
                  </a:lnTo>
                  <a:lnTo>
                    <a:pt x="528" y="147"/>
                  </a:lnTo>
                  <a:lnTo>
                    <a:pt x="524" y="142"/>
                  </a:lnTo>
                  <a:lnTo>
                    <a:pt x="519" y="137"/>
                  </a:lnTo>
                  <a:lnTo>
                    <a:pt x="511" y="129"/>
                  </a:lnTo>
                  <a:lnTo>
                    <a:pt x="502" y="122"/>
                  </a:lnTo>
                  <a:lnTo>
                    <a:pt x="493" y="116"/>
                  </a:lnTo>
                  <a:lnTo>
                    <a:pt x="481" y="110"/>
                  </a:lnTo>
                  <a:lnTo>
                    <a:pt x="469" y="104"/>
                  </a:lnTo>
                  <a:lnTo>
                    <a:pt x="457" y="99"/>
                  </a:lnTo>
                  <a:lnTo>
                    <a:pt x="444" y="94"/>
                  </a:lnTo>
                  <a:lnTo>
                    <a:pt x="429" y="90"/>
                  </a:lnTo>
                  <a:lnTo>
                    <a:pt x="415" y="86"/>
                  </a:lnTo>
                  <a:lnTo>
                    <a:pt x="400" y="82"/>
                  </a:lnTo>
                  <a:lnTo>
                    <a:pt x="384" y="79"/>
                  </a:lnTo>
                  <a:lnTo>
                    <a:pt x="368" y="76"/>
                  </a:lnTo>
                  <a:lnTo>
                    <a:pt x="352" y="75"/>
                  </a:lnTo>
                  <a:lnTo>
                    <a:pt x="335" y="73"/>
                  </a:lnTo>
                  <a:lnTo>
                    <a:pt x="318" y="72"/>
                  </a:lnTo>
                  <a:lnTo>
                    <a:pt x="301" y="7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933" name="Google Shape;933;p5"/>
          <p:cNvGrpSpPr/>
          <p:nvPr/>
        </p:nvGrpSpPr>
        <p:grpSpPr>
          <a:xfrm>
            <a:off x="6604608" y="1510547"/>
            <a:ext cx="285750" cy="265113"/>
            <a:chOff x="9879013" y="2500313"/>
            <a:chExt cx="285750" cy="265113"/>
          </a:xfrm>
        </p:grpSpPr>
        <p:sp>
          <p:nvSpPr>
            <p:cNvPr id="934" name="Google Shape;934;p5"/>
            <p:cNvSpPr/>
            <p:nvPr/>
          </p:nvSpPr>
          <p:spPr>
            <a:xfrm>
              <a:off x="10031413" y="2500313"/>
              <a:ext cx="133350" cy="265113"/>
            </a:xfrm>
            <a:custGeom>
              <a:rect b="b" l="l" r="r" t="t"/>
              <a:pathLst>
                <a:path extrusionOk="0" h="832" w="420">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35" name="Google Shape;935;p5"/>
            <p:cNvSpPr/>
            <p:nvPr/>
          </p:nvSpPr>
          <p:spPr>
            <a:xfrm>
              <a:off x="9879013" y="2500313"/>
              <a:ext cx="133350" cy="265113"/>
            </a:xfrm>
            <a:custGeom>
              <a:rect b="b" l="l" r="r" t="t"/>
              <a:pathLst>
                <a:path extrusionOk="0" h="832" w="421">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36" name="Google Shape;936;p5"/>
            <p:cNvSpPr/>
            <p:nvPr/>
          </p:nvSpPr>
          <p:spPr>
            <a:xfrm>
              <a:off x="9902825" y="2659063"/>
              <a:ext cx="46038" cy="46038"/>
            </a:xfrm>
            <a:custGeom>
              <a:rect b="b" l="l" r="r" t="t"/>
              <a:pathLst>
                <a:path extrusionOk="0" h="143" w="144">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37" name="Google Shape;937;p5"/>
            <p:cNvSpPr/>
            <p:nvPr/>
          </p:nvSpPr>
          <p:spPr>
            <a:xfrm>
              <a:off x="10059988" y="2659063"/>
              <a:ext cx="44450" cy="46038"/>
            </a:xfrm>
            <a:custGeom>
              <a:rect b="b" l="l" r="r" t="t"/>
              <a:pathLst>
                <a:path extrusionOk="0" h="143" w="144">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pSp>
        <p:nvGrpSpPr>
          <p:cNvPr id="938" name="Google Shape;938;p5"/>
          <p:cNvGrpSpPr/>
          <p:nvPr/>
        </p:nvGrpSpPr>
        <p:grpSpPr>
          <a:xfrm>
            <a:off x="10428292" y="1500228"/>
            <a:ext cx="257175" cy="285750"/>
            <a:chOff x="11042650" y="1906588"/>
            <a:chExt cx="257175" cy="285750"/>
          </a:xfrm>
        </p:grpSpPr>
        <p:sp>
          <p:nvSpPr>
            <p:cNvPr id="939" name="Google Shape;939;p5"/>
            <p:cNvSpPr/>
            <p:nvPr/>
          </p:nvSpPr>
          <p:spPr>
            <a:xfrm>
              <a:off x="11071225" y="1916113"/>
              <a:ext cx="228600" cy="190500"/>
            </a:xfrm>
            <a:custGeom>
              <a:rect b="b" l="l" r="r" t="t"/>
              <a:pathLst>
                <a:path extrusionOk="0" h="479" w="574">
                  <a:moveTo>
                    <a:pt x="196" y="415"/>
                  </a:moveTo>
                  <a:lnTo>
                    <a:pt x="178" y="423"/>
                  </a:lnTo>
                  <a:lnTo>
                    <a:pt x="164" y="430"/>
                  </a:lnTo>
                  <a:lnTo>
                    <a:pt x="152" y="436"/>
                  </a:lnTo>
                  <a:lnTo>
                    <a:pt x="141" y="442"/>
                  </a:lnTo>
                  <a:lnTo>
                    <a:pt x="141" y="406"/>
                  </a:lnTo>
                  <a:lnTo>
                    <a:pt x="216" y="406"/>
                  </a:lnTo>
                  <a:lnTo>
                    <a:pt x="204" y="411"/>
                  </a:lnTo>
                  <a:lnTo>
                    <a:pt x="196" y="415"/>
                  </a:lnTo>
                  <a:lnTo>
                    <a:pt x="196" y="415"/>
                  </a:lnTo>
                  <a:close/>
                  <a:moveTo>
                    <a:pt x="569" y="458"/>
                  </a:moveTo>
                  <a:lnTo>
                    <a:pt x="360" y="290"/>
                  </a:lnTo>
                  <a:lnTo>
                    <a:pt x="569" y="116"/>
                  </a:lnTo>
                  <a:lnTo>
                    <a:pt x="573" y="114"/>
                  </a:lnTo>
                  <a:lnTo>
                    <a:pt x="574" y="110"/>
                  </a:lnTo>
                  <a:lnTo>
                    <a:pt x="574" y="107"/>
                  </a:lnTo>
                  <a:lnTo>
                    <a:pt x="574" y="103"/>
                  </a:lnTo>
                  <a:lnTo>
                    <a:pt x="572" y="100"/>
                  </a:lnTo>
                  <a:lnTo>
                    <a:pt x="569" y="97"/>
                  </a:lnTo>
                  <a:lnTo>
                    <a:pt x="566" y="96"/>
                  </a:lnTo>
                  <a:lnTo>
                    <a:pt x="562" y="95"/>
                  </a:lnTo>
                  <a:lnTo>
                    <a:pt x="239" y="95"/>
                  </a:lnTo>
                  <a:lnTo>
                    <a:pt x="239" y="11"/>
                  </a:lnTo>
                  <a:lnTo>
                    <a:pt x="237" y="7"/>
                  </a:lnTo>
                  <a:lnTo>
                    <a:pt x="235" y="3"/>
                  </a:lnTo>
                  <a:lnTo>
                    <a:pt x="232" y="1"/>
                  </a:lnTo>
                  <a:lnTo>
                    <a:pt x="227" y="0"/>
                  </a:lnTo>
                  <a:lnTo>
                    <a:pt x="11" y="0"/>
                  </a:lnTo>
                  <a:lnTo>
                    <a:pt x="7" y="1"/>
                  </a:lnTo>
                  <a:lnTo>
                    <a:pt x="3" y="3"/>
                  </a:lnTo>
                  <a:lnTo>
                    <a:pt x="1" y="7"/>
                  </a:lnTo>
                  <a:lnTo>
                    <a:pt x="0" y="11"/>
                  </a:lnTo>
                  <a:lnTo>
                    <a:pt x="0" y="395"/>
                  </a:lnTo>
                  <a:lnTo>
                    <a:pt x="1" y="399"/>
                  </a:lnTo>
                  <a:lnTo>
                    <a:pt x="3" y="403"/>
                  </a:lnTo>
                  <a:lnTo>
                    <a:pt x="7" y="405"/>
                  </a:lnTo>
                  <a:lnTo>
                    <a:pt x="11" y="406"/>
                  </a:lnTo>
                  <a:lnTo>
                    <a:pt x="117" y="406"/>
                  </a:lnTo>
                  <a:lnTo>
                    <a:pt x="117" y="467"/>
                  </a:lnTo>
                  <a:lnTo>
                    <a:pt x="118" y="472"/>
                  </a:lnTo>
                  <a:lnTo>
                    <a:pt x="121" y="475"/>
                  </a:lnTo>
                  <a:lnTo>
                    <a:pt x="124" y="478"/>
                  </a:lnTo>
                  <a:lnTo>
                    <a:pt x="129" y="479"/>
                  </a:lnTo>
                  <a:lnTo>
                    <a:pt x="562" y="479"/>
                  </a:lnTo>
                  <a:lnTo>
                    <a:pt x="566" y="478"/>
                  </a:lnTo>
                  <a:lnTo>
                    <a:pt x="569" y="477"/>
                  </a:lnTo>
                  <a:lnTo>
                    <a:pt x="572" y="474"/>
                  </a:lnTo>
                  <a:lnTo>
                    <a:pt x="574" y="471"/>
                  </a:lnTo>
                  <a:lnTo>
                    <a:pt x="574" y="467"/>
                  </a:lnTo>
                  <a:lnTo>
                    <a:pt x="574" y="464"/>
                  </a:lnTo>
                  <a:lnTo>
                    <a:pt x="572" y="460"/>
                  </a:lnTo>
                  <a:lnTo>
                    <a:pt x="569" y="458"/>
                  </a:lnTo>
                  <a:lnTo>
                    <a:pt x="569" y="458"/>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40" name="Google Shape;940;p5"/>
            <p:cNvSpPr/>
            <p:nvPr/>
          </p:nvSpPr>
          <p:spPr>
            <a:xfrm>
              <a:off x="11042650" y="1906588"/>
              <a:ext cx="19050" cy="285750"/>
            </a:xfrm>
            <a:custGeom>
              <a:rect b="b" l="l" r="r" t="t"/>
              <a:pathLst>
                <a:path extrusionOk="0" h="718" w="49">
                  <a:moveTo>
                    <a:pt x="25" y="0"/>
                  </a:moveTo>
                  <a:lnTo>
                    <a:pt x="20" y="0"/>
                  </a:lnTo>
                  <a:lnTo>
                    <a:pt x="15" y="1"/>
                  </a:lnTo>
                  <a:lnTo>
                    <a:pt x="11" y="3"/>
                  </a:lnTo>
                  <a:lnTo>
                    <a:pt x="7" y="7"/>
                  </a:lnTo>
                  <a:lnTo>
                    <a:pt x="5" y="11"/>
                  </a:lnTo>
                  <a:lnTo>
                    <a:pt x="2" y="14"/>
                  </a:lnTo>
                  <a:lnTo>
                    <a:pt x="1" y="19"/>
                  </a:lnTo>
                  <a:lnTo>
                    <a:pt x="0" y="24"/>
                  </a:lnTo>
                  <a:lnTo>
                    <a:pt x="0" y="694"/>
                  </a:lnTo>
                  <a:lnTo>
                    <a:pt x="1" y="699"/>
                  </a:lnTo>
                  <a:lnTo>
                    <a:pt x="2" y="704"/>
                  </a:lnTo>
                  <a:lnTo>
                    <a:pt x="5" y="708"/>
                  </a:lnTo>
                  <a:lnTo>
                    <a:pt x="7" y="711"/>
                  </a:lnTo>
                  <a:lnTo>
                    <a:pt x="11" y="714"/>
                  </a:lnTo>
                  <a:lnTo>
                    <a:pt x="15" y="716"/>
                  </a:lnTo>
                  <a:lnTo>
                    <a:pt x="20" y="718"/>
                  </a:lnTo>
                  <a:lnTo>
                    <a:pt x="25" y="718"/>
                  </a:lnTo>
                  <a:lnTo>
                    <a:pt x="30" y="718"/>
                  </a:lnTo>
                  <a:lnTo>
                    <a:pt x="33" y="716"/>
                  </a:lnTo>
                  <a:lnTo>
                    <a:pt x="38" y="714"/>
                  </a:lnTo>
                  <a:lnTo>
                    <a:pt x="42" y="711"/>
                  </a:lnTo>
                  <a:lnTo>
                    <a:pt x="44" y="708"/>
                  </a:lnTo>
                  <a:lnTo>
                    <a:pt x="46" y="704"/>
                  </a:lnTo>
                  <a:lnTo>
                    <a:pt x="48" y="699"/>
                  </a:lnTo>
                  <a:lnTo>
                    <a:pt x="49" y="694"/>
                  </a:lnTo>
                  <a:lnTo>
                    <a:pt x="49" y="24"/>
                  </a:lnTo>
                  <a:lnTo>
                    <a:pt x="48" y="19"/>
                  </a:lnTo>
                  <a:lnTo>
                    <a:pt x="46" y="14"/>
                  </a:lnTo>
                  <a:lnTo>
                    <a:pt x="44" y="11"/>
                  </a:lnTo>
                  <a:lnTo>
                    <a:pt x="42" y="7"/>
                  </a:lnTo>
                  <a:lnTo>
                    <a:pt x="38" y="3"/>
                  </a:lnTo>
                  <a:lnTo>
                    <a:pt x="33" y="1"/>
                  </a:lnTo>
                  <a:lnTo>
                    <a:pt x="30" y="0"/>
                  </a:lnTo>
                  <a:lnTo>
                    <a:pt x="25" y="0"/>
                  </a:lnTo>
                  <a:lnTo>
                    <a:pt x="25"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graphicFrame>
        <p:nvGraphicFramePr>
          <p:cNvPr id="941" name="Google Shape;941;p5"/>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6"/>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01</a:t>
            </a:r>
            <a:endParaRPr/>
          </a:p>
        </p:txBody>
      </p:sp>
      <p:sp>
        <p:nvSpPr>
          <p:cNvPr id="947" name="Google Shape;947;p6"/>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948" name="Google Shape;948;p6"/>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49" name="Google Shape;949;p6"/>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950" name="Google Shape;950;p6"/>
          <p:cNvGrpSpPr/>
          <p:nvPr/>
        </p:nvGrpSpPr>
        <p:grpSpPr>
          <a:xfrm>
            <a:off x="542672" y="2174619"/>
            <a:ext cx="206029" cy="197022"/>
            <a:chOff x="1812702" y="4615132"/>
            <a:chExt cx="771644" cy="737910"/>
          </a:xfrm>
        </p:grpSpPr>
        <p:sp>
          <p:nvSpPr>
            <p:cNvPr id="951" name="Google Shape;951;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52" name="Google Shape;952;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953" name="Google Shape;953;p6"/>
          <p:cNvGrpSpPr/>
          <p:nvPr/>
        </p:nvGrpSpPr>
        <p:grpSpPr>
          <a:xfrm>
            <a:off x="542672" y="2426657"/>
            <a:ext cx="206029" cy="197022"/>
            <a:chOff x="1812702" y="4615132"/>
            <a:chExt cx="771644" cy="737910"/>
          </a:xfrm>
        </p:grpSpPr>
        <p:sp>
          <p:nvSpPr>
            <p:cNvPr id="954" name="Google Shape;954;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55" name="Google Shape;955;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956" name="Google Shape;956;p6"/>
          <p:cNvGrpSpPr/>
          <p:nvPr/>
        </p:nvGrpSpPr>
        <p:grpSpPr>
          <a:xfrm>
            <a:off x="542672" y="2679864"/>
            <a:ext cx="206029" cy="197022"/>
            <a:chOff x="1812702" y="4615132"/>
            <a:chExt cx="771644" cy="737910"/>
          </a:xfrm>
        </p:grpSpPr>
        <p:sp>
          <p:nvSpPr>
            <p:cNvPr id="957" name="Google Shape;957;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58" name="Google Shape;958;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959" name="Google Shape;959;p6"/>
          <p:cNvGrpSpPr/>
          <p:nvPr/>
        </p:nvGrpSpPr>
        <p:grpSpPr>
          <a:xfrm>
            <a:off x="542672" y="2946258"/>
            <a:ext cx="206029" cy="197022"/>
            <a:chOff x="1812702" y="4615132"/>
            <a:chExt cx="771644" cy="737910"/>
          </a:xfrm>
        </p:grpSpPr>
        <p:sp>
          <p:nvSpPr>
            <p:cNvPr id="960" name="Google Shape;960;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61" name="Google Shape;961;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962" name="Google Shape;962;p6"/>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63" name="Google Shape;963;p6"/>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64" name="Google Shape;964;p6"/>
          <p:cNvSpPr txBox="1"/>
          <p:nvPr/>
        </p:nvSpPr>
        <p:spPr>
          <a:xfrm>
            <a:off x="2262143" y="1670242"/>
            <a:ext cx="3497532"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Main steps in defining timeline and milestones</a:t>
            </a:r>
            <a:endParaRPr b="1" i="0" sz="1400" u="none" cap="none" strike="noStrike">
              <a:solidFill>
                <a:srgbClr val="FFFFFF"/>
              </a:solidFill>
              <a:latin typeface="Calibri"/>
              <a:ea typeface="Calibri"/>
              <a:cs typeface="Calibri"/>
              <a:sym typeface="Calibri"/>
            </a:endParaRPr>
          </a:p>
        </p:txBody>
      </p:sp>
      <p:cxnSp>
        <p:nvCxnSpPr>
          <p:cNvPr id="965" name="Google Shape;965;p6"/>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966" name="Google Shape;966;p6"/>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967" name="Google Shape;967;p6"/>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68" name="Google Shape;968;p6"/>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grpSp>
        <p:nvGrpSpPr>
          <p:cNvPr id="969" name="Google Shape;969;p6"/>
          <p:cNvGrpSpPr/>
          <p:nvPr/>
        </p:nvGrpSpPr>
        <p:grpSpPr>
          <a:xfrm>
            <a:off x="542627" y="4695418"/>
            <a:ext cx="206029" cy="197022"/>
            <a:chOff x="1812702" y="4615132"/>
            <a:chExt cx="771644" cy="737910"/>
          </a:xfrm>
        </p:grpSpPr>
        <p:sp>
          <p:nvSpPr>
            <p:cNvPr id="970" name="Google Shape;970;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71" name="Google Shape;971;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972" name="Google Shape;972;p6"/>
          <p:cNvGrpSpPr/>
          <p:nvPr/>
        </p:nvGrpSpPr>
        <p:grpSpPr>
          <a:xfrm>
            <a:off x="542627" y="5174287"/>
            <a:ext cx="206029" cy="197022"/>
            <a:chOff x="1812702" y="4615132"/>
            <a:chExt cx="771644" cy="737910"/>
          </a:xfrm>
        </p:grpSpPr>
        <p:sp>
          <p:nvSpPr>
            <p:cNvPr id="973" name="Google Shape;973;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74" name="Google Shape;974;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975" name="Google Shape;975;p6"/>
          <p:cNvGrpSpPr/>
          <p:nvPr/>
        </p:nvGrpSpPr>
        <p:grpSpPr>
          <a:xfrm>
            <a:off x="542627" y="5656324"/>
            <a:ext cx="206029" cy="197022"/>
            <a:chOff x="1812702" y="4615132"/>
            <a:chExt cx="771644" cy="737910"/>
          </a:xfrm>
        </p:grpSpPr>
        <p:sp>
          <p:nvSpPr>
            <p:cNvPr id="976" name="Google Shape;976;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77" name="Google Shape;977;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sp>
        <p:nvSpPr>
          <p:cNvPr id="978" name="Google Shape;978;p6"/>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79" name="Google Shape;979;p6"/>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80" name="Google Shape;980;p6"/>
          <p:cNvSpPr txBox="1"/>
          <p:nvPr/>
        </p:nvSpPr>
        <p:spPr>
          <a:xfrm>
            <a:off x="2262143" y="4145472"/>
            <a:ext cx="3365163"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Define a timeline</a:t>
            </a:r>
            <a:endParaRPr/>
          </a:p>
        </p:txBody>
      </p:sp>
      <p:cxnSp>
        <p:nvCxnSpPr>
          <p:cNvPr id="981" name="Google Shape;981;p6"/>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982" name="Google Shape;982;p6"/>
          <p:cNvSpPr/>
          <p:nvPr/>
        </p:nvSpPr>
        <p:spPr>
          <a:xfrm>
            <a:off x="6394637" y="5251195"/>
            <a:ext cx="5709857"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All required data sources are identified, roles, responsibilities, milestones, and timelines are agreed upon across all stakeholders</a:t>
            </a:r>
            <a:endParaRPr b="1" i="0" sz="2000" u="none" cap="none" strike="noStrike">
              <a:solidFill>
                <a:srgbClr val="4C4846"/>
              </a:solidFill>
              <a:latin typeface="Calibri"/>
              <a:ea typeface="Calibri"/>
              <a:cs typeface="Calibri"/>
              <a:sym typeface="Calibri"/>
            </a:endParaRPr>
          </a:p>
        </p:txBody>
      </p:sp>
      <p:sp>
        <p:nvSpPr>
          <p:cNvPr id="983" name="Google Shape;983;p6"/>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Define Timeline &amp; Milestones: </a:t>
            </a:r>
            <a:br>
              <a:rPr lang="en-US"/>
            </a:br>
            <a:r>
              <a:rPr lang="en-US"/>
              <a:t>Agree to what is going to be produced and by when</a:t>
            </a:r>
            <a:endParaRPr/>
          </a:p>
        </p:txBody>
      </p:sp>
      <p:sp>
        <p:nvSpPr>
          <p:cNvPr id="984" name="Google Shape;984;p6"/>
          <p:cNvSpPr/>
          <p:nvPr/>
        </p:nvSpPr>
        <p:spPr>
          <a:xfrm>
            <a:off x="914397" y="2172035"/>
            <a:ext cx="4614205" cy="141577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Clearly define objective of account segmentation across all GTM functions</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Set key dates and deliverable milestones</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Discuss dependencies and implications</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Identify required internal and 3</a:t>
            </a:r>
            <a:r>
              <a:rPr b="0" baseline="30000" i="0" lang="en-US" sz="1200" u="none" cap="none" strike="noStrike">
                <a:solidFill>
                  <a:srgbClr val="4C4845"/>
                </a:solidFill>
                <a:latin typeface="Calibri"/>
                <a:ea typeface="Calibri"/>
                <a:cs typeface="Calibri"/>
                <a:sym typeface="Calibri"/>
              </a:rPr>
              <a:t>rd</a:t>
            </a:r>
            <a:r>
              <a:rPr b="0" i="0" lang="en-US" sz="1200" u="none" cap="none" strike="noStrike">
                <a:solidFill>
                  <a:srgbClr val="4C4845"/>
                </a:solidFill>
                <a:latin typeface="Calibri"/>
                <a:ea typeface="Calibri"/>
                <a:cs typeface="Calibri"/>
                <a:sym typeface="Calibri"/>
              </a:rPr>
              <a:t> party data sources for analysis</a:t>
            </a:r>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Set expectations on any more granular segmentation (i.e., product, industry, etc.)</a:t>
            </a:r>
            <a:endParaRPr/>
          </a:p>
        </p:txBody>
      </p:sp>
      <p:sp>
        <p:nvSpPr>
          <p:cNvPr id="985" name="Google Shape;985;p6"/>
          <p:cNvSpPr/>
          <p:nvPr/>
        </p:nvSpPr>
        <p:spPr>
          <a:xfrm>
            <a:off x="914397" y="4695418"/>
            <a:ext cx="4160571" cy="11695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Provide examples, lay out key milestones</a:t>
            </a:r>
            <a:endParaRPr/>
          </a:p>
          <a:p>
            <a:pPr indent="0" lvl="0" marL="0" marR="0" rtl="0" algn="l">
              <a:lnSpc>
                <a:spcPct val="100000"/>
              </a:lnSpc>
              <a:spcBef>
                <a:spcPts val="24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Determine key dates, agree on granularity expectations</a:t>
            </a:r>
            <a:endParaRPr/>
          </a:p>
          <a:p>
            <a:pPr indent="0" lvl="0" marL="0" marR="0" rtl="0" algn="l">
              <a:lnSpc>
                <a:spcPct val="100000"/>
              </a:lnSpc>
              <a:spcBef>
                <a:spcPts val="24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Understand and align on key timelines and milestones</a:t>
            </a:r>
            <a:endParaRPr/>
          </a:p>
        </p:txBody>
      </p:sp>
      <p:grpSp>
        <p:nvGrpSpPr>
          <p:cNvPr id="986" name="Google Shape;986;p6"/>
          <p:cNvGrpSpPr/>
          <p:nvPr/>
        </p:nvGrpSpPr>
        <p:grpSpPr>
          <a:xfrm>
            <a:off x="542672" y="3208709"/>
            <a:ext cx="206029" cy="197022"/>
            <a:chOff x="1812702" y="4615132"/>
            <a:chExt cx="771644" cy="737910"/>
          </a:xfrm>
        </p:grpSpPr>
        <p:sp>
          <p:nvSpPr>
            <p:cNvPr id="987" name="Google Shape;987;p6"/>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988" name="Google Shape;988;p6"/>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05</a:t>
              </a:r>
              <a:endParaRPr b="1" i="0" sz="1050" u="none" cap="none" strike="noStrike">
                <a:solidFill>
                  <a:srgbClr val="FFFFFF"/>
                </a:solidFill>
                <a:latin typeface="Calibri"/>
                <a:ea typeface="Calibri"/>
                <a:cs typeface="Calibri"/>
                <a:sym typeface="Calibri"/>
              </a:endParaRPr>
            </a:p>
          </p:txBody>
        </p:sp>
      </p:grpSp>
      <p:pic>
        <p:nvPicPr>
          <p:cNvPr id="989" name="Google Shape;989;p6"/>
          <p:cNvPicPr preferRelativeResize="0"/>
          <p:nvPr/>
        </p:nvPicPr>
        <p:blipFill rotWithShape="1">
          <a:blip r:embed="rId3">
            <a:alphaModFix/>
          </a:blip>
          <a:srcRect b="0" l="0" r="0" t="0"/>
          <a:stretch/>
        </p:blipFill>
        <p:spPr>
          <a:xfrm>
            <a:off x="6220526" y="1871822"/>
            <a:ext cx="5630170" cy="2522729"/>
          </a:xfrm>
          <a:prstGeom prst="rect">
            <a:avLst/>
          </a:prstGeom>
          <a:noFill/>
          <a:ln>
            <a:noFill/>
          </a:ln>
        </p:spPr>
      </p:pic>
      <p:sp>
        <p:nvSpPr>
          <p:cNvPr id="990" name="Google Shape;990;p6"/>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91" name="Google Shape;991;p6"/>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992" name="Google Shape;992;p6"/>
          <p:cNvSpPr/>
          <p:nvPr/>
        </p:nvSpPr>
        <p:spPr>
          <a:xfrm>
            <a:off x="6376708" y="4737221"/>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993" name="Google Shape;993;p6"/>
          <p:cNvSpPr/>
          <p:nvPr/>
        </p:nvSpPr>
        <p:spPr>
          <a:xfrm>
            <a:off x="6705601" y="4867295"/>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994" name="Google Shape;994;p6"/>
          <p:cNvSpPr/>
          <p:nvPr/>
        </p:nvSpPr>
        <p:spPr>
          <a:xfrm rot="10800000">
            <a:off x="6700105" y="4806789"/>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aphicFrame>
        <p:nvGraphicFramePr>
          <p:cNvPr id="995" name="Google Shape;995;p6"/>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graphicFrame>
        <p:nvGraphicFramePr>
          <p:cNvPr id="1000" name="Google Shape;1000;p7"/>
          <p:cNvGraphicFramePr/>
          <p:nvPr/>
        </p:nvGraphicFramePr>
        <p:xfrm>
          <a:off x="6297262" y="1582828"/>
          <a:ext cx="3000000" cy="3000000"/>
        </p:xfrm>
        <a:graphic>
          <a:graphicData uri="http://schemas.openxmlformats.org/drawingml/2006/table">
            <a:tbl>
              <a:tblPr bandRow="1" firstRow="1">
                <a:noFill/>
                <a:tableStyleId>{DD6AA980-1C5E-430F-A64A-5988D62C03D4}</a:tableStyleId>
              </a:tblPr>
              <a:tblGrid>
                <a:gridCol w="1709925"/>
                <a:gridCol w="951475"/>
                <a:gridCol w="556050"/>
                <a:gridCol w="2440575"/>
              </a:tblGrid>
              <a:tr h="284125">
                <a:tc>
                  <a:txBody>
                    <a:bodyPr/>
                    <a:lstStyle/>
                    <a:p>
                      <a:pPr indent="0" lvl="0" marL="0" marR="0" rtl="0" algn="ctr">
                        <a:spcBef>
                          <a:spcPts val="0"/>
                        </a:spcBef>
                        <a:spcAft>
                          <a:spcPts val="0"/>
                        </a:spcAft>
                        <a:buNone/>
                      </a:pPr>
                      <a:r>
                        <a:rPr lang="en-US" sz="1050"/>
                        <a:t>Data Requested</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1050"/>
                        <a:t>Owner / Source</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1050"/>
                        <a:t>Status</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1050"/>
                        <a:t>Notes</a:t>
                      </a:r>
                      <a:endParaRPr/>
                    </a:p>
                  </a:txBody>
                  <a:tcPr marT="45725" marB="45725" marR="91450" marL="91450" anchor="ctr">
                    <a:solidFill>
                      <a:srgbClr val="2F414E"/>
                    </a:solidFill>
                  </a:tcPr>
                </a:tc>
              </a:tr>
              <a:tr h="173625">
                <a:tc>
                  <a:txBody>
                    <a:bodyPr/>
                    <a:lstStyle/>
                    <a:p>
                      <a:pPr indent="0" lvl="0" marL="0" marR="0" rtl="0" algn="ctr">
                        <a:spcBef>
                          <a:spcPts val="0"/>
                        </a:spcBef>
                        <a:spcAft>
                          <a:spcPts val="0"/>
                        </a:spcAft>
                        <a:buNone/>
                      </a:pPr>
                      <a:r>
                        <a:rPr b="1" lang="en-US" sz="1050"/>
                        <a:t>Master Customer List</a:t>
                      </a:r>
                      <a:endParaRPr/>
                    </a:p>
                  </a:txBody>
                  <a:tcPr marT="45725" marB="45725" marR="91450" marL="91450" anchor="ctr"/>
                </a:tc>
                <a:tc>
                  <a:txBody>
                    <a:bodyPr/>
                    <a:lstStyle/>
                    <a:p>
                      <a:pPr indent="0" lvl="0" marL="0" marR="0" rtl="0" algn="ctr">
                        <a:spcBef>
                          <a:spcPts val="0"/>
                        </a:spcBef>
                        <a:spcAft>
                          <a:spcPts val="0"/>
                        </a:spcAft>
                        <a:buNone/>
                      </a:pPr>
                      <a:r>
                        <a:rPr b="1" lang="en-US" sz="1050"/>
                        <a:t>Sales Ops</a:t>
                      </a:r>
                      <a:endParaRPr/>
                    </a:p>
                  </a:txBody>
                  <a:tcPr marT="45725" marB="45725" marR="91450" marL="91450" anchor="ctr"/>
                </a:tc>
                <a:tc>
                  <a:txBody>
                    <a:bodyPr/>
                    <a:lstStyle/>
                    <a:p>
                      <a:pPr indent="0" lvl="0" marL="0" marR="0" rtl="0" algn="ctr">
                        <a:spcBef>
                          <a:spcPts val="0"/>
                        </a:spcBef>
                        <a:spcAft>
                          <a:spcPts val="0"/>
                        </a:spcAft>
                        <a:buNone/>
                      </a:pPr>
                      <a:r>
                        <a:t/>
                      </a:r>
                      <a:endParaRPr b="1" sz="105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1050"/>
                        <a:t>Received</a:t>
                      </a:r>
                      <a:endParaRPr/>
                    </a:p>
                  </a:txBody>
                  <a:tcPr marT="45725" marB="45725" marR="91450" marL="91450" anchor="ctr">
                    <a:solidFill>
                      <a:srgbClr val="D0CFCF"/>
                    </a:solidFill>
                  </a:tcPr>
                </a:tc>
              </a:tr>
              <a:tr h="173625">
                <a:tc>
                  <a:txBody>
                    <a:bodyPr/>
                    <a:lstStyle/>
                    <a:p>
                      <a:pPr indent="0" lvl="0" marL="0" marR="0" rtl="0" algn="ctr">
                        <a:spcBef>
                          <a:spcPts val="0"/>
                        </a:spcBef>
                        <a:spcAft>
                          <a:spcPts val="0"/>
                        </a:spcAft>
                        <a:buNone/>
                      </a:pPr>
                      <a:r>
                        <a:rPr b="1" lang="en-US" sz="1050"/>
                        <a:t>Master Prospect List</a:t>
                      </a:r>
                      <a:endParaRPr/>
                    </a:p>
                  </a:txBody>
                  <a:tcPr marT="45725" marB="45725" marR="91450" marL="91450" anchor="ctr"/>
                </a:tc>
                <a:tc>
                  <a:txBody>
                    <a:bodyPr/>
                    <a:lstStyle/>
                    <a:p>
                      <a:pPr indent="0" lvl="0" marL="0" marR="0" rtl="0" algn="ctr">
                        <a:spcBef>
                          <a:spcPts val="0"/>
                        </a:spcBef>
                        <a:spcAft>
                          <a:spcPts val="0"/>
                        </a:spcAft>
                        <a:buNone/>
                      </a:pPr>
                      <a:r>
                        <a:rPr b="1" lang="en-US" sz="1050"/>
                        <a:t>Sales Ops</a:t>
                      </a:r>
                      <a:endParaRPr/>
                    </a:p>
                  </a:txBody>
                  <a:tcPr marT="45725" marB="45725" marR="91450" marL="91450" anchor="ctr"/>
                </a:tc>
                <a:tc>
                  <a:txBody>
                    <a:bodyPr/>
                    <a:lstStyle/>
                    <a:p>
                      <a:pPr indent="0" lvl="0" marL="0" marR="0" rtl="0" algn="ctr">
                        <a:spcBef>
                          <a:spcPts val="0"/>
                        </a:spcBef>
                        <a:spcAft>
                          <a:spcPts val="0"/>
                        </a:spcAft>
                        <a:buNone/>
                      </a:pPr>
                      <a:r>
                        <a:t/>
                      </a:r>
                      <a:endParaRPr b="1" sz="105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1050"/>
                        <a:t>Received</a:t>
                      </a:r>
                      <a:endParaRPr/>
                    </a:p>
                  </a:txBody>
                  <a:tcPr marT="45725" marB="45725" marR="91450" marL="91450" anchor="ctr">
                    <a:solidFill>
                      <a:srgbClr val="E9E9E9"/>
                    </a:solidFill>
                  </a:tcPr>
                </a:tc>
              </a:tr>
              <a:tr h="173625">
                <a:tc>
                  <a:txBody>
                    <a:bodyPr/>
                    <a:lstStyle/>
                    <a:p>
                      <a:pPr indent="0" lvl="0" marL="0" marR="0" rtl="0" algn="ctr">
                        <a:spcBef>
                          <a:spcPts val="0"/>
                        </a:spcBef>
                        <a:spcAft>
                          <a:spcPts val="0"/>
                        </a:spcAft>
                        <a:buNone/>
                      </a:pPr>
                      <a:r>
                        <a:rPr b="1" lang="en-US" sz="1050"/>
                        <a:t>Market Data</a:t>
                      </a:r>
                      <a:endParaRPr/>
                    </a:p>
                  </a:txBody>
                  <a:tcPr marT="45725" marB="45725" marR="91450" marL="91450" anchor="ctr"/>
                </a:tc>
                <a:tc>
                  <a:txBody>
                    <a:bodyPr/>
                    <a:lstStyle/>
                    <a:p>
                      <a:pPr indent="0" lvl="0" marL="0" marR="0" rtl="0" algn="ctr">
                        <a:spcBef>
                          <a:spcPts val="0"/>
                        </a:spcBef>
                        <a:spcAft>
                          <a:spcPts val="0"/>
                        </a:spcAft>
                        <a:buNone/>
                      </a:pPr>
                      <a:r>
                        <a:rPr b="1" lang="en-US" sz="1050"/>
                        <a:t>Strategy</a:t>
                      </a:r>
                      <a:endParaRPr/>
                    </a:p>
                  </a:txBody>
                  <a:tcPr marT="45725" marB="45725" marR="91450" marL="91450" anchor="ctr"/>
                </a:tc>
                <a:tc>
                  <a:txBody>
                    <a:bodyPr/>
                    <a:lstStyle/>
                    <a:p>
                      <a:pPr indent="0" lvl="0" marL="0" marR="0" rtl="0" algn="ctr">
                        <a:spcBef>
                          <a:spcPts val="0"/>
                        </a:spcBef>
                        <a:spcAft>
                          <a:spcPts val="0"/>
                        </a:spcAft>
                        <a:buNone/>
                      </a:pPr>
                      <a:r>
                        <a:t/>
                      </a:r>
                      <a:endParaRPr b="1" sz="1050"/>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1050"/>
                        <a:t>TAM analysis in Progress</a:t>
                      </a:r>
                      <a:endParaRPr/>
                    </a:p>
                  </a:txBody>
                  <a:tcPr marT="45725" marB="45725" marR="91450" marL="91450" anchor="ctr"/>
                </a:tc>
              </a:tr>
              <a:tr h="173625">
                <a:tc>
                  <a:txBody>
                    <a:bodyPr/>
                    <a:lstStyle/>
                    <a:p>
                      <a:pPr indent="0" lvl="0" marL="0" marR="0" rtl="0" algn="ctr">
                        <a:spcBef>
                          <a:spcPts val="0"/>
                        </a:spcBef>
                        <a:spcAft>
                          <a:spcPts val="0"/>
                        </a:spcAft>
                        <a:buNone/>
                      </a:pPr>
                      <a:r>
                        <a:rPr b="1" lang="en-US" sz="1050"/>
                        <a:t>CRM Opportunity Extract</a:t>
                      </a:r>
                      <a:endParaRPr/>
                    </a:p>
                  </a:txBody>
                  <a:tcPr marT="45725" marB="45725" marR="91450" marL="91450" anchor="ctr"/>
                </a:tc>
                <a:tc>
                  <a:txBody>
                    <a:bodyPr/>
                    <a:lstStyle/>
                    <a:p>
                      <a:pPr indent="0" lvl="0" marL="0" marR="0" rtl="0" algn="ctr">
                        <a:spcBef>
                          <a:spcPts val="0"/>
                        </a:spcBef>
                        <a:spcAft>
                          <a:spcPts val="0"/>
                        </a:spcAft>
                        <a:buNone/>
                      </a:pPr>
                      <a:r>
                        <a:rPr b="1" lang="en-US" sz="1050"/>
                        <a:t>Sales</a:t>
                      </a:r>
                      <a:endParaRPr/>
                    </a:p>
                  </a:txBody>
                  <a:tcPr marT="45725" marB="45725" marR="91450" marL="91450" anchor="ctr"/>
                </a:tc>
                <a:tc>
                  <a:txBody>
                    <a:bodyPr/>
                    <a:lstStyle/>
                    <a:p>
                      <a:pPr indent="0" lvl="0" marL="0" marR="0" rtl="0" algn="ctr">
                        <a:spcBef>
                          <a:spcPts val="0"/>
                        </a:spcBef>
                        <a:spcAft>
                          <a:spcPts val="0"/>
                        </a:spcAft>
                        <a:buNone/>
                      </a:pPr>
                      <a:r>
                        <a:t/>
                      </a:r>
                      <a:endParaRPr b="1" sz="1050"/>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1050"/>
                        <a:t>Awaiting updates from Sales Org</a:t>
                      </a:r>
                      <a:endParaRPr/>
                    </a:p>
                  </a:txBody>
                  <a:tcPr marT="45725" marB="45725" marR="91450" marL="91450" anchor="ctr"/>
                </a:tc>
              </a:tr>
              <a:tr h="173625">
                <a:tc>
                  <a:txBody>
                    <a:bodyPr/>
                    <a:lstStyle/>
                    <a:p>
                      <a:pPr indent="0" lvl="0" marL="0" marR="0" rtl="0" algn="ctr">
                        <a:spcBef>
                          <a:spcPts val="0"/>
                        </a:spcBef>
                        <a:spcAft>
                          <a:spcPts val="0"/>
                        </a:spcAft>
                        <a:buNone/>
                      </a:pPr>
                      <a:r>
                        <a:rPr b="1" lang="en-US" sz="1050"/>
                        <a:t>CRM Lead List</a:t>
                      </a:r>
                      <a:endParaRPr/>
                    </a:p>
                  </a:txBody>
                  <a:tcPr marT="45725" marB="45725" marR="91450" marL="91450" anchor="ctr"/>
                </a:tc>
                <a:tc>
                  <a:txBody>
                    <a:bodyPr/>
                    <a:lstStyle/>
                    <a:p>
                      <a:pPr indent="0" lvl="0" marL="0" marR="0" rtl="0" algn="ctr">
                        <a:spcBef>
                          <a:spcPts val="0"/>
                        </a:spcBef>
                        <a:spcAft>
                          <a:spcPts val="0"/>
                        </a:spcAft>
                        <a:buNone/>
                      </a:pPr>
                      <a:r>
                        <a:rPr b="1" lang="en-US" sz="1050"/>
                        <a:t>Sales</a:t>
                      </a:r>
                      <a:endParaRPr/>
                    </a:p>
                  </a:txBody>
                  <a:tcPr marT="45725" marB="45725" marR="91450" marL="91450" anchor="ctr"/>
                </a:tc>
                <a:tc>
                  <a:txBody>
                    <a:bodyPr/>
                    <a:lstStyle/>
                    <a:p>
                      <a:pPr indent="0" lvl="0" marL="0" marR="0" rtl="0" algn="ctr">
                        <a:spcBef>
                          <a:spcPts val="0"/>
                        </a:spcBef>
                        <a:spcAft>
                          <a:spcPts val="0"/>
                        </a:spcAft>
                        <a:buNone/>
                      </a:pPr>
                      <a:r>
                        <a:t/>
                      </a:r>
                      <a:endParaRPr b="1" sz="1050"/>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1050"/>
                        <a:t>Awaiting updates from Sales Org</a:t>
                      </a:r>
                      <a:endParaRPr/>
                    </a:p>
                  </a:txBody>
                  <a:tcPr marT="45725" marB="45725" marR="91450" marL="91450" anchor="ctr"/>
                </a:tc>
              </a:tr>
              <a:tr h="173625">
                <a:tc>
                  <a:txBody>
                    <a:bodyPr/>
                    <a:lstStyle/>
                    <a:p>
                      <a:pPr indent="0" lvl="0" marL="0" marR="0" rtl="0" algn="ctr">
                        <a:spcBef>
                          <a:spcPts val="0"/>
                        </a:spcBef>
                        <a:spcAft>
                          <a:spcPts val="0"/>
                        </a:spcAft>
                        <a:buNone/>
                      </a:pPr>
                      <a:r>
                        <a:rPr b="1" lang="en-US" sz="1050"/>
                        <a:t>Marketing Activity Data</a:t>
                      </a:r>
                      <a:endParaRPr/>
                    </a:p>
                  </a:txBody>
                  <a:tcPr marT="45725" marB="45725" marR="91450" marL="91450" anchor="ctr"/>
                </a:tc>
                <a:tc>
                  <a:txBody>
                    <a:bodyPr/>
                    <a:lstStyle/>
                    <a:p>
                      <a:pPr indent="0" lvl="0" marL="0" marR="0" rtl="0" algn="ctr">
                        <a:spcBef>
                          <a:spcPts val="0"/>
                        </a:spcBef>
                        <a:spcAft>
                          <a:spcPts val="0"/>
                        </a:spcAft>
                        <a:buNone/>
                      </a:pPr>
                      <a:r>
                        <a:rPr b="1" lang="en-US" sz="1050"/>
                        <a:t>Marketing</a:t>
                      </a:r>
                      <a:endParaRPr/>
                    </a:p>
                  </a:txBody>
                  <a:tcPr marT="45725" marB="45725" marR="91450" marL="91450" anchor="ctr"/>
                </a:tc>
                <a:tc>
                  <a:txBody>
                    <a:bodyPr/>
                    <a:lstStyle/>
                    <a:p>
                      <a:pPr indent="0" lvl="0" marL="0" marR="0" rtl="0" algn="ctr">
                        <a:spcBef>
                          <a:spcPts val="0"/>
                        </a:spcBef>
                        <a:spcAft>
                          <a:spcPts val="0"/>
                        </a:spcAft>
                        <a:buNone/>
                      </a:pPr>
                      <a:r>
                        <a:t/>
                      </a:r>
                      <a:endParaRPr b="1" sz="1050"/>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1050"/>
                        <a:t>Awaiting extract from Marketing</a:t>
                      </a:r>
                      <a:endParaRPr/>
                    </a:p>
                  </a:txBody>
                  <a:tcPr marT="45725" marB="45725" marR="91450" marL="91450" anchor="ctr"/>
                </a:tc>
              </a:tr>
              <a:tr h="173625">
                <a:tc>
                  <a:txBody>
                    <a:bodyPr/>
                    <a:lstStyle/>
                    <a:p>
                      <a:pPr indent="0" lvl="0" marL="0" marR="0" rtl="0" algn="ctr">
                        <a:spcBef>
                          <a:spcPts val="0"/>
                        </a:spcBef>
                        <a:spcAft>
                          <a:spcPts val="0"/>
                        </a:spcAft>
                        <a:buNone/>
                      </a:pPr>
                      <a:r>
                        <a:rPr b="1" lang="en-US" sz="1050"/>
                        <a:t>3</a:t>
                      </a:r>
                      <a:r>
                        <a:rPr b="1" baseline="30000" lang="en-US" sz="1050"/>
                        <a:t>rd</a:t>
                      </a:r>
                      <a:r>
                        <a:rPr b="1" lang="en-US" sz="1050"/>
                        <a:t> Party Data</a:t>
                      </a:r>
                      <a:endParaRPr/>
                    </a:p>
                  </a:txBody>
                  <a:tcPr marT="45725" marB="45725" marR="91450" marL="91450" anchor="ctr"/>
                </a:tc>
                <a:tc>
                  <a:txBody>
                    <a:bodyPr/>
                    <a:lstStyle/>
                    <a:p>
                      <a:pPr indent="0" lvl="0" marL="0" marR="0" rtl="0" algn="ctr">
                        <a:spcBef>
                          <a:spcPts val="0"/>
                        </a:spcBef>
                        <a:spcAft>
                          <a:spcPts val="0"/>
                        </a:spcAft>
                        <a:buNone/>
                      </a:pPr>
                      <a:r>
                        <a:rPr b="1" lang="en-US" sz="1050"/>
                        <a:t>Data Lead</a:t>
                      </a:r>
                      <a:endParaRPr/>
                    </a:p>
                  </a:txBody>
                  <a:tcPr marT="45725" marB="45725" marR="91450" marL="91450" anchor="ctr"/>
                </a:tc>
                <a:tc>
                  <a:txBody>
                    <a:bodyPr/>
                    <a:lstStyle/>
                    <a:p>
                      <a:pPr indent="0" lvl="0" marL="0" marR="0" rtl="0" algn="ctr">
                        <a:spcBef>
                          <a:spcPts val="0"/>
                        </a:spcBef>
                        <a:spcAft>
                          <a:spcPts val="0"/>
                        </a:spcAft>
                        <a:buNone/>
                      </a:pPr>
                      <a:r>
                        <a:t/>
                      </a:r>
                      <a:endParaRPr b="1" sz="1050"/>
                    </a:p>
                  </a:txBody>
                  <a:tcPr marT="45725" marB="45725" marR="91450" marL="91450" anchor="ctr">
                    <a:solidFill>
                      <a:schemeClr val="accent6"/>
                    </a:solidFill>
                  </a:tcPr>
                </a:tc>
                <a:tc>
                  <a:txBody>
                    <a:bodyPr/>
                    <a:lstStyle/>
                    <a:p>
                      <a:pPr indent="0" lvl="0" marL="0" marR="0" rtl="0" algn="ctr">
                        <a:spcBef>
                          <a:spcPts val="0"/>
                        </a:spcBef>
                        <a:spcAft>
                          <a:spcPts val="0"/>
                        </a:spcAft>
                        <a:buNone/>
                      </a:pPr>
                      <a:r>
                        <a:rPr b="1" lang="en-US" sz="1050"/>
                        <a:t>Identifying 3</a:t>
                      </a:r>
                      <a:r>
                        <a:rPr b="1" baseline="30000" lang="en-US" sz="1050"/>
                        <a:t>rd</a:t>
                      </a:r>
                      <a:r>
                        <a:rPr b="1" lang="en-US" sz="1050"/>
                        <a:t> Party Data Providers</a:t>
                      </a:r>
                      <a:endParaRPr/>
                    </a:p>
                  </a:txBody>
                  <a:tcPr marT="45725" marB="45725" marR="91450" marL="91450" anchor="ctr"/>
                </a:tc>
              </a:tr>
            </a:tbl>
          </a:graphicData>
        </a:graphic>
      </p:graphicFrame>
      <p:sp>
        <p:nvSpPr>
          <p:cNvPr id="1001" name="Google Shape;1001;p7"/>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02</a:t>
            </a:r>
            <a:endParaRPr/>
          </a:p>
        </p:txBody>
      </p:sp>
      <p:sp>
        <p:nvSpPr>
          <p:cNvPr id="1002" name="Google Shape;1002;p7"/>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003" name="Google Shape;1003;p7"/>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04" name="Google Shape;1004;p7"/>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005" name="Google Shape;1005;p7"/>
          <p:cNvGrpSpPr/>
          <p:nvPr/>
        </p:nvGrpSpPr>
        <p:grpSpPr>
          <a:xfrm>
            <a:off x="535190" y="2164978"/>
            <a:ext cx="206029" cy="197022"/>
            <a:chOff x="1812702" y="4615132"/>
            <a:chExt cx="771644" cy="737910"/>
          </a:xfrm>
        </p:grpSpPr>
        <p:sp>
          <p:nvSpPr>
            <p:cNvPr id="1006" name="Google Shape;1006;p7"/>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07" name="Google Shape;1007;p7"/>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008" name="Google Shape;1008;p7"/>
          <p:cNvGrpSpPr/>
          <p:nvPr/>
        </p:nvGrpSpPr>
        <p:grpSpPr>
          <a:xfrm>
            <a:off x="545409" y="2661838"/>
            <a:ext cx="206029" cy="197022"/>
            <a:chOff x="1812702" y="4615132"/>
            <a:chExt cx="771644" cy="737910"/>
          </a:xfrm>
        </p:grpSpPr>
        <p:sp>
          <p:nvSpPr>
            <p:cNvPr id="1009" name="Google Shape;1009;p7"/>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10" name="Google Shape;1010;p7"/>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011" name="Google Shape;1011;p7"/>
          <p:cNvGrpSpPr/>
          <p:nvPr/>
        </p:nvGrpSpPr>
        <p:grpSpPr>
          <a:xfrm>
            <a:off x="545409" y="3214115"/>
            <a:ext cx="206029" cy="197022"/>
            <a:chOff x="1812702" y="4615126"/>
            <a:chExt cx="771644" cy="737909"/>
          </a:xfrm>
        </p:grpSpPr>
        <p:sp>
          <p:nvSpPr>
            <p:cNvPr id="1012" name="Google Shape;1012;p7"/>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13" name="Google Shape;1013;p7"/>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sp>
        <p:nvSpPr>
          <p:cNvPr id="1014" name="Google Shape;1014;p7"/>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15" name="Google Shape;1015;p7"/>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16" name="Google Shape;1016;p7"/>
          <p:cNvSpPr txBox="1"/>
          <p:nvPr/>
        </p:nvSpPr>
        <p:spPr>
          <a:xfrm>
            <a:off x="2262143" y="1670242"/>
            <a:ext cx="3497532"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Main steps in data request</a:t>
            </a:r>
            <a:endParaRPr/>
          </a:p>
        </p:txBody>
      </p:sp>
      <p:cxnSp>
        <p:nvCxnSpPr>
          <p:cNvPr id="1017" name="Google Shape;1017;p7"/>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018" name="Google Shape;1018;p7"/>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019" name="Google Shape;1019;p7"/>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20" name="Google Shape;1020;p7"/>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sp>
        <p:nvSpPr>
          <p:cNvPr id="1021" name="Google Shape;1021;p7"/>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22" name="Google Shape;1022;p7"/>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23" name="Google Shape;1023;p7"/>
          <p:cNvSpPr txBox="1"/>
          <p:nvPr/>
        </p:nvSpPr>
        <p:spPr>
          <a:xfrm>
            <a:off x="2262143" y="4145472"/>
            <a:ext cx="3365163" cy="21544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 is responsible for what</a:t>
            </a:r>
            <a:endParaRPr/>
          </a:p>
        </p:txBody>
      </p:sp>
      <p:cxnSp>
        <p:nvCxnSpPr>
          <p:cNvPr id="1024" name="Google Shape;1024;p7"/>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025" name="Google Shape;1025;p7"/>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Data Request:</a:t>
            </a:r>
            <a:br>
              <a:rPr lang="en-US"/>
            </a:br>
            <a:r>
              <a:rPr lang="en-US"/>
              <a:t>Create and submit a data and documentation request</a:t>
            </a:r>
            <a:endParaRPr/>
          </a:p>
        </p:txBody>
      </p:sp>
      <p:sp>
        <p:nvSpPr>
          <p:cNvPr id="1026" name="Google Shape;1026;p7"/>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027" name="Google Shape;1027;p7"/>
          <p:cNvSpPr/>
          <p:nvPr/>
        </p:nvSpPr>
        <p:spPr>
          <a:xfrm>
            <a:off x="914396" y="2164978"/>
            <a:ext cx="5181603"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Complete the data and documentation request from internal and 3</a:t>
            </a:r>
            <a:r>
              <a:rPr b="0" baseline="30000" i="0" lang="en-US" sz="1200" u="none" cap="none" strike="noStrike">
                <a:solidFill>
                  <a:srgbClr val="4C4845"/>
                </a:solidFill>
                <a:latin typeface="Calibri"/>
                <a:ea typeface="Calibri"/>
                <a:cs typeface="Calibri"/>
                <a:sym typeface="Calibri"/>
              </a:rPr>
              <a:t>rd</a:t>
            </a:r>
            <a:r>
              <a:rPr b="0" i="0" lang="en-US" sz="1200" u="none" cap="none" strike="noStrike">
                <a:solidFill>
                  <a:srgbClr val="4C4845"/>
                </a:solidFill>
                <a:latin typeface="Calibri"/>
                <a:ea typeface="Calibri"/>
                <a:cs typeface="Calibri"/>
                <a:sym typeface="Calibri"/>
              </a:rPr>
              <a:t> party sources</a:t>
            </a:r>
            <a:endParaRPr/>
          </a:p>
          <a:p>
            <a:pPr indent="0" lvl="0" marL="0" marR="0" rtl="0" algn="l">
              <a:lnSpc>
                <a:spcPct val="100000"/>
              </a:lnSpc>
              <a:spcBef>
                <a:spcPts val="60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Utilize a tracking sheet to </a:t>
            </a:r>
            <a:r>
              <a:rPr lang="en-US" sz="1200">
                <a:solidFill>
                  <a:srgbClr val="4C4845"/>
                </a:solidFill>
                <a:latin typeface="Calibri"/>
                <a:ea typeface="Calibri"/>
                <a:cs typeface="Calibri"/>
                <a:sym typeface="Calibri"/>
              </a:rPr>
              <a:t>monitor status of data requests</a:t>
            </a:r>
            <a:endParaRPr/>
          </a:p>
          <a:p>
            <a:pPr indent="0" lvl="0" marL="0" marR="0" rtl="0" algn="l">
              <a:lnSpc>
                <a:spcPct val="100000"/>
              </a:lnSpc>
              <a:spcBef>
                <a:spcPts val="60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a:p>
            <a:pPr indent="0" lvl="0" marL="0" marR="0" rtl="0" algn="l">
              <a:lnSpc>
                <a:spcPct val="100000"/>
              </a:lnSpc>
              <a:spcBef>
                <a:spcPts val="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Set clear timelines for when information needs to be returned</a:t>
            </a:r>
            <a:endParaRPr/>
          </a:p>
        </p:txBody>
      </p:sp>
      <p:sp>
        <p:nvSpPr>
          <p:cNvPr id="1028" name="Google Shape;1028;p7"/>
          <p:cNvSpPr/>
          <p:nvPr/>
        </p:nvSpPr>
        <p:spPr>
          <a:xfrm>
            <a:off x="463827" y="4691374"/>
            <a:ext cx="5555974" cy="123623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a data lead (individual or team) that is responsible for:</a:t>
            </a:r>
            <a:endParaRPr/>
          </a:p>
          <a:p>
            <a:pPr indent="-171450" lvl="0" marL="171450" marR="0" rtl="0" algn="l">
              <a:lnSpc>
                <a:spcPct val="100000"/>
              </a:lnSpc>
              <a:spcBef>
                <a:spcPts val="1000"/>
              </a:spcBef>
              <a:spcAft>
                <a:spcPts val="0"/>
              </a:spcAft>
              <a:buClr>
                <a:srgbClr val="4C4845"/>
              </a:buClr>
              <a:buSzPts val="1200"/>
              <a:buFont typeface="Arial"/>
              <a:buChar char="•"/>
            </a:pPr>
            <a:r>
              <a:rPr lang="en-US" sz="1200">
                <a:solidFill>
                  <a:srgbClr val="4C4845"/>
                </a:solidFill>
                <a:latin typeface="Calibri"/>
                <a:ea typeface="Calibri"/>
                <a:cs typeface="Calibri"/>
                <a:sym typeface="Calibri"/>
              </a:rPr>
              <a:t>Leading </a:t>
            </a:r>
            <a:r>
              <a:rPr b="0" i="0" lang="en-US" sz="1200" u="none" cap="none" strike="noStrike">
                <a:solidFill>
                  <a:srgbClr val="4C4845"/>
                </a:solidFill>
                <a:latin typeface="Calibri"/>
                <a:ea typeface="Calibri"/>
                <a:cs typeface="Calibri"/>
                <a:sym typeface="Calibri"/>
              </a:rPr>
              <a:t>conversations on what data is required to complete account segmentation</a:t>
            </a:r>
            <a:endParaRPr/>
          </a:p>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rgbClr val="4C4845"/>
              </a:solidFill>
              <a:latin typeface="Calibri"/>
              <a:ea typeface="Calibri"/>
              <a:cs typeface="Calibri"/>
              <a:sym typeface="Calibri"/>
            </a:endParaRPr>
          </a:p>
          <a:p>
            <a:pPr indent="-171450" lvl="0" marL="171450" marR="0" rtl="0" algn="l">
              <a:lnSpc>
                <a:spcPct val="100000"/>
              </a:lnSpc>
              <a:spcBef>
                <a:spcPts val="0"/>
              </a:spcBef>
              <a:spcAft>
                <a:spcPts val="0"/>
              </a:spcAft>
              <a:buClr>
                <a:srgbClr val="4C4845"/>
              </a:buClr>
              <a:buSzPts val="1200"/>
              <a:buFont typeface="Arial"/>
              <a:buChar char="•"/>
            </a:pPr>
            <a:r>
              <a:rPr b="0" i="0" lang="en-US" sz="1200" u="none" cap="none" strike="noStrike">
                <a:solidFill>
                  <a:srgbClr val="4C4845"/>
                </a:solidFill>
                <a:latin typeface="Calibri"/>
                <a:ea typeface="Calibri"/>
                <a:cs typeface="Calibri"/>
                <a:sym typeface="Calibri"/>
              </a:rPr>
              <a:t>Supporting and tracking the collection of data</a:t>
            </a:r>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rgbClr val="4C4845"/>
              </a:solidFill>
              <a:latin typeface="Calibri"/>
              <a:ea typeface="Calibri"/>
              <a:cs typeface="Calibri"/>
              <a:sym typeface="Calibri"/>
            </a:endParaRPr>
          </a:p>
          <a:p>
            <a:pPr indent="-171450" lvl="0" marL="171450" marR="0" rtl="0" algn="l">
              <a:lnSpc>
                <a:spcPct val="100000"/>
              </a:lnSpc>
              <a:spcBef>
                <a:spcPts val="0"/>
              </a:spcBef>
              <a:spcAft>
                <a:spcPts val="0"/>
              </a:spcAft>
              <a:buClr>
                <a:srgbClr val="4C4845"/>
              </a:buClr>
              <a:buSzPts val="1200"/>
              <a:buFont typeface="Arial"/>
              <a:buChar char="•"/>
            </a:pPr>
            <a:r>
              <a:rPr b="0" i="0" lang="en-US" sz="1200" u="none" cap="none" strike="noStrike">
                <a:solidFill>
                  <a:srgbClr val="4C4845"/>
                </a:solidFill>
                <a:latin typeface="Calibri"/>
                <a:ea typeface="Calibri"/>
                <a:cs typeface="Calibri"/>
                <a:sym typeface="Calibri"/>
              </a:rPr>
              <a:t>Making decisions on any new data that may be required</a:t>
            </a:r>
            <a:endParaRPr/>
          </a:p>
        </p:txBody>
      </p:sp>
      <p:sp>
        <p:nvSpPr>
          <p:cNvPr id="1029" name="Google Shape;1029;p7"/>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030" name="Google Shape;1030;p7"/>
          <p:cNvSpPr/>
          <p:nvPr/>
        </p:nvSpPr>
        <p:spPr>
          <a:xfrm>
            <a:off x="6394638" y="5254531"/>
            <a:ext cx="5333536"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Data requests have been submitted and status of requests are tracked to ensure all required data is received from internal or 3</a:t>
            </a:r>
            <a:r>
              <a:rPr b="0" baseline="30000" i="0" lang="en-US" sz="2000" u="none" cap="none" strike="noStrike">
                <a:solidFill>
                  <a:srgbClr val="4C4845"/>
                </a:solidFill>
                <a:latin typeface="Calibri"/>
                <a:ea typeface="Calibri"/>
                <a:cs typeface="Calibri"/>
                <a:sym typeface="Calibri"/>
              </a:rPr>
              <a:t>rd</a:t>
            </a:r>
            <a:r>
              <a:rPr b="0" i="0" lang="en-US" sz="2000" u="none" cap="none" strike="noStrike">
                <a:solidFill>
                  <a:srgbClr val="4C4845"/>
                </a:solidFill>
                <a:latin typeface="Calibri"/>
                <a:ea typeface="Calibri"/>
                <a:cs typeface="Calibri"/>
                <a:sym typeface="Calibri"/>
              </a:rPr>
              <a:t> party sources</a:t>
            </a:r>
            <a:endParaRPr b="1" i="0" sz="2000" u="none" cap="none" strike="noStrike">
              <a:solidFill>
                <a:srgbClr val="4C4846"/>
              </a:solidFill>
              <a:latin typeface="Calibri"/>
              <a:ea typeface="Calibri"/>
              <a:cs typeface="Calibri"/>
              <a:sym typeface="Calibri"/>
            </a:endParaRPr>
          </a:p>
        </p:txBody>
      </p:sp>
      <p:sp>
        <p:nvSpPr>
          <p:cNvPr id="1031" name="Google Shape;1031;p7"/>
          <p:cNvSpPr/>
          <p:nvPr/>
        </p:nvSpPr>
        <p:spPr>
          <a:xfrm>
            <a:off x="6376708" y="4740557"/>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032" name="Google Shape;1032;p7"/>
          <p:cNvSpPr/>
          <p:nvPr/>
        </p:nvSpPr>
        <p:spPr>
          <a:xfrm>
            <a:off x="6705601" y="4870631"/>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33" name="Google Shape;1033;p7"/>
          <p:cNvSpPr/>
          <p:nvPr/>
        </p:nvSpPr>
        <p:spPr>
          <a:xfrm rot="10800000">
            <a:off x="6700105" y="4810125"/>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034" name="Google Shape;1034;p7"/>
          <p:cNvSpPr txBox="1"/>
          <p:nvPr/>
        </p:nvSpPr>
        <p:spPr>
          <a:xfrm>
            <a:off x="8170062" y="3742446"/>
            <a:ext cx="429174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Sample data request tracking sheet</a:t>
            </a:r>
            <a:endParaRPr/>
          </a:p>
        </p:txBody>
      </p:sp>
      <p:graphicFrame>
        <p:nvGraphicFramePr>
          <p:cNvPr id="1035" name="Google Shape;1035;p7"/>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8"/>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03</a:t>
            </a:r>
            <a:endParaRPr/>
          </a:p>
        </p:txBody>
      </p:sp>
      <p:sp>
        <p:nvSpPr>
          <p:cNvPr id="1041" name="Google Shape;1041;p8"/>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042" name="Google Shape;1042;p8"/>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43" name="Google Shape;1043;p8"/>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044" name="Google Shape;1044;p8"/>
          <p:cNvGrpSpPr/>
          <p:nvPr/>
        </p:nvGrpSpPr>
        <p:grpSpPr>
          <a:xfrm>
            <a:off x="545409" y="2174619"/>
            <a:ext cx="206029" cy="197022"/>
            <a:chOff x="1812702" y="4615132"/>
            <a:chExt cx="771644" cy="737910"/>
          </a:xfrm>
        </p:grpSpPr>
        <p:sp>
          <p:nvSpPr>
            <p:cNvPr id="1045" name="Google Shape;1045;p8"/>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46" name="Google Shape;1046;p8"/>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047" name="Google Shape;1047;p8"/>
          <p:cNvGrpSpPr/>
          <p:nvPr/>
        </p:nvGrpSpPr>
        <p:grpSpPr>
          <a:xfrm>
            <a:off x="545409" y="2547611"/>
            <a:ext cx="206029" cy="197022"/>
            <a:chOff x="1812702" y="4615132"/>
            <a:chExt cx="771644" cy="737910"/>
          </a:xfrm>
        </p:grpSpPr>
        <p:sp>
          <p:nvSpPr>
            <p:cNvPr id="1048" name="Google Shape;1048;p8"/>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49" name="Google Shape;1049;p8"/>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050" name="Google Shape;1050;p8"/>
          <p:cNvGrpSpPr/>
          <p:nvPr/>
        </p:nvGrpSpPr>
        <p:grpSpPr>
          <a:xfrm>
            <a:off x="545409" y="2938758"/>
            <a:ext cx="206029" cy="197022"/>
            <a:chOff x="1812702" y="4615126"/>
            <a:chExt cx="771644" cy="737909"/>
          </a:xfrm>
        </p:grpSpPr>
        <p:sp>
          <p:nvSpPr>
            <p:cNvPr id="1051" name="Google Shape;1051;p8"/>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52" name="Google Shape;1052;p8"/>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grpSp>
        <p:nvGrpSpPr>
          <p:cNvPr id="1053" name="Google Shape;1053;p8"/>
          <p:cNvGrpSpPr/>
          <p:nvPr/>
        </p:nvGrpSpPr>
        <p:grpSpPr>
          <a:xfrm>
            <a:off x="545409" y="3331679"/>
            <a:ext cx="206029" cy="197022"/>
            <a:chOff x="1812702" y="4615132"/>
            <a:chExt cx="771644" cy="737910"/>
          </a:xfrm>
        </p:grpSpPr>
        <p:sp>
          <p:nvSpPr>
            <p:cNvPr id="1054" name="Google Shape;1054;p8"/>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55" name="Google Shape;1055;p8"/>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04</a:t>
              </a:r>
              <a:endParaRPr b="1" i="0" sz="1050" u="none" cap="none" strike="noStrike">
                <a:solidFill>
                  <a:srgbClr val="FFFFFF"/>
                </a:solidFill>
                <a:latin typeface="Calibri"/>
                <a:ea typeface="Calibri"/>
                <a:cs typeface="Calibri"/>
                <a:sym typeface="Calibri"/>
              </a:endParaRPr>
            </a:p>
          </p:txBody>
        </p:sp>
      </p:grpSp>
      <p:sp>
        <p:nvSpPr>
          <p:cNvPr id="1056" name="Google Shape;1056;p8"/>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57" name="Google Shape;1057;p8"/>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58" name="Google Shape;1058;p8"/>
          <p:cNvSpPr txBox="1"/>
          <p:nvPr/>
        </p:nvSpPr>
        <p:spPr>
          <a:xfrm>
            <a:off x="2262143" y="1670242"/>
            <a:ext cx="3497532"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Main steps in receive all data</a:t>
            </a:r>
            <a:endParaRPr/>
          </a:p>
        </p:txBody>
      </p:sp>
      <p:cxnSp>
        <p:nvCxnSpPr>
          <p:cNvPr id="1059" name="Google Shape;1059;p8"/>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060" name="Google Shape;1060;p8"/>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061" name="Google Shape;1061;p8"/>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62" name="Google Shape;1062;p8"/>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sp>
        <p:nvSpPr>
          <p:cNvPr id="1063" name="Google Shape;1063;p8"/>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64" name="Google Shape;1064;p8"/>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65" name="Google Shape;1065;p8"/>
          <p:cNvSpPr txBox="1"/>
          <p:nvPr/>
        </p:nvSpPr>
        <p:spPr>
          <a:xfrm>
            <a:off x="2262143" y="4145472"/>
            <a:ext cx="336516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 is responsible for what</a:t>
            </a:r>
            <a:endParaRPr/>
          </a:p>
        </p:txBody>
      </p:sp>
      <p:cxnSp>
        <p:nvCxnSpPr>
          <p:cNvPr id="1066" name="Google Shape;1066;p8"/>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067" name="Google Shape;1067;p8"/>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400"/>
              <a:buFont typeface="Calibri"/>
              <a:buNone/>
            </a:pPr>
            <a:r>
              <a:rPr lang="en-US"/>
              <a:t>Receive All Data:</a:t>
            </a:r>
            <a:br>
              <a:rPr lang="en-US"/>
            </a:br>
            <a:r>
              <a:rPr lang="en-US"/>
              <a:t>You have been provided all data </a:t>
            </a:r>
            <a:endParaRPr/>
          </a:p>
        </p:txBody>
      </p:sp>
      <p:sp>
        <p:nvSpPr>
          <p:cNvPr id="1068" name="Google Shape;1068;p8"/>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069" name="Google Shape;1069;p8"/>
          <p:cNvSpPr/>
          <p:nvPr/>
        </p:nvSpPr>
        <p:spPr>
          <a:xfrm>
            <a:off x="914397" y="2174619"/>
            <a:ext cx="4437532" cy="135421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Monitor incoming data requests and review for initial validity</a:t>
            </a:r>
            <a:endParaRPr/>
          </a:p>
          <a:p>
            <a:pPr indent="0" lvl="0" marL="0" marR="0" rtl="0" algn="l">
              <a:lnSpc>
                <a:spcPct val="100000"/>
              </a:lnSpc>
              <a:spcBef>
                <a:spcPts val="1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Update data request tracking sheet</a:t>
            </a:r>
            <a:endParaRPr/>
          </a:p>
          <a:p>
            <a:pPr indent="0" lvl="0" marL="0" marR="0" rtl="0" algn="l">
              <a:lnSpc>
                <a:spcPct val="100000"/>
              </a:lnSpc>
              <a:spcBef>
                <a:spcPts val="1600"/>
              </a:spcBef>
              <a:spcAft>
                <a:spcPts val="0"/>
              </a:spcAft>
              <a:buClr>
                <a:srgbClr val="4C4845"/>
              </a:buClr>
              <a:buSzPts val="1200"/>
              <a:buFont typeface="Calibri"/>
              <a:buNone/>
            </a:pPr>
            <a:r>
              <a:rPr lang="en-US" sz="1200">
                <a:solidFill>
                  <a:srgbClr val="4C4845"/>
                </a:solidFill>
                <a:latin typeface="Calibri"/>
                <a:ea typeface="Calibri"/>
                <a:cs typeface="Calibri"/>
                <a:sym typeface="Calibri"/>
              </a:rPr>
              <a:t>Document data gaps and assumptions</a:t>
            </a:r>
            <a:endParaRPr b="0" i="0" sz="1200" u="none" cap="none" strike="noStrike">
              <a:solidFill>
                <a:srgbClr val="4C4845"/>
              </a:solidFill>
              <a:latin typeface="Calibri"/>
              <a:ea typeface="Calibri"/>
              <a:cs typeface="Calibri"/>
              <a:sym typeface="Calibri"/>
            </a:endParaRPr>
          </a:p>
          <a:p>
            <a:pPr indent="0" lvl="0" marL="0" marR="0" rtl="0" algn="l">
              <a:lnSpc>
                <a:spcPct val="100000"/>
              </a:lnSpc>
              <a:spcBef>
                <a:spcPts val="16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Consolidate and cleanse data into usable formats</a:t>
            </a:r>
            <a:endParaRPr/>
          </a:p>
        </p:txBody>
      </p:sp>
      <p:sp>
        <p:nvSpPr>
          <p:cNvPr id="1070" name="Google Shape;1070;p8"/>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071" name="Google Shape;1071;p8"/>
          <p:cNvSpPr/>
          <p:nvPr/>
        </p:nvSpPr>
        <p:spPr>
          <a:xfrm>
            <a:off x="6394638" y="5272848"/>
            <a:ext cx="5683062"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You have collected the most important datasets -</a:t>
            </a:r>
            <a:br>
              <a:rPr b="0" i="0" lang="en-US" sz="2000" u="none" cap="none" strike="noStrike">
                <a:solidFill>
                  <a:srgbClr val="4C4845"/>
                </a:solidFill>
                <a:latin typeface="Calibri"/>
                <a:ea typeface="Calibri"/>
                <a:cs typeface="Calibri"/>
                <a:sym typeface="Calibri"/>
              </a:rPr>
            </a:br>
            <a:r>
              <a:rPr b="0" i="0" lang="en-US" sz="2000" u="none" cap="none" strike="noStrike">
                <a:solidFill>
                  <a:srgbClr val="4C4845"/>
                </a:solidFill>
                <a:latin typeface="Calibri"/>
                <a:ea typeface="Calibri"/>
                <a:cs typeface="Calibri"/>
                <a:sym typeface="Calibri"/>
              </a:rPr>
              <a:t>customer data, prospect data, and information </a:t>
            </a:r>
            <a:br>
              <a:rPr b="0" i="0" lang="en-US" sz="2000" u="none" cap="none" strike="noStrike">
                <a:solidFill>
                  <a:srgbClr val="4C4845"/>
                </a:solidFill>
                <a:latin typeface="Calibri"/>
                <a:ea typeface="Calibri"/>
                <a:cs typeface="Calibri"/>
                <a:sym typeface="Calibri"/>
              </a:rPr>
            </a:br>
            <a:r>
              <a:rPr b="0" i="0" lang="en-US" sz="2000" u="none" cap="none" strike="noStrike">
                <a:solidFill>
                  <a:srgbClr val="4C4845"/>
                </a:solidFill>
                <a:latin typeface="Calibri"/>
                <a:ea typeface="Calibri"/>
                <a:cs typeface="Calibri"/>
                <a:sym typeface="Calibri"/>
              </a:rPr>
              <a:t>from internal and 3</a:t>
            </a:r>
            <a:r>
              <a:rPr b="0" baseline="30000" i="0" lang="en-US" sz="2000" u="none" cap="none" strike="noStrike">
                <a:solidFill>
                  <a:srgbClr val="4C4845"/>
                </a:solidFill>
                <a:latin typeface="Calibri"/>
                <a:ea typeface="Calibri"/>
                <a:cs typeface="Calibri"/>
                <a:sym typeface="Calibri"/>
              </a:rPr>
              <a:t>rd</a:t>
            </a:r>
            <a:r>
              <a:rPr b="0" i="0" lang="en-US" sz="2000" u="none" cap="none" strike="noStrike">
                <a:solidFill>
                  <a:srgbClr val="4C4845"/>
                </a:solidFill>
                <a:latin typeface="Calibri"/>
                <a:ea typeface="Calibri"/>
                <a:cs typeface="Calibri"/>
                <a:sym typeface="Calibri"/>
              </a:rPr>
              <a:t> party sources</a:t>
            </a:r>
            <a:endParaRPr b="1" i="0" sz="2000" u="none" cap="none" strike="noStrike">
              <a:solidFill>
                <a:srgbClr val="4C4846"/>
              </a:solidFill>
              <a:latin typeface="Calibri"/>
              <a:ea typeface="Calibri"/>
              <a:cs typeface="Calibri"/>
              <a:sym typeface="Calibri"/>
            </a:endParaRPr>
          </a:p>
        </p:txBody>
      </p:sp>
      <p:sp>
        <p:nvSpPr>
          <p:cNvPr id="1072" name="Google Shape;1072;p8"/>
          <p:cNvSpPr/>
          <p:nvPr/>
        </p:nvSpPr>
        <p:spPr>
          <a:xfrm>
            <a:off x="6376708" y="4758874"/>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073" name="Google Shape;1073;p8"/>
          <p:cNvSpPr/>
          <p:nvPr/>
        </p:nvSpPr>
        <p:spPr>
          <a:xfrm>
            <a:off x="6705601" y="4888948"/>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74" name="Google Shape;1074;p8"/>
          <p:cNvSpPr/>
          <p:nvPr/>
        </p:nvSpPr>
        <p:spPr>
          <a:xfrm rot="10800000">
            <a:off x="6700105" y="4828442"/>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075" name="Google Shape;1075;p8"/>
          <p:cNvSpPr/>
          <p:nvPr/>
        </p:nvSpPr>
        <p:spPr>
          <a:xfrm>
            <a:off x="463827" y="4691374"/>
            <a:ext cx="5555974" cy="49757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a data lead (individual or team) that is responsible for:</a:t>
            </a:r>
            <a:endParaRPr/>
          </a:p>
          <a:p>
            <a:pPr indent="-171450" lvl="0" marL="171450" marR="0" rtl="0" algn="l">
              <a:lnSpc>
                <a:spcPct val="100000"/>
              </a:lnSpc>
              <a:spcBef>
                <a:spcPts val="1000"/>
              </a:spcBef>
              <a:spcAft>
                <a:spcPts val="0"/>
              </a:spcAft>
              <a:buClr>
                <a:srgbClr val="4C4845"/>
              </a:buClr>
              <a:buSzPts val="1200"/>
              <a:buFont typeface="Arial"/>
              <a:buChar char="•"/>
            </a:pPr>
            <a:r>
              <a:rPr lang="en-US" sz="1200">
                <a:solidFill>
                  <a:srgbClr val="4C4845"/>
                </a:solidFill>
                <a:latin typeface="Calibri"/>
                <a:ea typeface="Calibri"/>
                <a:cs typeface="Calibri"/>
                <a:sym typeface="Calibri"/>
              </a:rPr>
              <a:t>Validating data quality and documenting gaps in data</a:t>
            </a:r>
            <a:endParaRPr/>
          </a:p>
        </p:txBody>
      </p:sp>
      <p:graphicFrame>
        <p:nvGraphicFramePr>
          <p:cNvPr id="1076" name="Google Shape;1076;p8"/>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graphicFrame>
        <p:nvGraphicFramePr>
          <p:cNvPr id="1077" name="Google Shape;1077;p8"/>
          <p:cNvGraphicFramePr/>
          <p:nvPr/>
        </p:nvGraphicFramePr>
        <p:xfrm>
          <a:off x="6297262" y="1582828"/>
          <a:ext cx="3000000" cy="3000000"/>
        </p:xfrm>
        <a:graphic>
          <a:graphicData uri="http://schemas.openxmlformats.org/drawingml/2006/table">
            <a:tbl>
              <a:tblPr bandRow="1" firstRow="1">
                <a:noFill/>
                <a:tableStyleId>{DD6AA980-1C5E-430F-A64A-5988D62C03D4}</a:tableStyleId>
              </a:tblPr>
              <a:tblGrid>
                <a:gridCol w="1709925"/>
                <a:gridCol w="951475"/>
                <a:gridCol w="556050"/>
                <a:gridCol w="2440575"/>
              </a:tblGrid>
              <a:tr h="330075">
                <a:tc>
                  <a:txBody>
                    <a:bodyPr/>
                    <a:lstStyle/>
                    <a:p>
                      <a:pPr indent="0" lvl="0" marL="0" marR="0" rtl="0" algn="ctr">
                        <a:spcBef>
                          <a:spcPts val="0"/>
                        </a:spcBef>
                        <a:spcAft>
                          <a:spcPts val="0"/>
                        </a:spcAft>
                        <a:buNone/>
                      </a:pPr>
                      <a:r>
                        <a:rPr lang="en-US" sz="900"/>
                        <a:t>Data Requested</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900"/>
                        <a:t>Owner / Source</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900"/>
                        <a:t>Status</a:t>
                      </a:r>
                      <a:endParaRPr/>
                    </a:p>
                  </a:txBody>
                  <a:tcPr marT="45725" marB="45725" marR="91450" marL="91450" anchor="ctr">
                    <a:solidFill>
                      <a:srgbClr val="2F414E"/>
                    </a:solidFill>
                  </a:tcPr>
                </a:tc>
                <a:tc>
                  <a:txBody>
                    <a:bodyPr/>
                    <a:lstStyle/>
                    <a:p>
                      <a:pPr indent="0" lvl="0" marL="0" marR="0" rtl="0" algn="ctr">
                        <a:spcBef>
                          <a:spcPts val="0"/>
                        </a:spcBef>
                        <a:spcAft>
                          <a:spcPts val="0"/>
                        </a:spcAft>
                        <a:buNone/>
                      </a:pPr>
                      <a:r>
                        <a:rPr lang="en-US" sz="900"/>
                        <a:t>Notes</a:t>
                      </a:r>
                      <a:endParaRPr sz="1050"/>
                    </a:p>
                  </a:txBody>
                  <a:tcPr marT="45725" marB="45725" marR="91450" marL="91450" anchor="ctr">
                    <a:solidFill>
                      <a:srgbClr val="2F414E"/>
                    </a:solidFill>
                  </a:tcPr>
                </a:tc>
              </a:tr>
              <a:tr h="265575">
                <a:tc>
                  <a:txBody>
                    <a:bodyPr/>
                    <a:lstStyle/>
                    <a:p>
                      <a:pPr indent="0" lvl="0" marL="0" marR="0" rtl="0" algn="ctr">
                        <a:spcBef>
                          <a:spcPts val="0"/>
                        </a:spcBef>
                        <a:spcAft>
                          <a:spcPts val="0"/>
                        </a:spcAft>
                        <a:buNone/>
                      </a:pPr>
                      <a:r>
                        <a:rPr b="1" lang="en-US" sz="900"/>
                        <a:t>Master Customer List</a:t>
                      </a:r>
                      <a:endParaRPr/>
                    </a:p>
                  </a:txBody>
                  <a:tcPr marT="45725" marB="45725" marR="91450" marL="91450" anchor="ctr"/>
                </a:tc>
                <a:tc>
                  <a:txBody>
                    <a:bodyPr/>
                    <a:lstStyle/>
                    <a:p>
                      <a:pPr indent="0" lvl="0" marL="0" marR="0" rtl="0" algn="ctr">
                        <a:spcBef>
                          <a:spcPts val="0"/>
                        </a:spcBef>
                        <a:spcAft>
                          <a:spcPts val="0"/>
                        </a:spcAft>
                        <a:buNone/>
                      </a:pPr>
                      <a:r>
                        <a:rPr b="1" lang="en-US" sz="900"/>
                        <a:t>Sales Ops</a:t>
                      </a:r>
                      <a:endParaRPr/>
                    </a:p>
                  </a:txBody>
                  <a:tcPr marT="45725" marB="45725" marR="91450" marL="91450" anchor="ctr"/>
                </a:tc>
                <a:tc>
                  <a:txBody>
                    <a:bodyPr/>
                    <a:lstStyle/>
                    <a:p>
                      <a:pPr indent="0" lvl="0" marL="0" marR="0" rtl="0" algn="ctr">
                        <a:spcBef>
                          <a:spcPts val="0"/>
                        </a:spcBef>
                        <a:spcAft>
                          <a:spcPts val="0"/>
                        </a:spcAft>
                        <a:buNone/>
                      </a:pPr>
                      <a:r>
                        <a:t/>
                      </a:r>
                      <a:endParaRPr b="1" sz="90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900"/>
                        <a:t>Received</a:t>
                      </a:r>
                      <a:endParaRPr/>
                    </a:p>
                  </a:txBody>
                  <a:tcPr marT="45725" marB="45725" marR="91450" marL="91450" anchor="ctr">
                    <a:solidFill>
                      <a:srgbClr val="D0CFCF"/>
                    </a:solidFill>
                  </a:tcPr>
                </a:tc>
              </a:tr>
              <a:tr h="265575">
                <a:tc>
                  <a:txBody>
                    <a:bodyPr/>
                    <a:lstStyle/>
                    <a:p>
                      <a:pPr indent="0" lvl="0" marL="0" marR="0" rtl="0" algn="ctr">
                        <a:spcBef>
                          <a:spcPts val="0"/>
                        </a:spcBef>
                        <a:spcAft>
                          <a:spcPts val="0"/>
                        </a:spcAft>
                        <a:buNone/>
                      </a:pPr>
                      <a:r>
                        <a:rPr b="1" lang="en-US" sz="900"/>
                        <a:t>Master Prospect List</a:t>
                      </a:r>
                      <a:endParaRPr/>
                    </a:p>
                  </a:txBody>
                  <a:tcPr marT="45725" marB="45725" marR="91450" marL="91450" anchor="ctr"/>
                </a:tc>
                <a:tc>
                  <a:txBody>
                    <a:bodyPr/>
                    <a:lstStyle/>
                    <a:p>
                      <a:pPr indent="0" lvl="0" marL="0" marR="0" rtl="0" algn="ctr">
                        <a:spcBef>
                          <a:spcPts val="0"/>
                        </a:spcBef>
                        <a:spcAft>
                          <a:spcPts val="0"/>
                        </a:spcAft>
                        <a:buNone/>
                      </a:pPr>
                      <a:r>
                        <a:rPr b="1" lang="en-US" sz="900"/>
                        <a:t>Sales Ops</a:t>
                      </a:r>
                      <a:endParaRPr/>
                    </a:p>
                  </a:txBody>
                  <a:tcPr marT="45725" marB="45725" marR="91450" marL="91450" anchor="ctr"/>
                </a:tc>
                <a:tc>
                  <a:txBody>
                    <a:bodyPr/>
                    <a:lstStyle/>
                    <a:p>
                      <a:pPr indent="0" lvl="0" marL="0" marR="0" rtl="0" algn="ctr">
                        <a:spcBef>
                          <a:spcPts val="0"/>
                        </a:spcBef>
                        <a:spcAft>
                          <a:spcPts val="0"/>
                        </a:spcAft>
                        <a:buNone/>
                      </a:pPr>
                      <a:r>
                        <a:t/>
                      </a:r>
                      <a:endParaRPr b="1" sz="90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900"/>
                        <a:t>Received</a:t>
                      </a:r>
                      <a:endParaRPr/>
                    </a:p>
                  </a:txBody>
                  <a:tcPr marT="45725" marB="45725" marR="91450" marL="91450" anchor="ctr">
                    <a:solidFill>
                      <a:srgbClr val="E9E9E9"/>
                    </a:solidFill>
                  </a:tcPr>
                </a:tc>
              </a:tr>
              <a:tr h="265575">
                <a:tc>
                  <a:txBody>
                    <a:bodyPr/>
                    <a:lstStyle/>
                    <a:p>
                      <a:pPr indent="0" lvl="0" marL="0" marR="0" rtl="0" algn="ctr">
                        <a:spcBef>
                          <a:spcPts val="0"/>
                        </a:spcBef>
                        <a:spcAft>
                          <a:spcPts val="0"/>
                        </a:spcAft>
                        <a:buNone/>
                      </a:pPr>
                      <a:r>
                        <a:rPr b="1" lang="en-US" sz="900"/>
                        <a:t>Market Data</a:t>
                      </a:r>
                      <a:endParaRPr/>
                    </a:p>
                  </a:txBody>
                  <a:tcPr marT="45725" marB="45725" marR="91450" marL="91450" anchor="ctr"/>
                </a:tc>
                <a:tc>
                  <a:txBody>
                    <a:bodyPr/>
                    <a:lstStyle/>
                    <a:p>
                      <a:pPr indent="0" lvl="0" marL="0" marR="0" rtl="0" algn="ctr">
                        <a:spcBef>
                          <a:spcPts val="0"/>
                        </a:spcBef>
                        <a:spcAft>
                          <a:spcPts val="0"/>
                        </a:spcAft>
                        <a:buNone/>
                      </a:pPr>
                      <a:r>
                        <a:rPr b="1" lang="en-US" sz="900"/>
                        <a:t>Strategy</a:t>
                      </a:r>
                      <a:endParaRPr/>
                    </a:p>
                  </a:txBody>
                  <a:tcPr marT="45725" marB="45725" marR="91450" marL="91450" anchor="ctr"/>
                </a:tc>
                <a:tc>
                  <a:txBody>
                    <a:bodyPr/>
                    <a:lstStyle/>
                    <a:p>
                      <a:pPr indent="0" lvl="0" marL="0" marR="0" rtl="0" algn="ctr">
                        <a:spcBef>
                          <a:spcPts val="0"/>
                        </a:spcBef>
                        <a:spcAft>
                          <a:spcPts val="0"/>
                        </a:spcAft>
                        <a:buNone/>
                      </a:pPr>
                      <a:r>
                        <a:t/>
                      </a:r>
                      <a:endParaRPr b="1" sz="90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900"/>
                        <a:t>Received </a:t>
                      </a:r>
                      <a:endParaRPr/>
                    </a:p>
                  </a:txBody>
                  <a:tcPr marT="45725" marB="45725" marR="91450" marL="91450" anchor="ctr"/>
                </a:tc>
              </a:tr>
              <a:tr h="265575">
                <a:tc>
                  <a:txBody>
                    <a:bodyPr/>
                    <a:lstStyle/>
                    <a:p>
                      <a:pPr indent="0" lvl="0" marL="0" marR="0" rtl="0" algn="ctr">
                        <a:spcBef>
                          <a:spcPts val="0"/>
                        </a:spcBef>
                        <a:spcAft>
                          <a:spcPts val="0"/>
                        </a:spcAft>
                        <a:buNone/>
                      </a:pPr>
                      <a:r>
                        <a:rPr b="1" lang="en-US" sz="900"/>
                        <a:t>CRM Opportunity Extract</a:t>
                      </a:r>
                      <a:endParaRPr/>
                    </a:p>
                  </a:txBody>
                  <a:tcPr marT="45725" marB="45725" marR="91450" marL="91450" anchor="ctr"/>
                </a:tc>
                <a:tc>
                  <a:txBody>
                    <a:bodyPr/>
                    <a:lstStyle/>
                    <a:p>
                      <a:pPr indent="0" lvl="0" marL="0" marR="0" rtl="0" algn="ctr">
                        <a:spcBef>
                          <a:spcPts val="0"/>
                        </a:spcBef>
                        <a:spcAft>
                          <a:spcPts val="0"/>
                        </a:spcAft>
                        <a:buNone/>
                      </a:pPr>
                      <a:r>
                        <a:rPr b="1" lang="en-US" sz="900"/>
                        <a:t>Sales</a:t>
                      </a:r>
                      <a:endParaRPr/>
                    </a:p>
                  </a:txBody>
                  <a:tcPr marT="45725" marB="45725" marR="91450" marL="91450" anchor="ctr"/>
                </a:tc>
                <a:tc>
                  <a:txBody>
                    <a:bodyPr/>
                    <a:lstStyle/>
                    <a:p>
                      <a:pPr indent="0" lvl="0" marL="0" marR="0" rtl="0" algn="ctr">
                        <a:spcBef>
                          <a:spcPts val="0"/>
                        </a:spcBef>
                        <a:spcAft>
                          <a:spcPts val="0"/>
                        </a:spcAft>
                        <a:buNone/>
                      </a:pPr>
                      <a:r>
                        <a:t/>
                      </a:r>
                      <a:endParaRPr b="1" sz="90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900"/>
                        <a:t>Received </a:t>
                      </a:r>
                      <a:endParaRPr/>
                    </a:p>
                  </a:txBody>
                  <a:tcPr marT="45725" marB="45725" marR="91450" marL="91450" anchor="ctr"/>
                </a:tc>
              </a:tr>
              <a:tr h="265575">
                <a:tc>
                  <a:txBody>
                    <a:bodyPr/>
                    <a:lstStyle/>
                    <a:p>
                      <a:pPr indent="0" lvl="0" marL="0" marR="0" rtl="0" algn="ctr">
                        <a:spcBef>
                          <a:spcPts val="0"/>
                        </a:spcBef>
                        <a:spcAft>
                          <a:spcPts val="0"/>
                        </a:spcAft>
                        <a:buNone/>
                      </a:pPr>
                      <a:r>
                        <a:rPr b="1" lang="en-US" sz="900"/>
                        <a:t>CRM Lead List</a:t>
                      </a:r>
                      <a:endParaRPr/>
                    </a:p>
                  </a:txBody>
                  <a:tcPr marT="45725" marB="45725" marR="91450" marL="91450" anchor="ctr"/>
                </a:tc>
                <a:tc>
                  <a:txBody>
                    <a:bodyPr/>
                    <a:lstStyle/>
                    <a:p>
                      <a:pPr indent="0" lvl="0" marL="0" marR="0" rtl="0" algn="ctr">
                        <a:spcBef>
                          <a:spcPts val="0"/>
                        </a:spcBef>
                        <a:spcAft>
                          <a:spcPts val="0"/>
                        </a:spcAft>
                        <a:buNone/>
                      </a:pPr>
                      <a:r>
                        <a:rPr b="1" lang="en-US" sz="900"/>
                        <a:t>Sales</a:t>
                      </a:r>
                      <a:endParaRPr/>
                    </a:p>
                  </a:txBody>
                  <a:tcPr marT="45725" marB="45725" marR="91450" marL="91450" anchor="ctr"/>
                </a:tc>
                <a:tc>
                  <a:txBody>
                    <a:bodyPr/>
                    <a:lstStyle/>
                    <a:p>
                      <a:pPr indent="0" lvl="0" marL="0" marR="0" rtl="0" algn="ctr">
                        <a:spcBef>
                          <a:spcPts val="0"/>
                        </a:spcBef>
                        <a:spcAft>
                          <a:spcPts val="0"/>
                        </a:spcAft>
                        <a:buNone/>
                      </a:pPr>
                      <a:r>
                        <a:t/>
                      </a:r>
                      <a:endParaRPr b="1" sz="90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900"/>
                        <a:t>Received </a:t>
                      </a:r>
                      <a:endParaRPr/>
                    </a:p>
                  </a:txBody>
                  <a:tcPr marT="45725" marB="45725" marR="91450" marL="91450" anchor="ctr"/>
                </a:tc>
              </a:tr>
              <a:tr h="265575">
                <a:tc>
                  <a:txBody>
                    <a:bodyPr/>
                    <a:lstStyle/>
                    <a:p>
                      <a:pPr indent="0" lvl="0" marL="0" marR="0" rtl="0" algn="ctr">
                        <a:spcBef>
                          <a:spcPts val="0"/>
                        </a:spcBef>
                        <a:spcAft>
                          <a:spcPts val="0"/>
                        </a:spcAft>
                        <a:buNone/>
                      </a:pPr>
                      <a:r>
                        <a:rPr b="1" lang="en-US" sz="900"/>
                        <a:t>Marketing Activity Data</a:t>
                      </a:r>
                      <a:endParaRPr/>
                    </a:p>
                  </a:txBody>
                  <a:tcPr marT="45725" marB="45725" marR="91450" marL="91450" anchor="ctr"/>
                </a:tc>
                <a:tc>
                  <a:txBody>
                    <a:bodyPr/>
                    <a:lstStyle/>
                    <a:p>
                      <a:pPr indent="0" lvl="0" marL="0" marR="0" rtl="0" algn="ctr">
                        <a:spcBef>
                          <a:spcPts val="0"/>
                        </a:spcBef>
                        <a:spcAft>
                          <a:spcPts val="0"/>
                        </a:spcAft>
                        <a:buNone/>
                      </a:pPr>
                      <a:r>
                        <a:rPr b="1" lang="en-US" sz="900"/>
                        <a:t>Marketing</a:t>
                      </a:r>
                      <a:endParaRPr/>
                    </a:p>
                  </a:txBody>
                  <a:tcPr marT="45725" marB="45725" marR="91450" marL="91450" anchor="ctr"/>
                </a:tc>
                <a:tc>
                  <a:txBody>
                    <a:bodyPr/>
                    <a:lstStyle/>
                    <a:p>
                      <a:pPr indent="0" lvl="0" marL="0" marR="0" rtl="0" algn="ctr">
                        <a:spcBef>
                          <a:spcPts val="0"/>
                        </a:spcBef>
                        <a:spcAft>
                          <a:spcPts val="0"/>
                        </a:spcAft>
                        <a:buNone/>
                      </a:pPr>
                      <a:r>
                        <a:t/>
                      </a:r>
                      <a:endParaRPr b="1" sz="900"/>
                    </a:p>
                  </a:txBody>
                  <a:tcPr marT="45725" marB="45725" marR="91450" marL="91450" anchor="ctr">
                    <a:solidFill>
                      <a:schemeClr val="accent1"/>
                    </a:solidFill>
                  </a:tcPr>
                </a:tc>
                <a:tc>
                  <a:txBody>
                    <a:bodyPr/>
                    <a:lstStyle/>
                    <a:p>
                      <a:pPr indent="0" lvl="0" marL="0" marR="0" rtl="0" algn="ctr">
                        <a:spcBef>
                          <a:spcPts val="0"/>
                        </a:spcBef>
                        <a:spcAft>
                          <a:spcPts val="0"/>
                        </a:spcAft>
                        <a:buNone/>
                      </a:pPr>
                      <a:r>
                        <a:rPr b="1" lang="en-US" sz="900"/>
                        <a:t>Not received, will add to model when available </a:t>
                      </a:r>
                      <a:endParaRPr/>
                    </a:p>
                  </a:txBody>
                  <a:tcPr marT="45725" marB="45725" marR="91450" marL="91450" anchor="ctr"/>
                </a:tc>
              </a:tr>
              <a:tr h="265575">
                <a:tc>
                  <a:txBody>
                    <a:bodyPr/>
                    <a:lstStyle/>
                    <a:p>
                      <a:pPr indent="0" lvl="0" marL="0" marR="0" rtl="0" algn="ctr">
                        <a:spcBef>
                          <a:spcPts val="0"/>
                        </a:spcBef>
                        <a:spcAft>
                          <a:spcPts val="0"/>
                        </a:spcAft>
                        <a:buNone/>
                      </a:pPr>
                      <a:r>
                        <a:rPr b="1" lang="en-US" sz="900"/>
                        <a:t>3</a:t>
                      </a:r>
                      <a:r>
                        <a:rPr b="1" baseline="30000" lang="en-US" sz="900"/>
                        <a:t>rd</a:t>
                      </a:r>
                      <a:r>
                        <a:rPr b="1" lang="en-US" sz="900"/>
                        <a:t> Party Data</a:t>
                      </a:r>
                      <a:endParaRPr/>
                    </a:p>
                  </a:txBody>
                  <a:tcPr marT="45725" marB="45725" marR="91450" marL="91450" anchor="ctr"/>
                </a:tc>
                <a:tc>
                  <a:txBody>
                    <a:bodyPr/>
                    <a:lstStyle/>
                    <a:p>
                      <a:pPr indent="0" lvl="0" marL="0" marR="0" rtl="0" algn="ctr">
                        <a:spcBef>
                          <a:spcPts val="0"/>
                        </a:spcBef>
                        <a:spcAft>
                          <a:spcPts val="0"/>
                        </a:spcAft>
                        <a:buNone/>
                      </a:pPr>
                      <a:r>
                        <a:rPr b="1" lang="en-US" sz="900"/>
                        <a:t>Data Lead</a:t>
                      </a:r>
                      <a:endParaRPr/>
                    </a:p>
                  </a:txBody>
                  <a:tcPr marT="45725" marB="45725" marR="91450" marL="91450" anchor="ctr"/>
                </a:tc>
                <a:tc>
                  <a:txBody>
                    <a:bodyPr/>
                    <a:lstStyle/>
                    <a:p>
                      <a:pPr indent="0" lvl="0" marL="0" marR="0" rtl="0" algn="ctr">
                        <a:spcBef>
                          <a:spcPts val="0"/>
                        </a:spcBef>
                        <a:spcAft>
                          <a:spcPts val="0"/>
                        </a:spcAft>
                        <a:buNone/>
                      </a:pPr>
                      <a:r>
                        <a:t/>
                      </a:r>
                      <a:endParaRPr b="1" sz="900"/>
                    </a:p>
                  </a:txBody>
                  <a:tcPr marT="45725" marB="45725" marR="91450" marL="91450" anchor="ctr">
                    <a:solidFill>
                      <a:schemeClr val="accent5"/>
                    </a:solidFill>
                  </a:tcPr>
                </a:tc>
                <a:tc>
                  <a:txBody>
                    <a:bodyPr/>
                    <a:lstStyle/>
                    <a:p>
                      <a:pPr indent="0" lvl="0" marL="0" marR="0" rtl="0" algn="ctr">
                        <a:spcBef>
                          <a:spcPts val="0"/>
                        </a:spcBef>
                        <a:spcAft>
                          <a:spcPts val="0"/>
                        </a:spcAft>
                        <a:buNone/>
                      </a:pPr>
                      <a:r>
                        <a:rPr b="1" lang="en-US" sz="900"/>
                        <a:t>Data received from vendor</a:t>
                      </a:r>
                      <a:endParaRPr/>
                    </a:p>
                  </a:txBody>
                  <a:tcPr marT="45725" marB="45725" marR="91450" marL="91450" anchor="ctr"/>
                </a:tc>
              </a:tr>
            </a:tbl>
          </a:graphicData>
        </a:graphic>
      </p:graphicFrame>
      <p:sp>
        <p:nvSpPr>
          <p:cNvPr id="1078" name="Google Shape;1078;p8"/>
          <p:cNvSpPr txBox="1"/>
          <p:nvPr/>
        </p:nvSpPr>
        <p:spPr>
          <a:xfrm>
            <a:off x="8170062" y="3756778"/>
            <a:ext cx="429174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Calibri"/>
                <a:ea typeface="Calibri"/>
                <a:cs typeface="Calibri"/>
                <a:sym typeface="Calibri"/>
              </a:rPr>
              <a:t>Sample data request tracking sheet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9"/>
          <p:cNvSpPr/>
          <p:nvPr/>
        </p:nvSpPr>
        <p:spPr>
          <a:xfrm>
            <a:off x="11228904" y="228600"/>
            <a:ext cx="621792" cy="618347"/>
          </a:xfrm>
          <a:prstGeom prst="roundRect">
            <a:avLst>
              <a:gd fmla="val 16667" name="adj"/>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D3B44"/>
              </a:buClr>
              <a:buSzPts val="2800"/>
              <a:buFont typeface="Calibri"/>
              <a:buNone/>
            </a:pPr>
            <a:r>
              <a:rPr b="1" i="0" lang="en-US" sz="2800" u="none" cap="none" strike="noStrike">
                <a:solidFill>
                  <a:srgbClr val="2D3B44"/>
                </a:solidFill>
                <a:latin typeface="Calibri"/>
                <a:ea typeface="Calibri"/>
                <a:cs typeface="Calibri"/>
                <a:sym typeface="Calibri"/>
              </a:rPr>
              <a:t>04</a:t>
            </a:r>
            <a:endParaRPr/>
          </a:p>
        </p:txBody>
      </p:sp>
      <p:sp>
        <p:nvSpPr>
          <p:cNvPr id="1084" name="Google Shape;1084;p9"/>
          <p:cNvSpPr/>
          <p:nvPr/>
        </p:nvSpPr>
        <p:spPr>
          <a:xfrm>
            <a:off x="374368" y="193318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085" name="Google Shape;1085;p9"/>
          <p:cNvSpPr/>
          <p:nvPr/>
        </p:nvSpPr>
        <p:spPr>
          <a:xfrm>
            <a:off x="361794" y="153483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86" name="Google Shape;1086;p9"/>
          <p:cNvSpPr txBox="1"/>
          <p:nvPr/>
        </p:nvSpPr>
        <p:spPr>
          <a:xfrm>
            <a:off x="914400" y="167024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Key Activities</a:t>
            </a:r>
            <a:endParaRPr/>
          </a:p>
        </p:txBody>
      </p:sp>
      <p:grpSp>
        <p:nvGrpSpPr>
          <p:cNvPr id="1087" name="Google Shape;1087;p9"/>
          <p:cNvGrpSpPr/>
          <p:nvPr/>
        </p:nvGrpSpPr>
        <p:grpSpPr>
          <a:xfrm>
            <a:off x="545409" y="2228236"/>
            <a:ext cx="206029" cy="197022"/>
            <a:chOff x="1812702" y="4615132"/>
            <a:chExt cx="771644" cy="737910"/>
          </a:xfrm>
        </p:grpSpPr>
        <p:sp>
          <p:nvSpPr>
            <p:cNvPr id="1088" name="Google Shape;1088;p9"/>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89" name="Google Shape;1089;p9"/>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01</a:t>
              </a:r>
              <a:endParaRPr b="1" i="0" sz="1050" u="none" cap="none" strike="noStrike">
                <a:solidFill>
                  <a:srgbClr val="FFFFFF"/>
                </a:solidFill>
                <a:latin typeface="Calibri"/>
                <a:ea typeface="Calibri"/>
                <a:cs typeface="Calibri"/>
                <a:sym typeface="Calibri"/>
              </a:endParaRPr>
            </a:p>
          </p:txBody>
        </p:sp>
      </p:grpSp>
      <p:grpSp>
        <p:nvGrpSpPr>
          <p:cNvPr id="1090" name="Google Shape;1090;p9"/>
          <p:cNvGrpSpPr/>
          <p:nvPr/>
        </p:nvGrpSpPr>
        <p:grpSpPr>
          <a:xfrm>
            <a:off x="545409" y="2738240"/>
            <a:ext cx="206029" cy="197022"/>
            <a:chOff x="1812702" y="4615132"/>
            <a:chExt cx="771644" cy="737910"/>
          </a:xfrm>
        </p:grpSpPr>
        <p:sp>
          <p:nvSpPr>
            <p:cNvPr id="1091" name="Google Shape;1091;p9"/>
            <p:cNvSpPr/>
            <p:nvPr/>
          </p:nvSpPr>
          <p:spPr>
            <a:xfrm>
              <a:off x="1812702" y="4615132"/>
              <a:ext cx="771644" cy="737910"/>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92" name="Google Shape;1092;p9"/>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02</a:t>
              </a:r>
              <a:endParaRPr b="1" i="0" sz="1050" u="none" cap="none" strike="noStrike">
                <a:solidFill>
                  <a:srgbClr val="FFFFFF"/>
                </a:solidFill>
                <a:latin typeface="Calibri"/>
                <a:ea typeface="Calibri"/>
                <a:cs typeface="Calibri"/>
                <a:sym typeface="Calibri"/>
              </a:endParaRPr>
            </a:p>
          </p:txBody>
        </p:sp>
      </p:grpSp>
      <p:grpSp>
        <p:nvGrpSpPr>
          <p:cNvPr id="1093" name="Google Shape;1093;p9"/>
          <p:cNvGrpSpPr/>
          <p:nvPr/>
        </p:nvGrpSpPr>
        <p:grpSpPr>
          <a:xfrm>
            <a:off x="545409" y="3248533"/>
            <a:ext cx="206029" cy="197022"/>
            <a:chOff x="1812702" y="4615126"/>
            <a:chExt cx="771644" cy="737909"/>
          </a:xfrm>
        </p:grpSpPr>
        <p:sp>
          <p:nvSpPr>
            <p:cNvPr id="1094" name="Google Shape;1094;p9"/>
            <p:cNvSpPr/>
            <p:nvPr/>
          </p:nvSpPr>
          <p:spPr>
            <a:xfrm>
              <a:off x="1812702" y="4615126"/>
              <a:ext cx="771644" cy="737909"/>
            </a:xfrm>
            <a:prstGeom prst="roundRect">
              <a:avLst>
                <a:gd fmla="val 9569" name="adj"/>
              </a:avLst>
            </a:prstGeom>
            <a:solidFill>
              <a:srgbClr val="2D3B44"/>
            </a:solidFill>
            <a:ln>
              <a:noFill/>
            </a:ln>
          </p:spPr>
          <p:txBody>
            <a:bodyPr anchorCtr="0" anchor="ctr" bIns="0" lIns="720000" spcFirstLastPara="1" rIns="0" wrap="square" tIns="0">
              <a:noAutofit/>
            </a:bodyPr>
            <a:lstStyle/>
            <a:p>
              <a:pPr indent="0" lvl="0" marL="0" marR="0" rtl="0" algn="l">
                <a:lnSpc>
                  <a:spcPct val="90000"/>
                </a:lnSpc>
                <a:spcBef>
                  <a:spcPts val="0"/>
                </a:spcBef>
                <a:spcAft>
                  <a:spcPts val="0"/>
                </a:spcAft>
                <a:buClr>
                  <a:schemeClr val="dk1"/>
                </a:buClr>
                <a:buSzPts val="300"/>
                <a:buFont typeface="Calibri"/>
                <a:buNone/>
              </a:pPr>
              <a:r>
                <a:t/>
              </a:r>
              <a:endParaRPr b="1" i="0" sz="300" u="none" cap="none" strike="noStrike">
                <a:solidFill>
                  <a:srgbClr val="FFFFFF"/>
                </a:solidFill>
                <a:latin typeface="Calibri"/>
                <a:ea typeface="Calibri"/>
                <a:cs typeface="Calibri"/>
                <a:sym typeface="Calibri"/>
              </a:endParaRPr>
            </a:p>
          </p:txBody>
        </p:sp>
        <p:sp>
          <p:nvSpPr>
            <p:cNvPr id="1095" name="Google Shape;1095;p9"/>
            <p:cNvSpPr txBox="1"/>
            <p:nvPr/>
          </p:nvSpPr>
          <p:spPr>
            <a:xfrm>
              <a:off x="1885389" y="4771699"/>
              <a:ext cx="626270" cy="424758"/>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050"/>
                <a:buFont typeface="Calibri"/>
                <a:buNone/>
              </a:pPr>
              <a:r>
                <a:rPr b="1" i="0" lang="en-US" sz="1050" u="none" cap="none" strike="noStrike">
                  <a:solidFill>
                    <a:srgbClr val="FFFFFF"/>
                  </a:solidFill>
                  <a:latin typeface="Calibri"/>
                  <a:ea typeface="Calibri"/>
                  <a:cs typeface="Calibri"/>
                  <a:sym typeface="Calibri"/>
                </a:rPr>
                <a:t>03</a:t>
              </a:r>
              <a:endParaRPr b="1" i="0" sz="1050" u="none" cap="none" strike="noStrike">
                <a:solidFill>
                  <a:srgbClr val="FFFFFF"/>
                </a:solidFill>
                <a:latin typeface="Calibri"/>
                <a:ea typeface="Calibri"/>
                <a:cs typeface="Calibri"/>
                <a:sym typeface="Calibri"/>
              </a:endParaRPr>
            </a:p>
          </p:txBody>
        </p:sp>
      </p:grpSp>
      <p:sp>
        <p:nvSpPr>
          <p:cNvPr id="1096" name="Google Shape;1096;p9"/>
          <p:cNvSpPr/>
          <p:nvPr/>
        </p:nvSpPr>
        <p:spPr>
          <a:xfrm>
            <a:off x="266700" y="144907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97" name="Google Shape;1097;p9"/>
          <p:cNvSpPr/>
          <p:nvPr/>
        </p:nvSpPr>
        <p:spPr>
          <a:xfrm rot="10800000">
            <a:off x="266700" y="192299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098" name="Google Shape;1098;p9"/>
          <p:cNvSpPr txBox="1"/>
          <p:nvPr/>
        </p:nvSpPr>
        <p:spPr>
          <a:xfrm>
            <a:off x="2262143" y="1562521"/>
            <a:ext cx="2243426" cy="430887"/>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Main steps in validate data and define source data</a:t>
            </a:r>
            <a:endParaRPr/>
          </a:p>
        </p:txBody>
      </p:sp>
      <p:cxnSp>
        <p:nvCxnSpPr>
          <p:cNvPr id="1099" name="Google Shape;1099;p9"/>
          <p:cNvCxnSpPr/>
          <p:nvPr/>
        </p:nvCxnSpPr>
        <p:spPr>
          <a:xfrm>
            <a:off x="2061416" y="165203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100" name="Google Shape;1100;p9"/>
          <p:cNvSpPr/>
          <p:nvPr/>
        </p:nvSpPr>
        <p:spPr>
          <a:xfrm>
            <a:off x="374368" y="4408415"/>
            <a:ext cx="5645432" cy="1838715"/>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45700" lIns="36000" spcFirstLastPara="1" rIns="36000" wrap="square" tIns="468000">
            <a:normAutofit/>
          </a:bodyPr>
          <a:lstStyle/>
          <a:p>
            <a:pPr indent="0" lvl="0" marL="0" marR="0" rtl="0" algn="ctr">
              <a:lnSpc>
                <a:spcPct val="90000"/>
              </a:lnSpc>
              <a:spcBef>
                <a:spcPts val="0"/>
              </a:spcBef>
              <a:spcAft>
                <a:spcPts val="0"/>
              </a:spcAft>
              <a:buClr>
                <a:schemeClr val="dk1"/>
              </a:buClr>
              <a:buSzPts val="800"/>
              <a:buFont typeface="Calibri"/>
              <a:buNone/>
            </a:pPr>
            <a:r>
              <a:t/>
            </a:r>
            <a:endParaRPr b="0" i="0" sz="800" u="none" cap="none" strike="noStrike">
              <a:solidFill>
                <a:srgbClr val="4C4846"/>
              </a:solidFill>
              <a:latin typeface="Calibri"/>
              <a:ea typeface="Calibri"/>
              <a:cs typeface="Calibri"/>
              <a:sym typeface="Calibri"/>
            </a:endParaRPr>
          </a:p>
        </p:txBody>
      </p:sp>
      <p:sp>
        <p:nvSpPr>
          <p:cNvPr id="1101" name="Google Shape;1101;p9"/>
          <p:cNvSpPr/>
          <p:nvPr/>
        </p:nvSpPr>
        <p:spPr>
          <a:xfrm>
            <a:off x="361794" y="4010066"/>
            <a:ext cx="5658006" cy="486256"/>
          </a:xfrm>
          <a:prstGeom prst="round1Rect">
            <a:avLst>
              <a:gd fmla="val 30041" name="adj"/>
            </a:avLst>
          </a:prstGeom>
          <a:solidFill>
            <a:srgbClr val="2F414E"/>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02" name="Google Shape;1102;p9"/>
          <p:cNvSpPr txBox="1"/>
          <p:nvPr/>
        </p:nvSpPr>
        <p:spPr>
          <a:xfrm>
            <a:off x="914400" y="4145472"/>
            <a:ext cx="105113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D9A800"/>
              </a:buClr>
              <a:buSzPts val="1400"/>
              <a:buFont typeface="Calibri"/>
              <a:buNone/>
            </a:pPr>
            <a:r>
              <a:rPr b="1" i="0" lang="en-US" sz="1400" u="none" cap="none" strike="noStrike">
                <a:solidFill>
                  <a:srgbClr val="D9A800"/>
                </a:solidFill>
                <a:latin typeface="Calibri"/>
                <a:ea typeface="Calibri"/>
                <a:cs typeface="Calibri"/>
                <a:sym typeface="Calibri"/>
              </a:rPr>
              <a:t>Action Items</a:t>
            </a:r>
            <a:endParaRPr/>
          </a:p>
        </p:txBody>
      </p:sp>
      <p:sp>
        <p:nvSpPr>
          <p:cNvPr id="1103" name="Google Shape;1103;p9"/>
          <p:cNvSpPr/>
          <p:nvPr/>
        </p:nvSpPr>
        <p:spPr>
          <a:xfrm>
            <a:off x="266700" y="3924300"/>
            <a:ext cx="473926" cy="473927"/>
          </a:xfrm>
          <a:prstGeom prst="rect">
            <a:avLst/>
          </a:prstGeom>
          <a:solidFill>
            <a:srgbClr val="708C9E"/>
          </a:solidFill>
          <a:ln>
            <a:noFill/>
          </a:ln>
          <a:effectLst>
            <a:outerShdw blurRad="50800" rotWithShape="0" algn="tl" dir="2700000" dist="38100">
              <a:srgbClr val="000000">
                <a:alpha val="40000"/>
              </a:srgb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04" name="Google Shape;1104;p9"/>
          <p:cNvSpPr/>
          <p:nvPr/>
        </p:nvSpPr>
        <p:spPr>
          <a:xfrm rot="10800000">
            <a:off x="266700" y="4398227"/>
            <a:ext cx="95093" cy="95093"/>
          </a:xfrm>
          <a:prstGeom prst="rtTriangle">
            <a:avLst/>
          </a:prstGeom>
          <a:solidFill>
            <a:srgbClr val="161D22"/>
          </a:solidFill>
          <a:ln>
            <a:noFill/>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05" name="Google Shape;1105;p9"/>
          <p:cNvSpPr txBox="1"/>
          <p:nvPr/>
        </p:nvSpPr>
        <p:spPr>
          <a:xfrm>
            <a:off x="2262143" y="4145472"/>
            <a:ext cx="3365163" cy="215444"/>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Who is responsible for what</a:t>
            </a:r>
            <a:endParaRPr/>
          </a:p>
        </p:txBody>
      </p:sp>
      <p:cxnSp>
        <p:nvCxnSpPr>
          <p:cNvPr id="1106" name="Google Shape;1106;p9"/>
          <p:cNvCxnSpPr/>
          <p:nvPr/>
        </p:nvCxnSpPr>
        <p:spPr>
          <a:xfrm>
            <a:off x="2061416" y="4127260"/>
            <a:ext cx="0" cy="255732"/>
          </a:xfrm>
          <a:prstGeom prst="straightConnector1">
            <a:avLst/>
          </a:prstGeom>
          <a:noFill/>
          <a:ln cap="flat" cmpd="sng" w="9525">
            <a:solidFill>
              <a:schemeClr val="lt1">
                <a:alpha val="49803"/>
              </a:schemeClr>
            </a:solidFill>
            <a:prstDash val="solid"/>
            <a:miter lim="800000"/>
            <a:headEnd len="sm" w="sm" type="none"/>
            <a:tailEnd len="sm" w="sm" type="none"/>
          </a:ln>
        </p:spPr>
      </p:cxnSp>
      <p:sp>
        <p:nvSpPr>
          <p:cNvPr id="1107" name="Google Shape;1107;p9"/>
          <p:cNvSpPr txBox="1"/>
          <p:nvPr>
            <p:ph type="title"/>
          </p:nvPr>
        </p:nvSpPr>
        <p:spPr>
          <a:xfrm>
            <a:off x="1149069" y="0"/>
            <a:ext cx="11042931" cy="10994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2100"/>
              <a:buFont typeface="Calibri"/>
              <a:buNone/>
            </a:pPr>
            <a:r>
              <a:rPr lang="en-US" sz="2100"/>
              <a:t>Define, Analyze, and Validate Source Data:</a:t>
            </a:r>
            <a:br>
              <a:rPr lang="en-US" sz="2100"/>
            </a:br>
            <a:r>
              <a:rPr lang="en-US" sz="2100"/>
              <a:t>Agree with internal team that the data being worked with is accurate</a:t>
            </a:r>
            <a:endParaRPr sz="2100"/>
          </a:p>
        </p:txBody>
      </p:sp>
      <p:sp>
        <p:nvSpPr>
          <p:cNvPr id="1108" name="Google Shape;1108;p9"/>
          <p:cNvSpPr/>
          <p:nvPr/>
        </p:nvSpPr>
        <p:spPr>
          <a:xfrm>
            <a:off x="393331" y="4018388"/>
            <a:ext cx="220663" cy="285750"/>
          </a:xfrm>
          <a:custGeom>
            <a:rect b="b" l="l" r="r" t="t"/>
            <a:pathLst>
              <a:path extrusionOk="0" h="722" w="553">
                <a:moveTo>
                  <a:pt x="349" y="205"/>
                </a:moveTo>
                <a:lnTo>
                  <a:pt x="349" y="12"/>
                </a:lnTo>
                <a:lnTo>
                  <a:pt x="542" y="205"/>
                </a:lnTo>
                <a:lnTo>
                  <a:pt x="349" y="205"/>
                </a:lnTo>
                <a:close/>
                <a:moveTo>
                  <a:pt x="444" y="313"/>
                </a:moveTo>
                <a:lnTo>
                  <a:pt x="323" y="313"/>
                </a:lnTo>
                <a:lnTo>
                  <a:pt x="318" y="312"/>
                </a:lnTo>
                <a:lnTo>
                  <a:pt x="315" y="310"/>
                </a:lnTo>
                <a:lnTo>
                  <a:pt x="312" y="306"/>
                </a:lnTo>
                <a:lnTo>
                  <a:pt x="311" y="301"/>
                </a:lnTo>
                <a:lnTo>
                  <a:pt x="312" y="297"/>
                </a:lnTo>
                <a:lnTo>
                  <a:pt x="315" y="293"/>
                </a:lnTo>
                <a:lnTo>
                  <a:pt x="318" y="290"/>
                </a:lnTo>
                <a:lnTo>
                  <a:pt x="323" y="289"/>
                </a:lnTo>
                <a:lnTo>
                  <a:pt x="444" y="289"/>
                </a:lnTo>
                <a:lnTo>
                  <a:pt x="449" y="290"/>
                </a:lnTo>
                <a:lnTo>
                  <a:pt x="452" y="293"/>
                </a:lnTo>
                <a:lnTo>
                  <a:pt x="455" y="297"/>
                </a:lnTo>
                <a:lnTo>
                  <a:pt x="456" y="301"/>
                </a:lnTo>
                <a:lnTo>
                  <a:pt x="455" y="306"/>
                </a:lnTo>
                <a:lnTo>
                  <a:pt x="452" y="310"/>
                </a:lnTo>
                <a:lnTo>
                  <a:pt x="449" y="312"/>
                </a:lnTo>
                <a:lnTo>
                  <a:pt x="444" y="313"/>
                </a:lnTo>
                <a:close/>
                <a:moveTo>
                  <a:pt x="444" y="433"/>
                </a:moveTo>
                <a:lnTo>
                  <a:pt x="323" y="433"/>
                </a:lnTo>
                <a:lnTo>
                  <a:pt x="318" y="432"/>
                </a:lnTo>
                <a:lnTo>
                  <a:pt x="315" y="430"/>
                </a:lnTo>
                <a:lnTo>
                  <a:pt x="312" y="426"/>
                </a:lnTo>
                <a:lnTo>
                  <a:pt x="311" y="421"/>
                </a:lnTo>
                <a:lnTo>
                  <a:pt x="312" y="417"/>
                </a:lnTo>
                <a:lnTo>
                  <a:pt x="315" y="413"/>
                </a:lnTo>
                <a:lnTo>
                  <a:pt x="318" y="410"/>
                </a:lnTo>
                <a:lnTo>
                  <a:pt x="323" y="409"/>
                </a:lnTo>
                <a:lnTo>
                  <a:pt x="444" y="409"/>
                </a:lnTo>
                <a:lnTo>
                  <a:pt x="449" y="410"/>
                </a:lnTo>
                <a:lnTo>
                  <a:pt x="452" y="413"/>
                </a:lnTo>
                <a:lnTo>
                  <a:pt x="455" y="417"/>
                </a:lnTo>
                <a:lnTo>
                  <a:pt x="456" y="421"/>
                </a:lnTo>
                <a:lnTo>
                  <a:pt x="455" y="426"/>
                </a:lnTo>
                <a:lnTo>
                  <a:pt x="452" y="430"/>
                </a:lnTo>
                <a:lnTo>
                  <a:pt x="449" y="432"/>
                </a:lnTo>
                <a:lnTo>
                  <a:pt x="444" y="433"/>
                </a:lnTo>
                <a:close/>
                <a:moveTo>
                  <a:pt x="444" y="578"/>
                </a:moveTo>
                <a:lnTo>
                  <a:pt x="323" y="578"/>
                </a:lnTo>
                <a:lnTo>
                  <a:pt x="318" y="577"/>
                </a:lnTo>
                <a:lnTo>
                  <a:pt x="315" y="574"/>
                </a:lnTo>
                <a:lnTo>
                  <a:pt x="312" y="571"/>
                </a:lnTo>
                <a:lnTo>
                  <a:pt x="311" y="566"/>
                </a:lnTo>
                <a:lnTo>
                  <a:pt x="312" y="561"/>
                </a:lnTo>
                <a:lnTo>
                  <a:pt x="315" y="558"/>
                </a:lnTo>
                <a:lnTo>
                  <a:pt x="318" y="555"/>
                </a:lnTo>
                <a:lnTo>
                  <a:pt x="323" y="554"/>
                </a:lnTo>
                <a:lnTo>
                  <a:pt x="444" y="554"/>
                </a:lnTo>
                <a:lnTo>
                  <a:pt x="449" y="555"/>
                </a:lnTo>
                <a:lnTo>
                  <a:pt x="452" y="558"/>
                </a:lnTo>
                <a:lnTo>
                  <a:pt x="455" y="561"/>
                </a:lnTo>
                <a:lnTo>
                  <a:pt x="456" y="566"/>
                </a:lnTo>
                <a:lnTo>
                  <a:pt x="455" y="571"/>
                </a:lnTo>
                <a:lnTo>
                  <a:pt x="452" y="574"/>
                </a:lnTo>
                <a:lnTo>
                  <a:pt x="449" y="577"/>
                </a:lnTo>
                <a:lnTo>
                  <a:pt x="444" y="578"/>
                </a:lnTo>
                <a:close/>
                <a:moveTo>
                  <a:pt x="271" y="249"/>
                </a:moveTo>
                <a:lnTo>
                  <a:pt x="194" y="325"/>
                </a:lnTo>
                <a:lnTo>
                  <a:pt x="190" y="327"/>
                </a:lnTo>
                <a:lnTo>
                  <a:pt x="186" y="328"/>
                </a:lnTo>
                <a:lnTo>
                  <a:pt x="181" y="327"/>
                </a:lnTo>
                <a:lnTo>
                  <a:pt x="178" y="325"/>
                </a:lnTo>
                <a:lnTo>
                  <a:pt x="132" y="280"/>
                </a:lnTo>
                <a:lnTo>
                  <a:pt x="129" y="275"/>
                </a:lnTo>
                <a:lnTo>
                  <a:pt x="128" y="270"/>
                </a:lnTo>
                <a:lnTo>
                  <a:pt x="129" y="266"/>
                </a:lnTo>
                <a:lnTo>
                  <a:pt x="132" y="262"/>
                </a:lnTo>
                <a:lnTo>
                  <a:pt x="136" y="260"/>
                </a:lnTo>
                <a:lnTo>
                  <a:pt x="140" y="259"/>
                </a:lnTo>
                <a:lnTo>
                  <a:pt x="145" y="260"/>
                </a:lnTo>
                <a:lnTo>
                  <a:pt x="149" y="262"/>
                </a:lnTo>
                <a:lnTo>
                  <a:pt x="186" y="299"/>
                </a:lnTo>
                <a:lnTo>
                  <a:pt x="253" y="232"/>
                </a:lnTo>
                <a:lnTo>
                  <a:pt x="258" y="230"/>
                </a:lnTo>
                <a:lnTo>
                  <a:pt x="262" y="229"/>
                </a:lnTo>
                <a:lnTo>
                  <a:pt x="267" y="230"/>
                </a:lnTo>
                <a:lnTo>
                  <a:pt x="271" y="232"/>
                </a:lnTo>
                <a:lnTo>
                  <a:pt x="273" y="236"/>
                </a:lnTo>
                <a:lnTo>
                  <a:pt x="274" y="240"/>
                </a:lnTo>
                <a:lnTo>
                  <a:pt x="273" y="245"/>
                </a:lnTo>
                <a:lnTo>
                  <a:pt x="271" y="249"/>
                </a:lnTo>
                <a:close/>
                <a:moveTo>
                  <a:pt x="271" y="386"/>
                </a:moveTo>
                <a:lnTo>
                  <a:pt x="194" y="461"/>
                </a:lnTo>
                <a:lnTo>
                  <a:pt x="190" y="464"/>
                </a:lnTo>
                <a:lnTo>
                  <a:pt x="186" y="465"/>
                </a:lnTo>
                <a:lnTo>
                  <a:pt x="181" y="464"/>
                </a:lnTo>
                <a:lnTo>
                  <a:pt x="178" y="461"/>
                </a:lnTo>
                <a:lnTo>
                  <a:pt x="132" y="415"/>
                </a:lnTo>
                <a:lnTo>
                  <a:pt x="129" y="411"/>
                </a:lnTo>
                <a:lnTo>
                  <a:pt x="128" y="407"/>
                </a:lnTo>
                <a:lnTo>
                  <a:pt x="129" y="403"/>
                </a:lnTo>
                <a:lnTo>
                  <a:pt x="132" y="399"/>
                </a:lnTo>
                <a:lnTo>
                  <a:pt x="136" y="396"/>
                </a:lnTo>
                <a:lnTo>
                  <a:pt x="140" y="395"/>
                </a:lnTo>
                <a:lnTo>
                  <a:pt x="145" y="396"/>
                </a:lnTo>
                <a:lnTo>
                  <a:pt x="149" y="399"/>
                </a:lnTo>
                <a:lnTo>
                  <a:pt x="186" y="436"/>
                </a:lnTo>
                <a:lnTo>
                  <a:pt x="253" y="368"/>
                </a:lnTo>
                <a:lnTo>
                  <a:pt x="258" y="365"/>
                </a:lnTo>
                <a:lnTo>
                  <a:pt x="262" y="365"/>
                </a:lnTo>
                <a:lnTo>
                  <a:pt x="267" y="365"/>
                </a:lnTo>
                <a:lnTo>
                  <a:pt x="271" y="368"/>
                </a:lnTo>
                <a:lnTo>
                  <a:pt x="273" y="372"/>
                </a:lnTo>
                <a:lnTo>
                  <a:pt x="274" y="376"/>
                </a:lnTo>
                <a:lnTo>
                  <a:pt x="273" y="381"/>
                </a:lnTo>
                <a:lnTo>
                  <a:pt x="271" y="386"/>
                </a:lnTo>
                <a:close/>
                <a:moveTo>
                  <a:pt x="271" y="522"/>
                </a:moveTo>
                <a:lnTo>
                  <a:pt x="194" y="599"/>
                </a:lnTo>
                <a:lnTo>
                  <a:pt x="190" y="601"/>
                </a:lnTo>
                <a:lnTo>
                  <a:pt x="186" y="602"/>
                </a:lnTo>
                <a:lnTo>
                  <a:pt x="181" y="601"/>
                </a:lnTo>
                <a:lnTo>
                  <a:pt x="178" y="599"/>
                </a:lnTo>
                <a:lnTo>
                  <a:pt x="132" y="553"/>
                </a:lnTo>
                <a:lnTo>
                  <a:pt x="129" y="549"/>
                </a:lnTo>
                <a:lnTo>
                  <a:pt x="128" y="545"/>
                </a:lnTo>
                <a:lnTo>
                  <a:pt x="129" y="540"/>
                </a:lnTo>
                <a:lnTo>
                  <a:pt x="132" y="535"/>
                </a:lnTo>
                <a:lnTo>
                  <a:pt x="136" y="533"/>
                </a:lnTo>
                <a:lnTo>
                  <a:pt x="140" y="532"/>
                </a:lnTo>
                <a:lnTo>
                  <a:pt x="145" y="533"/>
                </a:lnTo>
                <a:lnTo>
                  <a:pt x="149" y="535"/>
                </a:lnTo>
                <a:lnTo>
                  <a:pt x="186" y="572"/>
                </a:lnTo>
                <a:lnTo>
                  <a:pt x="253" y="505"/>
                </a:lnTo>
                <a:lnTo>
                  <a:pt x="258" y="502"/>
                </a:lnTo>
                <a:lnTo>
                  <a:pt x="262" y="501"/>
                </a:lnTo>
                <a:lnTo>
                  <a:pt x="267" y="502"/>
                </a:lnTo>
                <a:lnTo>
                  <a:pt x="271" y="505"/>
                </a:lnTo>
                <a:lnTo>
                  <a:pt x="273" y="509"/>
                </a:lnTo>
                <a:lnTo>
                  <a:pt x="274" y="513"/>
                </a:lnTo>
                <a:lnTo>
                  <a:pt x="273" y="518"/>
                </a:lnTo>
                <a:lnTo>
                  <a:pt x="271" y="522"/>
                </a:lnTo>
                <a:close/>
                <a:moveTo>
                  <a:pt x="550" y="196"/>
                </a:moveTo>
                <a:lnTo>
                  <a:pt x="357" y="3"/>
                </a:lnTo>
                <a:lnTo>
                  <a:pt x="353" y="1"/>
                </a:lnTo>
                <a:lnTo>
                  <a:pt x="349" y="0"/>
                </a:lnTo>
                <a:lnTo>
                  <a:pt x="12" y="0"/>
                </a:lnTo>
                <a:lnTo>
                  <a:pt x="7" y="1"/>
                </a:lnTo>
                <a:lnTo>
                  <a:pt x="4" y="3"/>
                </a:lnTo>
                <a:lnTo>
                  <a:pt x="1" y="7"/>
                </a:lnTo>
                <a:lnTo>
                  <a:pt x="0" y="12"/>
                </a:lnTo>
                <a:lnTo>
                  <a:pt x="0" y="711"/>
                </a:lnTo>
                <a:lnTo>
                  <a:pt x="1" y="715"/>
                </a:lnTo>
                <a:lnTo>
                  <a:pt x="4" y="719"/>
                </a:lnTo>
                <a:lnTo>
                  <a:pt x="7" y="721"/>
                </a:lnTo>
                <a:lnTo>
                  <a:pt x="12" y="722"/>
                </a:lnTo>
                <a:lnTo>
                  <a:pt x="542" y="722"/>
                </a:lnTo>
                <a:lnTo>
                  <a:pt x="546" y="721"/>
                </a:lnTo>
                <a:lnTo>
                  <a:pt x="550" y="719"/>
                </a:lnTo>
                <a:lnTo>
                  <a:pt x="552" y="715"/>
                </a:lnTo>
                <a:lnTo>
                  <a:pt x="553" y="711"/>
                </a:lnTo>
                <a:lnTo>
                  <a:pt x="553" y="205"/>
                </a:lnTo>
                <a:lnTo>
                  <a:pt x="552" y="200"/>
                </a:lnTo>
                <a:lnTo>
                  <a:pt x="550" y="196"/>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109" name="Google Shape;1109;p9"/>
          <p:cNvSpPr/>
          <p:nvPr/>
        </p:nvSpPr>
        <p:spPr>
          <a:xfrm>
            <a:off x="909270" y="2229792"/>
            <a:ext cx="5060563"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Confirm understanding of data with data owners by conducting ‘basic’ analysis on customer set (i.e., # of customers, ASP, # of products per customer, etc.)</a:t>
            </a:r>
            <a:endParaRPr/>
          </a:p>
          <a:p>
            <a:pPr indent="0" lvl="0" marL="0" marR="0" rtl="0" algn="l">
              <a:lnSpc>
                <a:spcPct val="100000"/>
              </a:lnSpc>
              <a:spcBef>
                <a:spcPts val="12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Formally agree to the key data set(s) to be used as the ‘source of truth’ (i.e., customer data, financial data, prospect data, etc.)</a:t>
            </a:r>
            <a:endParaRPr/>
          </a:p>
          <a:p>
            <a:pPr indent="0" lvl="0" marL="0" marR="0" rtl="0" algn="l">
              <a:lnSpc>
                <a:spcPct val="100000"/>
              </a:lnSpc>
              <a:spcBef>
                <a:spcPts val="120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Begin building out model using source data as starting point</a:t>
            </a:r>
            <a:endParaRPr/>
          </a:p>
        </p:txBody>
      </p:sp>
      <p:graphicFrame>
        <p:nvGraphicFramePr>
          <p:cNvPr id="1110" name="Google Shape;1110;p9"/>
          <p:cNvGraphicFramePr/>
          <p:nvPr/>
        </p:nvGraphicFramePr>
        <p:xfrm>
          <a:off x="6375567" y="1453468"/>
          <a:ext cx="3000000" cy="3000000"/>
        </p:xfrm>
        <a:graphic>
          <a:graphicData uri="http://schemas.openxmlformats.org/drawingml/2006/table">
            <a:tbl>
              <a:tblPr bandRow="1" firstRow="1">
                <a:noFill/>
                <a:tableStyleId>{441FDDCB-84FE-49E6-A24A-4D0C58C79D22}</a:tableStyleId>
              </a:tblPr>
              <a:tblGrid>
                <a:gridCol w="1210775"/>
                <a:gridCol w="706825"/>
                <a:gridCol w="854500"/>
                <a:gridCol w="1302875"/>
                <a:gridCol w="1400175"/>
              </a:tblGrid>
              <a:tr h="140875">
                <a:tc>
                  <a:txBody>
                    <a:bodyPr/>
                    <a:lstStyle/>
                    <a:p>
                      <a:pPr indent="0" lvl="0" marL="0" marR="0" rtl="0" algn="l">
                        <a:spcBef>
                          <a:spcPts val="0"/>
                        </a:spcBef>
                        <a:spcAft>
                          <a:spcPts val="0"/>
                        </a:spcAft>
                        <a:buNone/>
                      </a:pPr>
                      <a:r>
                        <a:t/>
                      </a:r>
                      <a:endParaRPr sz="500"/>
                    </a:p>
                  </a:txBody>
                  <a:tcPr marT="45725" marB="45725" marR="91450" marL="91450" anchor="ctr">
                    <a:lnB cap="flat" cmpd="sng" w="12700">
                      <a:solidFill>
                        <a:srgbClr val="D8D8D8"/>
                      </a:solidFill>
                      <a:prstDash val="solid"/>
                      <a:round/>
                      <a:headEnd len="sm" w="sm" type="none"/>
                      <a:tailEnd len="sm" w="sm" type="none"/>
                    </a:lnB>
                    <a:solidFill>
                      <a:srgbClr val="2F414E"/>
                    </a:solidFill>
                  </a:tcPr>
                </a:tc>
                <a:tc>
                  <a:txBody>
                    <a:bodyPr/>
                    <a:lstStyle/>
                    <a:p>
                      <a:pPr indent="0" lvl="0" marL="0" marR="0" rtl="0" algn="l">
                        <a:spcBef>
                          <a:spcPts val="0"/>
                        </a:spcBef>
                        <a:spcAft>
                          <a:spcPts val="0"/>
                        </a:spcAft>
                        <a:buNone/>
                      </a:pPr>
                      <a:r>
                        <a:t/>
                      </a:r>
                      <a:endParaRPr sz="500"/>
                    </a:p>
                  </a:txBody>
                  <a:tcPr marT="45725" marB="45725" marR="91450" marL="91450" anchor="ctr">
                    <a:lnB cap="flat" cmpd="sng" w="12700">
                      <a:solidFill>
                        <a:srgbClr val="D8D8D8"/>
                      </a:solidFill>
                      <a:prstDash val="solid"/>
                      <a:round/>
                      <a:headEnd len="sm" w="sm" type="none"/>
                      <a:tailEnd len="sm" w="sm" type="none"/>
                    </a:lnB>
                    <a:solidFill>
                      <a:srgbClr val="2F414E"/>
                    </a:solidFill>
                  </a:tcPr>
                </a:tc>
                <a:tc>
                  <a:txBody>
                    <a:bodyPr/>
                    <a:lstStyle/>
                    <a:p>
                      <a:pPr indent="0" lvl="0" marL="0" marR="0" rtl="0" algn="l">
                        <a:spcBef>
                          <a:spcPts val="0"/>
                        </a:spcBef>
                        <a:spcAft>
                          <a:spcPts val="0"/>
                        </a:spcAft>
                        <a:buNone/>
                      </a:pPr>
                      <a:r>
                        <a:rPr lang="en-US" sz="600"/>
                        <a:t>Unit Numbers</a:t>
                      </a:r>
                      <a:endParaRPr sz="600"/>
                    </a:p>
                  </a:txBody>
                  <a:tcPr marT="45725" marB="45725" marR="91450" marL="91450" anchor="ctr">
                    <a:lnB cap="flat" cmpd="sng" w="12700">
                      <a:solidFill>
                        <a:srgbClr val="D8D8D8"/>
                      </a:solidFill>
                      <a:prstDash val="solid"/>
                      <a:round/>
                      <a:headEnd len="sm" w="sm" type="none"/>
                      <a:tailEnd len="sm" w="sm" type="none"/>
                    </a:lnB>
                    <a:solidFill>
                      <a:srgbClr val="2F414E"/>
                    </a:solidFill>
                  </a:tcPr>
                </a:tc>
                <a:tc>
                  <a:txBody>
                    <a:bodyPr/>
                    <a:lstStyle/>
                    <a:p>
                      <a:pPr indent="0" lvl="0" marL="0" marR="0" rtl="0" algn="l">
                        <a:spcBef>
                          <a:spcPts val="0"/>
                        </a:spcBef>
                        <a:spcAft>
                          <a:spcPts val="0"/>
                        </a:spcAft>
                        <a:buNone/>
                      </a:pPr>
                      <a:r>
                        <a:rPr lang="en-US" sz="600"/>
                        <a:t>De-Duped Unit Numbers</a:t>
                      </a:r>
                      <a:endParaRPr sz="600"/>
                    </a:p>
                  </a:txBody>
                  <a:tcPr marT="45725" marB="45725" marR="91450" marL="91450" anchor="ctr">
                    <a:lnB cap="flat" cmpd="sng" w="12700">
                      <a:solidFill>
                        <a:srgbClr val="D8D8D8"/>
                      </a:solidFill>
                      <a:prstDash val="solid"/>
                      <a:round/>
                      <a:headEnd len="sm" w="sm" type="none"/>
                      <a:tailEnd len="sm" w="sm" type="none"/>
                    </a:lnB>
                    <a:solidFill>
                      <a:srgbClr val="2F414E"/>
                    </a:solidFill>
                  </a:tcPr>
                </a:tc>
                <a:tc>
                  <a:txBody>
                    <a:bodyPr/>
                    <a:lstStyle/>
                    <a:p>
                      <a:pPr indent="0" lvl="0" marL="0" marR="0" rtl="0" algn="l">
                        <a:spcBef>
                          <a:spcPts val="0"/>
                        </a:spcBef>
                        <a:spcAft>
                          <a:spcPts val="0"/>
                        </a:spcAft>
                        <a:buNone/>
                      </a:pPr>
                      <a:r>
                        <a:rPr lang="en-US" sz="600"/>
                        <a:t>Total Records Contributed</a:t>
                      </a:r>
                      <a:endParaRPr sz="600"/>
                    </a:p>
                  </a:txBody>
                  <a:tcPr marT="45725" marB="45725" marR="91450" marL="91450" anchor="ctr">
                    <a:lnB cap="flat" cmpd="sng" w="12700">
                      <a:solidFill>
                        <a:srgbClr val="D8D8D8"/>
                      </a:solidFill>
                      <a:prstDash val="solid"/>
                      <a:round/>
                      <a:headEnd len="sm" w="sm" type="none"/>
                      <a:tailEnd len="sm" w="sm" type="none"/>
                    </a:lnB>
                    <a:solidFill>
                      <a:srgbClr val="2F414E"/>
                    </a:solidFill>
                  </a:tcPr>
                </a:tc>
              </a:tr>
              <a:tr h="131525">
                <a:tc>
                  <a:txBody>
                    <a:bodyPr/>
                    <a:lstStyle/>
                    <a:p>
                      <a:pPr indent="0" lvl="0" marL="0" marR="0" rtl="0" algn="l">
                        <a:spcBef>
                          <a:spcPts val="0"/>
                        </a:spcBef>
                        <a:spcAft>
                          <a:spcPts val="0"/>
                        </a:spcAft>
                        <a:buNone/>
                      </a:pPr>
                      <a:r>
                        <a:rPr lang="en-US" sz="600">
                          <a:solidFill>
                            <a:srgbClr val="2F414E"/>
                          </a:solidFill>
                        </a:rPr>
                        <a:t>SBI_Customers.xlsx</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Customers</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227,025</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185,781</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185,781</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197275">
                <a:tc>
                  <a:txBody>
                    <a:bodyPr/>
                    <a:lstStyle/>
                    <a:p>
                      <a:pPr indent="0" lvl="0" marL="0" marR="0" rtl="0" algn="l">
                        <a:spcBef>
                          <a:spcPts val="0"/>
                        </a:spcBef>
                        <a:spcAft>
                          <a:spcPts val="0"/>
                        </a:spcAft>
                        <a:buNone/>
                      </a:pPr>
                      <a:r>
                        <a:rPr lang="en-US" sz="600">
                          <a:solidFill>
                            <a:srgbClr val="2F414E"/>
                          </a:solidFill>
                        </a:rPr>
                        <a:t>UnisonActives.xlsx</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Customers</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529,838</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144</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197275">
                <a:tc>
                  <a:txBody>
                    <a:bodyPr/>
                    <a:lstStyle/>
                    <a:p>
                      <a:pPr indent="0" lvl="0" marL="0" marR="0" rtl="0" algn="l">
                        <a:spcBef>
                          <a:spcPts val="0"/>
                        </a:spcBef>
                        <a:spcAft>
                          <a:spcPts val="0"/>
                        </a:spcAft>
                        <a:buNone/>
                      </a:pPr>
                      <a:r>
                        <a:rPr lang="en-US" sz="600">
                          <a:solidFill>
                            <a:srgbClr val="2F414E"/>
                          </a:solidFill>
                        </a:rPr>
                        <a:t>SBI_OrderInfo.txt</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Customers</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194,213</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194,213</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8,432</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131525">
                <a:tc>
                  <a:txBody>
                    <a:bodyPr/>
                    <a:lstStyle/>
                    <a:p>
                      <a:pPr indent="0" lvl="0" marL="0" marR="0" rtl="0" algn="l">
                        <a:spcBef>
                          <a:spcPts val="0"/>
                        </a:spcBef>
                        <a:spcAft>
                          <a:spcPts val="0"/>
                        </a:spcAft>
                        <a:buNone/>
                      </a:pPr>
                      <a:r>
                        <a:rPr lang="en-US" sz="600">
                          <a:solidFill>
                            <a:srgbClr val="2F414E"/>
                          </a:solidFill>
                        </a:rPr>
                        <a:t>Identified_Prospects.xlsx*</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Prospects</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N/A</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N/A</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600">
                          <a:solidFill>
                            <a:srgbClr val="2F414E"/>
                          </a:solidFill>
                        </a:rPr>
                        <a:t>79,572</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chemeClr val="lt1"/>
                    </a:solidFill>
                  </a:tcPr>
                </a:tc>
              </a:tr>
              <a:tr h="131525">
                <a:tc>
                  <a:txBody>
                    <a:bodyPr/>
                    <a:lstStyle/>
                    <a:p>
                      <a:pPr indent="0" lvl="0" marL="0" marR="0" rtl="0" algn="l">
                        <a:spcBef>
                          <a:spcPts val="0"/>
                        </a:spcBef>
                        <a:spcAft>
                          <a:spcPts val="0"/>
                        </a:spcAft>
                        <a:buNone/>
                      </a:pPr>
                      <a:r>
                        <a:rPr lang="en-US" sz="600">
                          <a:solidFill>
                            <a:srgbClr val="2F414E"/>
                          </a:solidFill>
                        </a:rPr>
                        <a:t>TOTAL</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solidFill>
                      <a:srgbClr val="E8B90E"/>
                    </a:solidFill>
                  </a:tcPr>
                </a:tc>
                <a:tc>
                  <a:txBody>
                    <a:bodyPr/>
                    <a:lstStyle/>
                    <a:p>
                      <a:pPr indent="0" lvl="0" marL="0" marR="0" rtl="0" algn="l">
                        <a:spcBef>
                          <a:spcPts val="0"/>
                        </a:spcBef>
                        <a:spcAft>
                          <a:spcPts val="0"/>
                        </a:spcAft>
                        <a:buNone/>
                      </a:pPr>
                      <a:r>
                        <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solidFill>
                      <a:srgbClr val="E8B90E"/>
                    </a:solidFill>
                  </a:tcPr>
                </a:tc>
                <a:tc>
                  <a:txBody>
                    <a:bodyPr/>
                    <a:lstStyle/>
                    <a:p>
                      <a:pPr indent="0" lvl="0" marL="0" marR="0" rtl="0" algn="l">
                        <a:spcBef>
                          <a:spcPts val="0"/>
                        </a:spcBef>
                        <a:spcAft>
                          <a:spcPts val="0"/>
                        </a:spcAft>
                        <a:buNone/>
                      </a:pPr>
                      <a:r>
                        <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solidFill>
                      <a:srgbClr val="E8B90E"/>
                    </a:solidFill>
                  </a:tcPr>
                </a:tc>
                <a:tc>
                  <a:txBody>
                    <a:bodyPr/>
                    <a:lstStyle/>
                    <a:p>
                      <a:pPr indent="0" lvl="0" marL="0" marR="0" rtl="0" algn="l">
                        <a:spcBef>
                          <a:spcPts val="0"/>
                        </a:spcBef>
                        <a:spcAft>
                          <a:spcPts val="0"/>
                        </a:spcAft>
                        <a:buNone/>
                      </a:pPr>
                      <a:r>
                        <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solidFill>
                      <a:srgbClr val="E8B90E"/>
                    </a:solidFill>
                  </a:tcPr>
                </a:tc>
                <a:tc>
                  <a:txBody>
                    <a:bodyPr/>
                    <a:lstStyle/>
                    <a:p>
                      <a:pPr indent="0" lvl="0" marL="0" marR="0" rtl="0" algn="l">
                        <a:spcBef>
                          <a:spcPts val="0"/>
                        </a:spcBef>
                        <a:spcAft>
                          <a:spcPts val="0"/>
                        </a:spcAft>
                        <a:buNone/>
                      </a:pPr>
                      <a:r>
                        <a:rPr lang="en-US" sz="600">
                          <a:solidFill>
                            <a:srgbClr val="2F414E"/>
                          </a:solidFill>
                        </a:rPr>
                        <a:t>273,929</a:t>
                      </a:r>
                      <a:endParaRPr sz="600">
                        <a:solidFill>
                          <a:srgbClr val="2F414E"/>
                        </a:solidFill>
                      </a:endParaRPr>
                    </a:p>
                  </a:txBody>
                  <a:tcPr marT="45725" marB="45725" marR="91450" marL="91450" anchor="ctr">
                    <a:lnT cap="flat" cmpd="sng" w="12700">
                      <a:solidFill>
                        <a:srgbClr val="D8D8D8"/>
                      </a:solidFill>
                      <a:prstDash val="solid"/>
                      <a:round/>
                      <a:headEnd len="sm" w="sm" type="none"/>
                      <a:tailEnd len="sm" w="sm" type="none"/>
                    </a:lnT>
                    <a:solidFill>
                      <a:srgbClr val="E8B90E"/>
                    </a:solidFill>
                  </a:tcPr>
                </a:tc>
              </a:tr>
            </a:tbl>
          </a:graphicData>
        </a:graphic>
      </p:graphicFrame>
      <p:sp>
        <p:nvSpPr>
          <p:cNvPr id="1111" name="Google Shape;1111;p9"/>
          <p:cNvSpPr/>
          <p:nvPr/>
        </p:nvSpPr>
        <p:spPr>
          <a:xfrm>
            <a:off x="380412" y="1562782"/>
            <a:ext cx="246502" cy="246502"/>
          </a:xfrm>
          <a:custGeom>
            <a:rect b="b" l="l" r="r" t="t"/>
            <a:pathLst>
              <a:path extrusionOk="0" h="902" w="902">
                <a:moveTo>
                  <a:pt x="196" y="767"/>
                </a:moveTo>
                <a:lnTo>
                  <a:pt x="188" y="767"/>
                </a:lnTo>
                <a:lnTo>
                  <a:pt x="181" y="765"/>
                </a:lnTo>
                <a:lnTo>
                  <a:pt x="174" y="764"/>
                </a:lnTo>
                <a:lnTo>
                  <a:pt x="167" y="760"/>
                </a:lnTo>
                <a:lnTo>
                  <a:pt x="160" y="757"/>
                </a:lnTo>
                <a:lnTo>
                  <a:pt x="154" y="754"/>
                </a:lnTo>
                <a:lnTo>
                  <a:pt x="148" y="750"/>
                </a:lnTo>
                <a:lnTo>
                  <a:pt x="143" y="744"/>
                </a:lnTo>
                <a:lnTo>
                  <a:pt x="138" y="739"/>
                </a:lnTo>
                <a:lnTo>
                  <a:pt x="133" y="734"/>
                </a:lnTo>
                <a:lnTo>
                  <a:pt x="130" y="727"/>
                </a:lnTo>
                <a:lnTo>
                  <a:pt x="127" y="721"/>
                </a:lnTo>
                <a:lnTo>
                  <a:pt x="125" y="714"/>
                </a:lnTo>
                <a:lnTo>
                  <a:pt x="123" y="707"/>
                </a:lnTo>
                <a:lnTo>
                  <a:pt x="122" y="699"/>
                </a:lnTo>
                <a:lnTo>
                  <a:pt x="121" y="692"/>
                </a:lnTo>
                <a:lnTo>
                  <a:pt x="122" y="684"/>
                </a:lnTo>
                <a:lnTo>
                  <a:pt x="123" y="677"/>
                </a:lnTo>
                <a:lnTo>
                  <a:pt x="125" y="669"/>
                </a:lnTo>
                <a:lnTo>
                  <a:pt x="127" y="663"/>
                </a:lnTo>
                <a:lnTo>
                  <a:pt x="130" y="655"/>
                </a:lnTo>
                <a:lnTo>
                  <a:pt x="133" y="650"/>
                </a:lnTo>
                <a:lnTo>
                  <a:pt x="138" y="644"/>
                </a:lnTo>
                <a:lnTo>
                  <a:pt x="143" y="638"/>
                </a:lnTo>
                <a:lnTo>
                  <a:pt x="148" y="634"/>
                </a:lnTo>
                <a:lnTo>
                  <a:pt x="154" y="630"/>
                </a:lnTo>
                <a:lnTo>
                  <a:pt x="160" y="625"/>
                </a:lnTo>
                <a:lnTo>
                  <a:pt x="167" y="622"/>
                </a:lnTo>
                <a:lnTo>
                  <a:pt x="174" y="620"/>
                </a:lnTo>
                <a:lnTo>
                  <a:pt x="181" y="618"/>
                </a:lnTo>
                <a:lnTo>
                  <a:pt x="188" y="617"/>
                </a:lnTo>
                <a:lnTo>
                  <a:pt x="196" y="617"/>
                </a:lnTo>
                <a:lnTo>
                  <a:pt x="204" y="617"/>
                </a:lnTo>
                <a:lnTo>
                  <a:pt x="212" y="618"/>
                </a:lnTo>
                <a:lnTo>
                  <a:pt x="218" y="620"/>
                </a:lnTo>
                <a:lnTo>
                  <a:pt x="226" y="622"/>
                </a:lnTo>
                <a:lnTo>
                  <a:pt x="232" y="625"/>
                </a:lnTo>
                <a:lnTo>
                  <a:pt x="239" y="630"/>
                </a:lnTo>
                <a:lnTo>
                  <a:pt x="244" y="634"/>
                </a:lnTo>
                <a:lnTo>
                  <a:pt x="249" y="638"/>
                </a:lnTo>
                <a:lnTo>
                  <a:pt x="255" y="644"/>
                </a:lnTo>
                <a:lnTo>
                  <a:pt x="259" y="650"/>
                </a:lnTo>
                <a:lnTo>
                  <a:pt x="262" y="655"/>
                </a:lnTo>
                <a:lnTo>
                  <a:pt x="265" y="663"/>
                </a:lnTo>
                <a:lnTo>
                  <a:pt x="268" y="669"/>
                </a:lnTo>
                <a:lnTo>
                  <a:pt x="270" y="677"/>
                </a:lnTo>
                <a:lnTo>
                  <a:pt x="271" y="684"/>
                </a:lnTo>
                <a:lnTo>
                  <a:pt x="272" y="692"/>
                </a:lnTo>
                <a:lnTo>
                  <a:pt x="271" y="699"/>
                </a:lnTo>
                <a:lnTo>
                  <a:pt x="270" y="707"/>
                </a:lnTo>
                <a:lnTo>
                  <a:pt x="268" y="714"/>
                </a:lnTo>
                <a:lnTo>
                  <a:pt x="265" y="721"/>
                </a:lnTo>
                <a:lnTo>
                  <a:pt x="262" y="727"/>
                </a:lnTo>
                <a:lnTo>
                  <a:pt x="259" y="734"/>
                </a:lnTo>
                <a:lnTo>
                  <a:pt x="255" y="739"/>
                </a:lnTo>
                <a:lnTo>
                  <a:pt x="249" y="744"/>
                </a:lnTo>
                <a:lnTo>
                  <a:pt x="244" y="750"/>
                </a:lnTo>
                <a:lnTo>
                  <a:pt x="239" y="754"/>
                </a:lnTo>
                <a:lnTo>
                  <a:pt x="232" y="757"/>
                </a:lnTo>
                <a:lnTo>
                  <a:pt x="226" y="760"/>
                </a:lnTo>
                <a:lnTo>
                  <a:pt x="218" y="764"/>
                </a:lnTo>
                <a:lnTo>
                  <a:pt x="212" y="765"/>
                </a:lnTo>
                <a:lnTo>
                  <a:pt x="204" y="767"/>
                </a:lnTo>
                <a:lnTo>
                  <a:pt x="196" y="767"/>
                </a:lnTo>
                <a:close/>
                <a:moveTo>
                  <a:pt x="776" y="0"/>
                </a:moveTo>
                <a:lnTo>
                  <a:pt x="419" y="357"/>
                </a:lnTo>
                <a:lnTo>
                  <a:pt x="405" y="352"/>
                </a:lnTo>
                <a:lnTo>
                  <a:pt x="390" y="347"/>
                </a:lnTo>
                <a:lnTo>
                  <a:pt x="375" y="341"/>
                </a:lnTo>
                <a:lnTo>
                  <a:pt x="358" y="338"/>
                </a:lnTo>
                <a:lnTo>
                  <a:pt x="342" y="335"/>
                </a:lnTo>
                <a:lnTo>
                  <a:pt x="323" y="333"/>
                </a:lnTo>
                <a:lnTo>
                  <a:pt x="305" y="332"/>
                </a:lnTo>
                <a:lnTo>
                  <a:pt x="287" y="332"/>
                </a:lnTo>
                <a:lnTo>
                  <a:pt x="272" y="332"/>
                </a:lnTo>
                <a:lnTo>
                  <a:pt x="257" y="333"/>
                </a:lnTo>
                <a:lnTo>
                  <a:pt x="243" y="335"/>
                </a:lnTo>
                <a:lnTo>
                  <a:pt x="229" y="337"/>
                </a:lnTo>
                <a:lnTo>
                  <a:pt x="215" y="340"/>
                </a:lnTo>
                <a:lnTo>
                  <a:pt x="201" y="344"/>
                </a:lnTo>
                <a:lnTo>
                  <a:pt x="188" y="349"/>
                </a:lnTo>
                <a:lnTo>
                  <a:pt x="175" y="354"/>
                </a:lnTo>
                <a:lnTo>
                  <a:pt x="162" y="359"/>
                </a:lnTo>
                <a:lnTo>
                  <a:pt x="151" y="366"/>
                </a:lnTo>
                <a:lnTo>
                  <a:pt x="139" y="372"/>
                </a:lnTo>
                <a:lnTo>
                  <a:pt x="127" y="380"/>
                </a:lnTo>
                <a:lnTo>
                  <a:pt x="115" y="388"/>
                </a:lnTo>
                <a:lnTo>
                  <a:pt x="104" y="396"/>
                </a:lnTo>
                <a:lnTo>
                  <a:pt x="95" y="406"/>
                </a:lnTo>
                <a:lnTo>
                  <a:pt x="84" y="415"/>
                </a:lnTo>
                <a:lnTo>
                  <a:pt x="76" y="425"/>
                </a:lnTo>
                <a:lnTo>
                  <a:pt x="66" y="436"/>
                </a:lnTo>
                <a:lnTo>
                  <a:pt x="57" y="446"/>
                </a:lnTo>
                <a:lnTo>
                  <a:pt x="50" y="457"/>
                </a:lnTo>
                <a:lnTo>
                  <a:pt x="42" y="469"/>
                </a:lnTo>
                <a:lnTo>
                  <a:pt x="36" y="481"/>
                </a:lnTo>
                <a:lnTo>
                  <a:pt x="29" y="492"/>
                </a:lnTo>
                <a:lnTo>
                  <a:pt x="23" y="505"/>
                </a:lnTo>
                <a:lnTo>
                  <a:pt x="19" y="518"/>
                </a:lnTo>
                <a:lnTo>
                  <a:pt x="13" y="532"/>
                </a:lnTo>
                <a:lnTo>
                  <a:pt x="10" y="545"/>
                </a:lnTo>
                <a:lnTo>
                  <a:pt x="7" y="559"/>
                </a:lnTo>
                <a:lnTo>
                  <a:pt x="4" y="573"/>
                </a:lnTo>
                <a:lnTo>
                  <a:pt x="3" y="588"/>
                </a:lnTo>
                <a:lnTo>
                  <a:pt x="2" y="602"/>
                </a:lnTo>
                <a:lnTo>
                  <a:pt x="0" y="617"/>
                </a:lnTo>
                <a:lnTo>
                  <a:pt x="2" y="631"/>
                </a:lnTo>
                <a:lnTo>
                  <a:pt x="3" y="646"/>
                </a:lnTo>
                <a:lnTo>
                  <a:pt x="4" y="660"/>
                </a:lnTo>
                <a:lnTo>
                  <a:pt x="7" y="674"/>
                </a:lnTo>
                <a:lnTo>
                  <a:pt x="10" y="688"/>
                </a:lnTo>
                <a:lnTo>
                  <a:pt x="13" y="701"/>
                </a:lnTo>
                <a:lnTo>
                  <a:pt x="19" y="714"/>
                </a:lnTo>
                <a:lnTo>
                  <a:pt x="23" y="727"/>
                </a:lnTo>
                <a:lnTo>
                  <a:pt x="29" y="740"/>
                </a:lnTo>
                <a:lnTo>
                  <a:pt x="36" y="753"/>
                </a:lnTo>
                <a:lnTo>
                  <a:pt x="42" y="765"/>
                </a:lnTo>
                <a:lnTo>
                  <a:pt x="50" y="775"/>
                </a:lnTo>
                <a:lnTo>
                  <a:pt x="57" y="787"/>
                </a:lnTo>
                <a:lnTo>
                  <a:pt x="66" y="798"/>
                </a:lnTo>
                <a:lnTo>
                  <a:pt x="76" y="809"/>
                </a:lnTo>
                <a:lnTo>
                  <a:pt x="84" y="818"/>
                </a:lnTo>
                <a:lnTo>
                  <a:pt x="95" y="828"/>
                </a:lnTo>
                <a:lnTo>
                  <a:pt x="104" y="837"/>
                </a:lnTo>
                <a:lnTo>
                  <a:pt x="115" y="845"/>
                </a:lnTo>
                <a:lnTo>
                  <a:pt x="127" y="853"/>
                </a:lnTo>
                <a:lnTo>
                  <a:pt x="139" y="860"/>
                </a:lnTo>
                <a:lnTo>
                  <a:pt x="151" y="868"/>
                </a:lnTo>
                <a:lnTo>
                  <a:pt x="162" y="874"/>
                </a:lnTo>
                <a:lnTo>
                  <a:pt x="175" y="879"/>
                </a:lnTo>
                <a:lnTo>
                  <a:pt x="188" y="885"/>
                </a:lnTo>
                <a:lnTo>
                  <a:pt x="201" y="889"/>
                </a:lnTo>
                <a:lnTo>
                  <a:pt x="215" y="893"/>
                </a:lnTo>
                <a:lnTo>
                  <a:pt x="229" y="897"/>
                </a:lnTo>
                <a:lnTo>
                  <a:pt x="243" y="899"/>
                </a:lnTo>
                <a:lnTo>
                  <a:pt x="257" y="901"/>
                </a:lnTo>
                <a:lnTo>
                  <a:pt x="272" y="902"/>
                </a:lnTo>
                <a:lnTo>
                  <a:pt x="287" y="902"/>
                </a:lnTo>
                <a:lnTo>
                  <a:pt x="301" y="902"/>
                </a:lnTo>
                <a:lnTo>
                  <a:pt x="316" y="901"/>
                </a:lnTo>
                <a:lnTo>
                  <a:pt x="330" y="899"/>
                </a:lnTo>
                <a:lnTo>
                  <a:pt x="344" y="897"/>
                </a:lnTo>
                <a:lnTo>
                  <a:pt x="358" y="893"/>
                </a:lnTo>
                <a:lnTo>
                  <a:pt x="372" y="889"/>
                </a:lnTo>
                <a:lnTo>
                  <a:pt x="384" y="885"/>
                </a:lnTo>
                <a:lnTo>
                  <a:pt x="397" y="879"/>
                </a:lnTo>
                <a:lnTo>
                  <a:pt x="410" y="874"/>
                </a:lnTo>
                <a:lnTo>
                  <a:pt x="422" y="868"/>
                </a:lnTo>
                <a:lnTo>
                  <a:pt x="434" y="860"/>
                </a:lnTo>
                <a:lnTo>
                  <a:pt x="446" y="853"/>
                </a:lnTo>
                <a:lnTo>
                  <a:pt x="457" y="845"/>
                </a:lnTo>
                <a:lnTo>
                  <a:pt x="468" y="837"/>
                </a:lnTo>
                <a:lnTo>
                  <a:pt x="478" y="828"/>
                </a:lnTo>
                <a:lnTo>
                  <a:pt x="488" y="818"/>
                </a:lnTo>
                <a:lnTo>
                  <a:pt x="498" y="809"/>
                </a:lnTo>
                <a:lnTo>
                  <a:pt x="507" y="798"/>
                </a:lnTo>
                <a:lnTo>
                  <a:pt x="515" y="787"/>
                </a:lnTo>
                <a:lnTo>
                  <a:pt x="523" y="775"/>
                </a:lnTo>
                <a:lnTo>
                  <a:pt x="530" y="765"/>
                </a:lnTo>
                <a:lnTo>
                  <a:pt x="538" y="753"/>
                </a:lnTo>
                <a:lnTo>
                  <a:pt x="543" y="740"/>
                </a:lnTo>
                <a:lnTo>
                  <a:pt x="550" y="727"/>
                </a:lnTo>
                <a:lnTo>
                  <a:pt x="555" y="714"/>
                </a:lnTo>
                <a:lnTo>
                  <a:pt x="559" y="701"/>
                </a:lnTo>
                <a:lnTo>
                  <a:pt x="562" y="688"/>
                </a:lnTo>
                <a:lnTo>
                  <a:pt x="566" y="674"/>
                </a:lnTo>
                <a:lnTo>
                  <a:pt x="569" y="660"/>
                </a:lnTo>
                <a:lnTo>
                  <a:pt x="570" y="646"/>
                </a:lnTo>
                <a:lnTo>
                  <a:pt x="571" y="631"/>
                </a:lnTo>
                <a:lnTo>
                  <a:pt x="572" y="617"/>
                </a:lnTo>
                <a:lnTo>
                  <a:pt x="571" y="602"/>
                </a:lnTo>
                <a:lnTo>
                  <a:pt x="570" y="587"/>
                </a:lnTo>
                <a:lnTo>
                  <a:pt x="568" y="573"/>
                </a:lnTo>
                <a:lnTo>
                  <a:pt x="565" y="558"/>
                </a:lnTo>
                <a:lnTo>
                  <a:pt x="561" y="543"/>
                </a:lnTo>
                <a:lnTo>
                  <a:pt x="557" y="529"/>
                </a:lnTo>
                <a:lnTo>
                  <a:pt x="552" y="514"/>
                </a:lnTo>
                <a:lnTo>
                  <a:pt x="545" y="500"/>
                </a:lnTo>
                <a:lnTo>
                  <a:pt x="654" y="392"/>
                </a:lnTo>
                <a:lnTo>
                  <a:pt x="722" y="392"/>
                </a:lnTo>
                <a:lnTo>
                  <a:pt x="722" y="322"/>
                </a:lnTo>
                <a:lnTo>
                  <a:pt x="729" y="315"/>
                </a:lnTo>
                <a:lnTo>
                  <a:pt x="797" y="315"/>
                </a:lnTo>
                <a:lnTo>
                  <a:pt x="797" y="247"/>
                </a:lnTo>
                <a:lnTo>
                  <a:pt x="804" y="242"/>
                </a:lnTo>
                <a:lnTo>
                  <a:pt x="872" y="242"/>
                </a:lnTo>
                <a:lnTo>
                  <a:pt x="872" y="171"/>
                </a:lnTo>
                <a:lnTo>
                  <a:pt x="902" y="134"/>
                </a:lnTo>
                <a:lnTo>
                  <a:pt x="902" y="0"/>
                </a:lnTo>
                <a:lnTo>
                  <a:pt x="776"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sp>
        <p:nvSpPr>
          <p:cNvPr id="1112" name="Google Shape;1112;p9"/>
          <p:cNvSpPr/>
          <p:nvPr/>
        </p:nvSpPr>
        <p:spPr>
          <a:xfrm>
            <a:off x="6394638" y="5267333"/>
            <a:ext cx="5683062" cy="9233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2000"/>
              <a:buFont typeface="Calibri"/>
              <a:buNone/>
            </a:pPr>
            <a:r>
              <a:rPr b="0" i="0" lang="en-US" sz="2000" u="none" cap="none" strike="noStrike">
                <a:solidFill>
                  <a:srgbClr val="4C4845"/>
                </a:solidFill>
                <a:latin typeface="Calibri"/>
                <a:ea typeface="Calibri"/>
                <a:cs typeface="Calibri"/>
                <a:sym typeface="Calibri"/>
              </a:rPr>
              <a:t>Team has agreed to ‘source of truth’ data sets that will be the foundation of the account segmentation initiative </a:t>
            </a:r>
            <a:endParaRPr b="1" i="0" sz="2000" u="none" cap="none" strike="noStrike">
              <a:solidFill>
                <a:srgbClr val="4C4846"/>
              </a:solidFill>
              <a:latin typeface="Calibri"/>
              <a:ea typeface="Calibri"/>
              <a:cs typeface="Calibri"/>
              <a:sym typeface="Calibri"/>
            </a:endParaRPr>
          </a:p>
        </p:txBody>
      </p:sp>
      <p:sp>
        <p:nvSpPr>
          <p:cNvPr id="1113" name="Google Shape;1113;p9"/>
          <p:cNvSpPr/>
          <p:nvPr/>
        </p:nvSpPr>
        <p:spPr>
          <a:xfrm>
            <a:off x="6376708" y="4753359"/>
            <a:ext cx="3147632" cy="424886"/>
          </a:xfrm>
          <a:prstGeom prst="roundRect">
            <a:avLst>
              <a:gd fmla="val 16667" name="adj"/>
            </a:avLst>
          </a:prstGeom>
          <a:solidFill>
            <a:srgbClr val="E8B90E"/>
          </a:solidFill>
          <a:ln>
            <a:noFill/>
          </a:ln>
          <a:effectLst>
            <a:outerShdw blurRad="76200" rotWithShape="0" algn="tl" dir="5400000" dist="50800">
              <a:schemeClr val="dk2">
                <a:alpha val="3921"/>
              </a:schemeClr>
            </a:outerShdw>
          </a:effectLst>
        </p:spPr>
        <p:txBody>
          <a:bodyPr anchorCtr="0" anchor="ctr" bIns="0" lIns="756000" spcFirstLastPara="1" rIns="0" wrap="square" tIns="0">
            <a:noAutofit/>
          </a:bodyPr>
          <a:lstStyle/>
          <a:p>
            <a:pPr indent="0" lvl="0" marL="0" marR="0" rtl="0" algn="l">
              <a:lnSpc>
                <a:spcPct val="100000"/>
              </a:lnSpc>
              <a:spcBef>
                <a:spcPts val="0"/>
              </a:spcBef>
              <a:spcAft>
                <a:spcPts val="0"/>
              </a:spcAft>
              <a:buClr>
                <a:srgbClr val="FFFFFF"/>
              </a:buClr>
              <a:buSzPts val="2000"/>
              <a:buFont typeface="Calibri"/>
              <a:buNone/>
            </a:pPr>
            <a:r>
              <a:rPr b="1" i="0" lang="en-US" sz="2000" u="none" cap="none" strike="noStrike">
                <a:solidFill>
                  <a:srgbClr val="FFFFFF"/>
                </a:solidFill>
                <a:latin typeface="Calibri"/>
                <a:ea typeface="Calibri"/>
                <a:cs typeface="Calibri"/>
                <a:sym typeface="Calibri"/>
              </a:rPr>
              <a:t>Exit Criteria</a:t>
            </a:r>
            <a:endParaRPr b="0" i="0" sz="2000" u="none" cap="none" strike="noStrike">
              <a:solidFill>
                <a:srgbClr val="FFFFFF"/>
              </a:solidFill>
              <a:latin typeface="Calibri"/>
              <a:ea typeface="Calibri"/>
              <a:cs typeface="Calibri"/>
              <a:sym typeface="Calibri"/>
            </a:endParaRPr>
          </a:p>
        </p:txBody>
      </p:sp>
      <p:sp>
        <p:nvSpPr>
          <p:cNvPr id="1114" name="Google Shape;1114;p9"/>
          <p:cNvSpPr/>
          <p:nvPr/>
        </p:nvSpPr>
        <p:spPr>
          <a:xfrm>
            <a:off x="6705601" y="4883433"/>
            <a:ext cx="228600" cy="152400"/>
          </a:xfrm>
          <a:prstGeom prst="rect">
            <a:avLst/>
          </a:prstGeom>
          <a:solidFill>
            <a:schemeClr val="lt1"/>
          </a:solidFill>
          <a:ln cap="flat" cmpd="sng" w="9525">
            <a:solidFill>
              <a:srgbClr val="E0E3E6"/>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4C4845"/>
              </a:solidFill>
              <a:latin typeface="Calibri"/>
              <a:ea typeface="Calibri"/>
              <a:cs typeface="Calibri"/>
              <a:sym typeface="Calibri"/>
            </a:endParaRPr>
          </a:p>
        </p:txBody>
      </p:sp>
      <p:sp>
        <p:nvSpPr>
          <p:cNvPr id="1115" name="Google Shape;1115;p9"/>
          <p:cNvSpPr/>
          <p:nvPr/>
        </p:nvSpPr>
        <p:spPr>
          <a:xfrm rot="10800000">
            <a:off x="6700105" y="4822927"/>
            <a:ext cx="285750" cy="285750"/>
          </a:xfrm>
          <a:custGeom>
            <a:rect b="b" l="l" r="r" t="t"/>
            <a:pathLst>
              <a:path extrusionOk="0" h="720" w="720">
                <a:moveTo>
                  <a:pt x="216" y="276"/>
                </a:moveTo>
                <a:lnTo>
                  <a:pt x="216" y="468"/>
                </a:lnTo>
                <a:lnTo>
                  <a:pt x="215" y="473"/>
                </a:lnTo>
                <a:lnTo>
                  <a:pt x="213" y="477"/>
                </a:lnTo>
                <a:lnTo>
                  <a:pt x="208" y="479"/>
                </a:lnTo>
                <a:lnTo>
                  <a:pt x="204" y="480"/>
                </a:lnTo>
                <a:lnTo>
                  <a:pt x="199" y="479"/>
                </a:lnTo>
                <a:lnTo>
                  <a:pt x="196" y="477"/>
                </a:lnTo>
                <a:lnTo>
                  <a:pt x="192" y="473"/>
                </a:lnTo>
                <a:lnTo>
                  <a:pt x="191" y="468"/>
                </a:lnTo>
                <a:lnTo>
                  <a:pt x="191" y="276"/>
                </a:lnTo>
                <a:lnTo>
                  <a:pt x="192" y="271"/>
                </a:lnTo>
                <a:lnTo>
                  <a:pt x="196" y="267"/>
                </a:lnTo>
                <a:lnTo>
                  <a:pt x="199" y="265"/>
                </a:lnTo>
                <a:lnTo>
                  <a:pt x="204" y="264"/>
                </a:lnTo>
                <a:lnTo>
                  <a:pt x="208" y="265"/>
                </a:lnTo>
                <a:lnTo>
                  <a:pt x="213" y="267"/>
                </a:lnTo>
                <a:lnTo>
                  <a:pt x="215" y="271"/>
                </a:lnTo>
                <a:lnTo>
                  <a:pt x="216" y="276"/>
                </a:lnTo>
                <a:close/>
                <a:moveTo>
                  <a:pt x="404" y="460"/>
                </a:moveTo>
                <a:lnTo>
                  <a:pt x="408" y="464"/>
                </a:lnTo>
                <a:lnTo>
                  <a:pt x="408" y="468"/>
                </a:lnTo>
                <a:lnTo>
                  <a:pt x="408" y="473"/>
                </a:lnTo>
                <a:lnTo>
                  <a:pt x="404" y="477"/>
                </a:lnTo>
                <a:lnTo>
                  <a:pt x="400" y="479"/>
                </a:lnTo>
                <a:lnTo>
                  <a:pt x="396" y="480"/>
                </a:lnTo>
                <a:lnTo>
                  <a:pt x="392" y="479"/>
                </a:lnTo>
                <a:lnTo>
                  <a:pt x="387" y="477"/>
                </a:lnTo>
                <a:lnTo>
                  <a:pt x="291" y="380"/>
                </a:lnTo>
                <a:lnTo>
                  <a:pt x="290" y="379"/>
                </a:lnTo>
                <a:lnTo>
                  <a:pt x="289" y="377"/>
                </a:lnTo>
                <a:lnTo>
                  <a:pt x="288" y="372"/>
                </a:lnTo>
                <a:lnTo>
                  <a:pt x="289" y="368"/>
                </a:lnTo>
                <a:lnTo>
                  <a:pt x="290" y="366"/>
                </a:lnTo>
                <a:lnTo>
                  <a:pt x="291" y="364"/>
                </a:lnTo>
                <a:lnTo>
                  <a:pt x="387" y="267"/>
                </a:lnTo>
                <a:lnTo>
                  <a:pt x="392" y="265"/>
                </a:lnTo>
                <a:lnTo>
                  <a:pt x="396" y="264"/>
                </a:lnTo>
                <a:lnTo>
                  <a:pt x="400" y="265"/>
                </a:lnTo>
                <a:lnTo>
                  <a:pt x="404" y="267"/>
                </a:lnTo>
                <a:lnTo>
                  <a:pt x="408" y="271"/>
                </a:lnTo>
                <a:lnTo>
                  <a:pt x="408" y="276"/>
                </a:lnTo>
                <a:lnTo>
                  <a:pt x="408" y="281"/>
                </a:lnTo>
                <a:lnTo>
                  <a:pt x="404" y="285"/>
                </a:lnTo>
                <a:lnTo>
                  <a:pt x="329" y="360"/>
                </a:lnTo>
                <a:lnTo>
                  <a:pt x="564" y="360"/>
                </a:lnTo>
                <a:lnTo>
                  <a:pt x="569" y="361"/>
                </a:lnTo>
                <a:lnTo>
                  <a:pt x="573" y="364"/>
                </a:lnTo>
                <a:lnTo>
                  <a:pt x="575" y="368"/>
                </a:lnTo>
                <a:lnTo>
                  <a:pt x="576" y="372"/>
                </a:lnTo>
                <a:lnTo>
                  <a:pt x="575" y="377"/>
                </a:lnTo>
                <a:lnTo>
                  <a:pt x="573" y="380"/>
                </a:lnTo>
                <a:lnTo>
                  <a:pt x="569" y="384"/>
                </a:lnTo>
                <a:lnTo>
                  <a:pt x="564" y="385"/>
                </a:lnTo>
                <a:lnTo>
                  <a:pt x="329" y="385"/>
                </a:lnTo>
                <a:lnTo>
                  <a:pt x="404" y="460"/>
                </a:lnTo>
                <a:close/>
                <a:moveTo>
                  <a:pt x="720" y="132"/>
                </a:moveTo>
                <a:lnTo>
                  <a:pt x="720" y="119"/>
                </a:lnTo>
                <a:lnTo>
                  <a:pt x="718" y="105"/>
                </a:lnTo>
                <a:lnTo>
                  <a:pt x="715" y="92"/>
                </a:lnTo>
                <a:lnTo>
                  <a:pt x="709" y="81"/>
                </a:lnTo>
                <a:lnTo>
                  <a:pt x="704" y="69"/>
                </a:lnTo>
                <a:lnTo>
                  <a:pt x="698" y="59"/>
                </a:lnTo>
                <a:lnTo>
                  <a:pt x="690" y="48"/>
                </a:lnTo>
                <a:lnTo>
                  <a:pt x="682" y="38"/>
                </a:lnTo>
                <a:lnTo>
                  <a:pt x="672" y="30"/>
                </a:lnTo>
                <a:lnTo>
                  <a:pt x="662" y="23"/>
                </a:lnTo>
                <a:lnTo>
                  <a:pt x="651" y="16"/>
                </a:lnTo>
                <a:lnTo>
                  <a:pt x="639" y="10"/>
                </a:lnTo>
                <a:lnTo>
                  <a:pt x="627" y="6"/>
                </a:lnTo>
                <a:lnTo>
                  <a:pt x="615" y="2"/>
                </a:lnTo>
                <a:lnTo>
                  <a:pt x="601" y="0"/>
                </a:lnTo>
                <a:lnTo>
                  <a:pt x="588" y="0"/>
                </a:lnTo>
                <a:lnTo>
                  <a:pt x="131" y="0"/>
                </a:lnTo>
                <a:lnTo>
                  <a:pt x="118" y="0"/>
                </a:lnTo>
                <a:lnTo>
                  <a:pt x="105" y="2"/>
                </a:lnTo>
                <a:lnTo>
                  <a:pt x="92" y="6"/>
                </a:lnTo>
                <a:lnTo>
                  <a:pt x="80" y="10"/>
                </a:lnTo>
                <a:lnTo>
                  <a:pt x="69" y="16"/>
                </a:lnTo>
                <a:lnTo>
                  <a:pt x="58" y="23"/>
                </a:lnTo>
                <a:lnTo>
                  <a:pt x="47" y="30"/>
                </a:lnTo>
                <a:lnTo>
                  <a:pt x="38" y="38"/>
                </a:lnTo>
                <a:lnTo>
                  <a:pt x="29" y="48"/>
                </a:lnTo>
                <a:lnTo>
                  <a:pt x="22" y="59"/>
                </a:lnTo>
                <a:lnTo>
                  <a:pt x="16" y="69"/>
                </a:lnTo>
                <a:lnTo>
                  <a:pt x="10" y="81"/>
                </a:lnTo>
                <a:lnTo>
                  <a:pt x="5" y="92"/>
                </a:lnTo>
                <a:lnTo>
                  <a:pt x="2" y="105"/>
                </a:lnTo>
                <a:lnTo>
                  <a:pt x="0" y="119"/>
                </a:lnTo>
                <a:lnTo>
                  <a:pt x="0" y="132"/>
                </a:lnTo>
                <a:lnTo>
                  <a:pt x="0" y="588"/>
                </a:lnTo>
                <a:lnTo>
                  <a:pt x="0" y="602"/>
                </a:lnTo>
                <a:lnTo>
                  <a:pt x="2" y="615"/>
                </a:lnTo>
                <a:lnTo>
                  <a:pt x="5" y="627"/>
                </a:lnTo>
                <a:lnTo>
                  <a:pt x="10" y="640"/>
                </a:lnTo>
                <a:lnTo>
                  <a:pt x="16" y="652"/>
                </a:lnTo>
                <a:lnTo>
                  <a:pt x="22" y="662"/>
                </a:lnTo>
                <a:lnTo>
                  <a:pt x="29" y="673"/>
                </a:lnTo>
                <a:lnTo>
                  <a:pt x="38" y="682"/>
                </a:lnTo>
                <a:lnTo>
                  <a:pt x="47" y="691"/>
                </a:lnTo>
                <a:lnTo>
                  <a:pt x="58" y="698"/>
                </a:lnTo>
                <a:lnTo>
                  <a:pt x="69" y="705"/>
                </a:lnTo>
                <a:lnTo>
                  <a:pt x="80" y="710"/>
                </a:lnTo>
                <a:lnTo>
                  <a:pt x="92" y="715"/>
                </a:lnTo>
                <a:lnTo>
                  <a:pt x="105" y="718"/>
                </a:lnTo>
                <a:lnTo>
                  <a:pt x="118" y="719"/>
                </a:lnTo>
                <a:lnTo>
                  <a:pt x="131" y="720"/>
                </a:lnTo>
                <a:lnTo>
                  <a:pt x="588" y="720"/>
                </a:lnTo>
                <a:lnTo>
                  <a:pt x="601" y="719"/>
                </a:lnTo>
                <a:lnTo>
                  <a:pt x="615" y="718"/>
                </a:lnTo>
                <a:lnTo>
                  <a:pt x="627" y="715"/>
                </a:lnTo>
                <a:lnTo>
                  <a:pt x="639" y="710"/>
                </a:lnTo>
                <a:lnTo>
                  <a:pt x="651" y="705"/>
                </a:lnTo>
                <a:lnTo>
                  <a:pt x="662" y="698"/>
                </a:lnTo>
                <a:lnTo>
                  <a:pt x="672" y="691"/>
                </a:lnTo>
                <a:lnTo>
                  <a:pt x="682" y="682"/>
                </a:lnTo>
                <a:lnTo>
                  <a:pt x="690" y="673"/>
                </a:lnTo>
                <a:lnTo>
                  <a:pt x="698" y="662"/>
                </a:lnTo>
                <a:lnTo>
                  <a:pt x="704" y="652"/>
                </a:lnTo>
                <a:lnTo>
                  <a:pt x="709" y="640"/>
                </a:lnTo>
                <a:lnTo>
                  <a:pt x="715" y="627"/>
                </a:lnTo>
                <a:lnTo>
                  <a:pt x="718" y="615"/>
                </a:lnTo>
                <a:lnTo>
                  <a:pt x="720" y="602"/>
                </a:lnTo>
                <a:lnTo>
                  <a:pt x="720" y="588"/>
                </a:lnTo>
                <a:lnTo>
                  <a:pt x="720" y="132"/>
                </a:lnTo>
                <a:close/>
              </a:path>
            </a:pathLst>
          </a:custGeom>
          <a:solidFill>
            <a:srgbClr val="A37E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4C4846"/>
              </a:solidFill>
              <a:latin typeface="Calibri"/>
              <a:ea typeface="Calibri"/>
              <a:cs typeface="Calibri"/>
              <a:sym typeface="Calibri"/>
            </a:endParaRPr>
          </a:p>
        </p:txBody>
      </p:sp>
      <p:grpSp>
        <p:nvGrpSpPr>
          <p:cNvPr id="1116" name="Google Shape;1116;p9"/>
          <p:cNvGrpSpPr/>
          <p:nvPr/>
        </p:nvGrpSpPr>
        <p:grpSpPr>
          <a:xfrm>
            <a:off x="7490266" y="2934807"/>
            <a:ext cx="3245732" cy="1584911"/>
            <a:chOff x="7543799" y="2858607"/>
            <a:chExt cx="3352800" cy="1637193"/>
          </a:xfrm>
        </p:grpSpPr>
        <p:grpSp>
          <p:nvGrpSpPr>
            <p:cNvPr id="1117" name="Google Shape;1117;p9"/>
            <p:cNvGrpSpPr/>
            <p:nvPr/>
          </p:nvGrpSpPr>
          <p:grpSpPr>
            <a:xfrm>
              <a:off x="7543799" y="2858607"/>
              <a:ext cx="3352800" cy="1637193"/>
              <a:chOff x="6487039" y="2914133"/>
              <a:chExt cx="4951976" cy="2418079"/>
            </a:xfrm>
          </p:grpSpPr>
          <p:grpSp>
            <p:nvGrpSpPr>
              <p:cNvPr id="1118" name="Google Shape;1118;p9"/>
              <p:cNvGrpSpPr/>
              <p:nvPr/>
            </p:nvGrpSpPr>
            <p:grpSpPr>
              <a:xfrm>
                <a:off x="7489393" y="2914133"/>
                <a:ext cx="3077003" cy="2418079"/>
                <a:chOff x="1082964" y="1065700"/>
                <a:chExt cx="5682212" cy="4465396"/>
              </a:xfrm>
            </p:grpSpPr>
            <p:sp>
              <p:nvSpPr>
                <p:cNvPr id="1119" name="Google Shape;1119;p9"/>
                <p:cNvSpPr/>
                <p:nvPr/>
              </p:nvSpPr>
              <p:spPr>
                <a:xfrm>
                  <a:off x="3928269" y="2127590"/>
                  <a:ext cx="2836907" cy="3403506"/>
                </a:xfrm>
                <a:custGeom>
                  <a:rect b="b" l="l" r="r" t="t"/>
                  <a:pathLst>
                    <a:path extrusionOk="0" h="3403506" w="2836907">
                      <a:moveTo>
                        <a:pt x="1134737" y="0"/>
                      </a:moveTo>
                      <a:cubicBezTo>
                        <a:pt x="2074820" y="0"/>
                        <a:pt x="2836907" y="761901"/>
                        <a:pt x="2836907" y="1701753"/>
                      </a:cubicBezTo>
                      <a:cubicBezTo>
                        <a:pt x="2836907" y="2641605"/>
                        <a:pt x="2074820" y="3403506"/>
                        <a:pt x="1134737" y="3403506"/>
                      </a:cubicBezTo>
                      <a:cubicBezTo>
                        <a:pt x="723451" y="3403506"/>
                        <a:pt x="346234" y="3257674"/>
                        <a:pt x="51999" y="3014909"/>
                      </a:cubicBezTo>
                      <a:lnTo>
                        <a:pt x="0" y="2967661"/>
                      </a:lnTo>
                      <a:lnTo>
                        <a:pt x="68879" y="2905074"/>
                      </a:lnTo>
                      <a:cubicBezTo>
                        <a:pt x="376912" y="2597118"/>
                        <a:pt x="567433" y="2171679"/>
                        <a:pt x="567433" y="1701753"/>
                      </a:cubicBezTo>
                      <a:cubicBezTo>
                        <a:pt x="567433" y="1231827"/>
                        <a:pt x="376912" y="806389"/>
                        <a:pt x="68879" y="498432"/>
                      </a:cubicBezTo>
                      <a:lnTo>
                        <a:pt x="0" y="435846"/>
                      </a:lnTo>
                      <a:lnTo>
                        <a:pt x="51999" y="388598"/>
                      </a:lnTo>
                      <a:cubicBezTo>
                        <a:pt x="346234" y="145833"/>
                        <a:pt x="723451" y="0"/>
                        <a:pt x="1134737" y="0"/>
                      </a:cubicBezTo>
                      <a:close/>
                    </a:path>
                  </a:pathLst>
                </a:custGeom>
                <a:solidFill>
                  <a:srgbClr val="2F414E"/>
                </a:solidFill>
                <a:ln cap="flat" cmpd="sng" w="9525">
                  <a:solidFill>
                    <a:srgbClr val="FFFFFF"/>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300"/>
                    <a:buFont typeface="Calibri"/>
                    <a:buNone/>
                  </a:pPr>
                  <a:r>
                    <a:t/>
                  </a:r>
                  <a:endParaRPr b="0" i="0" sz="300" u="none" cap="none" strike="noStrike">
                    <a:solidFill>
                      <a:srgbClr val="4C4845"/>
                    </a:solidFill>
                    <a:latin typeface="Calibri"/>
                    <a:ea typeface="Calibri"/>
                    <a:cs typeface="Calibri"/>
                    <a:sym typeface="Calibri"/>
                  </a:endParaRPr>
                </a:p>
              </p:txBody>
            </p:sp>
            <p:sp>
              <p:nvSpPr>
                <p:cNvPr id="1120" name="Google Shape;1120;p9"/>
                <p:cNvSpPr/>
                <p:nvPr/>
              </p:nvSpPr>
              <p:spPr>
                <a:xfrm>
                  <a:off x="1082964" y="2127590"/>
                  <a:ext cx="2836907" cy="3403506"/>
                </a:xfrm>
                <a:custGeom>
                  <a:rect b="b" l="l" r="r" t="t"/>
                  <a:pathLst>
                    <a:path extrusionOk="0" h="3403506" w="2836907">
                      <a:moveTo>
                        <a:pt x="1702170" y="0"/>
                      </a:moveTo>
                      <a:cubicBezTo>
                        <a:pt x="2113457" y="0"/>
                        <a:pt x="2490673" y="145833"/>
                        <a:pt x="2784909" y="388598"/>
                      </a:cubicBezTo>
                      <a:lnTo>
                        <a:pt x="2836907" y="435846"/>
                      </a:lnTo>
                      <a:lnTo>
                        <a:pt x="2768028" y="498432"/>
                      </a:lnTo>
                      <a:cubicBezTo>
                        <a:pt x="2459996" y="806389"/>
                        <a:pt x="2269474" y="1231827"/>
                        <a:pt x="2269474" y="1701753"/>
                      </a:cubicBezTo>
                      <a:cubicBezTo>
                        <a:pt x="2269474" y="2171679"/>
                        <a:pt x="2459996" y="2597118"/>
                        <a:pt x="2768028" y="2905074"/>
                      </a:cubicBezTo>
                      <a:lnTo>
                        <a:pt x="2836907" y="2967661"/>
                      </a:lnTo>
                      <a:lnTo>
                        <a:pt x="2784909" y="3014909"/>
                      </a:lnTo>
                      <a:cubicBezTo>
                        <a:pt x="2490673" y="3257674"/>
                        <a:pt x="2113457" y="3403506"/>
                        <a:pt x="1702170" y="3403506"/>
                      </a:cubicBezTo>
                      <a:cubicBezTo>
                        <a:pt x="762087" y="3403506"/>
                        <a:pt x="0" y="2641605"/>
                        <a:pt x="0" y="1701753"/>
                      </a:cubicBezTo>
                      <a:cubicBezTo>
                        <a:pt x="0" y="761901"/>
                        <a:pt x="762087" y="0"/>
                        <a:pt x="1702170" y="0"/>
                      </a:cubicBezTo>
                      <a:close/>
                    </a:path>
                  </a:pathLst>
                </a:custGeom>
                <a:solidFill>
                  <a:srgbClr val="D9A800"/>
                </a:solidFill>
                <a:ln cap="flat" cmpd="sng" w="9525">
                  <a:solidFill>
                    <a:srgbClr val="FFFFFF"/>
                  </a:solidFill>
                  <a:prstDash val="solid"/>
                  <a:round/>
                  <a:headEnd len="sm" w="sm" type="none"/>
                  <a:tailEnd len="sm" w="sm" type="none"/>
                </a:ln>
                <a:effectLst>
                  <a:outerShdw blurRad="76200" rotWithShape="0" algn="tl" dir="5400000" dist="50800">
                    <a:schemeClr val="dk2">
                      <a:alpha val="3921"/>
                    </a:schemeClr>
                  </a:outerShdw>
                </a:effectLst>
              </p:spPr>
              <p:txBody>
                <a:bodyPr anchorCtr="0" anchor="t" bIns="182875" lIns="182875" spcFirstLastPara="1" rIns="182875" wrap="square" tIns="182875">
                  <a:noAutofit/>
                </a:bodyPr>
                <a:lstStyle/>
                <a:p>
                  <a:pPr indent="0" lvl="0" marL="0" marR="0" rtl="0" algn="l">
                    <a:lnSpc>
                      <a:spcPct val="100000"/>
                    </a:lnSpc>
                    <a:spcBef>
                      <a:spcPts val="0"/>
                    </a:spcBef>
                    <a:spcAft>
                      <a:spcPts val="0"/>
                    </a:spcAft>
                    <a:buClr>
                      <a:schemeClr val="dk1"/>
                    </a:buClr>
                    <a:buSzPts val="300"/>
                    <a:buFont typeface="Calibri"/>
                    <a:buNone/>
                  </a:pPr>
                  <a:r>
                    <a:t/>
                  </a:r>
                  <a:endParaRPr b="0" i="0" sz="300" u="none" cap="none" strike="noStrike">
                    <a:solidFill>
                      <a:srgbClr val="4C4845"/>
                    </a:solidFill>
                    <a:latin typeface="Calibri"/>
                    <a:ea typeface="Calibri"/>
                    <a:cs typeface="Calibri"/>
                    <a:sym typeface="Calibri"/>
                  </a:endParaRPr>
                </a:p>
              </p:txBody>
            </p:sp>
            <p:sp>
              <p:nvSpPr>
                <p:cNvPr id="1121" name="Google Shape;1121;p9"/>
                <p:cNvSpPr/>
                <p:nvPr/>
              </p:nvSpPr>
              <p:spPr>
                <a:xfrm>
                  <a:off x="3098602" y="1065700"/>
                  <a:ext cx="1659323" cy="29380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C4845"/>
                    </a:buClr>
                    <a:buSzPts val="700"/>
                    <a:buFont typeface="Calibri"/>
                    <a:buNone/>
                  </a:pPr>
                  <a:r>
                    <a:rPr b="1" i="0" lang="en-US" sz="700" u="none" cap="none" strike="noStrike">
                      <a:solidFill>
                        <a:srgbClr val="4C4845"/>
                      </a:solidFill>
                      <a:latin typeface="Calibri"/>
                      <a:ea typeface="Calibri"/>
                      <a:cs typeface="Calibri"/>
                      <a:sym typeface="Calibri"/>
                    </a:rPr>
                    <a:t>“Customer”</a:t>
                  </a:r>
                  <a:endParaRPr b="1" i="0" sz="700" u="none" cap="none" strike="noStrike">
                    <a:solidFill>
                      <a:srgbClr val="4C4845"/>
                    </a:solidFill>
                    <a:latin typeface="Calibri"/>
                    <a:ea typeface="Calibri"/>
                    <a:cs typeface="Calibri"/>
                    <a:sym typeface="Calibri"/>
                  </a:endParaRPr>
                </a:p>
              </p:txBody>
            </p:sp>
            <p:sp>
              <p:nvSpPr>
                <p:cNvPr id="1122" name="Google Shape;1122;p9"/>
                <p:cNvSpPr/>
                <p:nvPr/>
              </p:nvSpPr>
              <p:spPr>
                <a:xfrm>
                  <a:off x="3352802" y="3531932"/>
                  <a:ext cx="1144435" cy="607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4C4845"/>
                    </a:buClr>
                    <a:buSzPts val="700"/>
                    <a:buFont typeface="Calibri"/>
                    <a:buNone/>
                  </a:pPr>
                  <a:r>
                    <a:rPr b="1" i="0" lang="en-US" sz="700" u="none" cap="none" strike="noStrike">
                      <a:solidFill>
                        <a:srgbClr val="4C4845"/>
                      </a:solidFill>
                      <a:latin typeface="Calibri"/>
                      <a:ea typeface="Calibri"/>
                      <a:cs typeface="Calibri"/>
                      <a:sym typeface="Calibri"/>
                    </a:rPr>
                    <a:t>DUNS</a:t>
                  </a:r>
                  <a:endParaRPr/>
                </a:p>
                <a:p>
                  <a:pPr indent="0" lvl="0" marL="0" marR="0" rtl="0" algn="ctr">
                    <a:lnSpc>
                      <a:spcPct val="100000"/>
                    </a:lnSpc>
                    <a:spcBef>
                      <a:spcPts val="0"/>
                    </a:spcBef>
                    <a:spcAft>
                      <a:spcPts val="0"/>
                    </a:spcAft>
                    <a:buClr>
                      <a:srgbClr val="4C4845"/>
                    </a:buClr>
                    <a:buSzPts val="700"/>
                    <a:buFont typeface="Calibri"/>
                    <a:buNone/>
                  </a:pPr>
                  <a:r>
                    <a:rPr b="1" i="0" lang="en-US" sz="700" u="none" cap="none" strike="noStrike">
                      <a:solidFill>
                        <a:srgbClr val="4C4845"/>
                      </a:solidFill>
                      <a:latin typeface="Calibri"/>
                      <a:ea typeface="Calibri"/>
                      <a:cs typeface="Calibri"/>
                      <a:sym typeface="Calibri"/>
                    </a:rPr>
                    <a:t>Number</a:t>
                  </a:r>
                  <a:endParaRPr b="1" i="0" sz="700" u="none" cap="none" strike="noStrike">
                    <a:solidFill>
                      <a:srgbClr val="4C4845"/>
                    </a:solidFill>
                    <a:latin typeface="Calibri"/>
                    <a:ea typeface="Calibri"/>
                    <a:cs typeface="Calibri"/>
                    <a:sym typeface="Calibri"/>
                  </a:endParaRPr>
                </a:p>
              </p:txBody>
            </p:sp>
            <p:grpSp>
              <p:nvGrpSpPr>
                <p:cNvPr id="1123" name="Google Shape;1123;p9"/>
                <p:cNvGrpSpPr/>
                <p:nvPr/>
              </p:nvGrpSpPr>
              <p:grpSpPr>
                <a:xfrm>
                  <a:off x="1548218" y="3404776"/>
                  <a:ext cx="1462929" cy="1132828"/>
                  <a:chOff x="1548218" y="3281832"/>
                  <a:chExt cx="1462929" cy="1132828"/>
                </a:xfrm>
              </p:grpSpPr>
              <p:sp>
                <p:nvSpPr>
                  <p:cNvPr id="1124" name="Google Shape;1124;p9"/>
                  <p:cNvSpPr/>
                  <p:nvPr/>
                </p:nvSpPr>
                <p:spPr>
                  <a:xfrm>
                    <a:off x="1548218" y="3281832"/>
                    <a:ext cx="1462929" cy="284451"/>
                  </a:xfrm>
                  <a:prstGeom prst="roundRect">
                    <a:avLst>
                      <a:gd fmla="val 50000" name="adj"/>
                    </a:avLst>
                  </a:prstGeom>
                  <a:solidFill>
                    <a:srgbClr val="F2F2F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F414E"/>
                      </a:buClr>
                      <a:buSzPts val="400"/>
                      <a:buFont typeface="Calibri"/>
                      <a:buNone/>
                    </a:pPr>
                    <a:r>
                      <a:rPr b="1" i="0" lang="en-US" sz="400" u="none" cap="none" strike="noStrike">
                        <a:solidFill>
                          <a:srgbClr val="2F414E"/>
                        </a:solidFill>
                        <a:latin typeface="Calibri"/>
                        <a:ea typeface="Calibri"/>
                        <a:cs typeface="Calibri"/>
                        <a:sym typeface="Calibri"/>
                      </a:rPr>
                      <a:t>ShipTo: Bill</a:t>
                    </a:r>
                    <a:endParaRPr b="1" i="0" sz="400" u="none" cap="none" strike="noStrike">
                      <a:solidFill>
                        <a:srgbClr val="2F414E"/>
                      </a:solidFill>
                      <a:latin typeface="Calibri"/>
                      <a:ea typeface="Calibri"/>
                      <a:cs typeface="Calibri"/>
                      <a:sym typeface="Calibri"/>
                    </a:endParaRPr>
                  </a:p>
                </p:txBody>
              </p:sp>
              <p:sp>
                <p:nvSpPr>
                  <p:cNvPr id="1125" name="Google Shape;1125;p9"/>
                  <p:cNvSpPr/>
                  <p:nvPr/>
                </p:nvSpPr>
                <p:spPr>
                  <a:xfrm>
                    <a:off x="1548218" y="3706021"/>
                    <a:ext cx="1462929" cy="284451"/>
                  </a:xfrm>
                  <a:prstGeom prst="roundRect">
                    <a:avLst>
                      <a:gd fmla="val 50000" name="adj"/>
                    </a:avLst>
                  </a:prstGeom>
                  <a:solidFill>
                    <a:srgbClr val="F2F2F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F414E"/>
                      </a:buClr>
                      <a:buSzPts val="400"/>
                      <a:buFont typeface="Calibri"/>
                      <a:buNone/>
                    </a:pPr>
                    <a:r>
                      <a:rPr b="1" i="0" lang="en-US" sz="400" u="none" cap="none" strike="noStrike">
                        <a:solidFill>
                          <a:srgbClr val="2F414E"/>
                        </a:solidFill>
                        <a:latin typeface="Calibri"/>
                        <a:ea typeface="Calibri"/>
                        <a:cs typeface="Calibri"/>
                        <a:sym typeface="Calibri"/>
                      </a:rPr>
                      <a:t>ShipTo: Wilma</a:t>
                    </a:r>
                    <a:endParaRPr/>
                  </a:p>
                </p:txBody>
              </p:sp>
              <p:sp>
                <p:nvSpPr>
                  <p:cNvPr id="1126" name="Google Shape;1126;p9"/>
                  <p:cNvSpPr/>
                  <p:nvPr/>
                </p:nvSpPr>
                <p:spPr>
                  <a:xfrm>
                    <a:off x="1548218" y="4130209"/>
                    <a:ext cx="1462929" cy="284451"/>
                  </a:xfrm>
                  <a:prstGeom prst="roundRect">
                    <a:avLst>
                      <a:gd fmla="val 50000" name="adj"/>
                    </a:avLst>
                  </a:prstGeom>
                  <a:solidFill>
                    <a:srgbClr val="F2F2F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F414E"/>
                      </a:buClr>
                      <a:buSzPts val="400"/>
                      <a:buFont typeface="Calibri"/>
                      <a:buNone/>
                    </a:pPr>
                    <a:r>
                      <a:rPr b="1" i="0" lang="en-US" sz="400" u="none" cap="none" strike="noStrike">
                        <a:solidFill>
                          <a:srgbClr val="2F414E"/>
                        </a:solidFill>
                        <a:latin typeface="Calibri"/>
                        <a:ea typeface="Calibri"/>
                        <a:cs typeface="Calibri"/>
                        <a:sym typeface="Calibri"/>
                      </a:rPr>
                      <a:t>ShipTo: Alice</a:t>
                    </a:r>
                    <a:endParaRPr b="1" i="0" sz="400" u="none" cap="none" strike="noStrike">
                      <a:solidFill>
                        <a:srgbClr val="2F414E"/>
                      </a:solidFill>
                      <a:latin typeface="Calibri"/>
                      <a:ea typeface="Calibri"/>
                      <a:cs typeface="Calibri"/>
                      <a:sym typeface="Calibri"/>
                    </a:endParaRPr>
                  </a:p>
                </p:txBody>
              </p:sp>
            </p:grpSp>
            <p:grpSp>
              <p:nvGrpSpPr>
                <p:cNvPr id="1127" name="Google Shape;1127;p9"/>
                <p:cNvGrpSpPr/>
                <p:nvPr/>
              </p:nvGrpSpPr>
              <p:grpSpPr>
                <a:xfrm>
                  <a:off x="4826145" y="3404776"/>
                  <a:ext cx="1462929" cy="1132828"/>
                  <a:chOff x="4826145" y="3281832"/>
                  <a:chExt cx="1462929" cy="1132828"/>
                </a:xfrm>
              </p:grpSpPr>
              <p:sp>
                <p:nvSpPr>
                  <p:cNvPr id="1128" name="Google Shape;1128;p9"/>
                  <p:cNvSpPr/>
                  <p:nvPr/>
                </p:nvSpPr>
                <p:spPr>
                  <a:xfrm>
                    <a:off x="4826145" y="3281832"/>
                    <a:ext cx="1462929" cy="284451"/>
                  </a:xfrm>
                  <a:prstGeom prst="roundRect">
                    <a:avLst>
                      <a:gd fmla="val 50000" name="adj"/>
                    </a:avLst>
                  </a:prstGeom>
                  <a:solidFill>
                    <a:srgbClr val="F2F2F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F414E"/>
                      </a:buClr>
                      <a:buSzPts val="400"/>
                      <a:buFont typeface="Calibri"/>
                      <a:buNone/>
                    </a:pPr>
                    <a:r>
                      <a:rPr b="1" i="0" lang="en-US" sz="400" u="none" cap="none" strike="noStrike">
                        <a:solidFill>
                          <a:srgbClr val="2F414E"/>
                        </a:solidFill>
                        <a:latin typeface="Calibri"/>
                        <a:ea typeface="Calibri"/>
                        <a:cs typeface="Calibri"/>
                        <a:sym typeface="Calibri"/>
                      </a:rPr>
                      <a:t>ShipTo: Susan</a:t>
                    </a:r>
                    <a:endParaRPr/>
                  </a:p>
                </p:txBody>
              </p:sp>
              <p:sp>
                <p:nvSpPr>
                  <p:cNvPr id="1129" name="Google Shape;1129;p9"/>
                  <p:cNvSpPr/>
                  <p:nvPr/>
                </p:nvSpPr>
                <p:spPr>
                  <a:xfrm>
                    <a:off x="4826145" y="3706020"/>
                    <a:ext cx="1462929" cy="284451"/>
                  </a:xfrm>
                  <a:prstGeom prst="roundRect">
                    <a:avLst>
                      <a:gd fmla="val 50000" name="adj"/>
                    </a:avLst>
                  </a:prstGeom>
                  <a:solidFill>
                    <a:srgbClr val="F2F2F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F414E"/>
                      </a:buClr>
                      <a:buSzPts val="400"/>
                      <a:buFont typeface="Calibri"/>
                      <a:buNone/>
                    </a:pPr>
                    <a:r>
                      <a:rPr b="1" i="0" lang="en-US" sz="400" u="none" cap="none" strike="noStrike">
                        <a:solidFill>
                          <a:srgbClr val="2F414E"/>
                        </a:solidFill>
                        <a:latin typeface="Calibri"/>
                        <a:ea typeface="Calibri"/>
                        <a:cs typeface="Calibri"/>
                        <a:sym typeface="Calibri"/>
                      </a:rPr>
                      <a:t>ShipTo: John</a:t>
                    </a:r>
                    <a:endParaRPr b="1" i="0" sz="400" u="none" cap="none" strike="noStrike">
                      <a:solidFill>
                        <a:srgbClr val="2F414E"/>
                      </a:solidFill>
                      <a:latin typeface="Calibri"/>
                      <a:ea typeface="Calibri"/>
                      <a:cs typeface="Calibri"/>
                      <a:sym typeface="Calibri"/>
                    </a:endParaRPr>
                  </a:p>
                </p:txBody>
              </p:sp>
              <p:sp>
                <p:nvSpPr>
                  <p:cNvPr id="1130" name="Google Shape;1130;p9"/>
                  <p:cNvSpPr/>
                  <p:nvPr/>
                </p:nvSpPr>
                <p:spPr>
                  <a:xfrm>
                    <a:off x="4826145" y="4130209"/>
                    <a:ext cx="1462929" cy="284451"/>
                  </a:xfrm>
                  <a:prstGeom prst="roundRect">
                    <a:avLst>
                      <a:gd fmla="val 50000" name="adj"/>
                    </a:avLst>
                  </a:prstGeom>
                  <a:solidFill>
                    <a:srgbClr val="F2F2F2"/>
                  </a:solidFill>
                  <a:ln>
                    <a:noFill/>
                  </a:ln>
                  <a:effectLst>
                    <a:outerShdw blurRad="76200" rotWithShape="0" algn="tl" dir="5400000" dist="50800">
                      <a:schemeClr val="dk2">
                        <a:alpha val="3921"/>
                      </a:scheme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2F414E"/>
                      </a:buClr>
                      <a:buSzPts val="400"/>
                      <a:buFont typeface="Calibri"/>
                      <a:buNone/>
                    </a:pPr>
                    <a:r>
                      <a:rPr b="1" i="0" lang="en-US" sz="400" u="none" cap="none" strike="noStrike">
                        <a:solidFill>
                          <a:srgbClr val="2F414E"/>
                        </a:solidFill>
                        <a:latin typeface="Calibri"/>
                        <a:ea typeface="Calibri"/>
                        <a:cs typeface="Calibri"/>
                        <a:sym typeface="Calibri"/>
                      </a:rPr>
                      <a:t>ShipTo: Gus</a:t>
                    </a:r>
                    <a:endParaRPr b="1" i="0" sz="400" u="none" cap="none" strike="noStrike">
                      <a:solidFill>
                        <a:srgbClr val="2F414E"/>
                      </a:solidFill>
                      <a:latin typeface="Calibri"/>
                      <a:ea typeface="Calibri"/>
                      <a:cs typeface="Calibri"/>
                      <a:sym typeface="Calibri"/>
                    </a:endParaRPr>
                  </a:p>
                </p:txBody>
              </p:sp>
            </p:grpSp>
            <p:sp>
              <p:nvSpPr>
                <p:cNvPr id="1131" name="Google Shape;1131;p9"/>
                <p:cNvSpPr/>
                <p:nvPr/>
              </p:nvSpPr>
              <p:spPr>
                <a:xfrm>
                  <a:off x="1548219" y="2892453"/>
                  <a:ext cx="1652180" cy="4197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FF"/>
                    </a:buClr>
                    <a:buSzPts val="500"/>
                    <a:buFont typeface="Calibri"/>
                    <a:buNone/>
                  </a:pPr>
                  <a:r>
                    <a:rPr b="0" i="0" lang="en-US" sz="500" u="none" cap="none" strike="noStrike">
                      <a:solidFill>
                        <a:srgbClr val="FFFFFF"/>
                      </a:solidFill>
                      <a:latin typeface="Calibri"/>
                      <a:ea typeface="Calibri"/>
                      <a:cs typeface="Calibri"/>
                      <a:sym typeface="Calibri"/>
                    </a:rPr>
                    <a:t>HR Block</a:t>
                  </a:r>
                  <a:endParaRPr/>
                </a:p>
                <a:p>
                  <a:pPr indent="0" lvl="0" marL="0" marR="0" rtl="0" algn="l">
                    <a:lnSpc>
                      <a:spcPct val="100000"/>
                    </a:lnSpc>
                    <a:spcBef>
                      <a:spcPts val="0"/>
                    </a:spcBef>
                    <a:spcAft>
                      <a:spcPts val="0"/>
                    </a:spcAft>
                    <a:buClr>
                      <a:srgbClr val="FFFFFF"/>
                    </a:buClr>
                    <a:buSzPts val="500"/>
                    <a:buFont typeface="Calibri"/>
                    <a:buNone/>
                  </a:pPr>
                  <a:r>
                    <a:rPr b="0" i="0" lang="en-US" sz="500" u="none" cap="none" strike="noStrike">
                      <a:solidFill>
                        <a:srgbClr val="FFFFFF"/>
                      </a:solidFill>
                      <a:latin typeface="Calibri"/>
                      <a:ea typeface="Calibri"/>
                      <a:cs typeface="Calibri"/>
                      <a:sym typeface="Calibri"/>
                    </a:rPr>
                    <a:t>– Dallas Branch</a:t>
                  </a:r>
                  <a:endParaRPr b="0" i="0" sz="500" u="none" cap="none" strike="noStrike">
                    <a:solidFill>
                      <a:srgbClr val="FFFFFF"/>
                    </a:solidFill>
                    <a:latin typeface="Calibri"/>
                    <a:ea typeface="Calibri"/>
                    <a:cs typeface="Calibri"/>
                    <a:sym typeface="Calibri"/>
                  </a:endParaRPr>
                </a:p>
              </p:txBody>
            </p:sp>
            <p:sp>
              <p:nvSpPr>
                <p:cNvPr id="1132" name="Google Shape;1132;p9"/>
                <p:cNvSpPr/>
                <p:nvPr/>
              </p:nvSpPr>
              <p:spPr>
                <a:xfrm>
                  <a:off x="4900174" y="2892453"/>
                  <a:ext cx="1388900" cy="41972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FFFFFF"/>
                    </a:buClr>
                    <a:buSzPts val="500"/>
                    <a:buFont typeface="Calibri"/>
                    <a:buNone/>
                  </a:pPr>
                  <a:r>
                    <a:rPr b="0" i="0" lang="en-US" sz="500" u="none" cap="none" strike="noStrike">
                      <a:solidFill>
                        <a:srgbClr val="FFFFFF"/>
                      </a:solidFill>
                      <a:latin typeface="Calibri"/>
                      <a:ea typeface="Calibri"/>
                      <a:cs typeface="Calibri"/>
                      <a:sym typeface="Calibri"/>
                    </a:rPr>
                    <a:t>HR Block</a:t>
                  </a:r>
                  <a:endParaRPr/>
                </a:p>
                <a:p>
                  <a:pPr indent="0" lvl="0" marL="0" marR="0" rtl="0" algn="r">
                    <a:lnSpc>
                      <a:spcPct val="100000"/>
                    </a:lnSpc>
                    <a:spcBef>
                      <a:spcPts val="0"/>
                    </a:spcBef>
                    <a:spcAft>
                      <a:spcPts val="0"/>
                    </a:spcAft>
                    <a:buClr>
                      <a:srgbClr val="FFFFFF"/>
                    </a:buClr>
                    <a:buSzPts val="500"/>
                    <a:buFont typeface="Calibri"/>
                    <a:buNone/>
                  </a:pPr>
                  <a:r>
                    <a:rPr b="0" i="0" lang="en-US" sz="500" u="none" cap="none" strike="noStrike">
                      <a:solidFill>
                        <a:srgbClr val="FFFFFF"/>
                      </a:solidFill>
                      <a:latin typeface="Calibri"/>
                      <a:ea typeface="Calibri"/>
                      <a:cs typeface="Calibri"/>
                      <a:sym typeface="Calibri"/>
                    </a:rPr>
                    <a:t>– Seattle Branch</a:t>
                  </a:r>
                  <a:endParaRPr b="0" i="0" sz="500" u="none" cap="none" strike="noStrike">
                    <a:solidFill>
                      <a:srgbClr val="FFFFFF"/>
                    </a:solidFill>
                    <a:latin typeface="Calibri"/>
                    <a:ea typeface="Calibri"/>
                    <a:cs typeface="Calibri"/>
                    <a:sym typeface="Calibri"/>
                  </a:endParaRPr>
                </a:p>
              </p:txBody>
            </p:sp>
            <p:sp>
              <p:nvSpPr>
                <p:cNvPr id="1133" name="Google Shape;1133;p9"/>
                <p:cNvSpPr/>
                <p:nvPr/>
              </p:nvSpPr>
              <p:spPr>
                <a:xfrm>
                  <a:off x="3098604" y="1452107"/>
                  <a:ext cx="1659327" cy="364910"/>
                </a:xfrm>
                <a:prstGeom prst="roundRect">
                  <a:avLst>
                    <a:gd fmla="val 16667" name="adj"/>
                  </a:avLst>
                </a:prstGeom>
                <a:solidFill>
                  <a:srgbClr val="D8D8D8"/>
                </a:solidFill>
                <a:ln>
                  <a:noFill/>
                </a:ln>
                <a:effectLst>
                  <a:outerShdw blurRad="76200" rotWithShape="0" algn="tl" dir="5400000" dist="50800">
                    <a:schemeClr val="dk2">
                      <a:alpha val="3921"/>
                    </a:schemeClr>
                  </a:outerShdw>
                </a:effectLst>
              </p:spPr>
              <p:txBody>
                <a:bodyPr anchorCtr="0" anchor="ctr" bIns="182875" lIns="182875" spcFirstLastPara="1" rIns="182875" wrap="square" tIns="182875">
                  <a:noAutofit/>
                </a:bodyPr>
                <a:lstStyle/>
                <a:p>
                  <a:pPr indent="0" lvl="0" marL="0" marR="0" rtl="0" algn="ctr">
                    <a:lnSpc>
                      <a:spcPct val="100000"/>
                    </a:lnSpc>
                    <a:spcBef>
                      <a:spcPts val="0"/>
                    </a:spcBef>
                    <a:spcAft>
                      <a:spcPts val="0"/>
                    </a:spcAft>
                    <a:buClr>
                      <a:schemeClr val="dk1"/>
                    </a:buClr>
                    <a:buSzPts val="600"/>
                    <a:buFont typeface="Calibri"/>
                    <a:buNone/>
                  </a:pPr>
                  <a:r>
                    <a:t/>
                  </a:r>
                  <a:endParaRPr b="0" i="0" sz="600" u="none" cap="none" strike="noStrike">
                    <a:solidFill>
                      <a:srgbClr val="2F414E"/>
                    </a:solidFill>
                    <a:latin typeface="Calibri"/>
                    <a:ea typeface="Calibri"/>
                    <a:cs typeface="Calibri"/>
                    <a:sym typeface="Calibri"/>
                  </a:endParaRPr>
                </a:p>
              </p:txBody>
            </p:sp>
            <p:cxnSp>
              <p:nvCxnSpPr>
                <p:cNvPr id="1134" name="Google Shape;1134;p9"/>
                <p:cNvCxnSpPr>
                  <a:stCxn id="1120" idx="0"/>
                </p:cNvCxnSpPr>
                <p:nvPr/>
              </p:nvCxnSpPr>
              <p:spPr>
                <a:xfrm rot="10800000">
                  <a:off x="2785134" y="1634690"/>
                  <a:ext cx="0" cy="492900"/>
                </a:xfrm>
                <a:prstGeom prst="straightConnector1">
                  <a:avLst/>
                </a:prstGeom>
                <a:noFill/>
                <a:ln cap="flat" cmpd="sng" w="9525">
                  <a:solidFill>
                    <a:schemeClr val="accent1"/>
                  </a:solidFill>
                  <a:prstDash val="solid"/>
                  <a:miter lim="800000"/>
                  <a:headEnd len="sm" w="sm" type="none"/>
                  <a:tailEnd len="sm" w="sm" type="none"/>
                </a:ln>
              </p:spPr>
            </p:cxnSp>
            <p:cxnSp>
              <p:nvCxnSpPr>
                <p:cNvPr id="1135" name="Google Shape;1135;p9"/>
                <p:cNvCxnSpPr/>
                <p:nvPr/>
              </p:nvCxnSpPr>
              <p:spPr>
                <a:xfrm>
                  <a:off x="2776630" y="1634562"/>
                  <a:ext cx="290346"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1136" name="Google Shape;1136;p9"/>
                <p:cNvCxnSpPr>
                  <a:stCxn id="1119" idx="0"/>
                </p:cNvCxnSpPr>
                <p:nvPr/>
              </p:nvCxnSpPr>
              <p:spPr>
                <a:xfrm rot="10800000">
                  <a:off x="5063005" y="1628090"/>
                  <a:ext cx="0" cy="499500"/>
                </a:xfrm>
                <a:prstGeom prst="straightConnector1">
                  <a:avLst/>
                </a:prstGeom>
                <a:noFill/>
                <a:ln cap="flat" cmpd="sng" w="9525">
                  <a:solidFill>
                    <a:schemeClr val="accent1"/>
                  </a:solidFill>
                  <a:prstDash val="solid"/>
                  <a:miter lim="800000"/>
                  <a:headEnd len="sm" w="sm" type="none"/>
                  <a:tailEnd len="sm" w="sm" type="none"/>
                </a:ln>
              </p:spPr>
            </p:cxnSp>
            <p:cxnSp>
              <p:nvCxnSpPr>
                <p:cNvPr id="1137" name="Google Shape;1137;p9"/>
                <p:cNvCxnSpPr/>
                <p:nvPr/>
              </p:nvCxnSpPr>
              <p:spPr>
                <a:xfrm>
                  <a:off x="4789037" y="1634562"/>
                  <a:ext cx="281080" cy="0"/>
                </a:xfrm>
                <a:prstGeom prst="straightConnector1">
                  <a:avLst/>
                </a:prstGeom>
                <a:noFill/>
                <a:ln cap="flat" cmpd="sng" w="9525">
                  <a:solidFill>
                    <a:schemeClr val="accent1"/>
                  </a:solidFill>
                  <a:prstDash val="solid"/>
                  <a:miter lim="800000"/>
                  <a:headEnd len="med" w="med" type="triangle"/>
                  <a:tailEnd len="sm" w="sm" type="none"/>
                </a:ln>
              </p:spPr>
            </p:cxnSp>
          </p:grpSp>
          <p:sp>
            <p:nvSpPr>
              <p:cNvPr id="1138" name="Google Shape;1138;p9"/>
              <p:cNvSpPr/>
              <p:nvPr/>
            </p:nvSpPr>
            <p:spPr>
              <a:xfrm>
                <a:off x="6487039" y="4911020"/>
                <a:ext cx="990976" cy="181010"/>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4C4845"/>
                  </a:buClr>
                  <a:buSzPts val="400"/>
                  <a:buFont typeface="Calibri"/>
                  <a:buNone/>
                </a:pPr>
                <a:r>
                  <a:rPr b="1" i="0" lang="en-US" sz="400" u="none" cap="none" strike="noStrike">
                    <a:solidFill>
                      <a:srgbClr val="4C4845"/>
                    </a:solidFill>
                    <a:latin typeface="Calibri"/>
                    <a:ea typeface="Calibri"/>
                    <a:cs typeface="Calibri"/>
                    <a:sym typeface="Calibri"/>
                  </a:rPr>
                  <a:t>“Buyer”</a:t>
                </a:r>
                <a:endParaRPr b="1" i="0" sz="400" u="none" cap="none" strike="noStrike">
                  <a:solidFill>
                    <a:srgbClr val="4C4845"/>
                  </a:solidFill>
                  <a:latin typeface="Calibri"/>
                  <a:ea typeface="Calibri"/>
                  <a:cs typeface="Calibri"/>
                  <a:sym typeface="Calibri"/>
                </a:endParaRPr>
              </a:p>
            </p:txBody>
          </p:sp>
          <p:sp>
            <p:nvSpPr>
              <p:cNvPr id="1139" name="Google Shape;1139;p9"/>
              <p:cNvSpPr/>
              <p:nvPr/>
            </p:nvSpPr>
            <p:spPr>
              <a:xfrm>
                <a:off x="10495212" y="4903016"/>
                <a:ext cx="943801" cy="181010"/>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4C4845"/>
                  </a:buClr>
                  <a:buSzPts val="400"/>
                  <a:buFont typeface="Calibri"/>
                  <a:buNone/>
                </a:pPr>
                <a:r>
                  <a:rPr b="1" i="0" lang="en-US" sz="400" u="none" cap="none" strike="noStrike">
                    <a:solidFill>
                      <a:srgbClr val="4C4845"/>
                    </a:solidFill>
                    <a:latin typeface="Calibri"/>
                    <a:ea typeface="Calibri"/>
                    <a:cs typeface="Calibri"/>
                    <a:sym typeface="Calibri"/>
                  </a:rPr>
                  <a:t>“Buyer”</a:t>
                </a:r>
                <a:endParaRPr b="1" i="0" sz="400" u="none" cap="none" strike="noStrike">
                  <a:solidFill>
                    <a:srgbClr val="4C4845"/>
                  </a:solidFill>
                  <a:latin typeface="Calibri"/>
                  <a:ea typeface="Calibri"/>
                  <a:cs typeface="Calibri"/>
                  <a:sym typeface="Calibri"/>
                </a:endParaRPr>
              </a:p>
            </p:txBody>
          </p:sp>
          <p:sp>
            <p:nvSpPr>
              <p:cNvPr id="1140" name="Google Shape;1140;p9"/>
              <p:cNvSpPr/>
              <p:nvPr/>
            </p:nvSpPr>
            <p:spPr>
              <a:xfrm>
                <a:off x="6487039" y="3562710"/>
                <a:ext cx="1088415" cy="181010"/>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4C4845"/>
                  </a:buClr>
                  <a:buSzPts val="400"/>
                  <a:buFont typeface="Calibri"/>
                  <a:buNone/>
                </a:pPr>
                <a:r>
                  <a:rPr b="1" i="0" lang="en-US" sz="400" u="none" cap="none" strike="noStrike">
                    <a:solidFill>
                      <a:srgbClr val="4C4845"/>
                    </a:solidFill>
                    <a:latin typeface="Calibri"/>
                    <a:ea typeface="Calibri"/>
                    <a:cs typeface="Calibri"/>
                    <a:sym typeface="Calibri"/>
                  </a:rPr>
                  <a:t>Location Unit #</a:t>
                </a:r>
                <a:endParaRPr b="1" i="0" sz="400" u="none" cap="none" strike="noStrike">
                  <a:solidFill>
                    <a:srgbClr val="4C4845"/>
                  </a:solidFill>
                  <a:latin typeface="Calibri"/>
                  <a:ea typeface="Calibri"/>
                  <a:cs typeface="Calibri"/>
                  <a:sym typeface="Calibri"/>
                </a:endParaRPr>
              </a:p>
            </p:txBody>
          </p:sp>
          <p:sp>
            <p:nvSpPr>
              <p:cNvPr id="1141" name="Google Shape;1141;p9"/>
              <p:cNvSpPr/>
              <p:nvPr/>
            </p:nvSpPr>
            <p:spPr>
              <a:xfrm>
                <a:off x="10397772" y="3591526"/>
                <a:ext cx="1041243" cy="181010"/>
              </a:xfrm>
              <a:prstGeom prst="roundRect">
                <a:avLst>
                  <a:gd fmla="val 2722" name="adj"/>
                </a:avLst>
              </a:prstGeom>
              <a:solidFill>
                <a:schemeClr val="lt1"/>
              </a:solidFill>
              <a:ln>
                <a:noFill/>
              </a:ln>
              <a:effectLst>
                <a:outerShdw blurRad="127000" rotWithShape="0" algn="t" dir="5400000" dist="38100">
                  <a:srgbClr val="000000">
                    <a:alpha val="2000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4C4845"/>
                  </a:buClr>
                  <a:buSzPts val="400"/>
                  <a:buFont typeface="Calibri"/>
                  <a:buNone/>
                </a:pPr>
                <a:r>
                  <a:rPr b="1" i="0" lang="en-US" sz="400" u="none" cap="none" strike="noStrike">
                    <a:solidFill>
                      <a:srgbClr val="4C4845"/>
                    </a:solidFill>
                    <a:latin typeface="Calibri"/>
                    <a:ea typeface="Calibri"/>
                    <a:cs typeface="Calibri"/>
                    <a:sym typeface="Calibri"/>
                  </a:rPr>
                  <a:t>Location Unit #</a:t>
                </a:r>
                <a:endParaRPr b="1" i="0" sz="400" u="none" cap="none" strike="noStrike">
                  <a:solidFill>
                    <a:srgbClr val="4C4845"/>
                  </a:solidFill>
                  <a:latin typeface="Calibri"/>
                  <a:ea typeface="Calibri"/>
                  <a:cs typeface="Calibri"/>
                  <a:sym typeface="Calibri"/>
                </a:endParaRPr>
              </a:p>
            </p:txBody>
          </p:sp>
        </p:grpSp>
        <p:sp>
          <p:nvSpPr>
            <p:cNvPr id="1142" name="Google Shape;1142;p9"/>
            <p:cNvSpPr/>
            <p:nvPr/>
          </p:nvSpPr>
          <p:spPr>
            <a:xfrm>
              <a:off x="9036268" y="2980210"/>
              <a:ext cx="458780" cy="1846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F414E"/>
                </a:buClr>
                <a:buSzPts val="600"/>
                <a:buFont typeface="Calibri"/>
                <a:buNone/>
              </a:pPr>
              <a:r>
                <a:rPr b="0" i="0" lang="en-US" sz="600" u="none" cap="none" strike="noStrike">
                  <a:solidFill>
                    <a:srgbClr val="2F414E"/>
                  </a:solidFill>
                  <a:latin typeface="Calibri"/>
                  <a:ea typeface="Calibri"/>
                  <a:cs typeface="Calibri"/>
                  <a:sym typeface="Calibri"/>
                </a:rPr>
                <a:t>HR Block</a:t>
              </a:r>
              <a:endParaRPr b="0" i="0" sz="600" u="none" cap="none" strike="noStrike">
                <a:solidFill>
                  <a:srgbClr val="2F414E"/>
                </a:solidFill>
                <a:latin typeface="Calibri"/>
                <a:ea typeface="Calibri"/>
                <a:cs typeface="Calibri"/>
                <a:sym typeface="Calibri"/>
              </a:endParaRPr>
            </a:p>
          </p:txBody>
        </p:sp>
      </p:grpSp>
      <p:sp>
        <p:nvSpPr>
          <p:cNvPr id="1143" name="Google Shape;1143;p9"/>
          <p:cNvSpPr/>
          <p:nvPr/>
        </p:nvSpPr>
        <p:spPr>
          <a:xfrm>
            <a:off x="463827" y="4691374"/>
            <a:ext cx="5555974" cy="68223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C4845"/>
              </a:buClr>
              <a:buSzPts val="1200"/>
              <a:buFont typeface="Calibri"/>
              <a:buNone/>
            </a:pPr>
            <a:r>
              <a:rPr b="0" i="0" lang="en-US" sz="1200" u="none" cap="none" strike="noStrike">
                <a:solidFill>
                  <a:srgbClr val="4C4845"/>
                </a:solidFill>
                <a:latin typeface="Calibri"/>
                <a:ea typeface="Calibri"/>
                <a:cs typeface="Calibri"/>
                <a:sym typeface="Calibri"/>
              </a:rPr>
              <a:t>Assign a data lead (individual or team) that is responsible for:</a:t>
            </a:r>
            <a:endParaRPr sz="1200">
              <a:solidFill>
                <a:srgbClr val="4C4845"/>
              </a:solidFill>
              <a:latin typeface="Calibri"/>
              <a:ea typeface="Calibri"/>
              <a:cs typeface="Calibri"/>
              <a:sym typeface="Calibri"/>
            </a:endParaRPr>
          </a:p>
          <a:p>
            <a:pPr indent="-171450" lvl="0" marL="171450" marR="0" rtl="0" algn="l">
              <a:lnSpc>
                <a:spcPct val="100000"/>
              </a:lnSpc>
              <a:spcBef>
                <a:spcPts val="1000"/>
              </a:spcBef>
              <a:spcAft>
                <a:spcPts val="0"/>
              </a:spcAft>
              <a:buClr>
                <a:srgbClr val="4C4845"/>
              </a:buClr>
              <a:buSzPts val="1200"/>
              <a:buFont typeface="Arial"/>
              <a:buChar char="•"/>
            </a:pPr>
            <a:r>
              <a:rPr lang="en-US" sz="1200">
                <a:solidFill>
                  <a:srgbClr val="4C4845"/>
                </a:solidFill>
                <a:latin typeface="Calibri"/>
                <a:ea typeface="Calibri"/>
                <a:cs typeface="Calibri"/>
                <a:sym typeface="Calibri"/>
              </a:rPr>
              <a:t>Creating an agreed upon master data file that will be the foundation of the account segmentation initiative </a:t>
            </a:r>
            <a:endParaRPr b="0" i="0" sz="1200" u="none" cap="none" strike="noStrike">
              <a:solidFill>
                <a:srgbClr val="4C4845"/>
              </a:solidFill>
              <a:latin typeface="Calibri"/>
              <a:ea typeface="Calibri"/>
              <a:cs typeface="Calibri"/>
              <a:sym typeface="Calibri"/>
            </a:endParaRPr>
          </a:p>
        </p:txBody>
      </p:sp>
      <p:graphicFrame>
        <p:nvGraphicFramePr>
          <p:cNvPr id="1144" name="Google Shape;1144;p9"/>
          <p:cNvGraphicFramePr/>
          <p:nvPr/>
        </p:nvGraphicFramePr>
        <p:xfrm>
          <a:off x="445748" y="6514010"/>
          <a:ext cx="3000000" cy="3000000"/>
        </p:xfrm>
        <a:graphic>
          <a:graphicData uri="http://schemas.openxmlformats.org/drawingml/2006/table">
            <a:tbl>
              <a:tblPr bandRow="1" firstRow="1">
                <a:noFill/>
                <a:tableStyleId>{DD6AA980-1C5E-430F-A64A-5988D62C03D4}</a:tableStyleId>
              </a:tblPr>
              <a:tblGrid>
                <a:gridCol w="1731400"/>
                <a:gridCol w="1985550"/>
                <a:gridCol w="1942000"/>
                <a:gridCol w="1985550"/>
                <a:gridCol w="1994275"/>
                <a:gridCol w="2107475"/>
              </a:tblGrid>
              <a:tr h="344000">
                <a:tc>
                  <a:txBody>
                    <a:bodyPr/>
                    <a:lstStyle/>
                    <a:p>
                      <a:pPr indent="0" lvl="0" marL="0" marR="0" rtl="0" algn="ctr">
                        <a:lnSpc>
                          <a:spcPct val="100000"/>
                        </a:lnSpc>
                        <a:spcBef>
                          <a:spcPts val="0"/>
                        </a:spcBef>
                        <a:spcAft>
                          <a:spcPts val="0"/>
                        </a:spcAft>
                        <a:buClr>
                          <a:schemeClr val="dk1"/>
                        </a:buClr>
                        <a:buSzPts val="1050"/>
                        <a:buFont typeface="Calibri"/>
                        <a:buNone/>
                      </a:pPr>
                      <a:r>
                        <a:rPr lang="en-US" sz="1050">
                          <a:solidFill>
                            <a:schemeClr val="dk1"/>
                          </a:solidFill>
                        </a:rPr>
                        <a:t>Data Collection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Cleansing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Enrichment</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Data Analysis</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D0DFEA"/>
                    </a:solidFill>
                  </a:tcPr>
                </a:tc>
                <a:tc>
                  <a:txBody>
                    <a:bodyPr/>
                    <a:lstStyle/>
                    <a:p>
                      <a:pPr indent="0" lvl="0" marL="0" marR="0" rtl="0" algn="ctr">
                        <a:spcBef>
                          <a:spcPts val="0"/>
                        </a:spcBef>
                        <a:spcAft>
                          <a:spcPts val="0"/>
                        </a:spcAft>
                        <a:buNone/>
                      </a:pPr>
                      <a:r>
                        <a:rPr lang="en-US" sz="1050">
                          <a:solidFill>
                            <a:schemeClr val="dk1"/>
                          </a:solidFill>
                        </a:rPr>
                        <a:t>Data Modeling</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c>
                  <a:txBody>
                    <a:bodyPr/>
                    <a:lstStyle/>
                    <a:p>
                      <a:pPr indent="0" lvl="0" marL="0" marR="0" rtl="0" algn="ctr">
                        <a:spcBef>
                          <a:spcPts val="0"/>
                        </a:spcBef>
                        <a:spcAft>
                          <a:spcPts val="0"/>
                        </a:spcAft>
                        <a:buNone/>
                      </a:pPr>
                      <a:r>
                        <a:rPr lang="en-US" sz="1050">
                          <a:solidFill>
                            <a:schemeClr val="dk1"/>
                          </a:solidFill>
                        </a:rPr>
                        <a:t>Validation &amp; Activation</a:t>
                      </a:r>
                      <a:endParaRPr/>
                    </a:p>
                  </a:txBody>
                  <a:tcPr marT="45725" marB="45725" marR="0" marL="0" anchor="ctr">
                    <a:lnL cap="flat" cmpd="sng" w="9525">
                      <a:solidFill>
                        <a:srgbClr val="D8D8D8"/>
                      </a:solidFill>
                      <a:prstDash val="solid"/>
                      <a:round/>
                      <a:headEnd len="sm" w="sm" type="none"/>
                      <a:tailEnd len="sm" w="sm" type="none"/>
                    </a:lnL>
                    <a:lnR cap="flat" cmpd="sng" w="9525">
                      <a:solidFill>
                        <a:srgbClr val="D8D8D8"/>
                      </a:solidFill>
                      <a:prstDash val="solid"/>
                      <a:round/>
                      <a:headEnd len="sm" w="sm" type="none"/>
                      <a:tailEnd len="sm" w="sm" type="none"/>
                    </a:lnR>
                    <a:lnT cap="flat" cmpd="sng" w="9525">
                      <a:solidFill>
                        <a:srgbClr val="D8D8D8"/>
                      </a:solidFill>
                      <a:prstDash val="solid"/>
                      <a:round/>
                      <a:headEnd len="sm" w="sm" type="none"/>
                      <a:tailEnd len="sm" w="sm" type="none"/>
                    </a:lnT>
                    <a:lnB cap="flat" cmpd="sng" w="9525">
                      <a:solidFill>
                        <a:srgbClr val="D8D8D8"/>
                      </a:solidFill>
                      <a:prstDash val="solid"/>
                      <a:round/>
                      <a:headEnd len="sm" w="sm" type="none"/>
                      <a:tailEnd len="sm" w="sm" type="none"/>
                    </a:lnB>
                    <a:solidFill>
                      <a:srgbClr val="F2F2F2"/>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_SBI_2018_Theme">
  <a:themeElements>
    <a:clrScheme name="SBI 2018 Color Palette">
      <a:dk1>
        <a:srgbClr val="4C4846"/>
      </a:dk1>
      <a:lt1>
        <a:srgbClr val="FFFFFF"/>
      </a:lt1>
      <a:dk2>
        <a:srgbClr val="4C4845"/>
      </a:dk2>
      <a:lt2>
        <a:srgbClr val="D7D9D7"/>
      </a:lt2>
      <a:accent1>
        <a:srgbClr val="D9A800"/>
      </a:accent1>
      <a:accent2>
        <a:srgbClr val="355A78"/>
      </a:accent2>
      <a:accent3>
        <a:srgbClr val="2D3B44"/>
      </a:accent3>
      <a:accent4>
        <a:srgbClr val="6C5B80"/>
      </a:accent4>
      <a:accent5>
        <a:srgbClr val="189F84"/>
      </a:accent5>
      <a:accent6>
        <a:srgbClr val="E15355"/>
      </a:accent6>
      <a:hlink>
        <a:srgbClr val="355A78"/>
      </a:hlink>
      <a:folHlink>
        <a:srgbClr val="2C3A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BI_2018_Theme">
  <a:themeElements>
    <a:clrScheme name="SBI 2018 Color Palette">
      <a:dk1>
        <a:srgbClr val="4C4846"/>
      </a:dk1>
      <a:lt1>
        <a:srgbClr val="FFFFFF"/>
      </a:lt1>
      <a:dk2>
        <a:srgbClr val="4C4845"/>
      </a:dk2>
      <a:lt2>
        <a:srgbClr val="D7D9D7"/>
      </a:lt2>
      <a:accent1>
        <a:srgbClr val="D9A800"/>
      </a:accent1>
      <a:accent2>
        <a:srgbClr val="355A78"/>
      </a:accent2>
      <a:accent3>
        <a:srgbClr val="2D3B44"/>
      </a:accent3>
      <a:accent4>
        <a:srgbClr val="6C5B80"/>
      </a:accent4>
      <a:accent5>
        <a:srgbClr val="189F84"/>
      </a:accent5>
      <a:accent6>
        <a:srgbClr val="E15355"/>
      </a:accent6>
      <a:hlink>
        <a:srgbClr val="355A78"/>
      </a:hlink>
      <a:folHlink>
        <a:srgbClr val="2C3A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2017-07-27T18:18:33Z</dcterms:created>
  <dc:creator>Jason Telmos</dc:creator>
</cp:coreProperties>
</file>