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sldIdLst>
    <p:sldId id="273" r:id="rId2"/>
    <p:sldId id="257" r:id="rId3"/>
    <p:sldId id="614" r:id="rId4"/>
    <p:sldId id="259" r:id="rId5"/>
    <p:sldId id="619" r:id="rId6"/>
    <p:sldId id="620" r:id="rId7"/>
    <p:sldId id="260" r:id="rId8"/>
    <p:sldId id="261" r:id="rId9"/>
    <p:sldId id="262" r:id="rId10"/>
    <p:sldId id="263" r:id="rId11"/>
    <p:sldId id="264" r:id="rId12"/>
    <p:sldId id="615" r:id="rId13"/>
    <p:sldId id="266" r:id="rId14"/>
    <p:sldId id="267" r:id="rId15"/>
    <p:sldId id="268" r:id="rId16"/>
    <p:sldId id="269" r:id="rId17"/>
    <p:sldId id="270" r:id="rId18"/>
    <p:sldId id="271" r:id="rId19"/>
    <p:sldId id="272" r:id="rId20"/>
    <p:sldId id="613" r:id="rId21"/>
    <p:sldId id="274" r:id="rId22"/>
    <p:sldId id="275" r:id="rId23"/>
    <p:sldId id="618" r:id="rId24"/>
    <p:sldId id="612" r:id="rId25"/>
    <p:sldId id="616" r:id="rId26"/>
    <p:sldId id="617" r:id="rId27"/>
    <p:sldId id="448" r:id="rId28"/>
    <p:sldId id="621" r:id="rId29"/>
    <p:sldId id="62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Keating"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7F77"/>
    <a:srgbClr val="ECEAE9"/>
    <a:srgbClr val="D6D2D0"/>
    <a:srgbClr val="7FA59D"/>
    <a:srgbClr val="000000"/>
    <a:srgbClr val="AE8F40"/>
    <a:srgbClr val="D7A89E"/>
    <a:srgbClr val="F6F9F8"/>
    <a:srgbClr val="FEFEFE"/>
    <a:srgbClr val="F5F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197" autoAdjust="0"/>
  </p:normalViewPr>
  <p:slideViewPr>
    <p:cSldViewPr snapToGrid="0" snapToObjects="1">
      <p:cViewPr varScale="1">
        <p:scale>
          <a:sx n="52" d="100"/>
          <a:sy n="52" d="100"/>
        </p:scale>
        <p:origin x="1144" y="4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F1A415-1DCD-8941-A678-EF3A096EF5C8}" type="datetimeFigureOut">
              <a:rPr lang="en-US" smtClean="0"/>
              <a:t>11/17/2021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B88ABB-0616-1445-A761-23EBDB10A4F8}" type="slidenum">
              <a:rPr lang="en-US" smtClean="0"/>
              <a:t>‹#›</a:t>
            </a:fld>
            <a:endParaRPr lang="en-US"/>
          </a:p>
        </p:txBody>
      </p:sp>
    </p:spTree>
    <p:extLst>
      <p:ext uri="{BB962C8B-B14F-4D97-AF65-F5344CB8AC3E}">
        <p14:creationId xmlns:p14="http://schemas.microsoft.com/office/powerpoint/2010/main" val="3668630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greenfacts.org/glossary/pqrs/sea-ice.htm"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thetravel.com/13-alarming-images-of-glaciers-melting-12-people-who-dont-car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ichigan.gov/documents/dnr/asian_carp_brochure-smaller_388343_7.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ationalgeographic.com/animals/article/wildlife-overpasses-underpasses-make-animals-people-safe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nsplash.com/s/photos/lake-tahoe,-united-states" TargetMode="External"/><Relationship Id="rId7" Type="http://schemas.openxmlformats.org/officeDocument/2006/relationships/hyperlink" Target="https://unsplash.com/s/photos/ko-lipe,-thailand"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unsplash.com/@prelevicm" TargetMode="External"/><Relationship Id="rId5" Type="http://schemas.openxmlformats.org/officeDocument/2006/relationships/hyperlink" Target="https://unsplash.com/@jaidaquinn" TargetMode="External"/><Relationship Id="rId4" Type="http://schemas.openxmlformats.org/officeDocument/2006/relationships/hyperlink" Target="https://unsplash.com/s/photos/joshua-tree,-ca,-usa"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vkreay/4132244038/in/photolist-7i9QbS-z9dcL4-yREQFv-z8a7vo-yRAkum-za3vFc-z8b9hN-yRyFEA-z6Tgrw-yRyMtw-M1ub2d-23ZbdwJ-KtepRq-z9GbBY-zsa3ex-2jSZbo4-Vnvr6L-34wuiU-34rSKH-34rZqP-34rV8D-34rYkc-34s5rn-34wvkw-34wxcU-34s3D6-34rY4V-34wqwo-34rVzc-34ww85-ycaEeQ-ycaeVu-ycj9WH-yRErsM-za1oHZ-yca1Pj-yRyY13-depScV-yc9j4b-yRAr8W-7RfRGP-yRBHZ9-bp4K1f-7i5Ump-yRzyZE-7Rj96G-dy9dQY-z6SDz1-bdm86H-z9ZPc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88ABB-0616-1445-A761-23EBDB10A4F8}" type="slidenum">
              <a:rPr lang="en-US" smtClean="0"/>
              <a:t>1</a:t>
            </a:fld>
            <a:endParaRPr lang="en-US"/>
          </a:p>
        </p:txBody>
      </p:sp>
    </p:spTree>
    <p:extLst>
      <p:ext uri="{BB962C8B-B14F-4D97-AF65-F5344CB8AC3E}">
        <p14:creationId xmlns:p14="http://schemas.microsoft.com/office/powerpoint/2010/main" val="632941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solidFill>
                  <a:schemeClr val="dk2"/>
                </a:solidFill>
              </a:rPr>
              <a:t> </a:t>
            </a:r>
            <a:r>
              <a:rPr lang="en-US" sz="1200" b="0" i="0" u="none" strike="noStrike" dirty="0">
                <a:solidFill>
                  <a:schemeClr val="dk1"/>
                </a:solidFill>
                <a:latin typeface="Calibri"/>
                <a:ea typeface="Calibri"/>
                <a:cs typeface="Calibri"/>
                <a:sym typeface="Calibri"/>
              </a:rPr>
              <a:t>https://wallpaperaccess.com/great-barrier-reef</a:t>
            </a:r>
            <a:endParaRPr dirty="0">
              <a:solidFill>
                <a:schemeClr val="dk2"/>
              </a:solidFill>
            </a:endParaRPr>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latin typeface="Garamond" panose="02020404030301010803" pitchFamily="18" charset="0"/>
              </a:rPr>
              <a:t>Ecosystems are made of unique elements (e.g., plants, animals, minerals, environmental conditions, etc.) with each element making a particular contribution to the functioning of the ecosystem.</a:t>
            </a:r>
          </a:p>
          <a:p>
            <a:pPr marL="457200" lvl="0" indent="-317500" algn="l" rtl="0">
              <a:spcBef>
                <a:spcPts val="0"/>
              </a:spcBef>
              <a:spcAft>
                <a:spcPts val="0"/>
              </a:spcAft>
              <a:buSzPts val="1400"/>
              <a:buChar char="-"/>
            </a:pPr>
            <a:r>
              <a:rPr lang="en-US" sz="1200" dirty="0">
                <a:latin typeface="Garamond" panose="02020404030301010803" pitchFamily="18" charset="0"/>
              </a:rPr>
              <a:t>For example in the tropical rainforest there are several species such that are found only in the tropical rainforest and nowhere else. The animals, microbes, plants, and decaying matter are all a part of a complex web of interactions that balance for the functioning of the entire ecosystem.</a:t>
            </a:r>
          </a:p>
          <a:p>
            <a:pPr marL="0" lvl="0" indent="0" algn="l" rtl="0">
              <a:spcBef>
                <a:spcPts val="0"/>
              </a:spcBef>
              <a:spcAft>
                <a:spcPts val="0"/>
              </a:spcAft>
              <a:buNone/>
            </a:pPr>
            <a:r>
              <a:rPr lang="en-US" sz="1200" b="1" dirty="0">
                <a:latin typeface="Garamond" panose="02020404030301010803" pitchFamily="18" charset="0"/>
              </a:rPr>
              <a:t>Living and nonliving things share certain necessary conditions for existence (e.g., balance, resources, etc.).</a:t>
            </a:r>
          </a:p>
          <a:p>
            <a:pPr marL="457200" lvl="0" indent="-317500" algn="l" rtl="0">
              <a:spcBef>
                <a:spcPts val="0"/>
              </a:spcBef>
              <a:spcAft>
                <a:spcPts val="0"/>
              </a:spcAft>
              <a:buSzPts val="1400"/>
              <a:buChar char="-"/>
            </a:pPr>
            <a:r>
              <a:rPr lang="en-US" sz="1200" dirty="0">
                <a:latin typeface="Garamond" panose="02020404030301010803" pitchFamily="18" charset="0"/>
              </a:rPr>
              <a:t>The tropical rainforest provides a great opportunity to talk about the shared condition of light. Little sunlight reaches the forest floor. For this reason, the plants that are low to the floor are adapted to need less sunlight. In addition, much of the forest floor is free of vegetation which allows larger animals such as the okapi and tapir to live in the forest. The canopy is home to many species within the tropical rainforest. The canopy is taller and able to obtain more sunlight that the trees need to grow. There are then even larger trees that grow above the canopy. These trees are adapted to harsh sunlight conditions and keep the rest of the rainforest protected from the heat and winds higher up.</a:t>
            </a:r>
          </a:p>
          <a:p>
            <a:pPr marL="0" lvl="0" indent="0" algn="l" rtl="0">
              <a:spcBef>
                <a:spcPts val="0"/>
              </a:spcBef>
              <a:spcAft>
                <a:spcPts val="0"/>
              </a:spcAft>
              <a:buNone/>
            </a:pPr>
            <a:r>
              <a:rPr lang="en-US" sz="1200" b="1" dirty="0">
                <a:latin typeface="Garamond" panose="02020404030301010803" pitchFamily="18" charset="0"/>
              </a:rPr>
              <a:t>Living elements in an ecosystem rely on other living elements and also non-living elements. </a:t>
            </a:r>
          </a:p>
          <a:p>
            <a:pPr marL="457200" lvl="0" indent="-317500" algn="l" rtl="0">
              <a:spcBef>
                <a:spcPts val="0"/>
              </a:spcBef>
              <a:spcAft>
                <a:spcPts val="0"/>
              </a:spcAft>
              <a:buSzPts val="1400"/>
              <a:buChar char="-"/>
            </a:pPr>
            <a:r>
              <a:rPr lang="en-US" sz="1200" dirty="0">
                <a:latin typeface="Garamond" panose="02020404030301010803" pitchFamily="18" charset="0"/>
              </a:rPr>
              <a:t>Plants and animals rely on sunlight, water, and other species for their food and survival.</a:t>
            </a:r>
          </a:p>
          <a:p>
            <a:pPr marL="0" lvl="0" indent="0" algn="l" rtl="0">
              <a:spcBef>
                <a:spcPts val="0"/>
              </a:spcBef>
              <a:spcAft>
                <a:spcPts val="0"/>
              </a:spcAft>
              <a:buNone/>
            </a:pPr>
            <a:r>
              <a:rPr lang="en-US" sz="1200" b="1" dirty="0">
                <a:latin typeface="Garamond" panose="02020404030301010803" pitchFamily="18" charset="0"/>
              </a:rPr>
              <a:t>Living elements have the ability to influence other living elements and also non-living elements.</a:t>
            </a:r>
          </a:p>
          <a:p>
            <a:pPr marL="457200" lvl="0" indent="-317500" algn="l" rtl="0">
              <a:spcBef>
                <a:spcPts val="0"/>
              </a:spcBef>
              <a:spcAft>
                <a:spcPts val="0"/>
              </a:spcAft>
              <a:buSzPts val="1400"/>
              <a:buChar char="-"/>
            </a:pPr>
            <a:r>
              <a:rPr lang="en-US" sz="1200" dirty="0">
                <a:latin typeface="Garamond" panose="02020404030301010803" pitchFamily="18" charset="0"/>
              </a:rPr>
              <a:t>Ants in the tropical rainforest are essential for clearing the forest floor of debris and decaying animals. Without the ants’ work, plant and animal matter would collect on the forest floor. This would impact other species who need to navigate across the forest floor including those large animals such as the okapi and tapir.</a:t>
            </a:r>
          </a:p>
          <a:p>
            <a:pPr marL="0" lvl="0" indent="0" algn="l" rtl="0">
              <a:spcBef>
                <a:spcPts val="0"/>
              </a:spcBef>
              <a:spcAft>
                <a:spcPts val="0"/>
              </a:spcAft>
              <a:buNone/>
            </a:pPr>
            <a:r>
              <a:rPr lang="en-US" sz="1200" b="1" dirty="0">
                <a:latin typeface="Garamond" panose="02020404030301010803" pitchFamily="18" charset="0"/>
              </a:rPr>
              <a:t>Elements in an ecosystem are interdependent. The health of one element affects that of another and a balance is required for individual and ecosystem health. </a:t>
            </a:r>
          </a:p>
          <a:p>
            <a:pPr marL="457200" lvl="0" indent="-317500" algn="l" rtl="0">
              <a:spcBef>
                <a:spcPts val="0"/>
              </a:spcBef>
              <a:spcAft>
                <a:spcPts val="0"/>
              </a:spcAft>
              <a:buSzPts val="1400"/>
              <a:buChar char="-"/>
            </a:pPr>
            <a:r>
              <a:rPr lang="en-US" sz="1200" dirty="0">
                <a:latin typeface="Garamond" panose="02020404030301010803" pitchFamily="18" charset="0"/>
              </a:rPr>
              <a:t>The plants and animals within a tropical rainforest are interconnected in a complex food web. This web provides a balance between the species such that all of the species can survive with enough food and space. If one species dies out this will impact the food supply of others who in turn may die out. If one species becomes too dominant then other species might be over-hunted by the dominant species, or run out of space or food.</a:t>
            </a:r>
          </a:p>
          <a:p>
            <a:pPr marL="0" lvl="0" indent="0" algn="l" rtl="0">
              <a:spcBef>
                <a:spcPts val="0"/>
              </a:spcBef>
              <a:spcAft>
                <a:spcPts val="0"/>
              </a:spcAft>
              <a:buNone/>
            </a:pPr>
            <a:r>
              <a:rPr lang="en-US" sz="1200" b="1" dirty="0">
                <a:latin typeface="Garamond" panose="02020404030301010803" pitchFamily="18" charset="0"/>
              </a:rPr>
              <a:t>What is good for one element or species is ultimately good for all (because it promotes this balance).</a:t>
            </a:r>
          </a:p>
          <a:p>
            <a:endParaRPr lang="en-US" dirty="0"/>
          </a:p>
        </p:txBody>
      </p:sp>
      <p:sp>
        <p:nvSpPr>
          <p:cNvPr id="4" name="Slide Number Placeholder 3"/>
          <p:cNvSpPr>
            <a:spLocks noGrp="1"/>
          </p:cNvSpPr>
          <p:nvPr>
            <p:ph type="sldNum" sz="quarter" idx="5"/>
          </p:nvPr>
        </p:nvSpPr>
        <p:spPr/>
        <p:txBody>
          <a:bodyPr/>
          <a:lstStyle/>
          <a:p>
            <a:fld id="{52B88ABB-0616-1445-A761-23EBDB10A4F8}" type="slidenum">
              <a:rPr lang="en-US" smtClean="0"/>
              <a:t>12</a:t>
            </a:fld>
            <a:endParaRPr lang="en-US"/>
          </a:p>
        </p:txBody>
      </p:sp>
    </p:spTree>
    <p:extLst>
      <p:ext uri="{BB962C8B-B14F-4D97-AF65-F5344CB8AC3E}">
        <p14:creationId xmlns:p14="http://schemas.microsoft.com/office/powerpoint/2010/main" val="697328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Garamond" panose="02020404030301010803" pitchFamily="18" charset="0"/>
              </a:rPr>
              <a:t>Here the teacher begins to introduce the idea that humans can impact the environment and hence ecosystems around us.</a:t>
            </a:r>
            <a:endParaRPr dirty="0">
              <a:latin typeface="Garamond" panose="02020404030301010803" pitchFamily="18" charset="0"/>
            </a:endParaRPr>
          </a:p>
        </p:txBody>
      </p:sp>
      <p:sp>
        <p:nvSpPr>
          <p:cNvPr id="180" name="Google Shape;18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Garamond" panose="02020404030301010803" pitchFamily="18" charset="0"/>
              </a:rPr>
              <a:t>There are many ways that humans have caused the environment to be out of balance. These include: air pollution (cars and factories), water pollution (runoff from fertilizers and detergents, plastics in the ocean, oil spills) and more broadly global warming and subsequent climate changes. There are numerous examples students might offer or a teacher can discuss. The next slide gives more in-depth on one impact of humans on the balance of the environment. </a:t>
            </a:r>
            <a:endParaRPr dirty="0">
              <a:latin typeface="Garamond" panose="02020404030301010803" pitchFamily="18" charset="0"/>
            </a:endParaRPr>
          </a:p>
        </p:txBody>
      </p:sp>
      <p:sp>
        <p:nvSpPr>
          <p:cNvPr id="187" name="Google Shape;18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Garamond" panose="02020404030301010803" pitchFamily="18" charset="0"/>
              </a:rPr>
              <a:t>On this slide, the teacher can talk about the melting of glaciers due to global warming. </a:t>
            </a:r>
            <a:endParaRPr dirty="0">
              <a:latin typeface="Garamond" panose="02020404030301010803" pitchFamily="18" charset="0"/>
            </a:endParaRPr>
          </a:p>
          <a:p>
            <a:pPr marL="0" lvl="0" indent="0" algn="l" rtl="0">
              <a:spcBef>
                <a:spcPts val="0"/>
              </a:spcBef>
              <a:spcAft>
                <a:spcPts val="0"/>
              </a:spcAft>
              <a:buNone/>
            </a:pPr>
            <a:endParaRPr dirty="0">
              <a:latin typeface="Garamond" panose="02020404030301010803" pitchFamily="18" charset="0"/>
            </a:endParaRPr>
          </a:p>
          <a:p>
            <a:pPr marL="0" lvl="0" indent="0" algn="l" rtl="0">
              <a:spcBef>
                <a:spcPts val="0"/>
              </a:spcBef>
              <a:spcAft>
                <a:spcPts val="0"/>
              </a:spcAft>
              <a:buNone/>
            </a:pPr>
            <a:r>
              <a:rPr lang="en-US" b="1" dirty="0">
                <a:solidFill>
                  <a:srgbClr val="111111"/>
                </a:solidFill>
                <a:highlight>
                  <a:srgbClr val="FFFFFF"/>
                </a:highlight>
                <a:latin typeface="Garamond" panose="02020404030301010803" pitchFamily="18" charset="0"/>
              </a:rPr>
              <a:t>Polar bears: </a:t>
            </a:r>
            <a:r>
              <a:rPr lang="en-US" dirty="0">
                <a:solidFill>
                  <a:srgbClr val="111111"/>
                </a:solidFill>
                <a:highlight>
                  <a:srgbClr val="FFFFFF"/>
                </a:highlight>
                <a:latin typeface="Garamond" panose="02020404030301010803" pitchFamily="18" charset="0"/>
              </a:rPr>
              <a:t>Polar bears give birth and hun</a:t>
            </a:r>
            <a:r>
              <a:rPr lang="en-US" dirty="0">
                <a:highlight>
                  <a:srgbClr val="FFFFFF"/>
                </a:highlight>
                <a:latin typeface="Garamond" panose="02020404030301010803" pitchFamily="18" charset="0"/>
              </a:rPr>
              <a:t>t on </a:t>
            </a:r>
            <a:r>
              <a:rPr lang="en-US" dirty="0">
                <a:highlight>
                  <a:srgbClr val="FFFFFF"/>
                </a:highlight>
                <a:uFill>
                  <a:noFill/>
                </a:uFill>
                <a:latin typeface="Garamond" panose="02020404030301010803" pitchFamily="18" charset="0"/>
                <a:hlinkClick r:id="rId3"/>
              </a:rPr>
              <a:t>sea ice</a:t>
            </a:r>
            <a:r>
              <a:rPr lang="en-US" dirty="0">
                <a:highlight>
                  <a:srgbClr val="FFFFFF"/>
                </a:highlight>
                <a:latin typeface="Garamond" panose="02020404030301010803" pitchFamily="18" charset="0"/>
              </a:rPr>
              <a:t>. They also need sea ice to travel from one region to another. With less sea ice, the female polar bears have less food. This means that mothers and cubs are less likely to survive in the spring and even prior to survival in the spring, less food means decreases the fat stores of females and impacts their ability to have healthy cubs in the spring. </a:t>
            </a:r>
            <a:endParaRPr dirty="0">
              <a:highlight>
                <a:srgbClr val="FFFFFF"/>
              </a:highlight>
              <a:latin typeface="Garamond" panose="02020404030301010803" pitchFamily="18" charset="0"/>
            </a:endParaRPr>
          </a:p>
          <a:p>
            <a:pPr marL="0" lvl="0" indent="0" algn="l" rtl="0">
              <a:spcBef>
                <a:spcPts val="0"/>
              </a:spcBef>
              <a:spcAft>
                <a:spcPts val="0"/>
              </a:spcAft>
              <a:buNone/>
            </a:pPr>
            <a:endParaRPr dirty="0">
              <a:highlight>
                <a:srgbClr val="FFFFFF"/>
              </a:highlight>
              <a:latin typeface="Garamond" panose="02020404030301010803" pitchFamily="18" charset="0"/>
            </a:endParaRPr>
          </a:p>
          <a:p>
            <a:pPr marL="0" lvl="0" indent="0" algn="l" rtl="0">
              <a:spcBef>
                <a:spcPts val="0"/>
              </a:spcBef>
              <a:spcAft>
                <a:spcPts val="0"/>
              </a:spcAft>
              <a:buNone/>
            </a:pPr>
            <a:r>
              <a:rPr lang="en-US" b="1" dirty="0">
                <a:highlight>
                  <a:srgbClr val="FFFFFF"/>
                </a:highlight>
                <a:latin typeface="Garamond" panose="02020404030301010803" pitchFamily="18" charset="0"/>
              </a:rPr>
              <a:t>Ice algae: </a:t>
            </a:r>
            <a:r>
              <a:rPr lang="en-US" dirty="0">
                <a:highlight>
                  <a:srgbClr val="FFFFFF"/>
                </a:highlight>
                <a:latin typeface="Garamond" panose="02020404030301010803" pitchFamily="18" charset="0"/>
              </a:rPr>
              <a:t> Ice algae grow on the underside of sea ice. This algae is more nutritious that other forms of algae found in the sea an essential to the survival of krill, penguins, seals, polar bears, </a:t>
            </a:r>
            <a:r>
              <a:rPr lang="en-US" dirty="0" err="1">
                <a:highlight>
                  <a:srgbClr val="FFFFFF"/>
                </a:highlight>
                <a:latin typeface="Garamond" panose="02020404030301010803" pitchFamily="18" charset="0"/>
              </a:rPr>
              <a:t>adn</a:t>
            </a:r>
            <a:r>
              <a:rPr lang="en-US" dirty="0">
                <a:highlight>
                  <a:srgbClr val="FFFFFF"/>
                </a:highlight>
                <a:latin typeface="Garamond" panose="02020404030301010803" pitchFamily="18" charset="0"/>
              </a:rPr>
              <a:t> blue whales. In fact, 86% of a polar bear’s nutrition comes from a food chain that starts with ice algae.</a:t>
            </a:r>
            <a:endParaRPr dirty="0">
              <a:highlight>
                <a:srgbClr val="FFFFFF"/>
              </a:highlight>
              <a:latin typeface="Garamond" panose="02020404030301010803" pitchFamily="18" charset="0"/>
            </a:endParaRPr>
          </a:p>
          <a:p>
            <a:pPr marL="0" lvl="0" indent="0" algn="l" rtl="0">
              <a:spcBef>
                <a:spcPts val="0"/>
              </a:spcBef>
              <a:spcAft>
                <a:spcPts val="0"/>
              </a:spcAft>
              <a:buNone/>
            </a:pPr>
            <a:endParaRPr dirty="0">
              <a:solidFill>
                <a:srgbClr val="272B2D"/>
              </a:solidFill>
              <a:highlight>
                <a:srgbClr val="FFFFFF"/>
              </a:highlight>
              <a:latin typeface="Garamond" panose="02020404030301010803" pitchFamily="18" charset="0"/>
            </a:endParaRPr>
          </a:p>
          <a:p>
            <a:pPr marL="0" lvl="0" indent="0" algn="l" rtl="0">
              <a:spcBef>
                <a:spcPts val="0"/>
              </a:spcBef>
              <a:spcAft>
                <a:spcPts val="0"/>
              </a:spcAft>
              <a:buNone/>
            </a:pPr>
            <a:r>
              <a:rPr lang="en-US" b="1" dirty="0">
                <a:solidFill>
                  <a:srgbClr val="111111"/>
                </a:solidFill>
                <a:highlight>
                  <a:srgbClr val="FFFFFF"/>
                </a:highlight>
                <a:latin typeface="Garamond" panose="02020404030301010803" pitchFamily="18" charset="0"/>
              </a:rPr>
              <a:t>Walrus:</a:t>
            </a:r>
            <a:r>
              <a:rPr lang="en-US" dirty="0">
                <a:solidFill>
                  <a:srgbClr val="111111"/>
                </a:solidFill>
                <a:highlight>
                  <a:srgbClr val="FFFFFF"/>
                </a:highlight>
                <a:latin typeface="Garamond" panose="02020404030301010803" pitchFamily="18" charset="0"/>
              </a:rPr>
              <a:t> The walrus feeds off clam on the sea floor. The walrus dives from the ice edge down to the bottom of the sea. As the ice edge melts away continental shelves where walrus feed, they will no longer be able to access the sea floor or their clams. Walrus also travel on floating ice in order to access a wider range of area for feeding. This too is compromised by melting of ice.</a:t>
            </a:r>
            <a:endParaRPr dirty="0">
              <a:solidFill>
                <a:srgbClr val="272B2D"/>
              </a:solidFill>
              <a:highlight>
                <a:srgbClr val="FFFFFF"/>
              </a:highlight>
              <a:latin typeface="Garamond" panose="02020404030301010803" pitchFamily="18" charset="0"/>
            </a:endParaRPr>
          </a:p>
          <a:p>
            <a:pPr marL="0" lvl="0" indent="0" algn="l" rtl="0">
              <a:spcBef>
                <a:spcPts val="0"/>
              </a:spcBef>
              <a:spcAft>
                <a:spcPts val="0"/>
              </a:spcAft>
              <a:buNone/>
            </a:pPr>
            <a:endParaRPr dirty="0">
              <a:solidFill>
                <a:srgbClr val="272B2D"/>
              </a:solidFill>
              <a:highlight>
                <a:srgbClr val="FFFFFF"/>
              </a:highlight>
              <a:latin typeface="Garamond" panose="02020404030301010803" pitchFamily="18" charset="0"/>
            </a:endParaRPr>
          </a:p>
          <a:p>
            <a:pPr marL="0" lvl="0" indent="0" algn="l" rtl="0">
              <a:spcBef>
                <a:spcPts val="0"/>
              </a:spcBef>
              <a:spcAft>
                <a:spcPts val="0"/>
              </a:spcAft>
              <a:buNone/>
            </a:pPr>
            <a:endParaRPr dirty="0">
              <a:solidFill>
                <a:srgbClr val="272B2D"/>
              </a:solidFill>
              <a:highlight>
                <a:srgbClr val="FFFFFF"/>
              </a:highlight>
              <a:latin typeface="Garamond" panose="02020404030301010803" pitchFamily="18" charset="0"/>
            </a:endParaRPr>
          </a:p>
          <a:p>
            <a:pPr marL="0" lvl="0" indent="0" algn="l" rtl="0">
              <a:spcBef>
                <a:spcPts val="0"/>
              </a:spcBef>
              <a:spcAft>
                <a:spcPts val="0"/>
              </a:spcAft>
              <a:buNone/>
            </a:pPr>
            <a:r>
              <a:rPr lang="en-US" i="0" u="sng" strike="noStrike" dirty="0">
                <a:solidFill>
                  <a:schemeClr val="dk1"/>
                </a:solidFill>
                <a:latin typeface="Garamond" panose="02020404030301010803" pitchFamily="18" charset="0"/>
                <a:hlinkClick r:id="rId4">
                  <a:extLst>
                    <a:ext uri="{A12FA001-AC4F-418D-AE19-62706E023703}">
                      <ahyp:hlinkClr xmlns:ahyp="http://schemas.microsoft.com/office/drawing/2018/hyperlinkcolor" val="tx"/>
                    </a:ext>
                  </a:extLst>
                </a:hlinkClick>
              </a:rPr>
              <a:t>https://www.thetravel.com/13-alarming-images-of-glaciers-melting-12-people-who-dont-care/</a:t>
            </a:r>
            <a:endParaRPr i="0" u="sng" strike="noStrike" dirty="0">
              <a:solidFill>
                <a:schemeClr val="dk1"/>
              </a:solidFill>
              <a:latin typeface="Garamond" panose="02020404030301010803" pitchFamily="18" charset="0"/>
            </a:endParaRPr>
          </a:p>
          <a:p>
            <a:pPr marL="0" lvl="0" indent="0" algn="l" rtl="0">
              <a:spcBef>
                <a:spcPts val="0"/>
              </a:spcBef>
              <a:spcAft>
                <a:spcPts val="0"/>
              </a:spcAft>
              <a:buNone/>
            </a:pPr>
            <a:endParaRPr i="0" u="sng" strike="noStrike" dirty="0">
              <a:solidFill>
                <a:schemeClr val="dk1"/>
              </a:solidFill>
              <a:latin typeface="Garamond" panose="02020404030301010803" pitchFamily="18" charset="0"/>
            </a:endParaRPr>
          </a:p>
          <a:p>
            <a:pPr marL="0" lvl="0" indent="0" algn="l" rtl="0">
              <a:spcBef>
                <a:spcPts val="0"/>
              </a:spcBef>
              <a:spcAft>
                <a:spcPts val="0"/>
              </a:spcAft>
              <a:buNone/>
            </a:pPr>
            <a:r>
              <a:rPr lang="en-US" dirty="0">
                <a:latin typeface="Garamond" panose="02020404030301010803" pitchFamily="18" charset="0"/>
              </a:rPr>
              <a:t>https://www.greenfacts.org/en/arctic-climate-change/l-2/5-arctic-animals.htm</a:t>
            </a:r>
            <a:endParaRPr dirty="0">
              <a:latin typeface="Garamond" panose="02020404030301010803" pitchFamily="18" charset="0"/>
            </a:endParaRPr>
          </a:p>
          <a:p>
            <a:pPr marL="0" lvl="0" indent="0" algn="l" rtl="0">
              <a:spcBef>
                <a:spcPts val="0"/>
              </a:spcBef>
              <a:spcAft>
                <a:spcPts val="0"/>
              </a:spcAft>
              <a:buNone/>
            </a:pPr>
            <a:endParaRPr dirty="0">
              <a:latin typeface="Garamond" panose="02020404030301010803" pitchFamily="18" charset="0"/>
            </a:endParaRPr>
          </a:p>
          <a:p>
            <a:pPr marL="0" lvl="0" indent="0" algn="l" rtl="0">
              <a:spcBef>
                <a:spcPts val="0"/>
              </a:spcBef>
              <a:spcAft>
                <a:spcPts val="0"/>
              </a:spcAft>
              <a:buNone/>
            </a:pPr>
            <a:r>
              <a:rPr lang="en-US" dirty="0">
                <a:latin typeface="Garamond" panose="02020404030301010803" pitchFamily="18" charset="0"/>
              </a:rPr>
              <a:t>https://www.nwf.org/Home/Magazines/National-Wildlife/2019/Feb-Mar/Animals/Sea-Ice-Algae</a:t>
            </a:r>
            <a:endParaRPr dirty="0">
              <a:latin typeface="Garamond" panose="02020404030301010803" pitchFamily="18" charset="0"/>
            </a:endParaRPr>
          </a:p>
          <a:p>
            <a:pPr marL="0" lvl="0" indent="0" algn="l" rtl="0">
              <a:spcBef>
                <a:spcPts val="0"/>
              </a:spcBef>
              <a:spcAft>
                <a:spcPts val="0"/>
              </a:spcAft>
              <a:buNone/>
            </a:pPr>
            <a:endParaRPr dirty="0">
              <a:latin typeface="Garamond" panose="02020404030301010803" pitchFamily="18" charset="0"/>
            </a:endParaRPr>
          </a:p>
          <a:p>
            <a:pPr marL="0" lvl="0" indent="0" algn="l" rtl="0">
              <a:spcBef>
                <a:spcPts val="0"/>
              </a:spcBef>
              <a:spcAft>
                <a:spcPts val="0"/>
              </a:spcAft>
              <a:buNone/>
            </a:pPr>
            <a:r>
              <a:rPr lang="en-US" dirty="0">
                <a:latin typeface="Garamond" panose="02020404030301010803" pitchFamily="18" charset="0"/>
              </a:rPr>
              <a:t>https://eportfolios.macaulay.cuny.edu/climatechange/effects-on-polar-bears/</a:t>
            </a:r>
            <a:endParaRPr dirty="0">
              <a:latin typeface="Garamond" panose="02020404030301010803" pitchFamily="18" charset="0"/>
            </a:endParaRPr>
          </a:p>
          <a:p>
            <a:pPr marL="0" lvl="0" indent="0" algn="l" rtl="0">
              <a:spcBef>
                <a:spcPts val="0"/>
              </a:spcBef>
              <a:spcAft>
                <a:spcPts val="0"/>
              </a:spcAft>
              <a:buNone/>
            </a:pPr>
            <a:endParaRPr b="0" dirty="0">
              <a:latin typeface="Garamond" panose="02020404030301010803" pitchFamily="18" charset="0"/>
            </a:endParaRPr>
          </a:p>
          <a:p>
            <a:pPr marL="0" lvl="0" indent="0" algn="l" rtl="0">
              <a:spcBef>
                <a:spcPts val="0"/>
              </a:spcBef>
              <a:spcAft>
                <a:spcPts val="0"/>
              </a:spcAft>
              <a:buNone/>
            </a:pPr>
            <a:br>
              <a:rPr lang="en-US" dirty="0">
                <a:latin typeface="Garamond" panose="02020404030301010803" pitchFamily="18" charset="0"/>
              </a:rPr>
            </a:br>
            <a:endParaRPr dirty="0">
              <a:latin typeface="Garamond" panose="02020404030301010803" pitchFamily="18" charset="0"/>
            </a:endParaRPr>
          </a:p>
        </p:txBody>
      </p:sp>
      <p:sp>
        <p:nvSpPr>
          <p:cNvPr id="195" name="Google Shape;19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5" name="Google Shape;20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d69e5d69a4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d69e5d69a4_0_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Garamond" panose="02020404030301010803" pitchFamily="18" charset="0"/>
              </a:rPr>
              <a:t>Asian carp are an example of an invasive species humans have introduced into ecosystems where they don’t naturally occur. These fish were brought to North American in the 1970s to eat algae in aquaculture ponds and have since escaped. They have been found in the Mississippi and Illinois River and are migrating towards Lake Michigan. These carp are voracious eaters and could easily overtake the natural ecosystem of Lake Michigan, eating the food supply of the native fish and crowding native fish out of their habitat. In addition, these fish can also harm boaters. Vibrations from boat propellers can cause the silver carp to jump as high as five feet out of the water.  (</a:t>
            </a:r>
            <a:r>
              <a:rPr lang="en-US" u="sng" dirty="0">
                <a:solidFill>
                  <a:schemeClr val="hlink"/>
                </a:solidFill>
                <a:latin typeface="Garamond" panose="02020404030301010803" pitchFamily="18" charset="0"/>
                <a:hlinkClick r:id="rId3"/>
              </a:rPr>
              <a:t>https://www.michigan.gov/documents/dnr/asian_carp_brochure-smaller_388343_7.pdf</a:t>
            </a:r>
            <a:r>
              <a:rPr lang="en-US" dirty="0">
                <a:latin typeface="Garamond" panose="02020404030301010803" pitchFamily="18" charset="0"/>
              </a:rPr>
              <a:t>)</a:t>
            </a:r>
            <a:endParaRPr dirty="0">
              <a:latin typeface="Garamond" panose="02020404030301010803" pitchFamily="18" charset="0"/>
            </a:endParaRPr>
          </a:p>
          <a:p>
            <a:pPr marL="0" lvl="0" indent="0" algn="l" rtl="0">
              <a:spcBef>
                <a:spcPts val="0"/>
              </a:spcBef>
              <a:spcAft>
                <a:spcPts val="0"/>
              </a:spcAft>
              <a:buNone/>
            </a:pPr>
            <a:endParaRPr dirty="0"/>
          </a:p>
          <a:p>
            <a:pPr marL="0" lvl="0" indent="0" algn="l" rtl="0">
              <a:spcBef>
                <a:spcPts val="0"/>
              </a:spcBef>
              <a:spcAft>
                <a:spcPts val="0"/>
              </a:spcAft>
              <a:buNone/>
            </a:pPr>
            <a:r>
              <a:rPr lang="en-US" dirty="0"/>
              <a:t>	</a:t>
            </a:r>
            <a:endParaRPr dirty="0"/>
          </a:p>
        </p:txBody>
      </p:sp>
      <p:sp>
        <p:nvSpPr>
          <p:cNvPr id="213" name="Google Shape;213;gd69e5d69a4_0_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Garamond" panose="02020404030301010803" pitchFamily="18" charset="0"/>
              </a:rPr>
              <a:t>On this slide the teacher can begin to introduce ways that humans can work to repair or sustain natural ecosystems. In this example, honeysuckle has overgrown a wooded area in northern Illinois. This invasive plant has overtaken the space and nutrients such that the native plants are not thriving. Humans came into this area to clear the invasive plant. As the students can see in the picture on the right, once the honeysuckle was removed, the native wildflowers and young trees are now able to grow again.</a:t>
            </a:r>
            <a:endParaRPr dirty="0">
              <a:latin typeface="Garamond" panose="02020404030301010803" pitchFamily="18" charset="0"/>
            </a:endParaRPr>
          </a:p>
          <a:p>
            <a:pPr marL="0" lvl="0" indent="0" algn="l" rtl="0">
              <a:spcBef>
                <a:spcPts val="0"/>
              </a:spcBef>
              <a:spcAft>
                <a:spcPts val="0"/>
              </a:spcAft>
              <a:buNone/>
            </a:pPr>
            <a:endParaRPr dirty="0">
              <a:latin typeface="Garamond" panose="02020404030301010803" pitchFamily="18" charset="0"/>
            </a:endParaRPr>
          </a:p>
          <a:p>
            <a:pPr marL="0" lvl="0" indent="0" algn="l" rtl="0">
              <a:spcBef>
                <a:spcPts val="0"/>
              </a:spcBef>
              <a:spcAft>
                <a:spcPts val="0"/>
              </a:spcAft>
              <a:buNone/>
            </a:pPr>
            <a:r>
              <a:rPr lang="en-US" sz="1200" i="1" dirty="0">
                <a:solidFill>
                  <a:schemeClr val="dk1"/>
                </a:solidFill>
                <a:latin typeface="Garamond" panose="02020404030301010803" pitchFamily="18" charset="0"/>
              </a:rPr>
              <a:t>Photos courtesy of the Forest Preserve District of DuPage County</a:t>
            </a:r>
            <a:r>
              <a:rPr lang="en-US" sz="1200" i="0" dirty="0">
                <a:solidFill>
                  <a:schemeClr val="dk1"/>
                </a:solidFill>
                <a:latin typeface="Garamond" panose="02020404030301010803" pitchFamily="18" charset="0"/>
              </a:rPr>
              <a:t>.</a:t>
            </a:r>
            <a:endParaRPr dirty="0">
              <a:latin typeface="Garamond" panose="02020404030301010803" pitchFamily="18" charset="0"/>
            </a:endParaRPr>
          </a:p>
          <a:p>
            <a:pPr marL="0" lvl="0" indent="0" algn="l" rtl="0">
              <a:spcBef>
                <a:spcPts val="0"/>
              </a:spcBef>
              <a:spcAft>
                <a:spcPts val="0"/>
              </a:spcAft>
              <a:buClr>
                <a:schemeClr val="dk1"/>
              </a:buClr>
              <a:buFont typeface="Arial"/>
              <a:buNone/>
            </a:pPr>
            <a:r>
              <a:rPr lang="en-US" dirty="0">
                <a:solidFill>
                  <a:srgbClr val="597F77"/>
                </a:solidFill>
                <a:latin typeface="Garamond" panose="02020404030301010803" pitchFamily="18" charset="0"/>
              </a:rPr>
              <a:t>https://www.ilhipp.org/stop-the-spread.html</a:t>
            </a:r>
            <a:endParaRPr dirty="0">
              <a:latin typeface="Garamond" panose="02020404030301010803" pitchFamily="18" charset="0"/>
            </a:endParaRPr>
          </a:p>
        </p:txBody>
      </p:sp>
      <p:sp>
        <p:nvSpPr>
          <p:cNvPr id="227" name="Google Shape;22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d69e5d69a4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latin typeface="Garamond"/>
                <a:ea typeface="Garamond"/>
                <a:cs typeface="Garamond"/>
                <a:sym typeface="Garamond"/>
              </a:rPr>
              <a:t>The teacher reminds students that in the unit pre-assessment they were asked to reflect on what it means to flourish and explains that today the class will explore the general concept of flourishing by taking a closer look at how different natural ecosystems function and what it takes for them to flourish.</a:t>
            </a:r>
            <a:endParaRPr dirty="0"/>
          </a:p>
        </p:txBody>
      </p:sp>
      <p:sp>
        <p:nvSpPr>
          <p:cNvPr id="117" name="Google Shape;117;gd69e5d69a4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Garamond" panose="02020404030301010803" pitchFamily="18" charset="0"/>
              </a:rPr>
              <a:t>On this slide, the teacher can provide some more examples of ways that humans are creatively sustaining ecosystems that have previously been disrupted by human behavior (e.g. building highways). The picture on the left is a natural bridge created in Singapore to allow the native animals to traverse their normal habitat. When humans build highways, cities, neighborhoods, etc. they segment the natural habitat of animals, cutting off populations from one another, decreasing biodiversity and even leading to the extinction of some species. Some species may lose genetic diversity when forced to mate within a smaller gene pool. Others may lose their source of food. Others may be killed when trying to cross busy highways or roads.</a:t>
            </a:r>
            <a:endParaRPr dirty="0">
              <a:latin typeface="Garamond" panose="02020404030301010803" pitchFamily="18" charset="0"/>
            </a:endParaRPr>
          </a:p>
          <a:p>
            <a:pPr marL="0" lvl="0" indent="0" algn="l" rtl="0">
              <a:spcBef>
                <a:spcPts val="0"/>
              </a:spcBef>
              <a:spcAft>
                <a:spcPts val="0"/>
              </a:spcAft>
              <a:buNone/>
            </a:pPr>
            <a:endParaRPr dirty="0">
              <a:latin typeface="Garamond" panose="02020404030301010803" pitchFamily="18" charset="0"/>
            </a:endParaRPr>
          </a:p>
          <a:p>
            <a:pPr marL="0" lvl="0" indent="0" algn="l" rtl="0">
              <a:spcBef>
                <a:spcPts val="0"/>
              </a:spcBef>
              <a:spcAft>
                <a:spcPts val="0"/>
              </a:spcAft>
              <a:buNone/>
            </a:pPr>
            <a:r>
              <a:rPr lang="en-US" dirty="0">
                <a:latin typeface="Garamond" panose="02020404030301010803" pitchFamily="18" charset="0"/>
              </a:rPr>
              <a:t>The picture on the right is from Christmas Island. Christmas Island is an Australian territory in the Indian Ocean. Sometime around the months of September to January, millions of red crabs migrate across the island to the ocean to mate. Human development on the island has disrupted this normal migration of the red crabs. In order to facilitate the migration of the red crabs, humans have created bridges, underground tunnels, and elaborate fencing systems to direct the crabs safely to the ocean. </a:t>
            </a:r>
            <a:endParaRPr dirty="0">
              <a:latin typeface="Garamond" panose="02020404030301010803" pitchFamily="18" charset="0"/>
            </a:endParaRPr>
          </a:p>
          <a:p>
            <a:pPr marL="0" lvl="0" indent="0" algn="l" rtl="0">
              <a:spcBef>
                <a:spcPts val="0"/>
              </a:spcBef>
              <a:spcAft>
                <a:spcPts val="0"/>
              </a:spcAft>
              <a:buNone/>
            </a:pPr>
            <a:endParaRPr dirty="0">
              <a:latin typeface="Garamond" panose="02020404030301010803" pitchFamily="18" charset="0"/>
            </a:endParaRPr>
          </a:p>
          <a:p>
            <a:pPr marL="0" lvl="0" indent="0" algn="l" rtl="0">
              <a:spcBef>
                <a:spcPts val="0"/>
              </a:spcBef>
              <a:spcAft>
                <a:spcPts val="0"/>
              </a:spcAft>
              <a:buNone/>
            </a:pPr>
            <a:r>
              <a:rPr lang="en-US" dirty="0">
                <a:latin typeface="Garamond" panose="02020404030301010803" pitchFamily="18" charset="0"/>
              </a:rPr>
              <a:t>Humans across the globe are creating these structures for antelope in Wyoming, deer and coyote in Washington, grizzly bears, elk, deer, moose, cougars, and black bears in Canada, elephants in Kenya, squirrels in Australia, etc.</a:t>
            </a:r>
            <a:endParaRPr dirty="0">
              <a:latin typeface="Garamond" panose="02020404030301010803" pitchFamily="18" charset="0"/>
            </a:endParaRPr>
          </a:p>
          <a:p>
            <a:pPr marL="0" lvl="0" indent="0" algn="l" rtl="0">
              <a:spcBef>
                <a:spcPts val="0"/>
              </a:spcBef>
              <a:spcAft>
                <a:spcPts val="0"/>
              </a:spcAft>
              <a:buNone/>
            </a:pPr>
            <a:endParaRPr dirty="0">
              <a:latin typeface="Garamond" panose="02020404030301010803" pitchFamily="18" charset="0"/>
            </a:endParaRPr>
          </a:p>
          <a:p>
            <a:pPr marL="0" lvl="0" indent="0" algn="l" rtl="0">
              <a:spcBef>
                <a:spcPts val="0"/>
              </a:spcBef>
              <a:spcAft>
                <a:spcPts val="0"/>
              </a:spcAft>
              <a:buNone/>
            </a:pPr>
            <a:r>
              <a:rPr lang="en-US" sz="1450" dirty="0">
                <a:solidFill>
                  <a:srgbClr val="333333"/>
                </a:solidFill>
                <a:highlight>
                  <a:srgbClr val="FFFFFF"/>
                </a:highlight>
                <a:latin typeface="Garamond" panose="02020404030301010803" pitchFamily="18" charset="0"/>
                <a:ea typeface="Georgia"/>
                <a:cs typeface="Georgia"/>
                <a:sym typeface="Georgia"/>
              </a:rPr>
              <a:t>https://allthatsinteresting.com/animal-bridges-wildlife-crossings</a:t>
            </a:r>
            <a:endParaRPr sz="1450" dirty="0">
              <a:solidFill>
                <a:srgbClr val="333333"/>
              </a:solidFill>
              <a:highlight>
                <a:srgbClr val="FFFFFF"/>
              </a:highlight>
              <a:latin typeface="Garamond" panose="02020404030301010803" pitchFamily="18" charset="0"/>
              <a:ea typeface="Georgia"/>
              <a:cs typeface="Georgia"/>
              <a:sym typeface="Georgia"/>
            </a:endParaRPr>
          </a:p>
          <a:p>
            <a:pPr marL="0" lvl="0" indent="0" algn="l" rtl="0">
              <a:spcBef>
                <a:spcPts val="0"/>
              </a:spcBef>
              <a:spcAft>
                <a:spcPts val="0"/>
              </a:spcAft>
              <a:buNone/>
            </a:pPr>
            <a:r>
              <a:rPr lang="en-US" sz="1450" dirty="0">
                <a:solidFill>
                  <a:srgbClr val="333333"/>
                </a:solidFill>
                <a:highlight>
                  <a:srgbClr val="FFFFFF"/>
                </a:highlight>
                <a:latin typeface="Garamond" panose="02020404030301010803" pitchFamily="18" charset="0"/>
                <a:ea typeface="Georgia"/>
                <a:cs typeface="Georgia"/>
                <a:sym typeface="Georgia"/>
              </a:rPr>
              <a:t>https://parksaustralia.gov.au/christmas/discover/highlights/red-crab-migration/</a:t>
            </a:r>
            <a:endParaRPr sz="1450" dirty="0">
              <a:solidFill>
                <a:srgbClr val="333333"/>
              </a:solidFill>
              <a:highlight>
                <a:srgbClr val="FFFFFF"/>
              </a:highlight>
              <a:latin typeface="Garamond" panose="02020404030301010803" pitchFamily="18" charset="0"/>
              <a:ea typeface="Georgia"/>
              <a:cs typeface="Georgia"/>
              <a:sym typeface="Georgia"/>
            </a:endParaRPr>
          </a:p>
          <a:p>
            <a:pPr marL="0" lvl="0" indent="0" algn="l" rtl="0">
              <a:spcBef>
                <a:spcPts val="0"/>
              </a:spcBef>
              <a:spcAft>
                <a:spcPts val="0"/>
              </a:spcAft>
              <a:buNone/>
            </a:pPr>
            <a:r>
              <a:rPr lang="en-US" sz="1450" u="sng" dirty="0">
                <a:solidFill>
                  <a:schemeClr val="hlink"/>
                </a:solidFill>
                <a:highlight>
                  <a:srgbClr val="FFFFFF"/>
                </a:highlight>
                <a:latin typeface="Garamond" panose="02020404030301010803" pitchFamily="18" charset="0"/>
                <a:ea typeface="Georgia"/>
                <a:cs typeface="Georgia"/>
                <a:sym typeface="Georgia"/>
                <a:hlinkClick r:id="rId3"/>
              </a:rPr>
              <a:t>https://www.nationalgeographic.com/animals/article/wildlife-overpasses-underpasses-make-animals-people-safer</a:t>
            </a:r>
            <a:r>
              <a:rPr lang="en-US" sz="1450" dirty="0">
                <a:solidFill>
                  <a:srgbClr val="333333"/>
                </a:solidFill>
                <a:highlight>
                  <a:srgbClr val="FFFFFF"/>
                </a:highlight>
                <a:latin typeface="Garamond" panose="02020404030301010803" pitchFamily="18" charset="0"/>
                <a:ea typeface="Georgia"/>
                <a:cs typeface="Georgia"/>
                <a:sym typeface="Georgia"/>
              </a:rPr>
              <a:t>?</a:t>
            </a:r>
            <a:endParaRPr sz="1450" dirty="0">
              <a:solidFill>
                <a:srgbClr val="333333"/>
              </a:solidFill>
              <a:highlight>
                <a:srgbClr val="FFFFFF"/>
              </a:highlight>
              <a:latin typeface="Garamond" panose="02020404030301010803" pitchFamily="18" charset="0"/>
              <a:ea typeface="Georgia"/>
              <a:cs typeface="Georgia"/>
              <a:sym typeface="Georgia"/>
            </a:endParaRPr>
          </a:p>
          <a:p>
            <a:pPr marL="0" lvl="0" indent="0" algn="l" rtl="0">
              <a:spcBef>
                <a:spcPts val="0"/>
              </a:spcBef>
              <a:spcAft>
                <a:spcPts val="0"/>
              </a:spcAft>
              <a:buNone/>
            </a:pPr>
            <a:endParaRPr sz="1450" dirty="0">
              <a:solidFill>
                <a:srgbClr val="333333"/>
              </a:solidFill>
              <a:highlight>
                <a:srgbClr val="FFFFFF"/>
              </a:highlight>
              <a:latin typeface="Garamond" panose="02020404030301010803" pitchFamily="18" charset="0"/>
              <a:ea typeface="Georgia"/>
              <a:cs typeface="Georgia"/>
              <a:sym typeface="Georgia"/>
            </a:endParaRPr>
          </a:p>
          <a:p>
            <a:pPr marL="0" lvl="0" indent="0" algn="l" rtl="0">
              <a:spcBef>
                <a:spcPts val="0"/>
              </a:spcBef>
              <a:spcAft>
                <a:spcPts val="0"/>
              </a:spcAft>
              <a:buNone/>
            </a:pPr>
            <a:endParaRPr sz="1450" dirty="0">
              <a:solidFill>
                <a:srgbClr val="333333"/>
              </a:solidFill>
              <a:highlight>
                <a:srgbClr val="FFFFFF"/>
              </a:highlight>
              <a:latin typeface="Georgia"/>
              <a:ea typeface="Georgia"/>
              <a:cs typeface="Georgia"/>
              <a:sym typeface="Georgia"/>
            </a:endParaRPr>
          </a:p>
        </p:txBody>
      </p:sp>
      <p:sp>
        <p:nvSpPr>
          <p:cNvPr id="233" name="Google Shape;23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Garamond" panose="02020404030301010803" pitchFamily="18" charset="0"/>
              </a:rPr>
              <a:t>The teacher should point out to students that two generalizations about human interaction can be made based on the discussion about human influence on ecosystems. </a:t>
            </a:r>
            <a:endParaRPr dirty="0">
              <a:latin typeface="Garamond" panose="02020404030301010803" pitchFamily="18" charset="0"/>
            </a:endParaRPr>
          </a:p>
          <a:p>
            <a:pPr marL="0" lvl="0" indent="0" algn="l" rtl="0">
              <a:spcBef>
                <a:spcPts val="0"/>
              </a:spcBef>
              <a:spcAft>
                <a:spcPts val="0"/>
              </a:spcAft>
              <a:buNone/>
            </a:pPr>
            <a:endParaRPr dirty="0">
              <a:latin typeface="Garamond" panose="02020404030301010803" pitchFamily="18" charset="0"/>
            </a:endParaRPr>
          </a:p>
          <a:p>
            <a:pPr marL="0" lvl="0" indent="0" algn="l" rtl="0">
              <a:spcBef>
                <a:spcPts val="0"/>
              </a:spcBef>
              <a:spcAft>
                <a:spcPts val="0"/>
              </a:spcAft>
              <a:buNone/>
            </a:pPr>
            <a:r>
              <a:rPr lang="en-US" dirty="0">
                <a:latin typeface="Garamond" panose="02020404030301010803" pitchFamily="18" charset="0"/>
              </a:rPr>
              <a:t>Firstly, a person’s actions outlast him or her. Human actions have consequences and impacts that extend beyond the timeframe of the particular decision but can also extend beyond even the individual person’s lifetime. For example, consider those who are no longer living on the earth but have contributed to carbon emissions, the global warming of the planet, and the melting of glaciers. </a:t>
            </a:r>
            <a:endParaRPr dirty="0">
              <a:latin typeface="Garamond" panose="02020404030301010803" pitchFamily="18" charset="0"/>
            </a:endParaRPr>
          </a:p>
          <a:p>
            <a:pPr marL="0" lvl="0" indent="0" algn="l" rtl="0">
              <a:spcBef>
                <a:spcPts val="0"/>
              </a:spcBef>
              <a:spcAft>
                <a:spcPts val="0"/>
              </a:spcAft>
              <a:buNone/>
            </a:pPr>
            <a:endParaRPr dirty="0">
              <a:latin typeface="Garamond" panose="02020404030301010803" pitchFamily="18" charset="0"/>
            </a:endParaRPr>
          </a:p>
          <a:p>
            <a:pPr marL="0" lvl="0" indent="0" algn="l" rtl="0">
              <a:spcBef>
                <a:spcPts val="0"/>
              </a:spcBef>
              <a:spcAft>
                <a:spcPts val="0"/>
              </a:spcAft>
              <a:buNone/>
            </a:pPr>
            <a:r>
              <a:rPr lang="en-US" dirty="0">
                <a:latin typeface="Garamond" panose="02020404030301010803" pitchFamily="18" charset="0"/>
              </a:rPr>
              <a:t>Secondly, effects from individual decisions of the same person and/or effects from multiple different individuals have a collective impact on ecosystems. This can be seen in the example of the crab bridge (and other bridges and tunnels) around Christmas Island that allow the crabs to migrate to the ocean. Think of the numerous different individuals that would have been a part of identifying the problem for the crabs, brainstorming solutions, obtaining permits to create the structures, those who designed the structures, and those who built the structures all in order that the crabs can successfully migrate to the ocean without harm from human roads and traffic.</a:t>
            </a:r>
            <a:endParaRPr dirty="0">
              <a:latin typeface="Garamond" panose="02020404030301010803" pitchFamily="18" charset="0"/>
            </a:endParaRPr>
          </a:p>
          <a:p>
            <a:pPr marL="0" lvl="0" indent="0" algn="l" rtl="0">
              <a:spcBef>
                <a:spcPts val="0"/>
              </a:spcBef>
              <a:spcAft>
                <a:spcPts val="0"/>
              </a:spcAft>
              <a:buNone/>
            </a:pPr>
            <a:endParaRPr dirty="0">
              <a:latin typeface="Garamond" panose="02020404030301010803" pitchFamily="18" charset="0"/>
            </a:endParaRPr>
          </a:p>
          <a:p>
            <a:pPr marL="0" lvl="0" indent="0" algn="l" rtl="0">
              <a:spcBef>
                <a:spcPts val="0"/>
              </a:spcBef>
              <a:spcAft>
                <a:spcPts val="0"/>
              </a:spcAft>
              <a:buNone/>
            </a:pPr>
            <a:r>
              <a:rPr lang="en-US" dirty="0">
                <a:latin typeface="Garamond" panose="02020404030301010803" pitchFamily="18" charset="0"/>
              </a:rPr>
              <a:t>These generalizations about human interactions is not only true of human interactions with ecosystems but is also true of human interactions with other humans and within human communities. This is important to understand as the unit progresses but also for students to remember generally as they make decisions throughout their lifetime.</a:t>
            </a:r>
            <a:endParaRPr dirty="0">
              <a:latin typeface="Garamond" panose="02020404030301010803" pitchFamily="18" charset="0"/>
            </a:endParaRPr>
          </a:p>
        </p:txBody>
      </p:sp>
      <p:sp>
        <p:nvSpPr>
          <p:cNvPr id="240" name="Google Shape;2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69e5d69a4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Garamond" panose="02020404030301010803" pitchFamily="18" charset="0"/>
              </a:rPr>
              <a:t>Now the teacher should shift from a focus on natural ecosystems to human ecosystems or human communities. The teacher can use this question and the next slide to help students transition to thinking about human communities.</a:t>
            </a:r>
            <a:endParaRPr dirty="0">
              <a:latin typeface="Garamond" panose="02020404030301010803" pitchFamily="18" charset="0"/>
            </a:endParaRPr>
          </a:p>
        </p:txBody>
      </p:sp>
      <p:sp>
        <p:nvSpPr>
          <p:cNvPr id="246" name="Google Shape;246;gd69e5d69a4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aramond" panose="02020404030301010803" pitchFamily="18" charset="0"/>
              </a:rPr>
              <a:t>The teacher can remind the students about the features of a flourishing natural ecosystem and challenge the students to consider how these features might be similar or different in a human community. Give the students plenty of time to make connections on their own as they begin to contemplate the complexities of flourishing in human communities. </a:t>
            </a:r>
          </a:p>
          <a:p>
            <a:endParaRPr lang="en-US" dirty="0"/>
          </a:p>
        </p:txBody>
      </p:sp>
      <p:sp>
        <p:nvSpPr>
          <p:cNvPr id="4" name="Slide Number Placeholder 3"/>
          <p:cNvSpPr>
            <a:spLocks noGrp="1"/>
          </p:cNvSpPr>
          <p:nvPr>
            <p:ph type="sldNum" sz="quarter" idx="5"/>
          </p:nvPr>
        </p:nvSpPr>
        <p:spPr/>
        <p:txBody>
          <a:bodyPr/>
          <a:lstStyle/>
          <a:p>
            <a:fld id="{52B88ABB-0616-1445-A761-23EBDB10A4F8}" type="slidenum">
              <a:rPr lang="en-US" smtClean="0"/>
              <a:t>23</a:t>
            </a:fld>
            <a:endParaRPr lang="en-US"/>
          </a:p>
        </p:txBody>
      </p:sp>
    </p:spTree>
    <p:extLst>
      <p:ext uri="{BB962C8B-B14F-4D97-AF65-F5344CB8AC3E}">
        <p14:creationId xmlns:p14="http://schemas.microsoft.com/office/powerpoint/2010/main" val="4076127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Garamond" panose="02020404030301010803" pitchFamily="18" charset="0"/>
              </a:rPr>
              <a:t>The table has suggestions for what students might say about the human community as related to a natural ecosystem. The students don’t have to have proficient knowledge of a human community at this point. The teacher can remind them that this is what they will be exploring over the next few lessons. </a:t>
            </a:r>
          </a:p>
          <a:p>
            <a:pPr marL="0" lvl="0" indent="0" algn="l" rtl="0">
              <a:spcBef>
                <a:spcPts val="0"/>
              </a:spcBef>
              <a:spcAft>
                <a:spcPts val="0"/>
              </a:spcAft>
              <a:buNone/>
            </a:pPr>
            <a:endParaRPr lang="en-US" dirty="0">
              <a:latin typeface="Garamond" panose="02020404030301010803" pitchFamily="18" charset="0"/>
            </a:endParaRPr>
          </a:p>
          <a:p>
            <a:pPr marL="0" lvl="0" indent="0" algn="l" rtl="0">
              <a:spcBef>
                <a:spcPts val="0"/>
              </a:spcBef>
              <a:spcAft>
                <a:spcPts val="0"/>
              </a:spcAft>
              <a:buNone/>
            </a:pPr>
            <a:r>
              <a:rPr lang="en-US" dirty="0">
                <a:latin typeface="Garamond" panose="02020404030301010803" pitchFamily="18" charset="0"/>
              </a:rPr>
              <a:t>Note that the first entry for the human community references the uniqueness of each individual person. This is related to the concept of human dignity. Each individual person is an unrepeatable gift from God, made in the image and likeness of God, and should be treated with the utmost love and respect. The last entry for the human community may be the most difficult for students to comprehend at this time. As students continue to learn about the common good, this concept of the interrelatedness of individual good and group good will be reinforced.</a:t>
            </a:r>
          </a:p>
          <a:p>
            <a:endParaRPr lang="en-US" dirty="0"/>
          </a:p>
        </p:txBody>
      </p:sp>
      <p:sp>
        <p:nvSpPr>
          <p:cNvPr id="4" name="Slide Number Placeholder 3"/>
          <p:cNvSpPr>
            <a:spLocks noGrp="1"/>
          </p:cNvSpPr>
          <p:nvPr>
            <p:ph type="sldNum" sz="quarter" idx="5"/>
          </p:nvPr>
        </p:nvSpPr>
        <p:spPr/>
        <p:txBody>
          <a:bodyPr/>
          <a:lstStyle/>
          <a:p>
            <a:fld id="{52B88ABB-0616-1445-A761-23EBDB10A4F8}" type="slidenum">
              <a:rPr lang="en-US" smtClean="0"/>
              <a:t>24</a:t>
            </a:fld>
            <a:endParaRPr lang="en-US"/>
          </a:p>
        </p:txBody>
      </p:sp>
    </p:spTree>
    <p:extLst>
      <p:ext uri="{BB962C8B-B14F-4D97-AF65-F5344CB8AC3E}">
        <p14:creationId xmlns:p14="http://schemas.microsoft.com/office/powerpoint/2010/main" val="3545736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latin typeface="Garamond" panose="02020404030301010803" pitchFamily="18" charset="0"/>
                <a:ea typeface="Garamond"/>
                <a:cs typeface="Garamond"/>
                <a:sym typeface="Garamond"/>
              </a:rPr>
              <a:t>Humans not only have the ability to impact natural ecosystems but also have the capacity to reflect on their actions and make corrections. The teacher will want to point out that humans are a unique type of animal,  characterized by unity of body </a:t>
            </a:r>
            <a:r>
              <a:rPr lang="en-US" i="1" dirty="0">
                <a:latin typeface="Garamond" panose="02020404030301010803" pitchFamily="18" charset="0"/>
                <a:ea typeface="Garamond"/>
                <a:cs typeface="Garamond"/>
                <a:sym typeface="Garamond"/>
              </a:rPr>
              <a:t>and</a:t>
            </a:r>
            <a:r>
              <a:rPr lang="en-US" dirty="0">
                <a:latin typeface="Garamond" panose="02020404030301010803" pitchFamily="18" charset="0"/>
                <a:ea typeface="Garamond"/>
                <a:cs typeface="Garamond"/>
                <a:sym typeface="Garamond"/>
              </a:rPr>
              <a:t> soul This means that we have both material needs that must be met -- food, water, shelter, etc., -- and also non-material needs -- loving and just relationships, the pursuit of meaning and truth, an acknowledgment of dignity, etc. -- that must be met in order to flourish. Unlike other animals, even animals who order their environment in highly complex ways, human beings, human beings not only order our communities, but we can also reflect on the meaning of order itself and on how a well ordered and just community ought to function. </a:t>
            </a:r>
            <a:endParaRPr lang="en-US" dirty="0">
              <a:solidFill>
                <a:srgbClr val="597F77"/>
              </a:solidFill>
              <a:latin typeface="Garamond" panose="02020404030301010803" pitchFamily="18" charset="0"/>
            </a:endParaRPr>
          </a:p>
          <a:p>
            <a:endParaRPr lang="en-US" dirty="0"/>
          </a:p>
        </p:txBody>
      </p:sp>
      <p:sp>
        <p:nvSpPr>
          <p:cNvPr id="4" name="Slide Number Placeholder 3"/>
          <p:cNvSpPr>
            <a:spLocks noGrp="1"/>
          </p:cNvSpPr>
          <p:nvPr>
            <p:ph type="sldNum" sz="quarter" idx="5"/>
          </p:nvPr>
        </p:nvSpPr>
        <p:spPr/>
        <p:txBody>
          <a:bodyPr/>
          <a:lstStyle/>
          <a:p>
            <a:fld id="{52B88ABB-0616-1445-A761-23EBDB10A4F8}" type="slidenum">
              <a:rPr lang="en-US" smtClean="0"/>
              <a:t>25</a:t>
            </a:fld>
            <a:endParaRPr lang="en-US"/>
          </a:p>
        </p:txBody>
      </p:sp>
    </p:spTree>
    <p:extLst>
      <p:ext uri="{BB962C8B-B14F-4D97-AF65-F5344CB8AC3E}">
        <p14:creationId xmlns:p14="http://schemas.microsoft.com/office/powerpoint/2010/main" val="504918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teacher can use this slide to wrap up the lesson. In the next lesson students will begin to learn about the critical attributes of the common good through pairs of examples. At the end of the lesson students should complete a 3-2-1 exit ticket as explained on the slide.</a:t>
            </a:r>
          </a:p>
        </p:txBody>
      </p:sp>
      <p:sp>
        <p:nvSpPr>
          <p:cNvPr id="4" name="Slide Number Placeholder 3"/>
          <p:cNvSpPr>
            <a:spLocks noGrp="1"/>
          </p:cNvSpPr>
          <p:nvPr>
            <p:ph type="sldNum" sz="quarter" idx="5"/>
          </p:nvPr>
        </p:nvSpPr>
        <p:spPr/>
        <p:txBody>
          <a:bodyPr/>
          <a:lstStyle/>
          <a:p>
            <a:fld id="{52B88ABB-0616-1445-A761-23EBDB10A4F8}" type="slidenum">
              <a:rPr lang="en-US" smtClean="0"/>
              <a:t>26</a:t>
            </a:fld>
            <a:endParaRPr lang="en-US"/>
          </a:p>
        </p:txBody>
      </p:sp>
    </p:spTree>
    <p:extLst>
      <p:ext uri="{BB962C8B-B14F-4D97-AF65-F5344CB8AC3E}">
        <p14:creationId xmlns:p14="http://schemas.microsoft.com/office/powerpoint/2010/main" val="1845718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Silence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88ABB-0616-1445-A761-23EBDB10A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648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88ABB-0616-1445-A761-23EBDB10A4F8}" type="slidenum">
              <a:rPr lang="en-US" smtClean="0"/>
              <a:t>28</a:t>
            </a:fld>
            <a:endParaRPr lang="en-US"/>
          </a:p>
        </p:txBody>
      </p:sp>
    </p:spTree>
    <p:extLst>
      <p:ext uri="{BB962C8B-B14F-4D97-AF65-F5344CB8AC3E}">
        <p14:creationId xmlns:p14="http://schemas.microsoft.com/office/powerpoint/2010/main" val="592767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e57db19b76_2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ge57db19b76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Garamond" panose="02020404030301010803" pitchFamily="18" charset="0"/>
              </a:rPr>
              <a:t>The teacher should take the opportunity to provide students with a basic outline of the unit before they start. This will allow students to know from the beginning what they are doing, why they are doing it, and where is expected of them by the end of the unit. The first three sub-bullet points provide the basic outline for Lessons #2 - #4. Then the teacher will want to inform students that</a:t>
            </a:r>
            <a:r>
              <a:rPr lang="en-US" dirty="0">
                <a:latin typeface="Garamond" panose="02020404030301010803" pitchFamily="18" charset="0"/>
                <a:ea typeface="Garamond"/>
                <a:cs typeface="Garamond"/>
                <a:sym typeface="Garamond"/>
              </a:rPr>
              <a:t> in order for students to fully and correctly understand the concept of the common good, they require a basic understanding of human flourishing. If students do not understand what it means for an individual and a community to truly flourish, they will lack the foundational understanding needed for productive discussions about the common good.</a:t>
            </a:r>
            <a:endParaRPr lang="en-US" dirty="0">
              <a:latin typeface="Garamond" panose="02020404030301010803" pitchFamily="18" charset="0"/>
            </a:endParaRPr>
          </a:p>
          <a:p>
            <a:pPr marL="0" lvl="0" indent="0" algn="l" rtl="0">
              <a:spcBef>
                <a:spcPts val="0"/>
              </a:spcBef>
              <a:spcAft>
                <a:spcPts val="0"/>
              </a:spcAft>
              <a:buNone/>
            </a:pPr>
            <a:endParaRPr lang="en-US" dirty="0">
              <a:latin typeface="Garamond" panose="02020404030301010803" pitchFamily="18" charset="0"/>
            </a:endParaRPr>
          </a:p>
          <a:p>
            <a:pPr marL="0" lvl="0" indent="0" algn="l" rtl="0">
              <a:spcBef>
                <a:spcPts val="0"/>
              </a:spcBef>
              <a:spcAft>
                <a:spcPts val="0"/>
              </a:spcAft>
              <a:buNone/>
            </a:pPr>
            <a:r>
              <a:rPr lang="en-US" dirty="0">
                <a:latin typeface="Garamond" panose="02020404030301010803" pitchFamily="18" charset="0"/>
              </a:rPr>
              <a:t>Lesson #1 will lay the foundation for the coming lessons by allowing students to think about environmental ecosystems first. Thinking about environmental ecosystems and their flourishing will hopefully allow students to start with something they know and to enter into conversations about human ecosystems and human flourishing with fresh eyes.</a:t>
            </a:r>
          </a:p>
          <a:p>
            <a:endParaRPr lang="en-US" dirty="0"/>
          </a:p>
        </p:txBody>
      </p:sp>
      <p:sp>
        <p:nvSpPr>
          <p:cNvPr id="4" name="Slide Number Placeholder 3"/>
          <p:cNvSpPr>
            <a:spLocks noGrp="1"/>
          </p:cNvSpPr>
          <p:nvPr>
            <p:ph type="sldNum" sz="quarter" idx="5"/>
          </p:nvPr>
        </p:nvSpPr>
        <p:spPr/>
        <p:txBody>
          <a:bodyPr/>
          <a:lstStyle/>
          <a:p>
            <a:fld id="{52B88ABB-0616-1445-A761-23EBDB10A4F8}" type="slidenum">
              <a:rPr lang="en-US" smtClean="0"/>
              <a:t>3</a:t>
            </a:fld>
            <a:endParaRPr lang="en-US"/>
          </a:p>
        </p:txBody>
      </p:sp>
    </p:spTree>
    <p:extLst>
      <p:ext uri="{BB962C8B-B14F-4D97-AF65-F5344CB8AC3E}">
        <p14:creationId xmlns:p14="http://schemas.microsoft.com/office/powerpoint/2010/main" val="3632685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Garamond" panose="02020404030301010803" pitchFamily="18" charset="0"/>
              </a:rPr>
              <a:t>After giving students an overview of the unit, the teacher should introduce the learning objectives for Lesson #1. NB: These are a simplified version of the learning objectives for Lesson #1.</a:t>
            </a:r>
            <a:endParaRPr dirty="0">
              <a:latin typeface="Garamond" panose="02020404030301010803" pitchFamily="18" charset="0"/>
            </a:endParaRPr>
          </a:p>
        </p:txBody>
      </p:sp>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aramond" panose="02020404030301010803" pitchFamily="18" charset="0"/>
              </a:rPr>
              <a:t>The teacher should ask students to provide answers to the question “What does a poison dart frog need to flourish?” </a:t>
            </a:r>
          </a:p>
          <a:p>
            <a:endParaRPr lang="en-US" dirty="0">
              <a:latin typeface="Garamond" panose="02020404030301010803" pitchFamily="18" charset="0"/>
            </a:endParaRPr>
          </a:p>
          <a:p>
            <a:r>
              <a:rPr lang="en-US" dirty="0">
                <a:latin typeface="Garamond" panose="02020404030301010803" pitchFamily="18" charset="0"/>
              </a:rPr>
              <a:t>Image: http://www.facts-about.info/poison-dart-frog/</a:t>
            </a:r>
          </a:p>
        </p:txBody>
      </p:sp>
      <p:sp>
        <p:nvSpPr>
          <p:cNvPr id="4" name="Slide Number Placeholder 3"/>
          <p:cNvSpPr>
            <a:spLocks noGrp="1"/>
          </p:cNvSpPr>
          <p:nvPr>
            <p:ph type="sldNum" sz="quarter" idx="5"/>
          </p:nvPr>
        </p:nvSpPr>
        <p:spPr/>
        <p:txBody>
          <a:bodyPr/>
          <a:lstStyle/>
          <a:p>
            <a:fld id="{52B88ABB-0616-1445-A761-23EBDB10A4F8}" type="slidenum">
              <a:rPr lang="en-US" smtClean="0"/>
              <a:t>5</a:t>
            </a:fld>
            <a:endParaRPr lang="en-US"/>
          </a:p>
        </p:txBody>
      </p:sp>
    </p:spTree>
    <p:extLst>
      <p:ext uri="{BB962C8B-B14F-4D97-AF65-F5344CB8AC3E}">
        <p14:creationId xmlns:p14="http://schemas.microsoft.com/office/powerpoint/2010/main" val="107112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aramond" panose="02020404030301010803" pitchFamily="18" charset="0"/>
              </a:rPr>
              <a:t>This slide provides some of the answers students may give to what a poison dart frog needs to flourish. Poison dart frogs need a habitat or territory within which to live. In fact males and females are both territorial and will wrestle for their particular space. Within this territory, they need a place to leave their eggs which might be a pool of water or under the leaves on the forest floor. Because poison dart frogs are amphibians, they need water and a humid environment to survive. Their thin skin allows for oxygen to pass through but it also easily loses water. Hence, they need a constant supply of water to replenish what is lost. The poison dart frogs need food including ants, centipedes, and mites. Importantly, they need to eat the right food that will allow them to accumulate toxins from their food within their body. The secretion of these poisons (along with their bright colors) serves as a defense against predators. Male frogs need female frogs and vice versa in order to continue propagating their species. </a:t>
            </a:r>
          </a:p>
          <a:p>
            <a:endParaRPr lang="en-US" dirty="0">
              <a:latin typeface="Garamond" panose="02020404030301010803" pitchFamily="18" charset="0"/>
            </a:endParaRPr>
          </a:p>
          <a:p>
            <a:r>
              <a:rPr lang="en-US" dirty="0">
                <a:latin typeface="Garamond" panose="02020404030301010803" pitchFamily="18" charset="0"/>
              </a:rPr>
              <a:t>Students may provide different or more answers than those found on this slide. These are just some examples of what a poison dart frog needs to flourish.</a:t>
            </a:r>
          </a:p>
          <a:p>
            <a:endParaRPr lang="en-US" dirty="0">
              <a:latin typeface="Garamond" panose="02020404030301010803" pitchFamily="18" charset="0"/>
            </a:endParaRPr>
          </a:p>
          <a:p>
            <a:endParaRPr lang="en-US" dirty="0">
              <a:latin typeface="Garamond" panose="02020404030301010803" pitchFamily="18" charset="0"/>
            </a:endParaRPr>
          </a:p>
          <a:p>
            <a:r>
              <a:rPr lang="en-US" dirty="0">
                <a:latin typeface="Garamond" panose="02020404030301010803" pitchFamily="18" charset="0"/>
              </a:rPr>
              <a:t>NOTE: The bright colors of a poison dart frog is not included in the list because the color of the frog is a characteristic of the frog not something external the frog needs. This is different than needing a particular diet in order to build up toxins within their body .</a:t>
            </a:r>
          </a:p>
          <a:p>
            <a:endParaRPr lang="en-US" dirty="0">
              <a:latin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aramond" panose="02020404030301010803" pitchFamily="18" charset="0"/>
              </a:rPr>
              <a:t>Image: http://www.facts-about.info/poison-dart-frog/</a:t>
            </a:r>
          </a:p>
          <a:p>
            <a:endParaRPr lang="en-US" dirty="0">
              <a:latin typeface="Garamond" panose="02020404030301010803" pitchFamily="18" charset="0"/>
            </a:endParaRPr>
          </a:p>
        </p:txBody>
      </p:sp>
      <p:sp>
        <p:nvSpPr>
          <p:cNvPr id="4" name="Slide Number Placeholder 3"/>
          <p:cNvSpPr>
            <a:spLocks noGrp="1"/>
          </p:cNvSpPr>
          <p:nvPr>
            <p:ph type="sldNum" sz="quarter" idx="5"/>
          </p:nvPr>
        </p:nvSpPr>
        <p:spPr/>
        <p:txBody>
          <a:bodyPr/>
          <a:lstStyle/>
          <a:p>
            <a:fld id="{52B88ABB-0616-1445-A761-23EBDB10A4F8}" type="slidenum">
              <a:rPr lang="en-US" smtClean="0"/>
              <a:t>6</a:t>
            </a:fld>
            <a:endParaRPr lang="en-US"/>
          </a:p>
        </p:txBody>
      </p:sp>
    </p:spTree>
    <p:extLst>
      <p:ext uri="{BB962C8B-B14F-4D97-AF65-F5344CB8AC3E}">
        <p14:creationId xmlns:p14="http://schemas.microsoft.com/office/powerpoint/2010/main" val="2742800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Garamond" panose="02020404030301010803" pitchFamily="18" charset="0"/>
              </a:rPr>
              <a:t>The teacher should give students the opportunity to brainstorm about different types of ecosystems. Students may offer specific, subordinate examples such as a savannah, a rainforest, or a coral reel. Others may think more broadly and suggest examples such as marine, forest, or tundra. The teacher may ask students how their different examples relate to one another or may be grouped.</a:t>
            </a:r>
            <a:endParaRPr dirty="0">
              <a:latin typeface="Garamond" panose="02020404030301010803" pitchFamily="18" charset="0"/>
            </a:endParaRPr>
          </a:p>
          <a:p>
            <a:pPr marL="0" lvl="0" indent="0" algn="l" rtl="0">
              <a:spcBef>
                <a:spcPts val="0"/>
              </a:spcBef>
              <a:spcAft>
                <a:spcPts val="0"/>
              </a:spcAft>
              <a:buNone/>
            </a:pPr>
            <a:endParaRPr dirty="0">
              <a:latin typeface="Garamond" panose="02020404030301010803" pitchFamily="18" charset="0"/>
            </a:endParaRPr>
          </a:p>
          <a:p>
            <a:pPr marL="0" lvl="0" indent="0" algn="l" rtl="0">
              <a:spcBef>
                <a:spcPts val="0"/>
              </a:spcBef>
              <a:spcAft>
                <a:spcPts val="0"/>
              </a:spcAft>
              <a:buNone/>
            </a:pPr>
            <a:r>
              <a:rPr lang="en-US" dirty="0">
                <a:latin typeface="Garamond" panose="02020404030301010803" pitchFamily="18" charset="0"/>
              </a:rPr>
              <a:t>An </a:t>
            </a:r>
            <a:r>
              <a:rPr lang="en-US" b="1" dirty="0">
                <a:latin typeface="Garamond" panose="02020404030301010803" pitchFamily="18" charset="0"/>
              </a:rPr>
              <a:t>ecosystem</a:t>
            </a:r>
            <a:r>
              <a:rPr lang="en-US" dirty="0">
                <a:latin typeface="Garamond" panose="02020404030301010803" pitchFamily="18" charset="0"/>
              </a:rPr>
              <a:t> consists of all the living and nonliving things in a specific natural setting.</a:t>
            </a:r>
            <a:endParaRPr dirty="0">
              <a:latin typeface="Garamond" panose="02020404030301010803" pitchFamily="18" charset="0"/>
            </a:endParaRPr>
          </a:p>
        </p:txBody>
      </p:sp>
      <p:sp>
        <p:nvSpPr>
          <p:cNvPr id="135" name="Google Shape;13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Garamond" panose="02020404030301010803" pitchFamily="18" charset="0"/>
              </a:rPr>
              <a:t>After the students have had a chance to suggest different ecosystems, the teacher can provide structure and organization to their examples using this slide.</a:t>
            </a:r>
            <a:endParaRPr dirty="0">
              <a:latin typeface="Garamond" panose="02020404030301010803" pitchFamily="18" charset="0"/>
            </a:endParaRPr>
          </a:p>
          <a:p>
            <a:pPr marL="0" lvl="0" indent="0" algn="l" rtl="0">
              <a:spcBef>
                <a:spcPts val="0"/>
              </a:spcBef>
              <a:spcAft>
                <a:spcPts val="0"/>
              </a:spcAft>
              <a:buNone/>
            </a:pPr>
            <a:endParaRPr dirty="0">
              <a:latin typeface="Garamond" panose="02020404030301010803" pitchFamily="18" charset="0"/>
            </a:endParaRPr>
          </a:p>
          <a:p>
            <a:pPr marL="0" lvl="0" indent="0" algn="l" rtl="0">
              <a:spcBef>
                <a:spcPts val="0"/>
              </a:spcBef>
              <a:spcAft>
                <a:spcPts val="0"/>
              </a:spcAft>
              <a:buNone/>
            </a:pPr>
            <a:r>
              <a:rPr lang="en-US" dirty="0">
                <a:latin typeface="Garamond" panose="02020404030301010803" pitchFamily="18" charset="0"/>
              </a:rPr>
              <a:t>For more information about the different ecosystems (https://sciencing.com/types-environmental-ecosystems-8640.html)</a:t>
            </a:r>
            <a:endParaRPr dirty="0">
              <a:latin typeface="Garamond" panose="02020404030301010803" pitchFamily="18" charset="0"/>
            </a:endParaRPr>
          </a:p>
          <a:p>
            <a:pPr marL="0" lvl="0" indent="0" algn="l" rtl="0">
              <a:spcBef>
                <a:spcPts val="0"/>
              </a:spcBef>
              <a:spcAft>
                <a:spcPts val="0"/>
              </a:spcAft>
              <a:buNone/>
            </a:pPr>
            <a:endParaRPr dirty="0">
              <a:latin typeface="Garamond" panose="02020404030301010803" pitchFamily="18" charset="0"/>
            </a:endParaRPr>
          </a:p>
          <a:p>
            <a:pPr marL="0" lvl="0" indent="0" algn="l" rtl="0">
              <a:spcBef>
                <a:spcPts val="0"/>
              </a:spcBef>
              <a:spcAft>
                <a:spcPts val="0"/>
              </a:spcAft>
              <a:buNone/>
            </a:pPr>
            <a:r>
              <a:rPr lang="en-US" sz="1200" b="0" i="0" dirty="0">
                <a:solidFill>
                  <a:schemeClr val="dk1"/>
                </a:solidFill>
                <a:latin typeface="Garamond" panose="02020404030301010803" pitchFamily="18" charset="0"/>
                <a:ea typeface="Calibri"/>
                <a:cs typeface="Calibri"/>
                <a:sym typeface="Calibri"/>
              </a:rPr>
              <a:t>Published on </a:t>
            </a:r>
            <a:r>
              <a:rPr lang="en-US" dirty="0">
                <a:latin typeface="Garamond" panose="02020404030301010803" pitchFamily="18" charset="0"/>
              </a:rPr>
              <a:t>January 25, 2021</a:t>
            </a:r>
            <a:endParaRPr dirty="0">
              <a:latin typeface="Garamond" panose="02020404030301010803" pitchFamily="18" charset="0"/>
            </a:endParaRPr>
          </a:p>
          <a:p>
            <a:pPr marL="0" lvl="0" indent="0" algn="l" rtl="0">
              <a:spcBef>
                <a:spcPts val="0"/>
              </a:spcBef>
              <a:spcAft>
                <a:spcPts val="0"/>
              </a:spcAft>
              <a:buNone/>
            </a:pPr>
            <a:r>
              <a:rPr lang="en-US" sz="1200" b="0" i="0" u="sng" dirty="0">
                <a:solidFill>
                  <a:schemeClr val="dk1"/>
                </a:solidFill>
                <a:latin typeface="Garamond" panose="02020404030301010803" pitchFamily="18" charset="0"/>
                <a:ea typeface="Calibri"/>
                <a:cs typeface="Calibri"/>
                <a:sym typeface="Calibri"/>
                <a:hlinkClick r:id="rId3">
                  <a:extLst>
                    <a:ext uri="{A12FA001-AC4F-418D-AE19-62706E023703}">
                      <ahyp:hlinkClr xmlns:ahyp="http://schemas.microsoft.com/office/drawing/2018/hyperlinkcolor" val="tx"/>
                    </a:ext>
                  </a:extLst>
                </a:hlinkClick>
              </a:rPr>
              <a:t>Lake Tahoe, United States</a:t>
            </a:r>
            <a:endParaRPr sz="1200" b="0" i="0" u="sng" dirty="0">
              <a:solidFill>
                <a:schemeClr val="dk1"/>
              </a:solidFill>
              <a:latin typeface="Garamond" panose="02020404030301010803" pitchFamily="18" charset="0"/>
              <a:ea typeface="Calibri"/>
              <a:cs typeface="Calibri"/>
              <a:sym typeface="Calibri"/>
            </a:endParaRPr>
          </a:p>
          <a:p>
            <a:pPr marL="0" lvl="0" indent="0" algn="l" rtl="0">
              <a:spcBef>
                <a:spcPts val="0"/>
              </a:spcBef>
              <a:spcAft>
                <a:spcPts val="0"/>
              </a:spcAft>
              <a:buNone/>
            </a:pPr>
            <a:r>
              <a:rPr lang="en-US" sz="1200" b="0" i="0" u="sng" dirty="0" err="1">
                <a:solidFill>
                  <a:schemeClr val="dk1"/>
                </a:solidFill>
                <a:latin typeface="Garamond" panose="02020404030301010803" pitchFamily="18" charset="0"/>
                <a:ea typeface="Calibri"/>
                <a:cs typeface="Calibri"/>
                <a:sym typeface="Calibri"/>
              </a:rPr>
              <a:t>Meritt</a:t>
            </a:r>
            <a:r>
              <a:rPr lang="en-US" sz="1200" b="0" i="0" u="sng" dirty="0">
                <a:solidFill>
                  <a:schemeClr val="dk1"/>
                </a:solidFill>
                <a:latin typeface="Garamond" panose="02020404030301010803" pitchFamily="18" charset="0"/>
                <a:ea typeface="Calibri"/>
                <a:cs typeface="Calibri"/>
                <a:sym typeface="Calibri"/>
              </a:rPr>
              <a:t> Thomas</a:t>
            </a:r>
            <a:endParaRPr dirty="0">
              <a:latin typeface="Garamond" panose="02020404030301010803" pitchFamily="18" charset="0"/>
            </a:endParaRPr>
          </a:p>
          <a:p>
            <a:pPr marL="0" lvl="0" indent="0" algn="l" rtl="0">
              <a:spcBef>
                <a:spcPts val="0"/>
              </a:spcBef>
              <a:spcAft>
                <a:spcPts val="0"/>
              </a:spcAft>
              <a:buNone/>
            </a:pPr>
            <a:r>
              <a:rPr lang="en-US" dirty="0">
                <a:latin typeface="Garamond" panose="02020404030301010803" pitchFamily="18" charset="0"/>
              </a:rPr>
              <a:t>https://unsplash.com/photos/XdjRPTGe_CM</a:t>
            </a:r>
            <a:endParaRPr dirty="0">
              <a:latin typeface="Garamond" panose="02020404030301010803" pitchFamily="18" charset="0"/>
            </a:endParaRPr>
          </a:p>
          <a:p>
            <a:pPr marL="0" lvl="0" indent="0" algn="l" rtl="0">
              <a:spcBef>
                <a:spcPts val="0"/>
              </a:spcBef>
              <a:spcAft>
                <a:spcPts val="0"/>
              </a:spcAft>
              <a:buNone/>
            </a:pPr>
            <a:r>
              <a:rPr lang="en-US" sz="1200" b="0" i="0" dirty="0">
                <a:solidFill>
                  <a:schemeClr val="dk1"/>
                </a:solidFill>
                <a:latin typeface="Garamond" panose="02020404030301010803" pitchFamily="18" charset="0"/>
                <a:ea typeface="Calibri"/>
                <a:cs typeface="Calibri"/>
                <a:sym typeface="Calibri"/>
              </a:rPr>
              <a:t>Tall redwood and pine trees in a snow covered Tahoe forest.</a:t>
            </a:r>
            <a:endParaRPr dirty="0">
              <a:latin typeface="Garamond" panose="02020404030301010803" pitchFamily="18" charset="0"/>
            </a:endParaRPr>
          </a:p>
          <a:p>
            <a:pPr marL="0" lvl="0" indent="0" algn="l" rtl="0">
              <a:spcBef>
                <a:spcPts val="0"/>
              </a:spcBef>
              <a:spcAft>
                <a:spcPts val="0"/>
              </a:spcAft>
              <a:buNone/>
            </a:pPr>
            <a:endParaRPr sz="1200" b="0" i="0" dirty="0">
              <a:solidFill>
                <a:schemeClr val="dk1"/>
              </a:solidFill>
              <a:latin typeface="Garamond" panose="02020404030301010803" pitchFamily="18" charset="0"/>
              <a:ea typeface="Calibri"/>
              <a:cs typeface="Calibri"/>
              <a:sym typeface="Calibri"/>
            </a:endParaRPr>
          </a:p>
          <a:p>
            <a:pPr marL="0" lvl="0" indent="0" algn="l" rtl="0">
              <a:spcBef>
                <a:spcPts val="0"/>
              </a:spcBef>
              <a:spcAft>
                <a:spcPts val="0"/>
              </a:spcAft>
              <a:buNone/>
            </a:pPr>
            <a:endParaRPr dirty="0">
              <a:latin typeface="Garamond" panose="02020404030301010803" pitchFamily="18" charset="0"/>
            </a:endParaRPr>
          </a:p>
          <a:p>
            <a:pPr marL="0" lvl="0" indent="0" algn="l" rtl="0">
              <a:spcBef>
                <a:spcPts val="0"/>
              </a:spcBef>
              <a:spcAft>
                <a:spcPts val="0"/>
              </a:spcAft>
              <a:buNone/>
            </a:pPr>
            <a:r>
              <a:rPr lang="en-US" sz="1200" b="0" i="0" u="sng" dirty="0">
                <a:solidFill>
                  <a:schemeClr val="dk1"/>
                </a:solidFill>
                <a:latin typeface="Garamond" panose="02020404030301010803" pitchFamily="18" charset="0"/>
                <a:ea typeface="Calibri"/>
                <a:cs typeface="Calibri"/>
                <a:sym typeface="Calibri"/>
                <a:hlinkClick r:id="rId4">
                  <a:extLst>
                    <a:ext uri="{A12FA001-AC4F-418D-AE19-62706E023703}">
                      <ahyp:hlinkClr xmlns:ahyp="http://schemas.microsoft.com/office/drawing/2018/hyperlinkcolor" val="tx"/>
                    </a:ext>
                  </a:extLst>
                </a:hlinkClick>
              </a:rPr>
              <a:t>Joshua Tree, CA, USA</a:t>
            </a:r>
            <a:endParaRPr dirty="0">
              <a:latin typeface="Garamond" panose="02020404030301010803" pitchFamily="18" charset="0"/>
            </a:endParaRPr>
          </a:p>
          <a:p>
            <a:pPr marL="0" lvl="0" indent="0" algn="l" rtl="0">
              <a:spcBef>
                <a:spcPts val="0"/>
              </a:spcBef>
              <a:spcAft>
                <a:spcPts val="0"/>
              </a:spcAft>
              <a:buNone/>
            </a:pPr>
            <a:r>
              <a:rPr lang="en-US" dirty="0">
                <a:latin typeface="Garamond" panose="02020404030301010803" pitchFamily="18" charset="0"/>
              </a:rPr>
              <a:t>https://unsplash.com/photos/WzflGW7hqWo</a:t>
            </a:r>
            <a:endParaRPr dirty="0">
              <a:latin typeface="Garamond" panose="02020404030301010803" pitchFamily="18" charset="0"/>
            </a:endParaRPr>
          </a:p>
          <a:p>
            <a:pPr marL="0" lvl="0" indent="0" algn="l" rtl="0">
              <a:spcBef>
                <a:spcPts val="0"/>
              </a:spcBef>
              <a:spcAft>
                <a:spcPts val="0"/>
              </a:spcAft>
              <a:buNone/>
            </a:pPr>
            <a:r>
              <a:rPr lang="en-US" sz="1200" b="0" i="0" u="sng" strike="noStrike" dirty="0">
                <a:solidFill>
                  <a:schemeClr val="dk1"/>
                </a:solidFill>
                <a:latin typeface="Garamond" panose="02020404030301010803" pitchFamily="18" charset="0"/>
                <a:ea typeface="Calibri"/>
                <a:cs typeface="Calibri"/>
                <a:sym typeface="Calibri"/>
                <a:hlinkClick r:id="rId5">
                  <a:extLst>
                    <a:ext uri="{A12FA001-AC4F-418D-AE19-62706E023703}">
                      <ahyp:hlinkClr xmlns:ahyp="http://schemas.microsoft.com/office/drawing/2018/hyperlinkcolor" val="tx"/>
                    </a:ext>
                  </a:extLst>
                </a:hlinkClick>
              </a:rPr>
              <a:t>Jaida Stewart</a:t>
            </a:r>
            <a:endParaRPr sz="1200" b="0" i="0" u="none" strike="noStrike" dirty="0">
              <a:solidFill>
                <a:schemeClr val="dk1"/>
              </a:solidFill>
              <a:latin typeface="Garamond" panose="02020404030301010803" pitchFamily="18" charset="0"/>
              <a:ea typeface="Calibri"/>
              <a:cs typeface="Calibri"/>
              <a:sym typeface="Calibri"/>
            </a:endParaRPr>
          </a:p>
          <a:p>
            <a:pPr marL="0" lvl="0" indent="0" algn="l" rtl="0">
              <a:spcBef>
                <a:spcPts val="0"/>
              </a:spcBef>
              <a:spcAft>
                <a:spcPts val="0"/>
              </a:spcAft>
              <a:buNone/>
            </a:pPr>
            <a:r>
              <a:rPr lang="en-US" sz="1200" b="0" i="0" dirty="0">
                <a:solidFill>
                  <a:schemeClr val="dk1"/>
                </a:solidFill>
                <a:latin typeface="Garamond" panose="02020404030301010803" pitchFamily="18" charset="0"/>
                <a:ea typeface="Calibri"/>
                <a:cs typeface="Calibri"/>
                <a:sym typeface="Calibri"/>
              </a:rPr>
              <a:t>Published on </a:t>
            </a:r>
            <a:r>
              <a:rPr lang="en-US" dirty="0">
                <a:latin typeface="Garamond" panose="02020404030301010803" pitchFamily="18" charset="0"/>
              </a:rPr>
              <a:t>May 2, 2020</a:t>
            </a:r>
            <a:endParaRPr dirty="0">
              <a:latin typeface="Garamond" panose="02020404030301010803" pitchFamily="18" charset="0"/>
            </a:endParaRPr>
          </a:p>
          <a:p>
            <a:pPr marL="0" lvl="0" indent="0" algn="l" rtl="0">
              <a:spcBef>
                <a:spcPts val="0"/>
              </a:spcBef>
              <a:spcAft>
                <a:spcPts val="0"/>
              </a:spcAft>
              <a:buNone/>
            </a:pPr>
            <a:endParaRPr dirty="0">
              <a:latin typeface="Garamond" panose="02020404030301010803" pitchFamily="18" charset="0"/>
            </a:endParaRPr>
          </a:p>
          <a:p>
            <a:pPr marL="0" lvl="0" indent="0" algn="l" rtl="0">
              <a:spcBef>
                <a:spcPts val="0"/>
              </a:spcBef>
              <a:spcAft>
                <a:spcPts val="0"/>
              </a:spcAft>
              <a:buNone/>
            </a:pPr>
            <a:r>
              <a:rPr lang="en-US" dirty="0">
                <a:latin typeface="Garamond" panose="02020404030301010803" pitchFamily="18" charset="0"/>
              </a:rPr>
              <a:t>https://unsplash.com/photos/CJmDwLcGkB8</a:t>
            </a:r>
            <a:endParaRPr dirty="0">
              <a:latin typeface="Garamond" panose="02020404030301010803" pitchFamily="18" charset="0"/>
            </a:endParaRPr>
          </a:p>
          <a:p>
            <a:pPr marL="0" lvl="0" indent="0" algn="l" rtl="0">
              <a:spcBef>
                <a:spcPts val="0"/>
              </a:spcBef>
              <a:spcAft>
                <a:spcPts val="0"/>
              </a:spcAft>
              <a:buNone/>
            </a:pPr>
            <a:r>
              <a:rPr lang="en-US" sz="1200" b="1" i="0" dirty="0">
                <a:solidFill>
                  <a:schemeClr val="dk1"/>
                </a:solidFill>
                <a:latin typeface="Garamond" panose="02020404030301010803" pitchFamily="18" charset="0"/>
                <a:ea typeface="Calibri"/>
                <a:cs typeface="Calibri"/>
                <a:sym typeface="Calibri"/>
              </a:rPr>
              <a:t>Dan Hamill</a:t>
            </a:r>
            <a:endParaRPr dirty="0">
              <a:latin typeface="Garamond" panose="02020404030301010803" pitchFamily="18" charset="0"/>
            </a:endParaRPr>
          </a:p>
          <a:p>
            <a:pPr marL="0" lvl="0" indent="0" algn="l" rtl="0">
              <a:spcBef>
                <a:spcPts val="0"/>
              </a:spcBef>
              <a:spcAft>
                <a:spcPts val="0"/>
              </a:spcAft>
              <a:buNone/>
            </a:pPr>
            <a:r>
              <a:rPr lang="en-US" sz="1200" b="0" i="0" dirty="0">
                <a:solidFill>
                  <a:schemeClr val="dk1"/>
                </a:solidFill>
                <a:latin typeface="Garamond" panose="02020404030301010803" pitchFamily="18" charset="0"/>
                <a:ea typeface="Calibri"/>
                <a:cs typeface="Calibri"/>
                <a:sym typeface="Calibri"/>
              </a:rPr>
              <a:t>Published on </a:t>
            </a:r>
            <a:r>
              <a:rPr lang="en-US" dirty="0">
                <a:latin typeface="Garamond" panose="02020404030301010803" pitchFamily="18" charset="0"/>
              </a:rPr>
              <a:t>October 25, 2019</a:t>
            </a:r>
            <a:endParaRPr dirty="0">
              <a:latin typeface="Garamond" panose="02020404030301010803" pitchFamily="18" charset="0"/>
            </a:endParaRPr>
          </a:p>
          <a:p>
            <a:pPr marL="0" lvl="0" indent="0" algn="l" rtl="0">
              <a:spcBef>
                <a:spcPts val="0"/>
              </a:spcBef>
              <a:spcAft>
                <a:spcPts val="0"/>
              </a:spcAft>
              <a:buNone/>
            </a:pPr>
            <a:br>
              <a:rPr lang="en-US" sz="1200" b="0" i="0" dirty="0">
                <a:solidFill>
                  <a:schemeClr val="dk1"/>
                </a:solidFill>
                <a:latin typeface="Garamond" panose="02020404030301010803" pitchFamily="18" charset="0"/>
                <a:ea typeface="Calibri"/>
                <a:cs typeface="Calibri"/>
                <a:sym typeface="Calibri"/>
              </a:rPr>
            </a:br>
            <a:br>
              <a:rPr lang="en-US" sz="1200" b="0" i="0" dirty="0">
                <a:solidFill>
                  <a:schemeClr val="dk1"/>
                </a:solidFill>
                <a:latin typeface="Garamond" panose="02020404030301010803" pitchFamily="18" charset="0"/>
                <a:ea typeface="Calibri"/>
                <a:cs typeface="Calibri"/>
                <a:sym typeface="Calibri"/>
              </a:rPr>
            </a:br>
            <a:endParaRPr sz="1200" b="0" i="0" dirty="0">
              <a:solidFill>
                <a:schemeClr val="dk1"/>
              </a:solidFill>
              <a:latin typeface="Garamond" panose="02020404030301010803" pitchFamily="18" charset="0"/>
              <a:ea typeface="Calibri"/>
              <a:cs typeface="Calibri"/>
              <a:sym typeface="Calibri"/>
            </a:endParaRPr>
          </a:p>
          <a:p>
            <a:pPr marL="0" lvl="0" indent="0" algn="l" rtl="0">
              <a:spcBef>
                <a:spcPts val="0"/>
              </a:spcBef>
              <a:spcAft>
                <a:spcPts val="0"/>
              </a:spcAft>
              <a:buNone/>
            </a:pPr>
            <a:r>
              <a:rPr lang="en-US" sz="1200" b="1" i="0" u="sng" strike="noStrike" dirty="0">
                <a:solidFill>
                  <a:schemeClr val="dk1"/>
                </a:solidFill>
                <a:latin typeface="Garamond" panose="02020404030301010803" pitchFamily="18" charset="0"/>
                <a:ea typeface="Calibri"/>
                <a:cs typeface="Calibri"/>
                <a:sym typeface="Calibri"/>
                <a:hlinkClick r:id="rId6">
                  <a:extLst>
                    <a:ext uri="{A12FA001-AC4F-418D-AE19-62706E023703}">
                      <ahyp:hlinkClr xmlns:ahyp="http://schemas.microsoft.com/office/drawing/2018/hyperlinkcolor" val="tx"/>
                    </a:ext>
                  </a:extLst>
                </a:hlinkClick>
              </a:rPr>
              <a:t>Milos </a:t>
            </a:r>
            <a:r>
              <a:rPr lang="en-US" sz="1200" b="1" i="0" u="sng" strike="noStrike" dirty="0" err="1">
                <a:solidFill>
                  <a:schemeClr val="dk1"/>
                </a:solidFill>
                <a:latin typeface="Garamond" panose="02020404030301010803" pitchFamily="18" charset="0"/>
                <a:ea typeface="Calibri"/>
                <a:cs typeface="Calibri"/>
                <a:sym typeface="Calibri"/>
                <a:hlinkClick r:id="rId6">
                  <a:extLst>
                    <a:ext uri="{A12FA001-AC4F-418D-AE19-62706E023703}">
                      <ahyp:hlinkClr xmlns:ahyp="http://schemas.microsoft.com/office/drawing/2018/hyperlinkcolor" val="tx"/>
                    </a:ext>
                  </a:extLst>
                </a:hlinkClick>
              </a:rPr>
              <a:t>Prelevic</a:t>
            </a:r>
            <a:endParaRPr sz="1200" b="1" i="0" u="sng" strike="noStrike" dirty="0">
              <a:solidFill>
                <a:schemeClr val="dk1"/>
              </a:solidFill>
              <a:latin typeface="Garamond" panose="02020404030301010803" pitchFamily="18" charset="0"/>
              <a:ea typeface="Calibri"/>
              <a:cs typeface="Calibri"/>
              <a:sym typeface="Calibri"/>
              <a:hlinkClick r:id="rId6">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sz="1200" b="0" i="0" dirty="0">
                <a:solidFill>
                  <a:schemeClr val="dk1"/>
                </a:solidFill>
                <a:latin typeface="Garamond" panose="02020404030301010803" pitchFamily="18" charset="0"/>
                <a:ea typeface="Calibri"/>
                <a:cs typeface="Calibri"/>
                <a:sym typeface="Calibri"/>
              </a:rPr>
              <a:t>https://unsplash.com/photos/2xuiab6o-qc</a:t>
            </a:r>
            <a:endParaRPr dirty="0">
              <a:latin typeface="Garamond" panose="02020404030301010803" pitchFamily="18" charset="0"/>
            </a:endParaRPr>
          </a:p>
          <a:p>
            <a:pPr marL="0" lvl="0" indent="0" algn="l" rtl="0">
              <a:spcBef>
                <a:spcPts val="0"/>
              </a:spcBef>
              <a:spcAft>
                <a:spcPts val="0"/>
              </a:spcAft>
              <a:buNone/>
            </a:pPr>
            <a:r>
              <a:rPr lang="en-US" sz="1200" b="0" i="0" u="sng" dirty="0">
                <a:solidFill>
                  <a:schemeClr val="dk1"/>
                </a:solidFill>
                <a:latin typeface="Garamond" panose="02020404030301010803" pitchFamily="18" charset="0"/>
                <a:ea typeface="Calibri"/>
                <a:cs typeface="Calibri"/>
                <a:sym typeface="Calibri"/>
                <a:hlinkClick r:id="rId7">
                  <a:extLst>
                    <a:ext uri="{A12FA001-AC4F-418D-AE19-62706E023703}">
                      <ahyp:hlinkClr xmlns:ahyp="http://schemas.microsoft.com/office/drawing/2018/hyperlinkcolor" val="tx"/>
                    </a:ext>
                  </a:extLst>
                </a:hlinkClick>
              </a:rPr>
              <a:t>Ko </a:t>
            </a:r>
            <a:r>
              <a:rPr lang="en-US" sz="1200" b="0" i="0" u="sng" dirty="0" err="1">
                <a:solidFill>
                  <a:schemeClr val="dk1"/>
                </a:solidFill>
                <a:latin typeface="Garamond" panose="02020404030301010803" pitchFamily="18" charset="0"/>
                <a:ea typeface="Calibri"/>
                <a:cs typeface="Calibri"/>
                <a:sym typeface="Calibri"/>
                <a:hlinkClick r:id="rId7">
                  <a:extLst>
                    <a:ext uri="{A12FA001-AC4F-418D-AE19-62706E023703}">
                      <ahyp:hlinkClr xmlns:ahyp="http://schemas.microsoft.com/office/drawing/2018/hyperlinkcolor" val="tx"/>
                    </a:ext>
                  </a:extLst>
                </a:hlinkClick>
              </a:rPr>
              <a:t>Lipe</a:t>
            </a:r>
            <a:r>
              <a:rPr lang="en-US" sz="1200" b="0" i="0" u="sng" dirty="0">
                <a:solidFill>
                  <a:schemeClr val="dk1"/>
                </a:solidFill>
                <a:latin typeface="Garamond" panose="02020404030301010803" pitchFamily="18" charset="0"/>
                <a:ea typeface="Calibri"/>
                <a:cs typeface="Calibri"/>
                <a:sym typeface="Calibri"/>
                <a:hlinkClick r:id="rId7">
                  <a:extLst>
                    <a:ext uri="{A12FA001-AC4F-418D-AE19-62706E023703}">
                      <ahyp:hlinkClr xmlns:ahyp="http://schemas.microsoft.com/office/drawing/2018/hyperlinkcolor" val="tx"/>
                    </a:ext>
                  </a:extLst>
                </a:hlinkClick>
              </a:rPr>
              <a:t>, Thailand</a:t>
            </a:r>
            <a:endParaRPr sz="1200" b="0" i="0" u="sng" dirty="0">
              <a:solidFill>
                <a:schemeClr val="dk1"/>
              </a:solidFill>
              <a:latin typeface="Garamond" panose="02020404030301010803" pitchFamily="18" charset="0"/>
              <a:ea typeface="Calibri"/>
              <a:cs typeface="Calibri"/>
              <a:sym typeface="Calibri"/>
            </a:endParaRPr>
          </a:p>
          <a:p>
            <a:pPr marL="0" lvl="0" indent="0" algn="l" rtl="0">
              <a:spcBef>
                <a:spcPts val="0"/>
              </a:spcBef>
              <a:spcAft>
                <a:spcPts val="0"/>
              </a:spcAft>
              <a:buNone/>
            </a:pPr>
            <a:r>
              <a:rPr lang="en-US" sz="1200" b="0" i="0" dirty="0">
                <a:solidFill>
                  <a:schemeClr val="dk1"/>
                </a:solidFill>
                <a:latin typeface="Garamond" panose="02020404030301010803" pitchFamily="18" charset="0"/>
                <a:ea typeface="Calibri"/>
                <a:cs typeface="Calibri"/>
                <a:sym typeface="Calibri"/>
              </a:rPr>
              <a:t>Published on </a:t>
            </a:r>
            <a:r>
              <a:rPr lang="en-US" dirty="0">
                <a:latin typeface="Garamond" panose="02020404030301010803" pitchFamily="18" charset="0"/>
              </a:rPr>
              <a:t>January 9, 2018</a:t>
            </a:r>
            <a:endParaRPr dirty="0">
              <a:latin typeface="Garamond" panose="02020404030301010803" pitchFamily="18" charset="0"/>
            </a:endParaRPr>
          </a:p>
        </p:txBody>
      </p:sp>
      <p:sp>
        <p:nvSpPr>
          <p:cNvPr id="142" name="Google Shape;14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Garamond" panose="02020404030301010803" pitchFamily="18" charset="0"/>
              </a:rPr>
              <a:t>What type of ecosystem is this?</a:t>
            </a:r>
            <a:r>
              <a:rPr lang="en-US" dirty="0">
                <a:latin typeface="Garamond" panose="02020404030301010803" pitchFamily="18" charset="0"/>
              </a:rPr>
              <a:t> Forest: Tropical Rainforest</a:t>
            </a:r>
            <a:endParaRPr dirty="0">
              <a:latin typeface="Garamond" panose="02020404030301010803" pitchFamily="18" charset="0"/>
            </a:endParaRPr>
          </a:p>
          <a:p>
            <a:pPr marL="0" lvl="0" indent="0" algn="l" rtl="0">
              <a:spcBef>
                <a:spcPts val="0"/>
              </a:spcBef>
              <a:spcAft>
                <a:spcPts val="0"/>
              </a:spcAft>
              <a:buNone/>
            </a:pPr>
            <a:endParaRPr dirty="0">
              <a:latin typeface="Garamond" panose="02020404030301010803" pitchFamily="18" charset="0"/>
            </a:endParaRPr>
          </a:p>
          <a:p>
            <a:pPr marL="0" lvl="0" indent="0" algn="l" rtl="0">
              <a:spcBef>
                <a:spcPts val="0"/>
              </a:spcBef>
              <a:spcAft>
                <a:spcPts val="0"/>
              </a:spcAft>
              <a:buNone/>
            </a:pPr>
            <a:r>
              <a:rPr lang="en-US" b="1" dirty="0">
                <a:latin typeface="Garamond" panose="02020404030301010803" pitchFamily="18" charset="0"/>
              </a:rPr>
              <a:t>What are the living/non-living entities?</a:t>
            </a:r>
            <a:r>
              <a:rPr lang="en-US" dirty="0">
                <a:latin typeface="Garamond" panose="02020404030301010803" pitchFamily="18" charset="0"/>
              </a:rPr>
              <a:t> water, soil, orangutans, jaguars, butterflies, sloths, poison dart frogs, tree frogs,  scarlet macaws, boa constrictor, spider monkey, forest floor (microbes, bacteria, fungi, decaying plant and animal matter), shrubs, small trees,  broad-leafed evergreen trees, orchids</a:t>
            </a:r>
            <a:endParaRPr dirty="0">
              <a:latin typeface="Garamond" panose="02020404030301010803" pitchFamily="18" charset="0"/>
            </a:endParaRPr>
          </a:p>
          <a:p>
            <a:pPr marL="0" lvl="0" indent="0" algn="l" rtl="0">
              <a:spcBef>
                <a:spcPts val="0"/>
              </a:spcBef>
              <a:spcAft>
                <a:spcPts val="0"/>
              </a:spcAft>
              <a:buNone/>
            </a:pPr>
            <a:endParaRPr dirty="0">
              <a:latin typeface="Garamond" panose="02020404030301010803" pitchFamily="18" charset="0"/>
            </a:endParaRPr>
          </a:p>
          <a:p>
            <a:pPr marL="0" lvl="0" indent="0" algn="l" rtl="0">
              <a:spcBef>
                <a:spcPts val="0"/>
              </a:spcBef>
              <a:spcAft>
                <a:spcPts val="0"/>
              </a:spcAft>
              <a:buNone/>
            </a:pPr>
            <a:r>
              <a:rPr lang="en-US" b="1" dirty="0">
                <a:latin typeface="Garamond" panose="02020404030301010803" pitchFamily="18" charset="0"/>
              </a:rPr>
              <a:t>Why is each important? What does each contribute? </a:t>
            </a:r>
            <a:endParaRPr b="1" dirty="0">
              <a:latin typeface="Garamond" panose="02020404030301010803" pitchFamily="18" charset="0"/>
            </a:endParaRPr>
          </a:p>
          <a:p>
            <a:pPr marL="457200" lvl="0" indent="-317500" algn="l" rtl="0">
              <a:spcBef>
                <a:spcPts val="0"/>
              </a:spcBef>
              <a:spcAft>
                <a:spcPts val="0"/>
              </a:spcAft>
              <a:buSzPts val="1400"/>
              <a:buChar char="-"/>
            </a:pPr>
            <a:r>
              <a:rPr lang="en-US" dirty="0">
                <a:latin typeface="Garamond" panose="02020404030301010803" pitchFamily="18" charset="0"/>
              </a:rPr>
              <a:t>Microbes help break down plant and animal matter to release nutrients into the soil.</a:t>
            </a:r>
            <a:endParaRPr dirty="0">
              <a:latin typeface="Garamond" panose="02020404030301010803" pitchFamily="18" charset="0"/>
            </a:endParaRPr>
          </a:p>
          <a:p>
            <a:pPr marL="457200" lvl="0" indent="-317500" algn="l" rtl="0">
              <a:spcBef>
                <a:spcPts val="0"/>
              </a:spcBef>
              <a:spcAft>
                <a:spcPts val="0"/>
              </a:spcAft>
              <a:buSzPts val="1400"/>
              <a:buChar char="-"/>
            </a:pPr>
            <a:r>
              <a:rPr lang="en-US" dirty="0">
                <a:latin typeface="Garamond" panose="02020404030301010803" pitchFamily="18" charset="0"/>
              </a:rPr>
              <a:t>The large evergreen trees of the forest provide homes for orchids, mosses, liches, birds, mammals, reptiles, etc.</a:t>
            </a:r>
            <a:endParaRPr dirty="0">
              <a:latin typeface="Garamond" panose="02020404030301010803" pitchFamily="18" charset="0"/>
            </a:endParaRPr>
          </a:p>
          <a:p>
            <a:pPr marL="457200" lvl="0" indent="-317500" algn="l" rtl="0">
              <a:spcBef>
                <a:spcPts val="0"/>
              </a:spcBef>
              <a:spcAft>
                <a:spcPts val="0"/>
              </a:spcAft>
              <a:buSzPts val="1400"/>
              <a:buChar char="-"/>
            </a:pPr>
            <a:r>
              <a:rPr lang="en-US" dirty="0">
                <a:latin typeface="Garamond" panose="02020404030301010803" pitchFamily="18" charset="0"/>
              </a:rPr>
              <a:t>Each species is linked within a food web that if off-balance can disrupt many of the species within the forest.</a:t>
            </a:r>
            <a:endParaRPr dirty="0">
              <a:latin typeface="Garamond" panose="02020404030301010803" pitchFamily="18" charset="0"/>
            </a:endParaRPr>
          </a:p>
          <a:p>
            <a:pPr marL="457200" lvl="0" indent="-317500" algn="l" rtl="0">
              <a:spcBef>
                <a:spcPts val="0"/>
              </a:spcBef>
              <a:spcAft>
                <a:spcPts val="0"/>
              </a:spcAft>
              <a:buSzPts val="1400"/>
              <a:buChar char="-"/>
            </a:pPr>
            <a:r>
              <a:rPr lang="en-US" dirty="0">
                <a:latin typeface="Garamond" panose="02020404030301010803" pitchFamily="18" charset="0"/>
              </a:rPr>
              <a:t>Ants forage the forest floor and remove seeds, plant matter, and decaying animals</a:t>
            </a:r>
            <a:endParaRPr dirty="0">
              <a:latin typeface="Garamond" panose="02020404030301010803" pitchFamily="18" charset="0"/>
            </a:endParaRPr>
          </a:p>
          <a:p>
            <a:pPr marL="0" lvl="0" indent="0" algn="l" rtl="0">
              <a:spcBef>
                <a:spcPts val="0"/>
              </a:spcBef>
              <a:spcAft>
                <a:spcPts val="0"/>
              </a:spcAft>
              <a:buNone/>
            </a:pPr>
            <a:endParaRPr dirty="0">
              <a:latin typeface="Garamond" panose="02020404030301010803" pitchFamily="18" charset="0"/>
            </a:endParaRPr>
          </a:p>
          <a:p>
            <a:pPr marL="0" lvl="0" indent="0" algn="l" rtl="0">
              <a:spcBef>
                <a:spcPts val="0"/>
              </a:spcBef>
              <a:spcAft>
                <a:spcPts val="0"/>
              </a:spcAft>
              <a:buNone/>
            </a:pPr>
            <a:r>
              <a:rPr lang="en-US" b="1" dirty="0">
                <a:latin typeface="Garamond" panose="02020404030301010803" pitchFamily="18" charset="0"/>
              </a:rPr>
              <a:t>How are they interconnected?</a:t>
            </a:r>
            <a:endParaRPr b="1" dirty="0">
              <a:latin typeface="Garamond" panose="02020404030301010803" pitchFamily="18" charset="0"/>
            </a:endParaRPr>
          </a:p>
          <a:p>
            <a:pPr marL="457200" lvl="0" indent="-317500" algn="l" rtl="0">
              <a:spcBef>
                <a:spcPts val="0"/>
              </a:spcBef>
              <a:spcAft>
                <a:spcPts val="0"/>
              </a:spcAft>
              <a:buSzPts val="1400"/>
              <a:buChar char="-"/>
            </a:pPr>
            <a:r>
              <a:rPr lang="en-US" dirty="0">
                <a:latin typeface="Garamond" panose="02020404030301010803" pitchFamily="18" charset="0"/>
              </a:rPr>
              <a:t>An intricate food web (see above)</a:t>
            </a:r>
            <a:endParaRPr dirty="0">
              <a:latin typeface="Garamond" panose="02020404030301010803" pitchFamily="18" charset="0"/>
            </a:endParaRPr>
          </a:p>
          <a:p>
            <a:pPr marL="457200" lvl="0" indent="-317500" algn="l" rtl="0">
              <a:spcBef>
                <a:spcPts val="0"/>
              </a:spcBef>
              <a:spcAft>
                <a:spcPts val="0"/>
              </a:spcAft>
              <a:buSzPts val="1400"/>
              <a:buChar char="-"/>
            </a:pPr>
            <a:r>
              <a:rPr lang="en-US" dirty="0">
                <a:latin typeface="Garamond" panose="02020404030301010803" pitchFamily="18" charset="0"/>
              </a:rPr>
              <a:t>There exists an intricate balance of sunlight and water. Many of the plants living low to the ground require little sunlight as they are given shade from the canopy. Meanwhile some trees grow above the canopy layer and are well-adapted for the winds and hot temperatures while also protecting the canopy layer below.</a:t>
            </a:r>
            <a:endParaRPr dirty="0">
              <a:latin typeface="Garamond" panose="02020404030301010803" pitchFamily="18" charset="0"/>
            </a:endParaRPr>
          </a:p>
          <a:p>
            <a:pPr marL="0" lvl="0" indent="0" algn="l" rtl="0">
              <a:spcBef>
                <a:spcPts val="0"/>
              </a:spcBef>
              <a:spcAft>
                <a:spcPts val="0"/>
              </a:spcAft>
              <a:buNone/>
            </a:pPr>
            <a:endParaRPr b="1" dirty="0">
              <a:latin typeface="Garamond" panose="02020404030301010803" pitchFamily="18" charset="0"/>
            </a:endParaRPr>
          </a:p>
          <a:p>
            <a:pPr marL="0" lvl="0" indent="0" algn="l" rtl="0">
              <a:spcBef>
                <a:spcPts val="0"/>
              </a:spcBef>
              <a:spcAft>
                <a:spcPts val="0"/>
              </a:spcAft>
              <a:buNone/>
            </a:pPr>
            <a:r>
              <a:rPr lang="en-US" b="1" dirty="0">
                <a:latin typeface="Garamond" panose="02020404030301010803" pitchFamily="18" charset="0"/>
              </a:rPr>
              <a:t>How do you know if this ecosystem is flourishing?</a:t>
            </a:r>
            <a:endParaRPr b="1" dirty="0">
              <a:latin typeface="Garamond" panose="02020404030301010803" pitchFamily="18" charset="0"/>
            </a:endParaRPr>
          </a:p>
          <a:p>
            <a:pPr marL="457200" lvl="0" indent="-317500" algn="l" rtl="0">
              <a:spcBef>
                <a:spcPts val="0"/>
              </a:spcBef>
              <a:spcAft>
                <a:spcPts val="0"/>
              </a:spcAft>
              <a:buSzPts val="1400"/>
              <a:buChar char="-"/>
            </a:pPr>
            <a:r>
              <a:rPr lang="en-US" dirty="0">
                <a:latin typeface="Garamond" panose="02020404030301010803" pitchFamily="18" charset="0"/>
              </a:rPr>
              <a:t>Biodiversity - if there is a lack of biodiversity this could be a sign that something is off-balance and the rainforest isn’t flourishing. </a:t>
            </a:r>
            <a:endParaRPr dirty="0">
              <a:latin typeface="Garamond" panose="02020404030301010803" pitchFamily="18" charset="0"/>
            </a:endParaRPr>
          </a:p>
          <a:p>
            <a:pPr marL="457200" lvl="0" indent="-317500" algn="l" rtl="0">
              <a:spcBef>
                <a:spcPts val="0"/>
              </a:spcBef>
              <a:spcAft>
                <a:spcPts val="0"/>
              </a:spcAft>
              <a:buSzPts val="1400"/>
              <a:buChar char="-"/>
            </a:pPr>
            <a:r>
              <a:rPr lang="en-US" dirty="0">
                <a:latin typeface="Garamond" panose="02020404030301010803" pitchFamily="18" charset="0"/>
              </a:rPr>
              <a:t>If there are numerous animals or plants that have died there might be a problem with the flourishing of the ecosystem.</a:t>
            </a:r>
            <a:endParaRPr dirty="0">
              <a:latin typeface="Garamond" panose="02020404030301010803" pitchFamily="18" charset="0"/>
            </a:endParaRPr>
          </a:p>
          <a:p>
            <a:pPr marL="0" lvl="0" indent="0" algn="l" rtl="0">
              <a:spcBef>
                <a:spcPts val="0"/>
              </a:spcBef>
              <a:spcAft>
                <a:spcPts val="0"/>
              </a:spcAft>
              <a:buNone/>
            </a:pPr>
            <a:endParaRPr b="1" dirty="0">
              <a:latin typeface="Garamond" panose="02020404030301010803" pitchFamily="18" charset="0"/>
            </a:endParaRPr>
          </a:p>
          <a:p>
            <a:pPr marL="0" lvl="0" indent="0" algn="l" rtl="0">
              <a:spcBef>
                <a:spcPts val="0"/>
              </a:spcBef>
              <a:spcAft>
                <a:spcPts val="0"/>
              </a:spcAft>
              <a:buNone/>
            </a:pPr>
            <a:r>
              <a:rPr lang="en-US" b="1" dirty="0">
                <a:latin typeface="Garamond" panose="02020404030301010803" pitchFamily="18" charset="0"/>
              </a:rPr>
              <a:t>For more information:</a:t>
            </a:r>
            <a:r>
              <a:rPr lang="en-US" dirty="0">
                <a:latin typeface="Garamond" panose="02020404030301010803" pitchFamily="18" charset="0"/>
              </a:rPr>
              <a:t> https://www.worldatlas.com/articles/tropical-rainforest-animals.html</a:t>
            </a:r>
            <a:endParaRPr dirty="0">
              <a:latin typeface="Garamond" panose="02020404030301010803" pitchFamily="18" charset="0"/>
            </a:endParaRPr>
          </a:p>
          <a:p>
            <a:pPr marL="0" lvl="0" indent="0" algn="l" rtl="0">
              <a:spcBef>
                <a:spcPts val="0"/>
              </a:spcBef>
              <a:spcAft>
                <a:spcPts val="0"/>
              </a:spcAft>
              <a:buNone/>
            </a:pPr>
            <a:endParaRPr dirty="0">
              <a:latin typeface="Garamond" panose="02020404030301010803" pitchFamily="18" charset="0"/>
            </a:endParaRPr>
          </a:p>
          <a:p>
            <a:pPr marL="0" lvl="0" indent="0" algn="l" rtl="0">
              <a:spcBef>
                <a:spcPts val="0"/>
              </a:spcBef>
              <a:spcAft>
                <a:spcPts val="0"/>
              </a:spcAft>
              <a:buNone/>
            </a:pPr>
            <a:r>
              <a:rPr lang="en-US" sz="1200" b="0" i="0" u="sng" strike="noStrike" dirty="0">
                <a:solidFill>
                  <a:schemeClr val="dk1"/>
                </a:solidFill>
                <a:latin typeface="Garamond" panose="02020404030301010803" pitchFamily="18" charset="0"/>
                <a:ea typeface="Calibri"/>
                <a:cs typeface="Calibri"/>
                <a:sym typeface="Calibri"/>
                <a:hlinkClick r:id="rId3">
                  <a:extLst>
                    <a:ext uri="{A12FA001-AC4F-418D-AE19-62706E023703}">
                      <ahyp:hlinkClr xmlns:ahyp="http://schemas.microsoft.com/office/drawing/2018/hyperlinkcolor" val="tx"/>
                    </a:ext>
                  </a:extLst>
                </a:hlinkClick>
              </a:rPr>
              <a:t>https://www.flickr.com/photos/vkreay/4132244038/in/photolist-7i9QbS-z9dcL4-yREQFv-z8a7vo-yRAkum-za3vFc-z8b9hN-yRyFEA-z6Tgrw-yRyMtw-M1ub2d-23ZbdwJ-KtepRq-z9GbBY-zsa3ex-2jSZbo4-Vnvr6L-34wuiU-34rSKH-34rZqP-34rV8D-34rYkc-34s5rn-34wvkw-34wxcU-34s3D6-34rY4V-34wqwo-34rVzc-34ww85-ycaEeQ-ycaeVu-ycj9WH-yRErsM-za1oHZ-yca1Pj-yRyY13-depScV-yc9j4b-yRAr8W-7RfRGP-yRBHZ9-bp4K1f-7i5Ump-yRzyZE-7Rj96G-dy9dQY-z6SDz1-bdm86H-z9ZPca</a:t>
            </a:r>
            <a:endParaRPr b="0" dirty="0">
              <a:latin typeface="Garamond" panose="02020404030301010803" pitchFamily="18" charset="0"/>
            </a:endParaRPr>
          </a:p>
          <a:p>
            <a:pPr marL="0" lvl="0" indent="0" algn="l" rtl="0">
              <a:spcBef>
                <a:spcPts val="0"/>
              </a:spcBef>
              <a:spcAft>
                <a:spcPts val="0"/>
              </a:spcAft>
              <a:buNone/>
            </a:pPr>
            <a:br>
              <a:rPr lang="en-US" b="0" dirty="0">
                <a:latin typeface="Garamond" panose="02020404030301010803" pitchFamily="18" charset="0"/>
              </a:rPr>
            </a:br>
            <a:br>
              <a:rPr lang="en-US" b="0" dirty="0">
                <a:latin typeface="Garamond" panose="02020404030301010803" pitchFamily="18" charset="0"/>
              </a:rPr>
            </a:br>
            <a:r>
              <a:rPr lang="en-US" sz="1200" b="0" i="0" u="none" strike="noStrike" dirty="0">
                <a:solidFill>
                  <a:schemeClr val="dk1"/>
                </a:solidFill>
                <a:latin typeface="Garamond" panose="02020404030301010803" pitchFamily="18" charset="0"/>
                <a:ea typeface="Calibri"/>
                <a:cs typeface="Calibri"/>
                <a:sym typeface="Calibri"/>
              </a:rPr>
              <a:t>Taken on November 27, 2008</a:t>
            </a:r>
            <a:endParaRPr b="0" dirty="0">
              <a:latin typeface="Garamond" panose="02020404030301010803" pitchFamily="18" charset="0"/>
            </a:endParaRPr>
          </a:p>
          <a:p>
            <a:pPr marL="0" lvl="0" indent="0" algn="l" rtl="0">
              <a:spcBef>
                <a:spcPts val="0"/>
              </a:spcBef>
              <a:spcAft>
                <a:spcPts val="0"/>
              </a:spcAft>
              <a:buNone/>
            </a:pPr>
            <a:r>
              <a:rPr lang="en-US" sz="1200" b="0" i="0" u="none" strike="noStrike" dirty="0">
                <a:solidFill>
                  <a:schemeClr val="dk1"/>
                </a:solidFill>
                <a:latin typeface="Garamond" panose="02020404030301010803" pitchFamily="18" charset="0"/>
                <a:ea typeface="Calibri"/>
                <a:cs typeface="Calibri"/>
                <a:sym typeface="Calibri"/>
              </a:rPr>
              <a:t>“Rainforest”</a:t>
            </a:r>
            <a:endParaRPr b="0" dirty="0">
              <a:latin typeface="Garamond" panose="02020404030301010803" pitchFamily="18" charset="0"/>
            </a:endParaRPr>
          </a:p>
          <a:p>
            <a:pPr marL="0" lvl="0" indent="0" algn="l" rtl="0">
              <a:spcBef>
                <a:spcPts val="0"/>
              </a:spcBef>
              <a:spcAft>
                <a:spcPts val="0"/>
              </a:spcAft>
              <a:buNone/>
            </a:pPr>
            <a:r>
              <a:rPr lang="en-US" sz="1200" b="0" i="0" u="sng" dirty="0">
                <a:solidFill>
                  <a:schemeClr val="dk1"/>
                </a:solidFill>
                <a:latin typeface="Garamond" panose="02020404030301010803" pitchFamily="18" charset="0"/>
                <a:ea typeface="Calibri"/>
                <a:cs typeface="Calibri"/>
                <a:sym typeface="Calibri"/>
              </a:rPr>
              <a:t>Victoria Reay</a:t>
            </a:r>
            <a:endParaRPr b="0" dirty="0">
              <a:latin typeface="Garamond" panose="02020404030301010803" pitchFamily="18" charset="0"/>
            </a:endParaRPr>
          </a:p>
          <a:p>
            <a:pPr marL="0" lvl="0" indent="0" algn="l" rtl="0">
              <a:spcBef>
                <a:spcPts val="0"/>
              </a:spcBef>
              <a:spcAft>
                <a:spcPts val="0"/>
              </a:spcAft>
              <a:buNone/>
            </a:pPr>
            <a:r>
              <a:rPr lang="en-US" sz="1200" b="0" i="0" u="none" strike="noStrike" dirty="0">
                <a:solidFill>
                  <a:schemeClr val="dk1"/>
                </a:solidFill>
                <a:latin typeface="Garamond" panose="02020404030301010803" pitchFamily="18" charset="0"/>
                <a:ea typeface="Calibri"/>
                <a:cs typeface="Calibri"/>
                <a:sym typeface="Calibri"/>
              </a:rPr>
              <a:t>Taken on November 27, 2008</a:t>
            </a:r>
            <a:endParaRPr b="0" dirty="0">
              <a:latin typeface="Garamond" panose="02020404030301010803" pitchFamily="18" charset="0"/>
            </a:endParaRPr>
          </a:p>
          <a:p>
            <a:pPr marL="0" lvl="0" indent="0" algn="l" rtl="0">
              <a:spcBef>
                <a:spcPts val="0"/>
              </a:spcBef>
              <a:spcAft>
                <a:spcPts val="0"/>
              </a:spcAft>
              <a:buNone/>
            </a:pPr>
            <a:r>
              <a:rPr lang="en-US" sz="1200" b="0" i="0" u="sng" dirty="0">
                <a:solidFill>
                  <a:schemeClr val="dk1"/>
                </a:solidFill>
                <a:latin typeface="Garamond" panose="02020404030301010803" pitchFamily="18" charset="0"/>
                <a:ea typeface="Calibri"/>
                <a:cs typeface="Calibri"/>
                <a:sym typeface="Calibri"/>
              </a:rPr>
              <a:t>Victoria Reay</a:t>
            </a:r>
            <a:endParaRPr b="0" dirty="0">
              <a:latin typeface="Garamond" panose="02020404030301010803" pitchFamily="18" charset="0"/>
            </a:endParaRPr>
          </a:p>
          <a:p>
            <a:pPr marL="0" lvl="0" indent="0" algn="l" rtl="0">
              <a:spcBef>
                <a:spcPts val="0"/>
              </a:spcBef>
              <a:spcAft>
                <a:spcPts val="0"/>
              </a:spcAft>
              <a:buNone/>
            </a:pPr>
            <a:br>
              <a:rPr lang="en-US" dirty="0">
                <a:latin typeface="Garamond" panose="02020404030301010803" pitchFamily="18" charset="0"/>
              </a:rPr>
            </a:br>
            <a:endParaRPr dirty="0">
              <a:latin typeface="Garamond" panose="02020404030301010803" pitchFamily="18" charset="0"/>
            </a:endParaRPr>
          </a:p>
        </p:txBody>
      </p:sp>
      <p:sp>
        <p:nvSpPr>
          <p:cNvPr id="153" name="Google Shape;15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1280E9D-D32C-014E-9327-3696A8C8155B}"/>
              </a:ext>
            </a:extLst>
          </p:cNvPr>
          <p:cNvCxnSpPr/>
          <p:nvPr userDrawn="1"/>
        </p:nvCxnSpPr>
        <p:spPr>
          <a:xfrm>
            <a:off x="-10632" y="3456031"/>
            <a:ext cx="12192000" cy="0"/>
          </a:xfrm>
          <a:prstGeom prst="line">
            <a:avLst/>
          </a:prstGeom>
          <a:ln>
            <a:solidFill>
              <a:srgbClr val="0C234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44F13F2-7853-924D-AD1F-39B2DA2C68BB}"/>
              </a:ext>
            </a:extLst>
          </p:cNvPr>
          <p:cNvGrpSpPr/>
          <p:nvPr userDrawn="1"/>
        </p:nvGrpSpPr>
        <p:grpSpPr>
          <a:xfrm>
            <a:off x="-10632" y="0"/>
            <a:ext cx="12202632" cy="5294119"/>
            <a:chOff x="-10632" y="-1223394"/>
            <a:chExt cx="12202632" cy="4738609"/>
          </a:xfrm>
        </p:grpSpPr>
        <p:sp>
          <p:nvSpPr>
            <p:cNvPr id="5" name="Rectangle 4">
              <a:extLst>
                <a:ext uri="{FF2B5EF4-FFF2-40B4-BE49-F238E27FC236}">
                  <a16:creationId xmlns:a16="http://schemas.microsoft.com/office/drawing/2014/main" id="{719A1690-CC0D-7843-8885-71F412DACCD2}"/>
                </a:ext>
              </a:extLst>
            </p:cNvPr>
            <p:cNvSpPr/>
            <p:nvPr userDrawn="1"/>
          </p:nvSpPr>
          <p:spPr>
            <a:xfrm>
              <a:off x="0" y="-1223394"/>
              <a:ext cx="12192000" cy="4738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C891CB6A-C86D-5240-939A-56458BDC49D0}"/>
                </a:ext>
              </a:extLst>
            </p:cNvPr>
            <p:cNvCxnSpPr>
              <a:cxnSpLocks/>
            </p:cNvCxnSpPr>
            <p:nvPr userDrawn="1"/>
          </p:nvCxnSpPr>
          <p:spPr>
            <a:xfrm>
              <a:off x="-10632" y="3515215"/>
              <a:ext cx="12202632" cy="0"/>
            </a:xfrm>
            <a:prstGeom prst="line">
              <a:avLst/>
            </a:prstGeom>
            <a:ln w="127000">
              <a:solidFill>
                <a:srgbClr val="D8A89F"/>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B92BED5F-F094-6B4D-A814-38213F51BE73}"/>
              </a:ext>
            </a:extLst>
          </p:cNvPr>
          <p:cNvPicPr>
            <a:picLocks noChangeAspect="1"/>
          </p:cNvPicPr>
          <p:nvPr userDrawn="1"/>
        </p:nvPicPr>
        <p:blipFill>
          <a:blip r:embed="rId3"/>
          <a:stretch>
            <a:fillRect/>
          </a:stretch>
        </p:blipFill>
        <p:spPr>
          <a:xfrm>
            <a:off x="-10632" y="0"/>
            <a:ext cx="12202632" cy="317500"/>
          </a:xfrm>
          <a:prstGeom prst="rect">
            <a:avLst/>
          </a:prstGeom>
        </p:spPr>
      </p:pic>
      <p:pic>
        <p:nvPicPr>
          <p:cNvPr id="7" name="Picture 6">
            <a:extLst>
              <a:ext uri="{FF2B5EF4-FFF2-40B4-BE49-F238E27FC236}">
                <a16:creationId xmlns:a16="http://schemas.microsoft.com/office/drawing/2014/main" id="{26B66255-36E2-1541-871F-DA2D39D7FDC7}"/>
              </a:ext>
            </a:extLst>
          </p:cNvPr>
          <p:cNvPicPr>
            <a:picLocks noChangeAspect="1"/>
          </p:cNvPicPr>
          <p:nvPr userDrawn="1"/>
        </p:nvPicPr>
        <p:blipFill>
          <a:blip r:embed="rId4"/>
          <a:stretch>
            <a:fillRect/>
          </a:stretch>
        </p:blipFill>
        <p:spPr>
          <a:xfrm>
            <a:off x="11004550" y="-1"/>
            <a:ext cx="800100" cy="952500"/>
          </a:xfrm>
          <a:prstGeom prst="rect">
            <a:avLst/>
          </a:prstGeom>
        </p:spPr>
      </p:pic>
    </p:spTree>
    <p:extLst>
      <p:ext uri="{BB962C8B-B14F-4D97-AF65-F5344CB8AC3E}">
        <p14:creationId xmlns:p14="http://schemas.microsoft.com/office/powerpoint/2010/main" val="3972061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06FF7-3FB6-2444-8E28-31EE1FDFA0ED}"/>
              </a:ext>
            </a:extLst>
          </p:cNvPr>
          <p:cNvSpPr>
            <a:spLocks noGrp="1"/>
          </p:cNvSpPr>
          <p:nvPr>
            <p:ph type="title"/>
          </p:nvPr>
        </p:nvSpPr>
        <p:spPr>
          <a:xfrm>
            <a:off x="839788" y="457200"/>
            <a:ext cx="3932237" cy="1600200"/>
          </a:xfrm>
        </p:spPr>
        <p:txBody>
          <a:bodyPr anchor="b"/>
          <a:lstStyle>
            <a:lvl1pPr>
              <a:defRPr sz="3200">
                <a:solidFill>
                  <a:srgbClr val="597F77"/>
                </a:solidFill>
                <a:latin typeface="Times" pitchFamily="2"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D93636DE-B3D9-8D42-94B8-D340C0CBB2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523F9CA-5088-524A-99A4-6E202B5A6E1E}"/>
              </a:ext>
            </a:extLst>
          </p:cNvPr>
          <p:cNvSpPr>
            <a:spLocks noGrp="1"/>
          </p:cNvSpPr>
          <p:nvPr>
            <p:ph type="body" sz="half" idx="2"/>
          </p:nvPr>
        </p:nvSpPr>
        <p:spPr>
          <a:xfrm>
            <a:off x="839788" y="2057400"/>
            <a:ext cx="3932237" cy="3811588"/>
          </a:xfrm>
        </p:spPr>
        <p:txBody>
          <a:bodyPr/>
          <a:lstStyle>
            <a:lvl1pPr marL="0" indent="0">
              <a:buNone/>
              <a:defRPr sz="1600">
                <a:latin typeface="Times"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9" name="Footer Placeholder 4">
            <a:extLst>
              <a:ext uri="{FF2B5EF4-FFF2-40B4-BE49-F238E27FC236}">
                <a16:creationId xmlns:a16="http://schemas.microsoft.com/office/drawing/2014/main" id="{3D16C585-A6DD-4B41-864F-52510308AAB1}"/>
              </a:ext>
            </a:extLst>
          </p:cNvPr>
          <p:cNvSpPr>
            <a:spLocks noGrp="1"/>
          </p:cNvSpPr>
          <p:nvPr>
            <p:ph type="ftr" sz="quarter" idx="3"/>
          </p:nvPr>
        </p:nvSpPr>
        <p:spPr>
          <a:xfrm>
            <a:off x="839788" y="6380311"/>
            <a:ext cx="7646583" cy="365125"/>
          </a:xfrm>
          <a:prstGeom prst="rect">
            <a:avLst/>
          </a:prstGeom>
        </p:spPr>
        <p:txBody>
          <a:bodyPr anchor="ctr" anchorCtr="0"/>
          <a:lstStyle>
            <a:lvl1pPr>
              <a:defRPr sz="1400" b="0" i="1">
                <a:solidFill>
                  <a:srgbClr val="597F77"/>
                </a:solidFill>
                <a:latin typeface="Times" pitchFamily="2" charset="0"/>
              </a:defRPr>
            </a:lvl1pPr>
          </a:lstStyle>
          <a:p>
            <a:r>
              <a:rPr lang="en-US" dirty="0"/>
              <a:t>Section Title Goes Here</a:t>
            </a:r>
          </a:p>
        </p:txBody>
      </p:sp>
      <p:sp>
        <p:nvSpPr>
          <p:cNvPr id="13" name="Rectangle 12">
            <a:extLst>
              <a:ext uri="{FF2B5EF4-FFF2-40B4-BE49-F238E27FC236}">
                <a16:creationId xmlns:a16="http://schemas.microsoft.com/office/drawing/2014/main" id="{0D907194-37B0-A547-853E-819FB8F88C53}"/>
              </a:ext>
            </a:extLst>
          </p:cNvPr>
          <p:cNvSpPr/>
          <p:nvPr userDrawn="1"/>
        </p:nvSpPr>
        <p:spPr>
          <a:xfrm>
            <a:off x="8984512" y="6381750"/>
            <a:ext cx="3207487" cy="365125"/>
          </a:xfrm>
          <a:prstGeom prst="rect">
            <a:avLst/>
          </a:prstGeom>
          <a:solidFill>
            <a:srgbClr val="597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4">
            <a:extLst>
              <a:ext uri="{FF2B5EF4-FFF2-40B4-BE49-F238E27FC236}">
                <a16:creationId xmlns:a16="http://schemas.microsoft.com/office/drawing/2014/main" id="{1E5FB1A3-6CAA-AB47-AAC1-38FCAE7168AE}"/>
              </a:ext>
            </a:extLst>
          </p:cNvPr>
          <p:cNvSpPr txBox="1">
            <a:spLocks/>
          </p:cNvSpPr>
          <p:nvPr userDrawn="1"/>
        </p:nvSpPr>
        <p:spPr>
          <a:xfrm>
            <a:off x="8835359" y="6381749"/>
            <a:ext cx="2658140"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1" kern="1200">
                <a:solidFill>
                  <a:srgbClr val="001340"/>
                </a:solidFill>
                <a:latin typeface="Georgia" panose="0204050205040502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0" i="0" spc="50" baseline="0" dirty="0">
                <a:solidFill>
                  <a:schemeClr val="bg1"/>
                </a:solidFill>
                <a:latin typeface="Times" pitchFamily="2" charset="0"/>
              </a:rPr>
              <a:t>Teaching Human Dignity</a:t>
            </a:r>
          </a:p>
        </p:txBody>
      </p:sp>
    </p:spTree>
    <p:extLst>
      <p:ext uri="{BB962C8B-B14F-4D97-AF65-F5344CB8AC3E}">
        <p14:creationId xmlns:p14="http://schemas.microsoft.com/office/powerpoint/2010/main" val="428509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16DF-8F31-CA42-B75A-A5BAD931E209}"/>
              </a:ext>
            </a:extLst>
          </p:cNvPr>
          <p:cNvSpPr>
            <a:spLocks noGrp="1"/>
          </p:cNvSpPr>
          <p:nvPr>
            <p:ph type="title"/>
          </p:nvPr>
        </p:nvSpPr>
        <p:spPr/>
        <p:txBody>
          <a:bodyPr/>
          <a:lstStyle>
            <a:lvl1pPr>
              <a:defRPr>
                <a:solidFill>
                  <a:srgbClr val="597F77"/>
                </a:solidFill>
                <a:latin typeface="Times" pitchFamily="2"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6B728143-D61F-EA40-AD98-7FA2D817627E}"/>
              </a:ext>
            </a:extLst>
          </p:cNvPr>
          <p:cNvSpPr>
            <a:spLocks noGrp="1"/>
          </p:cNvSpPr>
          <p:nvPr>
            <p:ph type="body" orient="vert" idx="1"/>
          </p:nvPr>
        </p:nvSpPr>
        <p:spPr/>
        <p:txBody>
          <a:bodyPr vert="eaVert"/>
          <a:lstStyle>
            <a:lvl1pPr>
              <a:spcAft>
                <a:spcPts val="1200"/>
              </a:spcAft>
              <a:buClr>
                <a:srgbClr val="001340"/>
              </a:buClr>
              <a:defRPr>
                <a:latin typeface="Times" pitchFamily="2" charset="0"/>
              </a:defRPr>
            </a:lvl1pPr>
            <a:lvl2pPr>
              <a:spcAft>
                <a:spcPts val="1200"/>
              </a:spcAft>
              <a:buClr>
                <a:srgbClr val="001340"/>
              </a:buClr>
              <a:defRPr>
                <a:latin typeface="Times" pitchFamily="2" charset="0"/>
              </a:defRPr>
            </a:lvl2pPr>
            <a:lvl3pPr>
              <a:spcAft>
                <a:spcPts val="1200"/>
              </a:spcAft>
              <a:buClr>
                <a:srgbClr val="001340"/>
              </a:buClr>
              <a:defRPr>
                <a:latin typeface="Times" pitchFamily="2" charset="0"/>
              </a:defRPr>
            </a:lvl3pPr>
            <a:lvl4pPr>
              <a:spcAft>
                <a:spcPts val="1200"/>
              </a:spcAft>
              <a:buClr>
                <a:srgbClr val="001340"/>
              </a:buClr>
              <a:defRPr>
                <a:latin typeface="Times" pitchFamily="2" charset="0"/>
              </a:defRPr>
            </a:lvl4pPr>
            <a:lvl5pPr>
              <a:spcAft>
                <a:spcPts val="1200"/>
              </a:spcAft>
              <a:buClr>
                <a:srgbClr val="001340"/>
              </a:buClr>
              <a:defRPr>
                <a:latin typeface="Times"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Footer Placeholder 4">
            <a:extLst>
              <a:ext uri="{FF2B5EF4-FFF2-40B4-BE49-F238E27FC236}">
                <a16:creationId xmlns:a16="http://schemas.microsoft.com/office/drawing/2014/main" id="{13777DA6-4130-1D42-8728-6F29C63C06B9}"/>
              </a:ext>
            </a:extLst>
          </p:cNvPr>
          <p:cNvSpPr>
            <a:spLocks noGrp="1"/>
          </p:cNvSpPr>
          <p:nvPr>
            <p:ph type="ftr" sz="quarter" idx="3"/>
          </p:nvPr>
        </p:nvSpPr>
        <p:spPr>
          <a:xfrm>
            <a:off x="838200" y="6388249"/>
            <a:ext cx="7646583" cy="365125"/>
          </a:xfrm>
          <a:prstGeom prst="rect">
            <a:avLst/>
          </a:prstGeom>
        </p:spPr>
        <p:txBody>
          <a:bodyPr anchor="ctr" anchorCtr="0"/>
          <a:lstStyle>
            <a:lvl1pPr>
              <a:defRPr sz="1400" b="0" i="1">
                <a:solidFill>
                  <a:srgbClr val="597F77"/>
                </a:solidFill>
                <a:latin typeface="Times" pitchFamily="2" charset="0"/>
              </a:defRPr>
            </a:lvl1pPr>
          </a:lstStyle>
          <a:p>
            <a:r>
              <a:rPr lang="en-US" dirty="0"/>
              <a:t>Section Title Goes Here</a:t>
            </a:r>
          </a:p>
        </p:txBody>
      </p:sp>
      <p:pic>
        <p:nvPicPr>
          <p:cNvPr id="19" name="Picture 18">
            <a:extLst>
              <a:ext uri="{FF2B5EF4-FFF2-40B4-BE49-F238E27FC236}">
                <a16:creationId xmlns:a16="http://schemas.microsoft.com/office/drawing/2014/main" id="{F3009E71-DA35-5042-A2DE-2D61AD191E8A}"/>
              </a:ext>
            </a:extLst>
          </p:cNvPr>
          <p:cNvPicPr>
            <a:picLocks noChangeAspect="1"/>
          </p:cNvPicPr>
          <p:nvPr userDrawn="1"/>
        </p:nvPicPr>
        <p:blipFill rotWithShape="1">
          <a:blip r:embed="rId2"/>
          <a:srcRect l="49127"/>
          <a:stretch/>
        </p:blipFill>
        <p:spPr>
          <a:xfrm>
            <a:off x="-11575" y="365124"/>
            <a:ext cx="674356" cy="1325563"/>
          </a:xfrm>
          <a:prstGeom prst="rect">
            <a:avLst/>
          </a:prstGeom>
        </p:spPr>
      </p:pic>
      <p:sp>
        <p:nvSpPr>
          <p:cNvPr id="13" name="Rectangle 12">
            <a:extLst>
              <a:ext uri="{FF2B5EF4-FFF2-40B4-BE49-F238E27FC236}">
                <a16:creationId xmlns:a16="http://schemas.microsoft.com/office/drawing/2014/main" id="{0D907194-37B0-A547-853E-819FB8F88C53}"/>
              </a:ext>
            </a:extLst>
          </p:cNvPr>
          <p:cNvSpPr/>
          <p:nvPr userDrawn="1"/>
        </p:nvSpPr>
        <p:spPr>
          <a:xfrm>
            <a:off x="8984512" y="6381750"/>
            <a:ext cx="3207487" cy="365125"/>
          </a:xfrm>
          <a:prstGeom prst="rect">
            <a:avLst/>
          </a:prstGeom>
          <a:solidFill>
            <a:srgbClr val="597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4">
            <a:extLst>
              <a:ext uri="{FF2B5EF4-FFF2-40B4-BE49-F238E27FC236}">
                <a16:creationId xmlns:a16="http://schemas.microsoft.com/office/drawing/2014/main" id="{B2976496-A249-FE43-AB7F-9A9E11C2D55B}"/>
              </a:ext>
            </a:extLst>
          </p:cNvPr>
          <p:cNvSpPr txBox="1">
            <a:spLocks/>
          </p:cNvSpPr>
          <p:nvPr userDrawn="1"/>
        </p:nvSpPr>
        <p:spPr>
          <a:xfrm>
            <a:off x="8835359" y="6381749"/>
            <a:ext cx="2658140"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1" kern="1200">
                <a:solidFill>
                  <a:srgbClr val="001340"/>
                </a:solidFill>
                <a:latin typeface="Georgia" panose="0204050205040502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0" i="0" spc="50" baseline="0" dirty="0">
                <a:solidFill>
                  <a:schemeClr val="bg1"/>
                </a:solidFill>
                <a:latin typeface="Times" pitchFamily="2" charset="0"/>
              </a:rPr>
              <a:t>Teaching Human Dignity</a:t>
            </a:r>
          </a:p>
        </p:txBody>
      </p:sp>
    </p:spTree>
    <p:extLst>
      <p:ext uri="{BB962C8B-B14F-4D97-AF65-F5344CB8AC3E}">
        <p14:creationId xmlns:p14="http://schemas.microsoft.com/office/powerpoint/2010/main" val="968818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125B81-8C43-8544-8B43-135774AC7561}"/>
              </a:ext>
            </a:extLst>
          </p:cNvPr>
          <p:cNvSpPr>
            <a:spLocks noGrp="1"/>
          </p:cNvSpPr>
          <p:nvPr>
            <p:ph type="title" orient="vert"/>
          </p:nvPr>
        </p:nvSpPr>
        <p:spPr>
          <a:xfrm>
            <a:off x="8724900" y="365125"/>
            <a:ext cx="2628900" cy="5811838"/>
          </a:xfrm>
        </p:spPr>
        <p:txBody>
          <a:bodyPr vert="eaVert"/>
          <a:lstStyle>
            <a:lvl1pPr>
              <a:defRPr>
                <a:solidFill>
                  <a:srgbClr val="597F77"/>
                </a:solidFill>
                <a:latin typeface="Times" pitchFamily="2"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A14A50C0-A425-7B4B-BBC8-CDA6CEE6A4C1}"/>
              </a:ext>
            </a:extLst>
          </p:cNvPr>
          <p:cNvSpPr>
            <a:spLocks noGrp="1"/>
          </p:cNvSpPr>
          <p:nvPr>
            <p:ph type="body" orient="vert" idx="1"/>
          </p:nvPr>
        </p:nvSpPr>
        <p:spPr>
          <a:xfrm>
            <a:off x="838200" y="365125"/>
            <a:ext cx="7734300" cy="5811838"/>
          </a:xfrm>
        </p:spPr>
        <p:txBody>
          <a:bodyPr vert="eaVert"/>
          <a:lstStyle>
            <a:lvl1pPr>
              <a:spcAft>
                <a:spcPts val="1200"/>
              </a:spcAft>
              <a:buClr>
                <a:srgbClr val="001340"/>
              </a:buClr>
              <a:defRPr>
                <a:latin typeface="Times" pitchFamily="2" charset="0"/>
              </a:defRPr>
            </a:lvl1pPr>
            <a:lvl2pPr>
              <a:spcAft>
                <a:spcPts val="1200"/>
              </a:spcAft>
              <a:buClr>
                <a:srgbClr val="001340"/>
              </a:buClr>
              <a:defRPr>
                <a:latin typeface="Times" pitchFamily="2" charset="0"/>
              </a:defRPr>
            </a:lvl2pPr>
            <a:lvl3pPr>
              <a:spcAft>
                <a:spcPts val="1200"/>
              </a:spcAft>
              <a:buClr>
                <a:srgbClr val="001340"/>
              </a:buClr>
              <a:defRPr>
                <a:latin typeface="Times" pitchFamily="2" charset="0"/>
              </a:defRPr>
            </a:lvl3pPr>
            <a:lvl4pPr>
              <a:spcAft>
                <a:spcPts val="1200"/>
              </a:spcAft>
              <a:buClr>
                <a:srgbClr val="001340"/>
              </a:buClr>
              <a:defRPr>
                <a:latin typeface="Times" pitchFamily="2" charset="0"/>
              </a:defRPr>
            </a:lvl4pPr>
            <a:lvl5pPr>
              <a:spcAft>
                <a:spcPts val="1200"/>
              </a:spcAft>
              <a:buClr>
                <a:srgbClr val="001340"/>
              </a:buClr>
              <a:defRPr>
                <a:latin typeface="Times"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Footer Placeholder 4">
            <a:extLst>
              <a:ext uri="{FF2B5EF4-FFF2-40B4-BE49-F238E27FC236}">
                <a16:creationId xmlns:a16="http://schemas.microsoft.com/office/drawing/2014/main" id="{CDB95245-46EB-2545-9D6C-7573A99422E1}"/>
              </a:ext>
            </a:extLst>
          </p:cNvPr>
          <p:cNvSpPr>
            <a:spLocks noGrp="1"/>
          </p:cNvSpPr>
          <p:nvPr>
            <p:ph type="ftr" sz="quarter" idx="3"/>
          </p:nvPr>
        </p:nvSpPr>
        <p:spPr>
          <a:xfrm>
            <a:off x="838200" y="6388249"/>
            <a:ext cx="7646583" cy="365125"/>
          </a:xfrm>
          <a:prstGeom prst="rect">
            <a:avLst/>
          </a:prstGeom>
        </p:spPr>
        <p:txBody>
          <a:bodyPr anchor="ctr" anchorCtr="0"/>
          <a:lstStyle>
            <a:lvl1pPr>
              <a:defRPr sz="1400" b="0" i="1">
                <a:solidFill>
                  <a:srgbClr val="597F77"/>
                </a:solidFill>
                <a:latin typeface="Times" pitchFamily="2" charset="0"/>
              </a:defRPr>
            </a:lvl1pPr>
          </a:lstStyle>
          <a:p>
            <a:r>
              <a:rPr lang="en-US" dirty="0"/>
              <a:t>Section Title Goes Here</a:t>
            </a:r>
          </a:p>
        </p:txBody>
      </p:sp>
      <p:sp>
        <p:nvSpPr>
          <p:cNvPr id="12" name="Rectangle 11">
            <a:extLst>
              <a:ext uri="{FF2B5EF4-FFF2-40B4-BE49-F238E27FC236}">
                <a16:creationId xmlns:a16="http://schemas.microsoft.com/office/drawing/2014/main" id="{0D907194-37B0-A547-853E-819FB8F88C53}"/>
              </a:ext>
            </a:extLst>
          </p:cNvPr>
          <p:cNvSpPr/>
          <p:nvPr userDrawn="1"/>
        </p:nvSpPr>
        <p:spPr>
          <a:xfrm>
            <a:off x="8984512" y="6381750"/>
            <a:ext cx="3207487" cy="365125"/>
          </a:xfrm>
          <a:prstGeom prst="rect">
            <a:avLst/>
          </a:prstGeom>
          <a:solidFill>
            <a:srgbClr val="597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4">
            <a:extLst>
              <a:ext uri="{FF2B5EF4-FFF2-40B4-BE49-F238E27FC236}">
                <a16:creationId xmlns:a16="http://schemas.microsoft.com/office/drawing/2014/main" id="{6B1316A0-0413-CF48-8D7C-465FE0BF0520}"/>
              </a:ext>
            </a:extLst>
          </p:cNvPr>
          <p:cNvSpPr txBox="1">
            <a:spLocks/>
          </p:cNvSpPr>
          <p:nvPr userDrawn="1"/>
        </p:nvSpPr>
        <p:spPr>
          <a:xfrm>
            <a:off x="8835359" y="6381749"/>
            <a:ext cx="2658140"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1" kern="1200">
                <a:solidFill>
                  <a:srgbClr val="001340"/>
                </a:solidFill>
                <a:latin typeface="Georgia" panose="0204050205040502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0" i="0" spc="50" baseline="0" dirty="0">
                <a:solidFill>
                  <a:schemeClr val="bg1"/>
                </a:solidFill>
                <a:latin typeface="Times" pitchFamily="2" charset="0"/>
              </a:rPr>
              <a:t>Teaching Human Dignity</a:t>
            </a:r>
          </a:p>
        </p:txBody>
      </p:sp>
    </p:spTree>
    <p:extLst>
      <p:ext uri="{BB962C8B-B14F-4D97-AF65-F5344CB8AC3E}">
        <p14:creationId xmlns:p14="http://schemas.microsoft.com/office/powerpoint/2010/main" val="618280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724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Section Break Dark">
  <p:cSld name="3_Section Break Dark">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22"/>
          <p:cNvSpPr/>
          <p:nvPr/>
        </p:nvSpPr>
        <p:spPr>
          <a:xfrm>
            <a:off x="0" y="0"/>
            <a:ext cx="12192000" cy="6943060"/>
          </a:xfrm>
          <a:prstGeom prst="rect">
            <a:avLst/>
          </a:prstGeom>
          <a:solidFill>
            <a:srgbClr val="785F50"/>
          </a:solidFill>
          <a:ln w="12700" cap="flat" cmpd="sng">
            <a:solidFill>
              <a:srgbClr val="785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31;p22"/>
          <p:cNvSpPr txBox="1"/>
          <p:nvPr/>
        </p:nvSpPr>
        <p:spPr>
          <a:xfrm>
            <a:off x="0" y="510362"/>
            <a:ext cx="12192000" cy="5922335"/>
          </a:xfrm>
          <a:prstGeom prst="rect">
            <a:avLst/>
          </a:prstGeom>
          <a:solidFill>
            <a:schemeClr val="lt1"/>
          </a:solidFill>
          <a:ln>
            <a:noFill/>
          </a:ln>
        </p:spPr>
        <p:txBody>
          <a:bodyPr spcFirstLastPara="1" wrap="square" lIns="640075" tIns="45700" rIns="91425" bIns="45700" anchor="ctr" anchorCtr="0">
            <a:normAutofit/>
          </a:bodyPr>
          <a:lstStyle/>
          <a:p>
            <a:pPr marL="0" marR="0" lvl="0" indent="0" algn="l" rtl="0">
              <a:lnSpc>
                <a:spcPct val="90000"/>
              </a:lnSpc>
              <a:spcBef>
                <a:spcPts val="0"/>
              </a:spcBef>
              <a:spcAft>
                <a:spcPts val="0"/>
              </a:spcAft>
              <a:buClr>
                <a:schemeClr val="dk1"/>
              </a:buClr>
              <a:buSzPts val="6000"/>
              <a:buFont typeface="Calibri"/>
              <a:buNone/>
            </a:pPr>
            <a:endParaRPr sz="6000" b="1" i="0" u="none" strike="noStrike" cap="none">
              <a:solidFill>
                <a:srgbClr val="001340"/>
              </a:solidFill>
              <a:latin typeface="Georgia"/>
              <a:ea typeface="Georgia"/>
              <a:cs typeface="Georgia"/>
              <a:sym typeface="Georgia"/>
            </a:endParaRPr>
          </a:p>
        </p:txBody>
      </p:sp>
      <p:sp>
        <p:nvSpPr>
          <p:cNvPr id="32" name="Google Shape;32;p22"/>
          <p:cNvSpPr txBox="1">
            <a:spLocks noGrp="1"/>
          </p:cNvSpPr>
          <p:nvPr>
            <p:ph type="title"/>
          </p:nvPr>
        </p:nvSpPr>
        <p:spPr>
          <a:xfrm>
            <a:off x="1562100" y="2731179"/>
            <a:ext cx="10064750" cy="100748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597F77"/>
              </a:buClr>
              <a:buSzPts val="6000"/>
              <a:buFont typeface="Times"/>
              <a:buNone/>
              <a:defRPr sz="6000">
                <a:solidFill>
                  <a:srgbClr val="597F77"/>
                </a:solidFill>
                <a:latin typeface="Times"/>
                <a:ea typeface="Times"/>
                <a:cs typeface="Times"/>
                <a:sym typeface="Time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2"/>
          <p:cNvSpPr txBox="1"/>
          <p:nvPr/>
        </p:nvSpPr>
        <p:spPr>
          <a:xfrm>
            <a:off x="564989" y="3641848"/>
            <a:ext cx="11062021" cy="81575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1340"/>
              </a:buClr>
              <a:buSzPts val="2400"/>
              <a:buFont typeface="Georgia"/>
              <a:buNone/>
            </a:pPr>
            <a:endParaRPr sz="2400" b="0" i="1" u="none" strike="noStrike" cap="none">
              <a:solidFill>
                <a:srgbClr val="001340"/>
              </a:solidFill>
              <a:latin typeface="Georgia"/>
              <a:ea typeface="Georgia"/>
              <a:cs typeface="Georgia"/>
              <a:sym typeface="Georgia"/>
            </a:endParaRPr>
          </a:p>
        </p:txBody>
      </p:sp>
      <p:sp>
        <p:nvSpPr>
          <p:cNvPr id="34" name="Google Shape;34;p22"/>
          <p:cNvSpPr txBox="1">
            <a:spLocks noGrp="1"/>
          </p:cNvSpPr>
          <p:nvPr>
            <p:ph type="body" idx="1"/>
          </p:nvPr>
        </p:nvSpPr>
        <p:spPr>
          <a:xfrm>
            <a:off x="1562100" y="3776762"/>
            <a:ext cx="10064750" cy="5873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7F77"/>
              </a:buClr>
              <a:buSzPts val="2800"/>
              <a:buNone/>
              <a:defRPr i="1">
                <a:solidFill>
                  <a:srgbClr val="597F77"/>
                </a:solidFill>
                <a:latin typeface="Times"/>
                <a:ea typeface="Times"/>
                <a:cs typeface="Times"/>
                <a:sym typeface="Times"/>
              </a:defRPr>
            </a:lvl1pPr>
            <a:lvl2pPr marL="914400" lvl="1" indent="-342900" algn="l">
              <a:lnSpc>
                <a:spcPct val="90000"/>
              </a:lnSpc>
              <a:spcBef>
                <a:spcPts val="500"/>
              </a:spcBef>
              <a:spcAft>
                <a:spcPts val="0"/>
              </a:spcAft>
              <a:buClr>
                <a:srgbClr val="8DB0A9"/>
              </a:buClr>
              <a:buSzPts val="1800"/>
              <a:buChar char="•"/>
              <a:defRPr/>
            </a:lvl2pPr>
            <a:lvl3pPr marL="1371600" lvl="2" indent="-342900" algn="l">
              <a:lnSpc>
                <a:spcPct val="90000"/>
              </a:lnSpc>
              <a:spcBef>
                <a:spcPts val="500"/>
              </a:spcBef>
              <a:spcAft>
                <a:spcPts val="0"/>
              </a:spcAft>
              <a:buClr>
                <a:srgbClr val="8DB0A9"/>
              </a:buClr>
              <a:buSzPts val="1800"/>
              <a:buChar char="•"/>
              <a:defRPr/>
            </a:lvl3pPr>
            <a:lvl4pPr marL="1828800" lvl="3" indent="-342900" algn="l">
              <a:lnSpc>
                <a:spcPct val="90000"/>
              </a:lnSpc>
              <a:spcBef>
                <a:spcPts val="500"/>
              </a:spcBef>
              <a:spcAft>
                <a:spcPts val="0"/>
              </a:spcAft>
              <a:buClr>
                <a:srgbClr val="8DB0A9"/>
              </a:buClr>
              <a:buSzPts val="1800"/>
              <a:buChar char="•"/>
              <a:defRPr/>
            </a:lvl4pPr>
            <a:lvl5pPr marL="2286000" lvl="4" indent="-342900" algn="l">
              <a:lnSpc>
                <a:spcPct val="90000"/>
              </a:lnSpc>
              <a:spcBef>
                <a:spcPts val="500"/>
              </a:spcBef>
              <a:spcAft>
                <a:spcPts val="0"/>
              </a:spcAft>
              <a:buClr>
                <a:srgbClr val="8DB0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 name="Google Shape;35;p22"/>
          <p:cNvPicPr preferRelativeResize="0"/>
          <p:nvPr/>
        </p:nvPicPr>
        <p:blipFill rotWithShape="1">
          <a:blip r:embed="rId3">
            <a:alphaModFix/>
          </a:blip>
          <a:srcRect l="50000"/>
          <a:stretch/>
        </p:blipFill>
        <p:spPr>
          <a:xfrm>
            <a:off x="0" y="2158921"/>
            <a:ext cx="1270077" cy="2540157"/>
          </a:xfrm>
          <a:prstGeom prst="rect">
            <a:avLst/>
          </a:prstGeom>
          <a:noFill/>
          <a:ln>
            <a:noFill/>
          </a:ln>
        </p:spPr>
      </p:pic>
    </p:spTree>
    <p:extLst>
      <p:ext uri="{BB962C8B-B14F-4D97-AF65-F5344CB8AC3E}">
        <p14:creationId xmlns:p14="http://schemas.microsoft.com/office/powerpoint/2010/main" val="461883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101"/>
        <p:cNvGrpSpPr/>
        <p:nvPr/>
      </p:nvGrpSpPr>
      <p:grpSpPr>
        <a:xfrm>
          <a:off x="0" y="0"/>
          <a:ext cx="0" cy="0"/>
          <a:chOff x="0" y="0"/>
          <a:chExt cx="0" cy="0"/>
        </a:xfrm>
      </p:grpSpPr>
      <p:sp>
        <p:nvSpPr>
          <p:cNvPr id="102" name="Google Shape;102;gd69e5d69a4_0_132"/>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 name="Google Shape;103;gd69e5d69a4_0_132"/>
          <p:cNvSpPr txBox="1">
            <a:spLocks noGrp="1"/>
          </p:cNvSpPr>
          <p:nvPr>
            <p:ph type="ctrTitle"/>
          </p:nvPr>
        </p:nvSpPr>
        <p:spPr>
          <a:xfrm>
            <a:off x="520600" y="481833"/>
            <a:ext cx="11150700" cy="13356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None/>
              <a:defRPr sz="4000">
                <a:solidFill>
                  <a:schemeClr val="dk1"/>
                </a:solidFill>
                <a:latin typeface="Times"/>
                <a:ea typeface="Times"/>
                <a:cs typeface="Times"/>
                <a:sym typeface="Times"/>
              </a:defRPr>
            </a:lvl1pPr>
            <a:lvl2pPr lvl="1" algn="l">
              <a:lnSpc>
                <a:spcPct val="100000"/>
              </a:lnSpc>
              <a:spcBef>
                <a:spcPts val="0"/>
              </a:spcBef>
              <a:spcAft>
                <a:spcPts val="0"/>
              </a:spcAft>
              <a:buClr>
                <a:schemeClr val="dk1"/>
              </a:buClr>
              <a:buSzPts val="4000"/>
              <a:buNone/>
              <a:defRPr sz="4000">
                <a:solidFill>
                  <a:schemeClr val="dk1"/>
                </a:solidFill>
              </a:defRPr>
            </a:lvl2pPr>
            <a:lvl3pPr lvl="2" algn="l">
              <a:lnSpc>
                <a:spcPct val="100000"/>
              </a:lnSpc>
              <a:spcBef>
                <a:spcPts val="0"/>
              </a:spcBef>
              <a:spcAft>
                <a:spcPts val="0"/>
              </a:spcAft>
              <a:buClr>
                <a:schemeClr val="dk1"/>
              </a:buClr>
              <a:buSzPts val="4000"/>
              <a:buNone/>
              <a:defRPr sz="4000">
                <a:solidFill>
                  <a:schemeClr val="dk1"/>
                </a:solidFill>
              </a:defRPr>
            </a:lvl3pPr>
            <a:lvl4pPr lvl="3" algn="l">
              <a:lnSpc>
                <a:spcPct val="100000"/>
              </a:lnSpc>
              <a:spcBef>
                <a:spcPts val="0"/>
              </a:spcBef>
              <a:spcAft>
                <a:spcPts val="0"/>
              </a:spcAft>
              <a:buClr>
                <a:schemeClr val="dk1"/>
              </a:buClr>
              <a:buSzPts val="4000"/>
              <a:buNone/>
              <a:defRPr sz="4000">
                <a:solidFill>
                  <a:schemeClr val="dk1"/>
                </a:solidFill>
              </a:defRPr>
            </a:lvl4pPr>
            <a:lvl5pPr lvl="4" algn="l">
              <a:lnSpc>
                <a:spcPct val="100000"/>
              </a:lnSpc>
              <a:spcBef>
                <a:spcPts val="0"/>
              </a:spcBef>
              <a:spcAft>
                <a:spcPts val="0"/>
              </a:spcAft>
              <a:buClr>
                <a:schemeClr val="dk1"/>
              </a:buClr>
              <a:buSzPts val="4000"/>
              <a:buNone/>
              <a:defRPr sz="4000">
                <a:solidFill>
                  <a:schemeClr val="dk1"/>
                </a:solidFill>
              </a:defRPr>
            </a:lvl5pPr>
            <a:lvl6pPr lvl="5" algn="l">
              <a:lnSpc>
                <a:spcPct val="100000"/>
              </a:lnSpc>
              <a:spcBef>
                <a:spcPts val="0"/>
              </a:spcBef>
              <a:spcAft>
                <a:spcPts val="0"/>
              </a:spcAft>
              <a:buClr>
                <a:schemeClr val="dk1"/>
              </a:buClr>
              <a:buSzPts val="4000"/>
              <a:buNone/>
              <a:defRPr sz="4000">
                <a:solidFill>
                  <a:schemeClr val="dk1"/>
                </a:solidFill>
              </a:defRPr>
            </a:lvl6pPr>
            <a:lvl7pPr lvl="6" algn="l">
              <a:lnSpc>
                <a:spcPct val="100000"/>
              </a:lnSpc>
              <a:spcBef>
                <a:spcPts val="0"/>
              </a:spcBef>
              <a:spcAft>
                <a:spcPts val="0"/>
              </a:spcAft>
              <a:buClr>
                <a:schemeClr val="dk1"/>
              </a:buClr>
              <a:buSzPts val="4000"/>
              <a:buNone/>
              <a:defRPr sz="4000">
                <a:solidFill>
                  <a:schemeClr val="dk1"/>
                </a:solidFill>
              </a:defRPr>
            </a:lvl7pPr>
            <a:lvl8pPr lvl="7" algn="l">
              <a:lnSpc>
                <a:spcPct val="100000"/>
              </a:lnSpc>
              <a:spcBef>
                <a:spcPts val="0"/>
              </a:spcBef>
              <a:spcAft>
                <a:spcPts val="0"/>
              </a:spcAft>
              <a:buClr>
                <a:schemeClr val="dk1"/>
              </a:buClr>
              <a:buSzPts val="4000"/>
              <a:buNone/>
              <a:defRPr sz="4000">
                <a:solidFill>
                  <a:schemeClr val="dk1"/>
                </a:solidFill>
              </a:defRPr>
            </a:lvl8pPr>
            <a:lvl9pPr lvl="8" algn="l">
              <a:lnSpc>
                <a:spcPct val="100000"/>
              </a:lnSpc>
              <a:spcBef>
                <a:spcPts val="0"/>
              </a:spcBef>
              <a:spcAft>
                <a:spcPts val="0"/>
              </a:spcAft>
              <a:buClr>
                <a:schemeClr val="dk1"/>
              </a:buClr>
              <a:buSzPts val="4000"/>
              <a:buNone/>
              <a:defRPr sz="4000">
                <a:solidFill>
                  <a:schemeClr val="dk1"/>
                </a:solidFill>
              </a:defRPr>
            </a:lvl9pPr>
          </a:lstStyle>
          <a:p>
            <a:endParaRPr/>
          </a:p>
        </p:txBody>
      </p:sp>
      <p:sp>
        <p:nvSpPr>
          <p:cNvPr id="104" name="Google Shape;104;gd69e5d69a4_0_132"/>
          <p:cNvSpPr txBox="1">
            <a:spLocks noGrp="1"/>
          </p:cNvSpPr>
          <p:nvPr>
            <p:ph type="sldNum" idx="12"/>
          </p:nvPr>
        </p:nvSpPr>
        <p:spPr>
          <a:xfrm>
            <a:off x="11296610" y="6217622"/>
            <a:ext cx="731700" cy="524700"/>
          </a:xfrm>
          <a:prstGeom prst="rect">
            <a:avLst/>
          </a:prstGeom>
          <a:noFill/>
        </p:spPr>
        <p:txBody>
          <a:bodyPr spcFirstLastPara="1" wrap="square" lIns="91425" tIns="45700" rIns="91425" bIns="45700" anchor="ctr" anchorCtr="0">
            <a:noAutofit/>
          </a:bodyPr>
          <a:lstStyle>
            <a:lvl1pPr lvl="0" algn="r">
              <a:lnSpc>
                <a:spcPct val="100000"/>
              </a:lnSpc>
              <a:spcAft>
                <a:spcPts val="0"/>
              </a:spcAft>
              <a:buNone/>
              <a:defRPr sz="1300">
                <a:solidFill>
                  <a:schemeClr val="dk2"/>
                </a:solidFill>
              </a:defRPr>
            </a:lvl1pPr>
            <a:lvl2pPr lvl="1" algn="r">
              <a:lnSpc>
                <a:spcPct val="100000"/>
              </a:lnSpc>
              <a:spcAft>
                <a:spcPts val="0"/>
              </a:spcAft>
              <a:buNone/>
              <a:defRPr sz="1300">
                <a:solidFill>
                  <a:schemeClr val="dk2"/>
                </a:solidFill>
              </a:defRPr>
            </a:lvl2pPr>
            <a:lvl3pPr lvl="2" algn="r">
              <a:lnSpc>
                <a:spcPct val="100000"/>
              </a:lnSpc>
              <a:spcAft>
                <a:spcPts val="0"/>
              </a:spcAft>
              <a:buNone/>
              <a:defRPr sz="1300">
                <a:solidFill>
                  <a:schemeClr val="dk2"/>
                </a:solidFill>
              </a:defRPr>
            </a:lvl3pPr>
            <a:lvl4pPr lvl="3" algn="r">
              <a:lnSpc>
                <a:spcPct val="100000"/>
              </a:lnSpc>
              <a:spcAft>
                <a:spcPts val="0"/>
              </a:spcAft>
              <a:buNone/>
              <a:defRPr sz="1300">
                <a:solidFill>
                  <a:schemeClr val="dk2"/>
                </a:solidFill>
              </a:defRPr>
            </a:lvl4pPr>
            <a:lvl5pPr lvl="4" algn="r">
              <a:lnSpc>
                <a:spcPct val="100000"/>
              </a:lnSpc>
              <a:spcAft>
                <a:spcPts val="0"/>
              </a:spcAft>
              <a:buNone/>
              <a:defRPr sz="1300">
                <a:solidFill>
                  <a:schemeClr val="dk2"/>
                </a:solidFill>
              </a:defRPr>
            </a:lvl5pPr>
            <a:lvl6pPr lvl="5" algn="r">
              <a:lnSpc>
                <a:spcPct val="100000"/>
              </a:lnSpc>
              <a:spcAft>
                <a:spcPts val="0"/>
              </a:spcAft>
              <a:buNone/>
              <a:defRPr sz="1300">
                <a:solidFill>
                  <a:schemeClr val="dk2"/>
                </a:solidFill>
              </a:defRPr>
            </a:lvl6pPr>
            <a:lvl7pPr lvl="6" algn="r">
              <a:lnSpc>
                <a:spcPct val="100000"/>
              </a:lnSpc>
              <a:spcAft>
                <a:spcPts val="0"/>
              </a:spcAft>
              <a:buNone/>
              <a:defRPr sz="1300">
                <a:solidFill>
                  <a:schemeClr val="dk2"/>
                </a:solidFill>
              </a:defRPr>
            </a:lvl7pPr>
            <a:lvl8pPr lvl="7" algn="r">
              <a:lnSpc>
                <a:spcPct val="100000"/>
              </a:lnSpc>
              <a:spcAft>
                <a:spcPts val="0"/>
              </a:spcAft>
              <a:buNone/>
              <a:defRPr sz="1300">
                <a:solidFill>
                  <a:schemeClr val="dk2"/>
                </a:solidFill>
              </a:defRPr>
            </a:lvl8pPr>
            <a:lvl9pPr lvl="8" algn="r">
              <a:lnSpc>
                <a:spcPct val="100000"/>
              </a:lnSpc>
              <a:spcAft>
                <a:spcPts val="0"/>
              </a:spcAft>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6259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BEE837-7128-D447-9EDE-4526E1581CB5}"/>
              </a:ext>
            </a:extLst>
          </p:cNvPr>
          <p:cNvSpPr txBox="1">
            <a:spLocks/>
          </p:cNvSpPr>
          <p:nvPr userDrawn="1"/>
        </p:nvSpPr>
        <p:spPr>
          <a:xfrm>
            <a:off x="0" y="1565958"/>
            <a:ext cx="12192000" cy="3726084"/>
          </a:xfrm>
          <a:prstGeom prst="rect">
            <a:avLst/>
          </a:prstGeom>
          <a:solidFill>
            <a:schemeClr val="bg1"/>
          </a:solidFill>
          <a:ln>
            <a:noFill/>
          </a:ln>
        </p:spPr>
        <p:txBody>
          <a:bodyPr vert="horz" lIns="640080" tIns="45720" rIns="91440" bIns="45720" rtlCol="0" anchor="ctr" anchorCtr="0">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001340"/>
              </a:solidFill>
              <a:latin typeface="Georgia" panose="02040502050405020303" pitchFamily="18" charset="0"/>
            </a:endParaRPr>
          </a:p>
        </p:txBody>
      </p:sp>
      <p:sp>
        <p:nvSpPr>
          <p:cNvPr id="6" name="Title 1">
            <a:extLst>
              <a:ext uri="{FF2B5EF4-FFF2-40B4-BE49-F238E27FC236}">
                <a16:creationId xmlns:a16="http://schemas.microsoft.com/office/drawing/2014/main" id="{52EC8AAA-80FC-314B-B349-4F1F8478203E}"/>
              </a:ext>
            </a:extLst>
          </p:cNvPr>
          <p:cNvSpPr>
            <a:spLocks noGrp="1"/>
          </p:cNvSpPr>
          <p:nvPr>
            <p:ph type="title" hasCustomPrompt="1"/>
          </p:nvPr>
        </p:nvSpPr>
        <p:spPr>
          <a:xfrm>
            <a:off x="1562100" y="2731179"/>
            <a:ext cx="10064750" cy="1007483"/>
          </a:xfrm>
        </p:spPr>
        <p:txBody>
          <a:bodyPr>
            <a:noAutofit/>
          </a:bodyPr>
          <a:lstStyle>
            <a:lvl1pPr>
              <a:defRPr sz="6000">
                <a:solidFill>
                  <a:srgbClr val="597F77"/>
                </a:solidFill>
                <a:latin typeface="Times" pitchFamily="2" charset="0"/>
              </a:defRPr>
            </a:lvl1pPr>
          </a:lstStyle>
          <a:p>
            <a:r>
              <a:rPr lang="en-US" dirty="0"/>
              <a:t>Section Break</a:t>
            </a:r>
          </a:p>
        </p:txBody>
      </p:sp>
      <p:sp>
        <p:nvSpPr>
          <p:cNvPr id="7" name="Title 1">
            <a:extLst>
              <a:ext uri="{FF2B5EF4-FFF2-40B4-BE49-F238E27FC236}">
                <a16:creationId xmlns:a16="http://schemas.microsoft.com/office/drawing/2014/main" id="{79A827C6-804F-FB42-A2FC-5D9B9A714095}"/>
              </a:ext>
            </a:extLst>
          </p:cNvPr>
          <p:cNvSpPr txBox="1">
            <a:spLocks/>
          </p:cNvSpPr>
          <p:nvPr userDrawn="1"/>
        </p:nvSpPr>
        <p:spPr>
          <a:xfrm>
            <a:off x="564989" y="3641848"/>
            <a:ext cx="11062021" cy="8157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kern="1200">
                <a:solidFill>
                  <a:srgbClr val="001340"/>
                </a:solidFill>
                <a:latin typeface="Georgia" panose="02040502050405020303" pitchFamily="18" charset="0"/>
                <a:ea typeface="+mj-ea"/>
                <a:cs typeface="+mj-cs"/>
              </a:defRPr>
            </a:lvl1pPr>
          </a:lstStyle>
          <a:p>
            <a:endParaRPr lang="en-US" sz="2400" b="0" i="1" dirty="0">
              <a:solidFill>
                <a:srgbClr val="001340"/>
              </a:solidFill>
              <a:latin typeface="Georgia" panose="02040502050405020303" pitchFamily="18" charset="0"/>
            </a:endParaRPr>
          </a:p>
        </p:txBody>
      </p:sp>
      <p:sp>
        <p:nvSpPr>
          <p:cNvPr id="11" name="Text Placeholder 10">
            <a:extLst>
              <a:ext uri="{FF2B5EF4-FFF2-40B4-BE49-F238E27FC236}">
                <a16:creationId xmlns:a16="http://schemas.microsoft.com/office/drawing/2014/main" id="{E5142C1E-4CFC-8D42-A478-9212CED6AB58}"/>
              </a:ext>
            </a:extLst>
          </p:cNvPr>
          <p:cNvSpPr>
            <a:spLocks noGrp="1"/>
          </p:cNvSpPr>
          <p:nvPr>
            <p:ph type="body" sz="quarter" idx="10" hasCustomPrompt="1"/>
          </p:nvPr>
        </p:nvSpPr>
        <p:spPr>
          <a:xfrm>
            <a:off x="1562100" y="3776762"/>
            <a:ext cx="10064750" cy="587375"/>
          </a:xfrm>
        </p:spPr>
        <p:txBody>
          <a:bodyPr/>
          <a:lstStyle>
            <a:lvl1pPr marL="0" indent="0">
              <a:buNone/>
              <a:defRPr i="1">
                <a:solidFill>
                  <a:srgbClr val="597F77"/>
                </a:solidFill>
                <a:latin typeface="Times" pitchFamily="2" charset="0"/>
              </a:defRPr>
            </a:lvl1pPr>
          </a:lstStyle>
          <a:p>
            <a:pPr lvl="0"/>
            <a:r>
              <a:rPr lang="en-US" dirty="0"/>
              <a:t>Subheading goes here</a:t>
            </a:r>
          </a:p>
        </p:txBody>
      </p:sp>
      <p:pic>
        <p:nvPicPr>
          <p:cNvPr id="8" name="Picture 7">
            <a:extLst>
              <a:ext uri="{FF2B5EF4-FFF2-40B4-BE49-F238E27FC236}">
                <a16:creationId xmlns:a16="http://schemas.microsoft.com/office/drawing/2014/main" id="{C1F85BCF-9A7C-7B4C-A10E-B925A8C4A4B1}"/>
              </a:ext>
            </a:extLst>
          </p:cNvPr>
          <p:cNvPicPr>
            <a:picLocks noChangeAspect="1"/>
          </p:cNvPicPr>
          <p:nvPr userDrawn="1"/>
        </p:nvPicPr>
        <p:blipFill rotWithShape="1">
          <a:blip r:embed="rId3"/>
          <a:srcRect l="50000"/>
          <a:stretch/>
        </p:blipFill>
        <p:spPr>
          <a:xfrm>
            <a:off x="0" y="2158921"/>
            <a:ext cx="1270077" cy="2540157"/>
          </a:xfrm>
          <a:prstGeom prst="rect">
            <a:avLst/>
          </a:prstGeom>
        </p:spPr>
      </p:pic>
    </p:spTree>
    <p:extLst>
      <p:ext uri="{BB962C8B-B14F-4D97-AF65-F5344CB8AC3E}">
        <p14:creationId xmlns:p14="http://schemas.microsoft.com/office/powerpoint/2010/main" val="13685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Break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943060"/>
          </a:xfrm>
          <a:prstGeom prst="rect">
            <a:avLst/>
          </a:prstGeom>
          <a:solidFill>
            <a:srgbClr val="785F50"/>
          </a:solidFill>
          <a:ln>
            <a:solidFill>
              <a:srgbClr val="785F5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8BEE837-7128-D447-9EDE-4526E1581CB5}"/>
              </a:ext>
            </a:extLst>
          </p:cNvPr>
          <p:cNvSpPr txBox="1">
            <a:spLocks/>
          </p:cNvSpPr>
          <p:nvPr userDrawn="1"/>
        </p:nvSpPr>
        <p:spPr>
          <a:xfrm>
            <a:off x="0" y="510362"/>
            <a:ext cx="12192000" cy="5922335"/>
          </a:xfrm>
          <a:prstGeom prst="rect">
            <a:avLst/>
          </a:prstGeom>
          <a:solidFill>
            <a:schemeClr val="bg1"/>
          </a:solidFill>
          <a:ln>
            <a:noFill/>
          </a:ln>
        </p:spPr>
        <p:txBody>
          <a:bodyPr vert="horz" lIns="640080" tIns="45720" rIns="91440" bIns="45720" rtlCol="0" anchor="ctr" anchorCtr="0">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001340"/>
              </a:solidFill>
              <a:latin typeface="Georgia" panose="02040502050405020303" pitchFamily="18" charset="0"/>
            </a:endParaRPr>
          </a:p>
        </p:txBody>
      </p:sp>
      <p:sp>
        <p:nvSpPr>
          <p:cNvPr id="6" name="Title 1">
            <a:extLst>
              <a:ext uri="{FF2B5EF4-FFF2-40B4-BE49-F238E27FC236}">
                <a16:creationId xmlns:a16="http://schemas.microsoft.com/office/drawing/2014/main" id="{52EC8AAA-80FC-314B-B349-4F1F8478203E}"/>
              </a:ext>
            </a:extLst>
          </p:cNvPr>
          <p:cNvSpPr>
            <a:spLocks noGrp="1"/>
          </p:cNvSpPr>
          <p:nvPr>
            <p:ph type="title" hasCustomPrompt="1"/>
          </p:nvPr>
        </p:nvSpPr>
        <p:spPr>
          <a:xfrm>
            <a:off x="1562100" y="2731179"/>
            <a:ext cx="10064750" cy="1007483"/>
          </a:xfrm>
        </p:spPr>
        <p:txBody>
          <a:bodyPr>
            <a:noAutofit/>
          </a:bodyPr>
          <a:lstStyle>
            <a:lvl1pPr>
              <a:defRPr sz="6000">
                <a:solidFill>
                  <a:srgbClr val="597F77"/>
                </a:solidFill>
                <a:latin typeface="Times" pitchFamily="2" charset="0"/>
              </a:defRPr>
            </a:lvl1pPr>
          </a:lstStyle>
          <a:p>
            <a:r>
              <a:rPr lang="en-US" dirty="0"/>
              <a:t>Section Break Dark</a:t>
            </a:r>
          </a:p>
        </p:txBody>
      </p:sp>
      <p:sp>
        <p:nvSpPr>
          <p:cNvPr id="7" name="Title 1">
            <a:extLst>
              <a:ext uri="{FF2B5EF4-FFF2-40B4-BE49-F238E27FC236}">
                <a16:creationId xmlns:a16="http://schemas.microsoft.com/office/drawing/2014/main" id="{79A827C6-804F-FB42-A2FC-5D9B9A714095}"/>
              </a:ext>
            </a:extLst>
          </p:cNvPr>
          <p:cNvSpPr txBox="1">
            <a:spLocks/>
          </p:cNvSpPr>
          <p:nvPr userDrawn="1"/>
        </p:nvSpPr>
        <p:spPr>
          <a:xfrm>
            <a:off x="564989" y="3641848"/>
            <a:ext cx="11062021" cy="8157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kern="1200">
                <a:solidFill>
                  <a:srgbClr val="001340"/>
                </a:solidFill>
                <a:latin typeface="Georgia" panose="02040502050405020303" pitchFamily="18" charset="0"/>
                <a:ea typeface="+mj-ea"/>
                <a:cs typeface="+mj-cs"/>
              </a:defRPr>
            </a:lvl1pPr>
          </a:lstStyle>
          <a:p>
            <a:endParaRPr lang="en-US" sz="2400" b="0" i="1" dirty="0">
              <a:solidFill>
                <a:srgbClr val="001340"/>
              </a:solidFill>
              <a:latin typeface="Georgia" panose="02040502050405020303" pitchFamily="18" charset="0"/>
            </a:endParaRPr>
          </a:p>
        </p:txBody>
      </p:sp>
      <p:sp>
        <p:nvSpPr>
          <p:cNvPr id="11" name="Text Placeholder 10">
            <a:extLst>
              <a:ext uri="{FF2B5EF4-FFF2-40B4-BE49-F238E27FC236}">
                <a16:creationId xmlns:a16="http://schemas.microsoft.com/office/drawing/2014/main" id="{E5142C1E-4CFC-8D42-A478-9212CED6AB58}"/>
              </a:ext>
            </a:extLst>
          </p:cNvPr>
          <p:cNvSpPr>
            <a:spLocks noGrp="1"/>
          </p:cNvSpPr>
          <p:nvPr>
            <p:ph type="body" sz="quarter" idx="10" hasCustomPrompt="1"/>
          </p:nvPr>
        </p:nvSpPr>
        <p:spPr>
          <a:xfrm>
            <a:off x="1562100" y="3776762"/>
            <a:ext cx="10064750" cy="587375"/>
          </a:xfrm>
        </p:spPr>
        <p:txBody>
          <a:bodyPr/>
          <a:lstStyle>
            <a:lvl1pPr marL="0" indent="0">
              <a:buNone/>
              <a:defRPr i="1">
                <a:solidFill>
                  <a:srgbClr val="597F77"/>
                </a:solidFill>
                <a:latin typeface="Times" pitchFamily="2" charset="0"/>
              </a:defRPr>
            </a:lvl1pPr>
          </a:lstStyle>
          <a:p>
            <a:pPr lvl="0"/>
            <a:r>
              <a:rPr lang="en-US" dirty="0"/>
              <a:t>Subheading goes here</a:t>
            </a:r>
          </a:p>
        </p:txBody>
      </p:sp>
      <p:pic>
        <p:nvPicPr>
          <p:cNvPr id="8" name="Picture 7">
            <a:extLst>
              <a:ext uri="{FF2B5EF4-FFF2-40B4-BE49-F238E27FC236}">
                <a16:creationId xmlns:a16="http://schemas.microsoft.com/office/drawing/2014/main" id="{C1F85BCF-9A7C-7B4C-A10E-B925A8C4A4B1}"/>
              </a:ext>
            </a:extLst>
          </p:cNvPr>
          <p:cNvPicPr>
            <a:picLocks noChangeAspect="1"/>
          </p:cNvPicPr>
          <p:nvPr userDrawn="1"/>
        </p:nvPicPr>
        <p:blipFill rotWithShape="1">
          <a:blip r:embed="rId3"/>
          <a:srcRect l="50000"/>
          <a:stretch/>
        </p:blipFill>
        <p:spPr>
          <a:xfrm>
            <a:off x="0" y="2158921"/>
            <a:ext cx="1270077" cy="2540157"/>
          </a:xfrm>
          <a:prstGeom prst="rect">
            <a:avLst/>
          </a:prstGeom>
        </p:spPr>
      </p:pic>
    </p:spTree>
    <p:extLst>
      <p:ext uri="{BB962C8B-B14F-4D97-AF65-F5344CB8AC3E}">
        <p14:creationId xmlns:p14="http://schemas.microsoft.com/office/powerpoint/2010/main" val="399351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Break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53C9E2A-5B1A-004A-B684-1384EA60F490}"/>
              </a:ext>
            </a:extLst>
          </p:cNvPr>
          <p:cNvSpPr txBox="1">
            <a:spLocks/>
          </p:cNvSpPr>
          <p:nvPr userDrawn="1"/>
        </p:nvSpPr>
        <p:spPr>
          <a:xfrm>
            <a:off x="0" y="1625148"/>
            <a:ext cx="12192000" cy="3726084"/>
          </a:xfrm>
          <a:prstGeom prst="rect">
            <a:avLst/>
          </a:prstGeom>
          <a:solidFill>
            <a:schemeClr val="bg1"/>
          </a:solidFill>
          <a:ln>
            <a:noFill/>
          </a:ln>
        </p:spPr>
        <p:txBody>
          <a:bodyPr vert="horz" lIns="640080" tIns="45720" rIns="91440" bIns="45720" rtlCol="0" anchor="ctr" anchorCtr="0">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001340"/>
              </a:solidFill>
              <a:latin typeface="Georgia" panose="02040502050405020303" pitchFamily="18" charset="0"/>
            </a:endParaRPr>
          </a:p>
        </p:txBody>
      </p:sp>
      <p:sp>
        <p:nvSpPr>
          <p:cNvPr id="7" name="Title 1">
            <a:extLst>
              <a:ext uri="{FF2B5EF4-FFF2-40B4-BE49-F238E27FC236}">
                <a16:creationId xmlns:a16="http://schemas.microsoft.com/office/drawing/2014/main" id="{79A827C6-804F-FB42-A2FC-5D9B9A714095}"/>
              </a:ext>
            </a:extLst>
          </p:cNvPr>
          <p:cNvSpPr txBox="1">
            <a:spLocks/>
          </p:cNvSpPr>
          <p:nvPr userDrawn="1"/>
        </p:nvSpPr>
        <p:spPr>
          <a:xfrm>
            <a:off x="564989" y="3641848"/>
            <a:ext cx="11062021" cy="8157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kern="1200">
                <a:solidFill>
                  <a:srgbClr val="001340"/>
                </a:solidFill>
                <a:latin typeface="Georgia" panose="02040502050405020303" pitchFamily="18" charset="0"/>
                <a:ea typeface="+mj-ea"/>
                <a:cs typeface="+mj-cs"/>
              </a:defRPr>
            </a:lvl1pPr>
          </a:lstStyle>
          <a:p>
            <a:endParaRPr lang="en-US" sz="2400" b="0" i="1" dirty="0">
              <a:solidFill>
                <a:srgbClr val="001340"/>
              </a:solidFill>
              <a:latin typeface="Georgia" panose="02040502050405020303" pitchFamily="18" charset="0"/>
            </a:endParaRPr>
          </a:p>
        </p:txBody>
      </p:sp>
      <p:sp>
        <p:nvSpPr>
          <p:cNvPr id="11" name="Text Placeholder 10">
            <a:extLst>
              <a:ext uri="{FF2B5EF4-FFF2-40B4-BE49-F238E27FC236}">
                <a16:creationId xmlns:a16="http://schemas.microsoft.com/office/drawing/2014/main" id="{E5142C1E-4CFC-8D42-A478-9212CED6AB58}"/>
              </a:ext>
            </a:extLst>
          </p:cNvPr>
          <p:cNvSpPr>
            <a:spLocks noGrp="1"/>
          </p:cNvSpPr>
          <p:nvPr>
            <p:ph type="body" sz="quarter" idx="10" hasCustomPrompt="1"/>
          </p:nvPr>
        </p:nvSpPr>
        <p:spPr>
          <a:xfrm>
            <a:off x="564989" y="0"/>
            <a:ext cx="3727611" cy="3119338"/>
          </a:xfrm>
          <a:noFill/>
        </p:spPr>
        <p:txBody>
          <a:bodyPr>
            <a:noAutofit/>
          </a:bodyPr>
          <a:lstStyle>
            <a:lvl1pPr marL="0" indent="0">
              <a:buNone/>
              <a:defRPr sz="50000" b="1" i="0" spc="-500" baseline="0">
                <a:solidFill>
                  <a:srgbClr val="D8A89F">
                    <a:alpha val="50000"/>
                  </a:srgbClr>
                </a:solidFill>
                <a:latin typeface="Times" pitchFamily="2" charset="0"/>
              </a:defRPr>
            </a:lvl1pPr>
          </a:lstStyle>
          <a:p>
            <a:pPr lvl="0"/>
            <a:r>
              <a:rPr lang="en-US" dirty="0"/>
              <a:t>“</a:t>
            </a:r>
          </a:p>
        </p:txBody>
      </p:sp>
      <p:sp>
        <p:nvSpPr>
          <p:cNvPr id="12" name="Text Placeholder 10">
            <a:extLst>
              <a:ext uri="{FF2B5EF4-FFF2-40B4-BE49-F238E27FC236}">
                <a16:creationId xmlns:a16="http://schemas.microsoft.com/office/drawing/2014/main" id="{8F804033-AE40-3F42-9536-F1F17B04CA04}"/>
              </a:ext>
            </a:extLst>
          </p:cNvPr>
          <p:cNvSpPr>
            <a:spLocks noGrp="1"/>
          </p:cNvSpPr>
          <p:nvPr>
            <p:ph type="body" sz="quarter" idx="11" hasCustomPrompt="1"/>
          </p:nvPr>
        </p:nvSpPr>
        <p:spPr>
          <a:xfrm>
            <a:off x="3193889" y="2339811"/>
            <a:ext cx="8433121" cy="2117789"/>
          </a:xfrm>
        </p:spPr>
        <p:txBody>
          <a:bodyPr/>
          <a:lstStyle>
            <a:lvl1pPr marL="0" indent="0">
              <a:buNone/>
              <a:defRPr i="0">
                <a:solidFill>
                  <a:srgbClr val="597F77"/>
                </a:solidFill>
                <a:latin typeface="Times" pitchFamily="2" charset="0"/>
              </a:defRPr>
            </a:lvl1pPr>
          </a:lstStyle>
          <a:p>
            <a:pPr lvl="0"/>
            <a:r>
              <a:rPr lang="en-US" dirty="0"/>
              <a:t>Subheading goes here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1355" y="1110492"/>
            <a:ext cx="2670053" cy="2072644"/>
          </a:xfrm>
          <a:prstGeom prst="rect">
            <a:avLst/>
          </a:prstGeom>
        </p:spPr>
      </p:pic>
    </p:spTree>
    <p:extLst>
      <p:ext uri="{BB962C8B-B14F-4D97-AF65-F5344CB8AC3E}">
        <p14:creationId xmlns:p14="http://schemas.microsoft.com/office/powerpoint/2010/main" val="562954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2ED5-3F4A-5C49-A2AA-1E1925476C8E}"/>
              </a:ext>
            </a:extLst>
          </p:cNvPr>
          <p:cNvSpPr>
            <a:spLocks noGrp="1"/>
          </p:cNvSpPr>
          <p:nvPr>
            <p:ph type="title"/>
          </p:nvPr>
        </p:nvSpPr>
        <p:spPr/>
        <p:txBody>
          <a:bodyPr/>
          <a:lstStyle>
            <a:lvl1pPr>
              <a:defRPr>
                <a:solidFill>
                  <a:srgbClr val="597F77"/>
                </a:solidFill>
                <a:latin typeface="Times"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B5878F6-A48C-664F-AE2B-E91066DC5D97}"/>
              </a:ext>
            </a:extLst>
          </p:cNvPr>
          <p:cNvSpPr>
            <a:spLocks noGrp="1"/>
          </p:cNvSpPr>
          <p:nvPr>
            <p:ph idx="1"/>
          </p:nvPr>
        </p:nvSpPr>
        <p:spPr/>
        <p:txBody>
          <a:bodyPr/>
          <a:lstStyle>
            <a:lvl1pPr>
              <a:spcAft>
                <a:spcPts val="1200"/>
              </a:spcAft>
              <a:buClr>
                <a:srgbClr val="001340"/>
              </a:buClr>
              <a:defRPr>
                <a:latin typeface="Times" pitchFamily="2" charset="0"/>
              </a:defRPr>
            </a:lvl1pPr>
            <a:lvl2pPr>
              <a:spcAft>
                <a:spcPts val="1200"/>
              </a:spcAft>
              <a:buClr>
                <a:srgbClr val="001340"/>
              </a:buClr>
              <a:defRPr>
                <a:latin typeface="Times" pitchFamily="2" charset="0"/>
              </a:defRPr>
            </a:lvl2pPr>
            <a:lvl3pPr>
              <a:spcAft>
                <a:spcPts val="1200"/>
              </a:spcAft>
              <a:buClr>
                <a:srgbClr val="001340"/>
              </a:buClr>
              <a:defRPr>
                <a:latin typeface="Times" pitchFamily="2" charset="0"/>
              </a:defRPr>
            </a:lvl3pPr>
            <a:lvl4pPr>
              <a:spcAft>
                <a:spcPts val="1200"/>
              </a:spcAft>
              <a:buClr>
                <a:srgbClr val="001340"/>
              </a:buClr>
              <a:defRPr>
                <a:latin typeface="Times" pitchFamily="2" charset="0"/>
              </a:defRPr>
            </a:lvl4pPr>
            <a:lvl5pPr>
              <a:spcAft>
                <a:spcPts val="1200"/>
              </a:spcAft>
              <a:buClr>
                <a:srgbClr val="001340"/>
              </a:buClr>
              <a:defRPr>
                <a:latin typeface="Times"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734D8DBF-12F7-0241-A453-6FFA9C128C0B}"/>
              </a:ext>
            </a:extLst>
          </p:cNvPr>
          <p:cNvGrpSpPr/>
          <p:nvPr userDrawn="1"/>
        </p:nvGrpSpPr>
        <p:grpSpPr>
          <a:xfrm>
            <a:off x="8835359" y="6381749"/>
            <a:ext cx="3356640" cy="365126"/>
            <a:chOff x="8835359" y="6381749"/>
            <a:chExt cx="3356640" cy="365126"/>
          </a:xfrm>
        </p:grpSpPr>
        <p:sp>
          <p:nvSpPr>
            <p:cNvPr id="10" name="Rectangle 9">
              <a:extLst>
                <a:ext uri="{FF2B5EF4-FFF2-40B4-BE49-F238E27FC236}">
                  <a16:creationId xmlns:a16="http://schemas.microsoft.com/office/drawing/2014/main" id="{0D907194-37B0-A547-853E-819FB8F88C53}"/>
                </a:ext>
              </a:extLst>
            </p:cNvPr>
            <p:cNvSpPr/>
            <p:nvPr userDrawn="1"/>
          </p:nvSpPr>
          <p:spPr>
            <a:xfrm>
              <a:off x="8984512" y="6381750"/>
              <a:ext cx="3207487" cy="365125"/>
            </a:xfrm>
            <a:prstGeom prst="rect">
              <a:avLst/>
            </a:prstGeom>
            <a:solidFill>
              <a:srgbClr val="597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4">
              <a:extLst>
                <a:ext uri="{FF2B5EF4-FFF2-40B4-BE49-F238E27FC236}">
                  <a16:creationId xmlns:a16="http://schemas.microsoft.com/office/drawing/2014/main" id="{6F55827E-F47D-D548-B163-F2A38C8BC366}"/>
                </a:ext>
              </a:extLst>
            </p:cNvPr>
            <p:cNvSpPr txBox="1">
              <a:spLocks/>
            </p:cNvSpPr>
            <p:nvPr userDrawn="1"/>
          </p:nvSpPr>
          <p:spPr>
            <a:xfrm>
              <a:off x="8835359" y="6381749"/>
              <a:ext cx="2658140"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1" kern="1200">
                  <a:solidFill>
                    <a:srgbClr val="001340"/>
                  </a:solidFill>
                  <a:latin typeface="Georgia" panose="0204050205040502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0" i="0" spc="50" baseline="0" dirty="0">
                  <a:solidFill>
                    <a:schemeClr val="bg1"/>
                  </a:solidFill>
                  <a:latin typeface="Times" pitchFamily="2" charset="0"/>
                </a:rPr>
                <a:t>Teaching Human Dignity</a:t>
              </a:r>
            </a:p>
          </p:txBody>
        </p:sp>
      </p:grpSp>
      <p:sp>
        <p:nvSpPr>
          <p:cNvPr id="17" name="Footer Placeholder 4">
            <a:extLst>
              <a:ext uri="{FF2B5EF4-FFF2-40B4-BE49-F238E27FC236}">
                <a16:creationId xmlns:a16="http://schemas.microsoft.com/office/drawing/2014/main" id="{501C6E6C-BA31-8344-903C-2457DEB1B59E}"/>
              </a:ext>
            </a:extLst>
          </p:cNvPr>
          <p:cNvSpPr>
            <a:spLocks noGrp="1"/>
          </p:cNvSpPr>
          <p:nvPr>
            <p:ph type="ftr" sz="quarter" idx="3"/>
          </p:nvPr>
        </p:nvSpPr>
        <p:spPr>
          <a:xfrm>
            <a:off x="838200" y="6379831"/>
            <a:ext cx="7646583" cy="365125"/>
          </a:xfrm>
          <a:prstGeom prst="rect">
            <a:avLst/>
          </a:prstGeom>
        </p:spPr>
        <p:txBody>
          <a:bodyPr anchor="ctr" anchorCtr="0"/>
          <a:lstStyle>
            <a:lvl1pPr>
              <a:defRPr sz="1400" b="0" i="1">
                <a:solidFill>
                  <a:srgbClr val="597F77"/>
                </a:solidFill>
                <a:latin typeface="Times" pitchFamily="2" charset="0"/>
              </a:defRPr>
            </a:lvl1pPr>
          </a:lstStyle>
          <a:p>
            <a:r>
              <a:rPr lang="en-US" dirty="0"/>
              <a:t>Section Title Goes Here</a:t>
            </a:r>
          </a:p>
        </p:txBody>
      </p:sp>
      <p:pic>
        <p:nvPicPr>
          <p:cNvPr id="4" name="Picture 3">
            <a:extLst>
              <a:ext uri="{FF2B5EF4-FFF2-40B4-BE49-F238E27FC236}">
                <a16:creationId xmlns:a16="http://schemas.microsoft.com/office/drawing/2014/main" id="{FCF6A323-E88F-6440-8AA2-D7C4DFC01233}"/>
              </a:ext>
            </a:extLst>
          </p:cNvPr>
          <p:cNvPicPr>
            <a:picLocks noChangeAspect="1"/>
          </p:cNvPicPr>
          <p:nvPr userDrawn="1"/>
        </p:nvPicPr>
        <p:blipFill rotWithShape="1">
          <a:blip r:embed="rId2"/>
          <a:srcRect l="48620"/>
          <a:stretch/>
        </p:blipFill>
        <p:spPr>
          <a:xfrm>
            <a:off x="-18288" y="365124"/>
            <a:ext cx="681069" cy="1325563"/>
          </a:xfrm>
          <a:prstGeom prst="rect">
            <a:avLst/>
          </a:prstGeom>
        </p:spPr>
      </p:pic>
      <p:cxnSp>
        <p:nvCxnSpPr>
          <p:cNvPr id="6" name="Straight Connector 5">
            <a:extLst>
              <a:ext uri="{FF2B5EF4-FFF2-40B4-BE49-F238E27FC236}">
                <a16:creationId xmlns:a16="http://schemas.microsoft.com/office/drawing/2014/main" id="{325B2CF8-8857-B148-9D9A-FA628204DAFF}"/>
              </a:ext>
            </a:extLst>
          </p:cNvPr>
          <p:cNvCxnSpPr/>
          <p:nvPr userDrawn="1"/>
        </p:nvCxnSpPr>
        <p:spPr>
          <a:xfrm flipH="1">
            <a:off x="939800" y="1358900"/>
            <a:ext cx="10414000" cy="0"/>
          </a:xfrm>
          <a:prstGeom prst="line">
            <a:avLst/>
          </a:prstGeom>
          <a:ln w="28575">
            <a:solidFill>
              <a:srgbClr val="785F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210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1BCB-36AD-2840-853F-9B1FDEF06037}"/>
              </a:ext>
            </a:extLst>
          </p:cNvPr>
          <p:cNvSpPr>
            <a:spLocks noGrp="1"/>
          </p:cNvSpPr>
          <p:nvPr>
            <p:ph type="title"/>
          </p:nvPr>
        </p:nvSpPr>
        <p:spPr/>
        <p:txBody>
          <a:bodyPr/>
          <a:lstStyle>
            <a:lvl1pPr>
              <a:defRPr>
                <a:solidFill>
                  <a:srgbClr val="597F77"/>
                </a:solidFill>
                <a:latin typeface="Times"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856CF61-DE77-2A4D-83E0-B0E39899B66B}"/>
              </a:ext>
            </a:extLst>
          </p:cNvPr>
          <p:cNvSpPr>
            <a:spLocks noGrp="1"/>
          </p:cNvSpPr>
          <p:nvPr>
            <p:ph sz="half" idx="1"/>
          </p:nvPr>
        </p:nvSpPr>
        <p:spPr>
          <a:xfrm>
            <a:off x="838200" y="1825625"/>
            <a:ext cx="5181600" cy="4351338"/>
          </a:xfrm>
        </p:spPr>
        <p:txBody>
          <a:bodyPr/>
          <a:lstStyle>
            <a:lvl1pPr>
              <a:spcAft>
                <a:spcPts val="1200"/>
              </a:spcAft>
              <a:buClr>
                <a:srgbClr val="001340"/>
              </a:buClr>
              <a:defRPr>
                <a:latin typeface="Times" pitchFamily="2" charset="0"/>
              </a:defRPr>
            </a:lvl1pPr>
            <a:lvl2pPr>
              <a:spcAft>
                <a:spcPts val="1200"/>
              </a:spcAft>
              <a:buClr>
                <a:srgbClr val="001340"/>
              </a:buClr>
              <a:defRPr>
                <a:latin typeface="Times" pitchFamily="2" charset="0"/>
              </a:defRPr>
            </a:lvl2pPr>
            <a:lvl3pPr>
              <a:spcAft>
                <a:spcPts val="1200"/>
              </a:spcAft>
              <a:buClr>
                <a:srgbClr val="001340"/>
              </a:buClr>
              <a:defRPr>
                <a:latin typeface="Times" pitchFamily="2" charset="0"/>
              </a:defRPr>
            </a:lvl3pPr>
            <a:lvl4pPr>
              <a:spcAft>
                <a:spcPts val="1200"/>
              </a:spcAft>
              <a:buClr>
                <a:srgbClr val="001340"/>
              </a:buClr>
              <a:defRPr>
                <a:latin typeface="Times" pitchFamily="2" charset="0"/>
              </a:defRPr>
            </a:lvl4pPr>
            <a:lvl5pPr>
              <a:spcAft>
                <a:spcPts val="1200"/>
              </a:spcAft>
              <a:buClr>
                <a:srgbClr val="001340"/>
              </a:buClr>
              <a:defRPr>
                <a:latin typeface="Times"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2223F04-5E8E-7742-9209-533F834BD039}"/>
              </a:ext>
            </a:extLst>
          </p:cNvPr>
          <p:cNvSpPr>
            <a:spLocks noGrp="1"/>
          </p:cNvSpPr>
          <p:nvPr>
            <p:ph sz="half" idx="2"/>
          </p:nvPr>
        </p:nvSpPr>
        <p:spPr>
          <a:xfrm>
            <a:off x="6172200" y="1825625"/>
            <a:ext cx="5181600" cy="4351338"/>
          </a:xfrm>
        </p:spPr>
        <p:txBody>
          <a:bodyPr/>
          <a:lstStyle>
            <a:lvl1pPr>
              <a:spcAft>
                <a:spcPts val="1200"/>
              </a:spcAft>
              <a:buClr>
                <a:srgbClr val="001340"/>
              </a:buClr>
              <a:defRPr>
                <a:latin typeface="Times" pitchFamily="2" charset="0"/>
              </a:defRPr>
            </a:lvl1pPr>
            <a:lvl2pPr>
              <a:spcAft>
                <a:spcPts val="1200"/>
              </a:spcAft>
              <a:buClr>
                <a:srgbClr val="001340"/>
              </a:buClr>
              <a:defRPr>
                <a:latin typeface="Times" pitchFamily="2" charset="0"/>
              </a:defRPr>
            </a:lvl2pPr>
            <a:lvl3pPr>
              <a:spcAft>
                <a:spcPts val="1200"/>
              </a:spcAft>
              <a:buClr>
                <a:srgbClr val="001340"/>
              </a:buClr>
              <a:defRPr>
                <a:latin typeface="Times" pitchFamily="2" charset="0"/>
              </a:defRPr>
            </a:lvl3pPr>
            <a:lvl4pPr>
              <a:spcAft>
                <a:spcPts val="1200"/>
              </a:spcAft>
              <a:buClr>
                <a:srgbClr val="001340"/>
              </a:buClr>
              <a:defRPr>
                <a:latin typeface="Times" pitchFamily="2" charset="0"/>
              </a:defRPr>
            </a:lvl4pPr>
            <a:lvl5pPr>
              <a:spcAft>
                <a:spcPts val="1200"/>
              </a:spcAft>
              <a:buClr>
                <a:srgbClr val="001340"/>
              </a:buClr>
              <a:defRPr>
                <a:latin typeface="Times"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Footer Placeholder 4">
            <a:extLst>
              <a:ext uri="{FF2B5EF4-FFF2-40B4-BE49-F238E27FC236}">
                <a16:creationId xmlns:a16="http://schemas.microsoft.com/office/drawing/2014/main" id="{44BA72E9-D874-7E47-9C5F-26BFB7455686}"/>
              </a:ext>
            </a:extLst>
          </p:cNvPr>
          <p:cNvSpPr>
            <a:spLocks noGrp="1"/>
          </p:cNvSpPr>
          <p:nvPr>
            <p:ph type="ftr" sz="quarter" idx="3"/>
          </p:nvPr>
        </p:nvSpPr>
        <p:spPr>
          <a:xfrm>
            <a:off x="838200" y="6388249"/>
            <a:ext cx="7646583" cy="365125"/>
          </a:xfrm>
          <a:prstGeom prst="rect">
            <a:avLst/>
          </a:prstGeom>
        </p:spPr>
        <p:txBody>
          <a:bodyPr anchor="ctr" anchorCtr="0"/>
          <a:lstStyle>
            <a:lvl1pPr>
              <a:defRPr sz="1400" b="0" i="1">
                <a:solidFill>
                  <a:srgbClr val="597F77"/>
                </a:solidFill>
                <a:latin typeface="Times" pitchFamily="2" charset="0"/>
              </a:defRPr>
            </a:lvl1pPr>
          </a:lstStyle>
          <a:p>
            <a:r>
              <a:rPr lang="en-US" dirty="0"/>
              <a:t>Section Title Goes Here</a:t>
            </a:r>
          </a:p>
        </p:txBody>
      </p:sp>
      <p:pic>
        <p:nvPicPr>
          <p:cNvPr id="20" name="Picture 19">
            <a:extLst>
              <a:ext uri="{FF2B5EF4-FFF2-40B4-BE49-F238E27FC236}">
                <a16:creationId xmlns:a16="http://schemas.microsoft.com/office/drawing/2014/main" id="{874AF8D0-7B6B-9843-8F92-D206C317CD93}"/>
              </a:ext>
            </a:extLst>
          </p:cNvPr>
          <p:cNvPicPr>
            <a:picLocks noChangeAspect="1"/>
          </p:cNvPicPr>
          <p:nvPr userDrawn="1"/>
        </p:nvPicPr>
        <p:blipFill rotWithShape="1">
          <a:blip r:embed="rId2"/>
          <a:srcRect l="50001"/>
          <a:stretch/>
        </p:blipFill>
        <p:spPr>
          <a:xfrm>
            <a:off x="0" y="365124"/>
            <a:ext cx="662781" cy="1325563"/>
          </a:xfrm>
          <a:prstGeom prst="rect">
            <a:avLst/>
          </a:prstGeom>
        </p:spPr>
      </p:pic>
      <p:sp>
        <p:nvSpPr>
          <p:cNvPr id="16" name="Rectangle 15">
            <a:extLst>
              <a:ext uri="{FF2B5EF4-FFF2-40B4-BE49-F238E27FC236}">
                <a16:creationId xmlns:a16="http://schemas.microsoft.com/office/drawing/2014/main" id="{0D907194-37B0-A547-853E-819FB8F88C53}"/>
              </a:ext>
            </a:extLst>
          </p:cNvPr>
          <p:cNvSpPr/>
          <p:nvPr userDrawn="1"/>
        </p:nvSpPr>
        <p:spPr>
          <a:xfrm>
            <a:off x="8984512" y="6381750"/>
            <a:ext cx="3207487" cy="365125"/>
          </a:xfrm>
          <a:prstGeom prst="rect">
            <a:avLst/>
          </a:prstGeom>
          <a:solidFill>
            <a:srgbClr val="597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4">
            <a:extLst>
              <a:ext uri="{FF2B5EF4-FFF2-40B4-BE49-F238E27FC236}">
                <a16:creationId xmlns:a16="http://schemas.microsoft.com/office/drawing/2014/main" id="{88CD89E9-BCE9-8A48-9CE2-5DDD4E7FD19C}"/>
              </a:ext>
            </a:extLst>
          </p:cNvPr>
          <p:cNvSpPr txBox="1">
            <a:spLocks/>
          </p:cNvSpPr>
          <p:nvPr userDrawn="1"/>
        </p:nvSpPr>
        <p:spPr>
          <a:xfrm>
            <a:off x="8835359" y="6381749"/>
            <a:ext cx="2658140"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1" kern="1200">
                <a:solidFill>
                  <a:srgbClr val="001340"/>
                </a:solidFill>
                <a:latin typeface="Georgia" panose="0204050205040502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0" i="0" spc="50" baseline="0" dirty="0">
                <a:solidFill>
                  <a:schemeClr val="bg1"/>
                </a:solidFill>
                <a:latin typeface="Times" pitchFamily="2" charset="0"/>
              </a:rPr>
              <a:t>Teaching Human Dignity</a:t>
            </a:r>
          </a:p>
        </p:txBody>
      </p:sp>
    </p:spTree>
    <p:extLst>
      <p:ext uri="{BB962C8B-B14F-4D97-AF65-F5344CB8AC3E}">
        <p14:creationId xmlns:p14="http://schemas.microsoft.com/office/powerpoint/2010/main" val="3452800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4148A-FD93-1445-873B-3E918AA7D122}"/>
              </a:ext>
            </a:extLst>
          </p:cNvPr>
          <p:cNvSpPr>
            <a:spLocks noGrp="1"/>
          </p:cNvSpPr>
          <p:nvPr>
            <p:ph type="title"/>
          </p:nvPr>
        </p:nvSpPr>
        <p:spPr>
          <a:xfrm>
            <a:off x="839788" y="365125"/>
            <a:ext cx="10515600" cy="1325563"/>
          </a:xfrm>
        </p:spPr>
        <p:txBody>
          <a:bodyPr/>
          <a:lstStyle>
            <a:lvl1pPr>
              <a:defRPr>
                <a:solidFill>
                  <a:srgbClr val="597F77"/>
                </a:solidFill>
                <a:latin typeface="Times"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381AA850-FF8D-BE4F-B17E-0B475C96056A}"/>
              </a:ext>
            </a:extLst>
          </p:cNvPr>
          <p:cNvSpPr>
            <a:spLocks noGrp="1"/>
          </p:cNvSpPr>
          <p:nvPr>
            <p:ph type="body" idx="1"/>
          </p:nvPr>
        </p:nvSpPr>
        <p:spPr>
          <a:xfrm>
            <a:off x="839788" y="1681163"/>
            <a:ext cx="5157787" cy="823912"/>
          </a:xfrm>
        </p:spPr>
        <p:txBody>
          <a:bodyPr anchor="b"/>
          <a:lstStyle>
            <a:lvl1pPr marL="0" indent="0">
              <a:buNone/>
              <a:defRPr sz="2400" b="1">
                <a:latin typeface="Times"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F927417-55F3-D441-8B6B-49E082B2E731}"/>
              </a:ext>
            </a:extLst>
          </p:cNvPr>
          <p:cNvSpPr>
            <a:spLocks noGrp="1"/>
          </p:cNvSpPr>
          <p:nvPr>
            <p:ph sz="half" idx="2"/>
          </p:nvPr>
        </p:nvSpPr>
        <p:spPr>
          <a:xfrm>
            <a:off x="839788" y="2505075"/>
            <a:ext cx="5157787" cy="3684588"/>
          </a:xfrm>
        </p:spPr>
        <p:txBody>
          <a:bodyPr/>
          <a:lstStyle>
            <a:lvl1pPr>
              <a:spcAft>
                <a:spcPts val="1200"/>
              </a:spcAft>
              <a:buClr>
                <a:srgbClr val="001340"/>
              </a:buClr>
              <a:defRPr>
                <a:latin typeface="Times" pitchFamily="2" charset="0"/>
              </a:defRPr>
            </a:lvl1pPr>
            <a:lvl2pPr>
              <a:spcAft>
                <a:spcPts val="1200"/>
              </a:spcAft>
              <a:buClr>
                <a:srgbClr val="001340"/>
              </a:buClr>
              <a:defRPr>
                <a:latin typeface="Times" pitchFamily="2" charset="0"/>
              </a:defRPr>
            </a:lvl2pPr>
            <a:lvl3pPr>
              <a:spcAft>
                <a:spcPts val="1200"/>
              </a:spcAft>
              <a:buClr>
                <a:srgbClr val="001340"/>
              </a:buClr>
              <a:defRPr>
                <a:latin typeface="Times" pitchFamily="2" charset="0"/>
              </a:defRPr>
            </a:lvl3pPr>
            <a:lvl4pPr>
              <a:spcAft>
                <a:spcPts val="1200"/>
              </a:spcAft>
              <a:buClr>
                <a:srgbClr val="001340"/>
              </a:buClr>
              <a:defRPr>
                <a:latin typeface="Times" pitchFamily="2" charset="0"/>
              </a:defRPr>
            </a:lvl4pPr>
            <a:lvl5pPr>
              <a:spcAft>
                <a:spcPts val="1200"/>
              </a:spcAft>
              <a:buClr>
                <a:srgbClr val="001340"/>
              </a:buClr>
              <a:defRPr>
                <a:latin typeface="Times"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A269CFE-05E6-BA4F-8D74-342CA851D769}"/>
              </a:ext>
            </a:extLst>
          </p:cNvPr>
          <p:cNvSpPr>
            <a:spLocks noGrp="1"/>
          </p:cNvSpPr>
          <p:nvPr>
            <p:ph type="body" sz="quarter" idx="3"/>
          </p:nvPr>
        </p:nvSpPr>
        <p:spPr>
          <a:xfrm>
            <a:off x="6172200" y="1681163"/>
            <a:ext cx="5183188" cy="823912"/>
          </a:xfrm>
        </p:spPr>
        <p:txBody>
          <a:bodyPr anchor="b"/>
          <a:lstStyle>
            <a:lvl1pPr marL="0" indent="0">
              <a:buNone/>
              <a:defRPr sz="2400" b="1">
                <a:latin typeface="Times"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D2FDA944-B73E-3640-923E-D4540095F3F3}"/>
              </a:ext>
            </a:extLst>
          </p:cNvPr>
          <p:cNvSpPr>
            <a:spLocks noGrp="1"/>
          </p:cNvSpPr>
          <p:nvPr>
            <p:ph sz="quarter" idx="4"/>
          </p:nvPr>
        </p:nvSpPr>
        <p:spPr>
          <a:xfrm>
            <a:off x="6172200" y="2505075"/>
            <a:ext cx="5183188" cy="3684588"/>
          </a:xfrm>
        </p:spPr>
        <p:txBody>
          <a:bodyPr/>
          <a:lstStyle>
            <a:lvl1pPr>
              <a:spcAft>
                <a:spcPts val="1200"/>
              </a:spcAft>
              <a:buClr>
                <a:srgbClr val="001340"/>
              </a:buClr>
              <a:defRPr>
                <a:latin typeface="Times" pitchFamily="2" charset="0"/>
              </a:defRPr>
            </a:lvl1pPr>
            <a:lvl2pPr>
              <a:spcAft>
                <a:spcPts val="1200"/>
              </a:spcAft>
              <a:buClr>
                <a:srgbClr val="001340"/>
              </a:buClr>
              <a:defRPr>
                <a:latin typeface="Times" pitchFamily="2" charset="0"/>
              </a:defRPr>
            </a:lvl2pPr>
            <a:lvl3pPr>
              <a:spcAft>
                <a:spcPts val="1200"/>
              </a:spcAft>
              <a:buClr>
                <a:srgbClr val="001340"/>
              </a:buClr>
              <a:defRPr>
                <a:latin typeface="Times" pitchFamily="2" charset="0"/>
              </a:defRPr>
            </a:lvl3pPr>
            <a:lvl4pPr>
              <a:spcAft>
                <a:spcPts val="1200"/>
              </a:spcAft>
              <a:buClr>
                <a:srgbClr val="001340"/>
              </a:buClr>
              <a:defRPr>
                <a:latin typeface="Times" pitchFamily="2" charset="0"/>
              </a:defRPr>
            </a:lvl4pPr>
            <a:lvl5pPr>
              <a:spcAft>
                <a:spcPts val="1200"/>
              </a:spcAft>
              <a:buClr>
                <a:srgbClr val="001340"/>
              </a:buClr>
              <a:defRPr>
                <a:latin typeface="Times"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Footer Placeholder 4">
            <a:extLst>
              <a:ext uri="{FF2B5EF4-FFF2-40B4-BE49-F238E27FC236}">
                <a16:creationId xmlns:a16="http://schemas.microsoft.com/office/drawing/2014/main" id="{78B64F61-82A8-834C-A60D-739CB7CC0F31}"/>
              </a:ext>
            </a:extLst>
          </p:cNvPr>
          <p:cNvSpPr>
            <a:spLocks noGrp="1"/>
          </p:cNvSpPr>
          <p:nvPr>
            <p:ph type="ftr" sz="quarter" idx="11"/>
          </p:nvPr>
        </p:nvSpPr>
        <p:spPr>
          <a:xfrm>
            <a:off x="839788" y="6388249"/>
            <a:ext cx="7646583" cy="365125"/>
          </a:xfrm>
          <a:prstGeom prst="rect">
            <a:avLst/>
          </a:prstGeom>
        </p:spPr>
        <p:txBody>
          <a:bodyPr anchor="ctr" anchorCtr="0"/>
          <a:lstStyle>
            <a:lvl1pPr>
              <a:defRPr sz="1400" b="0" i="1">
                <a:solidFill>
                  <a:srgbClr val="597F77"/>
                </a:solidFill>
                <a:latin typeface="Times" pitchFamily="2" charset="0"/>
              </a:defRPr>
            </a:lvl1pPr>
          </a:lstStyle>
          <a:p>
            <a:r>
              <a:rPr lang="en-US" dirty="0"/>
              <a:t>Section Title Goes Here</a:t>
            </a:r>
          </a:p>
        </p:txBody>
      </p:sp>
      <p:pic>
        <p:nvPicPr>
          <p:cNvPr id="22" name="Picture 21">
            <a:extLst>
              <a:ext uri="{FF2B5EF4-FFF2-40B4-BE49-F238E27FC236}">
                <a16:creationId xmlns:a16="http://schemas.microsoft.com/office/drawing/2014/main" id="{2406EB56-B845-6543-B743-6639A9B9E916}"/>
              </a:ext>
            </a:extLst>
          </p:cNvPr>
          <p:cNvPicPr>
            <a:picLocks noChangeAspect="1"/>
          </p:cNvPicPr>
          <p:nvPr userDrawn="1"/>
        </p:nvPicPr>
        <p:blipFill rotWithShape="1">
          <a:blip r:embed="rId2"/>
          <a:srcRect l="49564"/>
          <a:stretch/>
        </p:blipFill>
        <p:spPr>
          <a:xfrm>
            <a:off x="-5787" y="365124"/>
            <a:ext cx="668568" cy="1325563"/>
          </a:xfrm>
          <a:prstGeom prst="rect">
            <a:avLst/>
          </a:prstGeom>
        </p:spPr>
      </p:pic>
      <p:sp>
        <p:nvSpPr>
          <p:cNvPr id="16" name="Rectangle 15">
            <a:extLst>
              <a:ext uri="{FF2B5EF4-FFF2-40B4-BE49-F238E27FC236}">
                <a16:creationId xmlns:a16="http://schemas.microsoft.com/office/drawing/2014/main" id="{0D907194-37B0-A547-853E-819FB8F88C53}"/>
              </a:ext>
            </a:extLst>
          </p:cNvPr>
          <p:cNvSpPr/>
          <p:nvPr userDrawn="1"/>
        </p:nvSpPr>
        <p:spPr>
          <a:xfrm>
            <a:off x="8984512" y="6381750"/>
            <a:ext cx="3207487" cy="365125"/>
          </a:xfrm>
          <a:prstGeom prst="rect">
            <a:avLst/>
          </a:prstGeom>
          <a:solidFill>
            <a:srgbClr val="597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4">
            <a:extLst>
              <a:ext uri="{FF2B5EF4-FFF2-40B4-BE49-F238E27FC236}">
                <a16:creationId xmlns:a16="http://schemas.microsoft.com/office/drawing/2014/main" id="{06806797-309D-0644-B90B-26B176B69B0E}"/>
              </a:ext>
            </a:extLst>
          </p:cNvPr>
          <p:cNvSpPr txBox="1">
            <a:spLocks/>
          </p:cNvSpPr>
          <p:nvPr userDrawn="1"/>
        </p:nvSpPr>
        <p:spPr>
          <a:xfrm>
            <a:off x="8835359" y="6381749"/>
            <a:ext cx="2658140"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1" kern="1200">
                <a:solidFill>
                  <a:srgbClr val="001340"/>
                </a:solidFill>
                <a:latin typeface="Georgia" panose="0204050205040502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0" i="0" spc="50" baseline="0" dirty="0">
                <a:solidFill>
                  <a:schemeClr val="bg1"/>
                </a:solidFill>
                <a:latin typeface="Times" pitchFamily="2" charset="0"/>
              </a:rPr>
              <a:t>Teaching Human Dignity</a:t>
            </a:r>
          </a:p>
        </p:txBody>
      </p:sp>
    </p:spTree>
    <p:extLst>
      <p:ext uri="{BB962C8B-B14F-4D97-AF65-F5344CB8AC3E}">
        <p14:creationId xmlns:p14="http://schemas.microsoft.com/office/powerpoint/2010/main" val="2410656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246B-75A4-F348-ACFC-6D544C1849BE}"/>
              </a:ext>
            </a:extLst>
          </p:cNvPr>
          <p:cNvSpPr>
            <a:spLocks noGrp="1"/>
          </p:cNvSpPr>
          <p:nvPr>
            <p:ph type="title"/>
          </p:nvPr>
        </p:nvSpPr>
        <p:spPr/>
        <p:txBody>
          <a:bodyPr/>
          <a:lstStyle>
            <a:lvl1pPr>
              <a:defRPr>
                <a:solidFill>
                  <a:srgbClr val="597F77"/>
                </a:solidFill>
                <a:latin typeface="Times" pitchFamily="2" charset="0"/>
              </a:defRPr>
            </a:lvl1pPr>
          </a:lstStyle>
          <a:p>
            <a:r>
              <a:rPr lang="en-US" dirty="0"/>
              <a:t>Click to edit Master title style</a:t>
            </a:r>
          </a:p>
        </p:txBody>
      </p:sp>
      <p:sp>
        <p:nvSpPr>
          <p:cNvPr id="17" name="Footer Placeholder 4">
            <a:extLst>
              <a:ext uri="{FF2B5EF4-FFF2-40B4-BE49-F238E27FC236}">
                <a16:creationId xmlns:a16="http://schemas.microsoft.com/office/drawing/2014/main" id="{5D315EE5-99ED-6644-9493-AD6EA6E1082A}"/>
              </a:ext>
            </a:extLst>
          </p:cNvPr>
          <p:cNvSpPr>
            <a:spLocks noGrp="1"/>
          </p:cNvSpPr>
          <p:nvPr>
            <p:ph type="ftr" sz="quarter" idx="3"/>
          </p:nvPr>
        </p:nvSpPr>
        <p:spPr>
          <a:xfrm>
            <a:off x="838200" y="6388249"/>
            <a:ext cx="7646583" cy="365125"/>
          </a:xfrm>
          <a:prstGeom prst="rect">
            <a:avLst/>
          </a:prstGeom>
        </p:spPr>
        <p:txBody>
          <a:bodyPr anchor="ctr" anchorCtr="0"/>
          <a:lstStyle>
            <a:lvl1pPr>
              <a:defRPr sz="1400" b="0" i="1">
                <a:solidFill>
                  <a:srgbClr val="597F77"/>
                </a:solidFill>
                <a:latin typeface="Times" pitchFamily="2" charset="0"/>
              </a:defRPr>
            </a:lvl1pPr>
          </a:lstStyle>
          <a:p>
            <a:r>
              <a:rPr lang="en-US" dirty="0"/>
              <a:t>Section Title Goes Here</a:t>
            </a:r>
          </a:p>
        </p:txBody>
      </p:sp>
      <p:pic>
        <p:nvPicPr>
          <p:cNvPr id="18" name="Picture 17">
            <a:extLst>
              <a:ext uri="{FF2B5EF4-FFF2-40B4-BE49-F238E27FC236}">
                <a16:creationId xmlns:a16="http://schemas.microsoft.com/office/drawing/2014/main" id="{98982BFB-CB1F-4F42-A684-44EA47A34F7F}"/>
              </a:ext>
            </a:extLst>
          </p:cNvPr>
          <p:cNvPicPr>
            <a:picLocks noChangeAspect="1"/>
          </p:cNvPicPr>
          <p:nvPr userDrawn="1"/>
        </p:nvPicPr>
        <p:blipFill rotWithShape="1">
          <a:blip r:embed="rId2"/>
          <a:srcRect l="49127"/>
          <a:stretch/>
        </p:blipFill>
        <p:spPr>
          <a:xfrm>
            <a:off x="-11575" y="365124"/>
            <a:ext cx="674356" cy="1325563"/>
          </a:xfrm>
          <a:prstGeom prst="rect">
            <a:avLst/>
          </a:prstGeom>
        </p:spPr>
      </p:pic>
      <p:sp>
        <p:nvSpPr>
          <p:cNvPr id="12" name="Rectangle 11">
            <a:extLst>
              <a:ext uri="{FF2B5EF4-FFF2-40B4-BE49-F238E27FC236}">
                <a16:creationId xmlns:a16="http://schemas.microsoft.com/office/drawing/2014/main" id="{0D907194-37B0-A547-853E-819FB8F88C53}"/>
              </a:ext>
            </a:extLst>
          </p:cNvPr>
          <p:cNvSpPr/>
          <p:nvPr userDrawn="1"/>
        </p:nvSpPr>
        <p:spPr>
          <a:xfrm>
            <a:off x="8984512" y="6381750"/>
            <a:ext cx="3207487" cy="365125"/>
          </a:xfrm>
          <a:prstGeom prst="rect">
            <a:avLst/>
          </a:prstGeom>
          <a:solidFill>
            <a:srgbClr val="597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4">
            <a:extLst>
              <a:ext uri="{FF2B5EF4-FFF2-40B4-BE49-F238E27FC236}">
                <a16:creationId xmlns:a16="http://schemas.microsoft.com/office/drawing/2014/main" id="{9B29B53D-BF6C-5B48-B334-C846C25EAAD5}"/>
              </a:ext>
            </a:extLst>
          </p:cNvPr>
          <p:cNvSpPr txBox="1">
            <a:spLocks/>
          </p:cNvSpPr>
          <p:nvPr userDrawn="1"/>
        </p:nvSpPr>
        <p:spPr>
          <a:xfrm>
            <a:off x="8835359" y="6381749"/>
            <a:ext cx="2658140"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1" kern="1200">
                <a:solidFill>
                  <a:srgbClr val="001340"/>
                </a:solidFill>
                <a:latin typeface="Georgia" panose="0204050205040502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0" i="0" spc="50" baseline="0" dirty="0">
                <a:solidFill>
                  <a:schemeClr val="bg1"/>
                </a:solidFill>
                <a:latin typeface="Times" pitchFamily="2" charset="0"/>
              </a:rPr>
              <a:t>Teaching Human Dignity</a:t>
            </a:r>
          </a:p>
        </p:txBody>
      </p:sp>
    </p:spTree>
    <p:extLst>
      <p:ext uri="{BB962C8B-B14F-4D97-AF65-F5344CB8AC3E}">
        <p14:creationId xmlns:p14="http://schemas.microsoft.com/office/powerpoint/2010/main" val="173523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A092B-66B1-644B-A73A-2DFC012FAB89}"/>
              </a:ext>
            </a:extLst>
          </p:cNvPr>
          <p:cNvSpPr>
            <a:spLocks noGrp="1"/>
          </p:cNvSpPr>
          <p:nvPr>
            <p:ph type="title"/>
          </p:nvPr>
        </p:nvSpPr>
        <p:spPr>
          <a:xfrm>
            <a:off x="839788" y="457200"/>
            <a:ext cx="3932237" cy="1600200"/>
          </a:xfrm>
        </p:spPr>
        <p:txBody>
          <a:bodyPr anchor="b"/>
          <a:lstStyle>
            <a:lvl1pPr>
              <a:defRPr sz="3200">
                <a:solidFill>
                  <a:srgbClr val="597F77"/>
                </a:solidFill>
                <a:latin typeface="Times"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A13CE13-4B20-5044-9682-9A65139F744A}"/>
              </a:ext>
            </a:extLst>
          </p:cNvPr>
          <p:cNvSpPr>
            <a:spLocks noGrp="1"/>
          </p:cNvSpPr>
          <p:nvPr>
            <p:ph idx="1"/>
          </p:nvPr>
        </p:nvSpPr>
        <p:spPr>
          <a:xfrm>
            <a:off x="5183188" y="987425"/>
            <a:ext cx="6172200" cy="4873625"/>
          </a:xfrm>
        </p:spPr>
        <p:txBody>
          <a:bodyPr/>
          <a:lstStyle>
            <a:lvl1pPr>
              <a:spcAft>
                <a:spcPts val="1200"/>
              </a:spcAft>
              <a:buClr>
                <a:srgbClr val="001340"/>
              </a:buClr>
              <a:defRPr sz="3200">
                <a:latin typeface="Times" pitchFamily="2" charset="0"/>
              </a:defRPr>
            </a:lvl1pPr>
            <a:lvl2pPr>
              <a:spcAft>
                <a:spcPts val="1200"/>
              </a:spcAft>
              <a:buClr>
                <a:srgbClr val="001340"/>
              </a:buClr>
              <a:defRPr sz="2800">
                <a:latin typeface="Times" pitchFamily="2" charset="0"/>
              </a:defRPr>
            </a:lvl2pPr>
            <a:lvl3pPr>
              <a:spcAft>
                <a:spcPts val="1200"/>
              </a:spcAft>
              <a:buClr>
                <a:srgbClr val="001340"/>
              </a:buClr>
              <a:defRPr sz="2400">
                <a:latin typeface="Times" pitchFamily="2" charset="0"/>
              </a:defRPr>
            </a:lvl3pPr>
            <a:lvl4pPr>
              <a:spcAft>
                <a:spcPts val="1200"/>
              </a:spcAft>
              <a:buClr>
                <a:srgbClr val="001340"/>
              </a:buClr>
              <a:defRPr sz="2000">
                <a:latin typeface="Times" pitchFamily="2" charset="0"/>
              </a:defRPr>
            </a:lvl4pPr>
            <a:lvl5pPr>
              <a:spcAft>
                <a:spcPts val="1200"/>
              </a:spcAft>
              <a:buClr>
                <a:srgbClr val="001340"/>
              </a:buClr>
              <a:defRPr sz="2000">
                <a:latin typeface="Times" pitchFamily="2"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F56E275-1927-4247-BE17-3AE78FC4AFCA}"/>
              </a:ext>
            </a:extLst>
          </p:cNvPr>
          <p:cNvSpPr>
            <a:spLocks noGrp="1"/>
          </p:cNvSpPr>
          <p:nvPr>
            <p:ph type="body" sz="half" idx="2"/>
          </p:nvPr>
        </p:nvSpPr>
        <p:spPr>
          <a:xfrm>
            <a:off x="839788" y="2057400"/>
            <a:ext cx="3932237" cy="3811588"/>
          </a:xfrm>
        </p:spPr>
        <p:txBody>
          <a:bodyPr/>
          <a:lstStyle>
            <a:lvl1pPr marL="0" indent="0">
              <a:buNone/>
              <a:defRPr sz="1600">
                <a:latin typeface="Times"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9" name="Footer Placeholder 4">
            <a:extLst>
              <a:ext uri="{FF2B5EF4-FFF2-40B4-BE49-F238E27FC236}">
                <a16:creationId xmlns:a16="http://schemas.microsoft.com/office/drawing/2014/main" id="{F1DB98DD-B69B-A94E-8F9C-32D221271A67}"/>
              </a:ext>
            </a:extLst>
          </p:cNvPr>
          <p:cNvSpPr>
            <a:spLocks noGrp="1"/>
          </p:cNvSpPr>
          <p:nvPr>
            <p:ph type="ftr" sz="quarter" idx="3"/>
          </p:nvPr>
        </p:nvSpPr>
        <p:spPr>
          <a:xfrm>
            <a:off x="839788" y="6388249"/>
            <a:ext cx="7646583" cy="365125"/>
          </a:xfrm>
          <a:prstGeom prst="rect">
            <a:avLst/>
          </a:prstGeom>
        </p:spPr>
        <p:txBody>
          <a:bodyPr anchor="ctr" anchorCtr="0"/>
          <a:lstStyle>
            <a:lvl1pPr>
              <a:defRPr sz="1400" b="0" i="1">
                <a:solidFill>
                  <a:srgbClr val="597F77"/>
                </a:solidFill>
                <a:latin typeface="Times" pitchFamily="2" charset="0"/>
              </a:defRPr>
            </a:lvl1pPr>
          </a:lstStyle>
          <a:p>
            <a:r>
              <a:rPr lang="en-US" dirty="0"/>
              <a:t>Section Title Goes Here</a:t>
            </a:r>
          </a:p>
        </p:txBody>
      </p:sp>
      <p:pic>
        <p:nvPicPr>
          <p:cNvPr id="20" name="Picture 19">
            <a:extLst>
              <a:ext uri="{FF2B5EF4-FFF2-40B4-BE49-F238E27FC236}">
                <a16:creationId xmlns:a16="http://schemas.microsoft.com/office/drawing/2014/main" id="{96102331-C37D-6A47-A063-726B9D12E780}"/>
              </a:ext>
            </a:extLst>
          </p:cNvPr>
          <p:cNvPicPr>
            <a:picLocks noChangeAspect="1"/>
          </p:cNvPicPr>
          <p:nvPr userDrawn="1"/>
        </p:nvPicPr>
        <p:blipFill rotWithShape="1">
          <a:blip r:embed="rId2"/>
          <a:srcRect l="49564"/>
          <a:stretch/>
        </p:blipFill>
        <p:spPr>
          <a:xfrm>
            <a:off x="-5787" y="365124"/>
            <a:ext cx="668568" cy="1325563"/>
          </a:xfrm>
          <a:prstGeom prst="rect">
            <a:avLst/>
          </a:prstGeom>
        </p:spPr>
      </p:pic>
      <p:sp>
        <p:nvSpPr>
          <p:cNvPr id="14" name="Rectangle 13">
            <a:extLst>
              <a:ext uri="{FF2B5EF4-FFF2-40B4-BE49-F238E27FC236}">
                <a16:creationId xmlns:a16="http://schemas.microsoft.com/office/drawing/2014/main" id="{0D907194-37B0-A547-853E-819FB8F88C53}"/>
              </a:ext>
            </a:extLst>
          </p:cNvPr>
          <p:cNvSpPr/>
          <p:nvPr userDrawn="1"/>
        </p:nvSpPr>
        <p:spPr>
          <a:xfrm>
            <a:off x="8984512" y="6381750"/>
            <a:ext cx="3207487" cy="365125"/>
          </a:xfrm>
          <a:prstGeom prst="rect">
            <a:avLst/>
          </a:prstGeom>
          <a:solidFill>
            <a:srgbClr val="597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oter Placeholder 4">
            <a:extLst>
              <a:ext uri="{FF2B5EF4-FFF2-40B4-BE49-F238E27FC236}">
                <a16:creationId xmlns:a16="http://schemas.microsoft.com/office/drawing/2014/main" id="{45F6979A-2789-5C44-BBE7-80ED4C2861A3}"/>
              </a:ext>
            </a:extLst>
          </p:cNvPr>
          <p:cNvSpPr txBox="1">
            <a:spLocks/>
          </p:cNvSpPr>
          <p:nvPr userDrawn="1"/>
        </p:nvSpPr>
        <p:spPr>
          <a:xfrm>
            <a:off x="8835359" y="6381749"/>
            <a:ext cx="2658140"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1" kern="1200">
                <a:solidFill>
                  <a:srgbClr val="001340"/>
                </a:solidFill>
                <a:latin typeface="Georgia" panose="0204050205040502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0" i="0" spc="50" baseline="0" dirty="0">
                <a:solidFill>
                  <a:schemeClr val="bg1"/>
                </a:solidFill>
                <a:latin typeface="Times" pitchFamily="2" charset="0"/>
              </a:rPr>
              <a:t>Teaching Human Dignity</a:t>
            </a:r>
          </a:p>
        </p:txBody>
      </p:sp>
    </p:spTree>
    <p:extLst>
      <p:ext uri="{BB962C8B-B14F-4D97-AF65-F5344CB8AC3E}">
        <p14:creationId xmlns:p14="http://schemas.microsoft.com/office/powerpoint/2010/main" val="3608558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B44EFA-0B36-AD48-9037-F16FE6D637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54EC821-9F4A-3C48-8796-55BDF3AE9C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AE28CC9B-1921-2B4D-B274-8A76FC127C78}"/>
              </a:ext>
            </a:extLst>
          </p:cNvPr>
          <p:cNvSpPr>
            <a:spLocks noGrp="1"/>
          </p:cNvSpPr>
          <p:nvPr>
            <p:ph type="sldNum" sz="quarter" idx="4"/>
          </p:nvPr>
        </p:nvSpPr>
        <p:spPr>
          <a:xfrm>
            <a:off x="831849" y="6356350"/>
            <a:ext cx="603545" cy="365125"/>
          </a:xfrm>
          <a:prstGeom prst="rect">
            <a:avLst/>
          </a:prstGeom>
        </p:spPr>
        <p:txBody>
          <a:bodyPr/>
          <a:lstStyle>
            <a:lvl1pPr algn="l">
              <a:defRPr sz="1800">
                <a:solidFill>
                  <a:srgbClr val="001340"/>
                </a:solidFill>
                <a:latin typeface="Georgia" panose="02040502050405020303" pitchFamily="18" charset="0"/>
              </a:defRPr>
            </a:lvl1pPr>
          </a:lstStyle>
          <a:p>
            <a:fld id="{DDFCD82C-01E0-F94E-B818-D354039D3CB0}" type="slidenum">
              <a:rPr lang="en-US" smtClean="0"/>
              <a:pPr/>
              <a:t>‹#›</a:t>
            </a:fld>
            <a:endParaRPr lang="en-US" dirty="0"/>
          </a:p>
        </p:txBody>
      </p:sp>
    </p:spTree>
    <p:extLst>
      <p:ext uri="{BB962C8B-B14F-4D97-AF65-F5344CB8AC3E}">
        <p14:creationId xmlns:p14="http://schemas.microsoft.com/office/powerpoint/2010/main" val="194436772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1" r:id="rId3"/>
    <p:sldLayoutId id="2147483660" r:id="rId4"/>
    <p:sldLayoutId id="2147483650" r:id="rId5"/>
    <p:sldLayoutId id="2147483652" r:id="rId6"/>
    <p:sldLayoutId id="2147483653" r:id="rId7"/>
    <p:sldLayoutId id="2147483654" r:id="rId8"/>
    <p:sldLayoutId id="2147483656" r:id="rId9"/>
    <p:sldLayoutId id="2147483657" r:id="rId10"/>
    <p:sldLayoutId id="2147483658" r:id="rId11"/>
    <p:sldLayoutId id="2147483659" r:id="rId12"/>
    <p:sldLayoutId id="2147483655" r:id="rId13"/>
    <p:sldLayoutId id="2147483662" r:id="rId14"/>
    <p:sldLayoutId id="2147483663" r:id="rId15"/>
  </p:sldLayoutIdLst>
  <p:hf hdr="0" dt="0"/>
  <p:txStyles>
    <p:titleStyle>
      <a:lvl1pPr algn="l" defTabSz="914400" rtl="0" eaLnBrk="1" latinLnBrk="0" hangingPunct="1">
        <a:lnSpc>
          <a:spcPct val="90000"/>
        </a:lnSpc>
        <a:spcBef>
          <a:spcPct val="0"/>
        </a:spcBef>
        <a:buNone/>
        <a:defRPr sz="4400" b="1" kern="1200">
          <a:solidFill>
            <a:srgbClr val="001340"/>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www.thetravel.com/13-alarming-images-of-glaciers-melting-12-people-who-dont-care/"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hyperlink" Target="https://eportfolios.macaulay.cuny.edu/climatechange/effects-on-polar-bear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E53D2B-C311-8B47-A020-63AA58443E3C}"/>
              </a:ext>
            </a:extLst>
          </p:cNvPr>
          <p:cNvSpPr txBox="1"/>
          <p:nvPr/>
        </p:nvSpPr>
        <p:spPr>
          <a:xfrm>
            <a:off x="315358" y="2096359"/>
            <a:ext cx="11540017" cy="1200329"/>
          </a:xfrm>
          <a:prstGeom prst="rect">
            <a:avLst/>
          </a:prstGeom>
          <a:noFill/>
        </p:spPr>
        <p:txBody>
          <a:bodyPr wrap="square" rtlCol="0">
            <a:spAutoFit/>
          </a:bodyPr>
          <a:lstStyle/>
          <a:p>
            <a:pPr algn="ctr"/>
            <a:r>
              <a:rPr lang="en-US" sz="7200" spc="300" dirty="0">
                <a:ln w="0"/>
                <a:effectLst>
                  <a:outerShdw blurRad="38100" dist="19050" dir="2700000" algn="tl" rotWithShape="0">
                    <a:schemeClr val="dk1">
                      <a:alpha val="40000"/>
                    </a:schemeClr>
                  </a:outerShdw>
                </a:effectLst>
                <a:latin typeface="Garamond" panose="02020404030301010803" pitchFamily="18" charset="0"/>
              </a:rPr>
              <a:t>What is Flourishing?</a:t>
            </a:r>
            <a:endParaRPr lang="en-US" sz="4800" spc="300" dirty="0">
              <a:ln w="0"/>
              <a:effectLst>
                <a:outerShdw blurRad="38100" dist="19050" dir="2700000" algn="tl" rotWithShape="0">
                  <a:schemeClr val="dk1">
                    <a:alpha val="40000"/>
                  </a:schemeClr>
                </a:outerShdw>
              </a:effectLst>
              <a:latin typeface="Garamond" panose="02020404030301010803" pitchFamily="18" charset="0"/>
            </a:endParaRPr>
          </a:p>
        </p:txBody>
      </p:sp>
      <p:sp>
        <p:nvSpPr>
          <p:cNvPr id="7" name="TextBox 6">
            <a:extLst>
              <a:ext uri="{FF2B5EF4-FFF2-40B4-BE49-F238E27FC236}">
                <a16:creationId xmlns:a16="http://schemas.microsoft.com/office/drawing/2014/main" id="{7822CD2C-A606-FF4E-9842-2BBB12DD093F}"/>
              </a:ext>
            </a:extLst>
          </p:cNvPr>
          <p:cNvSpPr txBox="1"/>
          <p:nvPr/>
        </p:nvSpPr>
        <p:spPr>
          <a:xfrm>
            <a:off x="581890" y="5283446"/>
            <a:ext cx="11021625" cy="1631216"/>
          </a:xfrm>
          <a:prstGeom prst="rect">
            <a:avLst/>
          </a:prstGeom>
          <a:noFill/>
        </p:spPr>
        <p:txBody>
          <a:bodyPr wrap="square" rtlCol="0">
            <a:spAutoFit/>
          </a:bodyPr>
          <a:lstStyle/>
          <a:p>
            <a:pPr algn="ctr"/>
            <a:r>
              <a:rPr lang="en-US" sz="5000" b="1" spc="300" dirty="0">
                <a:solidFill>
                  <a:schemeClr val="bg1"/>
                </a:solidFill>
                <a:effectLst>
                  <a:outerShdw blurRad="50800" dist="38100" dir="8100000" algn="tr" rotWithShape="0">
                    <a:prstClr val="black">
                      <a:alpha val="40000"/>
                    </a:prstClr>
                  </a:outerShdw>
                </a:effectLst>
                <a:latin typeface="Garamond" panose="02020404030301010803" pitchFamily="18" charset="0"/>
              </a:rPr>
              <a:t>Human Flourishing and the Common Good</a:t>
            </a:r>
            <a:endParaRPr lang="en-US" sz="5000" b="1" i="0" spc="300" dirty="0">
              <a:solidFill>
                <a:schemeClr val="bg1"/>
              </a:solidFill>
              <a:effectLst>
                <a:outerShdw blurRad="50800" dist="38100" dir="8100000" algn="tr" rotWithShape="0">
                  <a:prstClr val="black">
                    <a:alpha val="40000"/>
                  </a:prstClr>
                </a:outerShdw>
              </a:effectLst>
              <a:latin typeface="Garamond" panose="02020404030301010803" pitchFamily="18" charset="0"/>
            </a:endParaRPr>
          </a:p>
        </p:txBody>
      </p:sp>
      <p:grpSp>
        <p:nvGrpSpPr>
          <p:cNvPr id="3" name="Group 2"/>
          <p:cNvGrpSpPr/>
          <p:nvPr/>
        </p:nvGrpSpPr>
        <p:grpSpPr>
          <a:xfrm>
            <a:off x="3685066" y="637511"/>
            <a:ext cx="4800600" cy="845582"/>
            <a:chOff x="3570768" y="637511"/>
            <a:chExt cx="4800600" cy="845582"/>
          </a:xfrm>
        </p:grpSpPr>
        <p:pic>
          <p:nvPicPr>
            <p:cNvPr id="8" name="Picture 7">
              <a:extLst>
                <a:ext uri="{FF2B5EF4-FFF2-40B4-BE49-F238E27FC236}">
                  <a16:creationId xmlns:a16="http://schemas.microsoft.com/office/drawing/2014/main" id="{3E07C610-70F6-854E-8095-6C88DACA56AF}"/>
                </a:ext>
              </a:extLst>
            </p:cNvPr>
            <p:cNvPicPr>
              <a:picLocks noChangeAspect="1"/>
            </p:cNvPicPr>
            <p:nvPr/>
          </p:nvPicPr>
          <p:blipFill>
            <a:blip r:embed="rId3"/>
            <a:stretch>
              <a:fillRect/>
            </a:stretch>
          </p:blipFill>
          <p:spPr>
            <a:xfrm>
              <a:off x="3570768" y="1178293"/>
              <a:ext cx="4800600" cy="304800"/>
            </a:xfrm>
            <a:prstGeom prst="rect">
              <a:avLst/>
            </a:prstGeom>
          </p:spPr>
        </p:pic>
        <p:pic>
          <p:nvPicPr>
            <p:cNvPr id="9" name="Picture 8">
              <a:extLst>
                <a:ext uri="{FF2B5EF4-FFF2-40B4-BE49-F238E27FC236}">
                  <a16:creationId xmlns:a16="http://schemas.microsoft.com/office/drawing/2014/main" id="{4711BBBB-D769-154C-9FAA-25A7D7D6CA9E}"/>
                </a:ext>
              </a:extLst>
            </p:cNvPr>
            <p:cNvPicPr>
              <a:picLocks noChangeAspect="1"/>
            </p:cNvPicPr>
            <p:nvPr/>
          </p:nvPicPr>
          <p:blipFill>
            <a:blip r:embed="rId4"/>
            <a:stretch>
              <a:fillRect/>
            </a:stretch>
          </p:blipFill>
          <p:spPr>
            <a:xfrm>
              <a:off x="3646968" y="637511"/>
              <a:ext cx="4648200" cy="342900"/>
            </a:xfrm>
            <a:prstGeom prst="rect">
              <a:avLst/>
            </a:prstGeom>
          </p:spPr>
        </p:pic>
      </p:grpSp>
    </p:spTree>
    <p:extLst>
      <p:ext uri="{BB962C8B-B14F-4D97-AF65-F5344CB8AC3E}">
        <p14:creationId xmlns:p14="http://schemas.microsoft.com/office/powerpoint/2010/main" val="1687535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6" descr="https://lh3.googleusercontent.com/iZDX3zGBz020WWDGxJvplShxMpHHPB-PcKxWgAv7dgtMEVcRssjhdbdQik9vRbqEfISZPOrrzgInc1EGvDv-3LHBqhhz78HfHLhW8VRIRBQ8h7d6oG5jpfa7uDh3XwcJgqn47YFqdII"/>
          <p:cNvPicPr preferRelativeResize="0"/>
          <p:nvPr/>
        </p:nvPicPr>
        <p:blipFill rotWithShape="1">
          <a:blip r:embed="rId3">
            <a:alphaModFix/>
          </a:blip>
          <a:srcRect l="1194" r="13496"/>
          <a:stretch/>
        </p:blipFill>
        <p:spPr>
          <a:xfrm>
            <a:off x="702398" y="301858"/>
            <a:ext cx="8001000" cy="6254283"/>
          </a:xfrm>
          <a:prstGeom prst="rect">
            <a:avLst/>
          </a:prstGeom>
          <a:ln>
            <a:noFill/>
          </a:ln>
          <a:effectLst>
            <a:softEdge rad="112500"/>
          </a:effectLst>
        </p:spPr>
      </p:pic>
      <p:sp>
        <p:nvSpPr>
          <p:cNvPr id="165" name="Google Shape;165;p6"/>
          <p:cNvSpPr txBox="1">
            <a:spLocks noGrp="1"/>
          </p:cNvSpPr>
          <p:nvPr>
            <p:ph type="body" idx="4294967295"/>
          </p:nvPr>
        </p:nvSpPr>
        <p:spPr>
          <a:xfrm>
            <a:off x="8675700" y="272300"/>
            <a:ext cx="3516300" cy="6433200"/>
          </a:xfrm>
          <a:prstGeom prst="rect">
            <a:avLst/>
          </a:prstGeom>
          <a:noFill/>
          <a:ln>
            <a:noFill/>
          </a:ln>
        </p:spPr>
        <p:txBody>
          <a:bodyPr spcFirstLastPara="1" wrap="square" lIns="91425" tIns="45700" rIns="91425" bIns="45700" anchor="t" anchorCtr="0">
            <a:normAutofit fontScale="92500" lnSpcReduction="20000"/>
          </a:bodyPr>
          <a:lstStyle/>
          <a:p>
            <a:pPr marL="228600" lvl="0" indent="-213359" algn="l" rtl="0">
              <a:lnSpc>
                <a:spcPct val="90000"/>
              </a:lnSpc>
              <a:spcBef>
                <a:spcPts val="0"/>
              </a:spcBef>
              <a:spcAft>
                <a:spcPts val="0"/>
              </a:spcAft>
              <a:buClr>
                <a:schemeClr val="accent2"/>
              </a:buClr>
              <a:buSzPct val="114285"/>
              <a:buChar char="•"/>
            </a:pPr>
            <a:r>
              <a:rPr lang="en-US" dirty="0">
                <a:solidFill>
                  <a:srgbClr val="597F77"/>
                </a:solidFill>
                <a:latin typeface="Garamond"/>
                <a:ea typeface="Garamond"/>
                <a:cs typeface="Garamond"/>
                <a:sym typeface="Garamond"/>
              </a:rPr>
              <a:t>What type of ecosystem is this?</a:t>
            </a:r>
            <a:endParaRPr dirty="0"/>
          </a:p>
          <a:p>
            <a:pPr marL="228600" lvl="0" indent="-213359" algn="l" rtl="0">
              <a:lnSpc>
                <a:spcPct val="90000"/>
              </a:lnSpc>
              <a:spcBef>
                <a:spcPts val="2200"/>
              </a:spcBef>
              <a:spcAft>
                <a:spcPts val="0"/>
              </a:spcAft>
              <a:buClr>
                <a:schemeClr val="accent2"/>
              </a:buClr>
              <a:buSzPct val="114285"/>
              <a:buChar char="•"/>
            </a:pPr>
            <a:r>
              <a:rPr lang="en-US" dirty="0">
                <a:solidFill>
                  <a:srgbClr val="597F77"/>
                </a:solidFill>
                <a:latin typeface="Garamond"/>
                <a:ea typeface="Garamond"/>
                <a:cs typeface="Garamond"/>
                <a:sym typeface="Garamond"/>
              </a:rPr>
              <a:t>What are the various living/non-living entities? Imagine the animals that live in this ecosystem that you might not see in this image.</a:t>
            </a:r>
            <a:endParaRPr dirty="0"/>
          </a:p>
          <a:p>
            <a:pPr marL="228600" lvl="0" indent="-213359" algn="l" rtl="0">
              <a:lnSpc>
                <a:spcPct val="90000"/>
              </a:lnSpc>
              <a:spcBef>
                <a:spcPts val="2200"/>
              </a:spcBef>
              <a:spcAft>
                <a:spcPts val="0"/>
              </a:spcAft>
              <a:buClr>
                <a:schemeClr val="accent2"/>
              </a:buClr>
              <a:buSzPct val="114285"/>
              <a:buChar char="•"/>
            </a:pPr>
            <a:r>
              <a:rPr lang="en-US" dirty="0">
                <a:solidFill>
                  <a:srgbClr val="597F77"/>
                </a:solidFill>
                <a:latin typeface="Garamond"/>
                <a:ea typeface="Garamond"/>
                <a:cs typeface="Garamond"/>
                <a:sym typeface="Garamond"/>
              </a:rPr>
              <a:t>Why is each important? What does each contribute?</a:t>
            </a:r>
            <a:endParaRPr dirty="0"/>
          </a:p>
          <a:p>
            <a:pPr marL="228600" lvl="0" indent="-213359" algn="l" rtl="0">
              <a:lnSpc>
                <a:spcPct val="90000"/>
              </a:lnSpc>
              <a:spcBef>
                <a:spcPts val="2200"/>
              </a:spcBef>
              <a:spcAft>
                <a:spcPts val="0"/>
              </a:spcAft>
              <a:buClr>
                <a:schemeClr val="accent2"/>
              </a:buClr>
              <a:buSzPct val="114285"/>
              <a:buChar char="•"/>
            </a:pPr>
            <a:r>
              <a:rPr lang="en-US" dirty="0">
                <a:solidFill>
                  <a:srgbClr val="597F77"/>
                </a:solidFill>
                <a:latin typeface="Garamond"/>
                <a:ea typeface="Garamond"/>
                <a:cs typeface="Garamond"/>
                <a:sym typeface="Garamond"/>
              </a:rPr>
              <a:t>How are they interconnected? </a:t>
            </a:r>
            <a:endParaRPr dirty="0"/>
          </a:p>
          <a:p>
            <a:pPr marL="228600" lvl="0" indent="-213359" algn="l" rtl="0">
              <a:lnSpc>
                <a:spcPct val="90000"/>
              </a:lnSpc>
              <a:spcBef>
                <a:spcPts val="2200"/>
              </a:spcBef>
              <a:spcAft>
                <a:spcPts val="0"/>
              </a:spcAft>
              <a:buClr>
                <a:schemeClr val="accent2"/>
              </a:buClr>
              <a:buSzPct val="114285"/>
              <a:buChar char="•"/>
            </a:pPr>
            <a:r>
              <a:rPr lang="en-US" dirty="0">
                <a:solidFill>
                  <a:srgbClr val="597F77"/>
                </a:solidFill>
                <a:latin typeface="Garamond"/>
                <a:ea typeface="Garamond"/>
                <a:cs typeface="Garamond"/>
                <a:sym typeface="Garamond"/>
              </a:rPr>
              <a:t>How do you know if this ecosystem is flourishing?</a:t>
            </a:r>
            <a:endParaRPr dirty="0"/>
          </a:p>
          <a:p>
            <a:pPr marL="228600" lvl="0" indent="-40639" algn="l" rtl="0">
              <a:lnSpc>
                <a:spcPct val="90000"/>
              </a:lnSpc>
              <a:spcBef>
                <a:spcPts val="2200"/>
              </a:spcBef>
              <a:spcAft>
                <a:spcPts val="0"/>
              </a:spcAft>
              <a:buClr>
                <a:srgbClr val="001340"/>
              </a:buClr>
              <a:buSzPct val="114285"/>
              <a:buNone/>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7"/>
          <p:cNvPicPr preferRelativeResize="0"/>
          <p:nvPr/>
        </p:nvPicPr>
        <p:blipFill rotWithShape="1">
          <a:blip r:embed="rId3">
            <a:alphaModFix/>
          </a:blip>
          <a:srcRect t="33463" b="7446"/>
          <a:stretch/>
        </p:blipFill>
        <p:spPr>
          <a:xfrm>
            <a:off x="772390" y="278892"/>
            <a:ext cx="7996406" cy="6300216"/>
          </a:xfrm>
          <a:prstGeom prst="rect">
            <a:avLst/>
          </a:prstGeom>
          <a:ln>
            <a:noFill/>
          </a:ln>
          <a:effectLst>
            <a:softEdge rad="112500"/>
          </a:effectLst>
        </p:spPr>
      </p:pic>
      <p:sp>
        <p:nvSpPr>
          <p:cNvPr id="171" name="Google Shape;171;p7"/>
          <p:cNvSpPr txBox="1">
            <a:spLocks noGrp="1"/>
          </p:cNvSpPr>
          <p:nvPr>
            <p:ph type="body" idx="4294967295"/>
          </p:nvPr>
        </p:nvSpPr>
        <p:spPr>
          <a:xfrm>
            <a:off x="8675700" y="272300"/>
            <a:ext cx="3516300" cy="6433200"/>
          </a:xfrm>
          <a:prstGeom prst="rect">
            <a:avLst/>
          </a:prstGeom>
          <a:noFill/>
          <a:ln>
            <a:noFill/>
          </a:ln>
        </p:spPr>
        <p:txBody>
          <a:bodyPr spcFirstLastPara="1" wrap="square" lIns="91425" tIns="45700" rIns="91425" bIns="45700" anchor="t" anchorCtr="0">
            <a:normAutofit fontScale="92500" lnSpcReduction="20000"/>
          </a:bodyPr>
          <a:lstStyle/>
          <a:p>
            <a:pPr marL="228600" lvl="0" indent="-213359" algn="l" rtl="0">
              <a:lnSpc>
                <a:spcPct val="90000"/>
              </a:lnSpc>
              <a:spcBef>
                <a:spcPts val="0"/>
              </a:spcBef>
              <a:spcAft>
                <a:spcPts val="0"/>
              </a:spcAft>
              <a:buClr>
                <a:schemeClr val="accent2"/>
              </a:buClr>
              <a:buSzPct val="114285"/>
              <a:buChar char="•"/>
            </a:pPr>
            <a:r>
              <a:rPr lang="en-US">
                <a:solidFill>
                  <a:srgbClr val="597F77"/>
                </a:solidFill>
                <a:latin typeface="Garamond"/>
                <a:ea typeface="Garamond"/>
                <a:cs typeface="Garamond"/>
                <a:sym typeface="Garamond"/>
              </a:rPr>
              <a:t>What type of ecosystem is this?</a:t>
            </a:r>
            <a:endParaRPr/>
          </a:p>
          <a:p>
            <a:pPr marL="228600" lvl="0" indent="-213359" algn="l" rtl="0">
              <a:lnSpc>
                <a:spcPct val="90000"/>
              </a:lnSpc>
              <a:spcBef>
                <a:spcPts val="2200"/>
              </a:spcBef>
              <a:spcAft>
                <a:spcPts val="0"/>
              </a:spcAft>
              <a:buClr>
                <a:schemeClr val="accent2"/>
              </a:buClr>
              <a:buSzPct val="114285"/>
              <a:buChar char="•"/>
            </a:pPr>
            <a:r>
              <a:rPr lang="en-US">
                <a:solidFill>
                  <a:srgbClr val="597F77"/>
                </a:solidFill>
                <a:latin typeface="Garamond"/>
                <a:ea typeface="Garamond"/>
                <a:cs typeface="Garamond"/>
                <a:sym typeface="Garamond"/>
              </a:rPr>
              <a:t>What are the various living/non-living entities? Imagine the animals that live in this ecosystem that you might not see in this image.</a:t>
            </a:r>
            <a:endParaRPr/>
          </a:p>
          <a:p>
            <a:pPr marL="228600" lvl="0" indent="-213359" algn="l" rtl="0">
              <a:lnSpc>
                <a:spcPct val="90000"/>
              </a:lnSpc>
              <a:spcBef>
                <a:spcPts val="2200"/>
              </a:spcBef>
              <a:spcAft>
                <a:spcPts val="0"/>
              </a:spcAft>
              <a:buClr>
                <a:schemeClr val="accent2"/>
              </a:buClr>
              <a:buSzPct val="114285"/>
              <a:buChar char="•"/>
            </a:pPr>
            <a:r>
              <a:rPr lang="en-US">
                <a:solidFill>
                  <a:srgbClr val="597F77"/>
                </a:solidFill>
                <a:latin typeface="Garamond"/>
                <a:ea typeface="Garamond"/>
                <a:cs typeface="Garamond"/>
                <a:sym typeface="Garamond"/>
              </a:rPr>
              <a:t>Why is each important? What does each contribute?</a:t>
            </a:r>
            <a:endParaRPr/>
          </a:p>
          <a:p>
            <a:pPr marL="228600" lvl="0" indent="-213359" algn="l" rtl="0">
              <a:lnSpc>
                <a:spcPct val="90000"/>
              </a:lnSpc>
              <a:spcBef>
                <a:spcPts val="2200"/>
              </a:spcBef>
              <a:spcAft>
                <a:spcPts val="0"/>
              </a:spcAft>
              <a:buClr>
                <a:schemeClr val="accent2"/>
              </a:buClr>
              <a:buSzPct val="114285"/>
              <a:buChar char="•"/>
            </a:pPr>
            <a:r>
              <a:rPr lang="en-US">
                <a:solidFill>
                  <a:srgbClr val="597F77"/>
                </a:solidFill>
                <a:latin typeface="Garamond"/>
                <a:ea typeface="Garamond"/>
                <a:cs typeface="Garamond"/>
                <a:sym typeface="Garamond"/>
              </a:rPr>
              <a:t>How are they interconnected? </a:t>
            </a:r>
            <a:endParaRPr/>
          </a:p>
          <a:p>
            <a:pPr marL="228600" lvl="0" indent="-213359" algn="l" rtl="0">
              <a:lnSpc>
                <a:spcPct val="90000"/>
              </a:lnSpc>
              <a:spcBef>
                <a:spcPts val="2200"/>
              </a:spcBef>
              <a:spcAft>
                <a:spcPts val="0"/>
              </a:spcAft>
              <a:buClr>
                <a:schemeClr val="accent2"/>
              </a:buClr>
              <a:buSzPct val="114285"/>
              <a:buChar char="•"/>
            </a:pPr>
            <a:r>
              <a:rPr lang="en-US">
                <a:solidFill>
                  <a:srgbClr val="597F77"/>
                </a:solidFill>
                <a:latin typeface="Garamond"/>
                <a:ea typeface="Garamond"/>
                <a:cs typeface="Garamond"/>
                <a:sym typeface="Garamond"/>
              </a:rPr>
              <a:t>How do you know if this ecosystem is flourishing?</a:t>
            </a:r>
            <a:endParaRPr/>
          </a:p>
          <a:p>
            <a:pPr marL="228600" lvl="0" indent="-40639" algn="l" rtl="0">
              <a:lnSpc>
                <a:spcPct val="90000"/>
              </a:lnSpc>
              <a:spcBef>
                <a:spcPts val="2200"/>
              </a:spcBef>
              <a:spcAft>
                <a:spcPts val="0"/>
              </a:spcAft>
              <a:buClr>
                <a:srgbClr val="001340"/>
              </a:buClr>
              <a:buSzPct val="114285"/>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6CD43-4265-4E98-84E6-4BE90DD48B2A}"/>
              </a:ext>
            </a:extLst>
          </p:cNvPr>
          <p:cNvSpPr>
            <a:spLocks noGrp="1"/>
          </p:cNvSpPr>
          <p:nvPr>
            <p:ph type="title"/>
          </p:nvPr>
        </p:nvSpPr>
        <p:spPr/>
        <p:txBody>
          <a:bodyPr/>
          <a:lstStyle/>
          <a:p>
            <a:r>
              <a:rPr lang="en-US" dirty="0">
                <a:latin typeface="Garamond" panose="02020404030301010803" pitchFamily="18" charset="0"/>
              </a:rPr>
              <a:t>Features of a Flourishing Ecosystem</a:t>
            </a:r>
          </a:p>
        </p:txBody>
      </p:sp>
      <p:sp>
        <p:nvSpPr>
          <p:cNvPr id="5" name="Content Placeholder 4">
            <a:extLst>
              <a:ext uri="{FF2B5EF4-FFF2-40B4-BE49-F238E27FC236}">
                <a16:creationId xmlns:a16="http://schemas.microsoft.com/office/drawing/2014/main" id="{D44A11A3-6AF2-4CD7-BFAA-A186FB9B4557}"/>
              </a:ext>
            </a:extLst>
          </p:cNvPr>
          <p:cNvSpPr>
            <a:spLocks noGrp="1"/>
          </p:cNvSpPr>
          <p:nvPr>
            <p:ph idx="1"/>
          </p:nvPr>
        </p:nvSpPr>
        <p:spPr>
          <a:xfrm>
            <a:off x="838200" y="1825624"/>
            <a:ext cx="10515600" cy="4921540"/>
          </a:xfrm>
        </p:spPr>
        <p:txBody>
          <a:bodyPr>
            <a:normAutofit fontScale="77500" lnSpcReduction="20000"/>
          </a:bodyPr>
          <a:lstStyle/>
          <a:p>
            <a:pPr>
              <a:buClr>
                <a:schemeClr val="accent2"/>
              </a:buClr>
            </a:pPr>
            <a:r>
              <a:rPr lang="en-US" dirty="0">
                <a:solidFill>
                  <a:schemeClr val="tx1"/>
                </a:solidFill>
                <a:latin typeface="Garamond" panose="02020404030301010803" pitchFamily="18" charset="0"/>
              </a:rPr>
              <a:t>Made </a:t>
            </a:r>
            <a:r>
              <a:rPr lang="en-US" dirty="0">
                <a:solidFill>
                  <a:schemeClr val="tx1"/>
                </a:solidFill>
                <a:latin typeface="Garamond"/>
                <a:ea typeface="Garamond"/>
                <a:cs typeface="Garamond"/>
                <a:sym typeface="Garamond"/>
              </a:rPr>
              <a:t>of unique elements that contribute to the functioning of the ecosystem.</a:t>
            </a:r>
          </a:p>
          <a:p>
            <a:pPr>
              <a:buClr>
                <a:schemeClr val="accent2"/>
              </a:buClr>
            </a:pPr>
            <a:r>
              <a:rPr lang="en-US" dirty="0">
                <a:solidFill>
                  <a:schemeClr val="tx1"/>
                </a:solidFill>
                <a:latin typeface="Garamond"/>
                <a:ea typeface="Garamond"/>
                <a:cs typeface="Garamond"/>
                <a:sym typeface="Garamond"/>
              </a:rPr>
              <a:t>Living and nonliving things share certain necessary conditions for existence (e.g., balance, resources, etc.).</a:t>
            </a:r>
          </a:p>
          <a:p>
            <a:pPr>
              <a:buClr>
                <a:schemeClr val="accent2"/>
              </a:buClr>
            </a:pPr>
            <a:r>
              <a:rPr lang="en-US" dirty="0">
                <a:solidFill>
                  <a:schemeClr val="tx1"/>
                </a:solidFill>
                <a:latin typeface="Garamond"/>
                <a:ea typeface="Garamond"/>
                <a:cs typeface="Garamond"/>
                <a:sym typeface="Garamond"/>
              </a:rPr>
              <a:t>Living elements rely on other living elements and also non-living elements.</a:t>
            </a:r>
          </a:p>
          <a:p>
            <a:pPr>
              <a:buClr>
                <a:schemeClr val="accent2"/>
              </a:buClr>
            </a:pPr>
            <a:r>
              <a:rPr lang="en-US" dirty="0">
                <a:solidFill>
                  <a:schemeClr val="tx1"/>
                </a:solidFill>
                <a:latin typeface="Garamond"/>
                <a:ea typeface="Garamond"/>
                <a:cs typeface="Garamond"/>
                <a:sym typeface="Garamond"/>
              </a:rPr>
              <a:t>Living elements can influence other living elements and also non-living elements.</a:t>
            </a:r>
          </a:p>
          <a:p>
            <a:pPr>
              <a:buClr>
                <a:schemeClr val="accent2"/>
              </a:buClr>
            </a:pPr>
            <a:r>
              <a:rPr lang="en-US" dirty="0">
                <a:solidFill>
                  <a:schemeClr val="tx1"/>
                </a:solidFill>
                <a:latin typeface="Garamond"/>
                <a:ea typeface="Garamond"/>
                <a:cs typeface="Garamond"/>
                <a:sym typeface="Garamond"/>
              </a:rPr>
              <a:t>Elements are interdependent. The health of one element affects that of another and a balance is required for individual and ecosystem health.</a:t>
            </a:r>
          </a:p>
          <a:p>
            <a:pPr>
              <a:buClr>
                <a:schemeClr val="accent2"/>
              </a:buClr>
            </a:pPr>
            <a:r>
              <a:rPr lang="en-US" dirty="0">
                <a:solidFill>
                  <a:schemeClr val="tx1"/>
                </a:solidFill>
                <a:latin typeface="Garamond"/>
                <a:ea typeface="Garamond"/>
                <a:cs typeface="Garamond"/>
                <a:sym typeface="Garamond"/>
              </a:rPr>
              <a:t>What is good for one element or species is ultimately good for all (because it promotes this balance).</a:t>
            </a:r>
          </a:p>
          <a:p>
            <a:pPr marL="0" indent="0">
              <a:buClr>
                <a:schemeClr val="accent2"/>
              </a:buClr>
              <a:buNone/>
            </a:pPr>
            <a:endParaRPr lang="en-US" dirty="0">
              <a:solidFill>
                <a:schemeClr val="tx1"/>
              </a:solidFill>
              <a:latin typeface="Garamond"/>
              <a:ea typeface="Garamond"/>
              <a:cs typeface="Garamond"/>
              <a:sym typeface="Garamond"/>
            </a:endParaRPr>
          </a:p>
          <a:p>
            <a:pPr marL="0" indent="0" algn="ctr">
              <a:buClr>
                <a:schemeClr val="accent2"/>
              </a:buClr>
              <a:buNone/>
            </a:pPr>
            <a:r>
              <a:rPr lang="en-US" b="1" dirty="0">
                <a:solidFill>
                  <a:schemeClr val="tx1"/>
                </a:solidFill>
                <a:latin typeface="Garamond"/>
                <a:ea typeface="Garamond"/>
                <a:cs typeface="Garamond"/>
                <a:sym typeface="Garamond"/>
              </a:rPr>
              <a:t>All of these features must be present!</a:t>
            </a:r>
          </a:p>
          <a:p>
            <a:pPr>
              <a:buClr>
                <a:schemeClr val="accent2"/>
              </a:buClr>
            </a:pPr>
            <a:endParaRPr lang="en-US" dirty="0">
              <a:solidFill>
                <a:srgbClr val="000000"/>
              </a:solidFill>
              <a:latin typeface="Garamond"/>
              <a:ea typeface="Garamond"/>
              <a:cs typeface="Garamond"/>
              <a:sym typeface="Garamond"/>
            </a:endParaRPr>
          </a:p>
          <a:p>
            <a:pPr>
              <a:buClr>
                <a:schemeClr val="accent2"/>
              </a:buClr>
            </a:pPr>
            <a:endParaRPr lang="en-US" dirty="0">
              <a:solidFill>
                <a:srgbClr val="000000"/>
              </a:solidFill>
              <a:latin typeface="Garamond"/>
              <a:ea typeface="Garamond"/>
              <a:cs typeface="Garamond"/>
              <a:sym typeface="Garamond"/>
            </a:endParaRPr>
          </a:p>
          <a:p>
            <a:pPr>
              <a:buClr>
                <a:schemeClr val="accent2"/>
              </a:buClr>
            </a:pPr>
            <a:endParaRPr lang="en-US"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480534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7F77"/>
              </a:buClr>
              <a:buSzPts val="4400"/>
              <a:buFont typeface="Garamond"/>
              <a:buNone/>
            </a:pPr>
            <a:r>
              <a:rPr lang="en-US">
                <a:latin typeface="Garamond"/>
                <a:ea typeface="Garamond"/>
                <a:cs typeface="Garamond"/>
                <a:sym typeface="Garamond"/>
              </a:rPr>
              <a:t>Human Interactions with Ecosystems</a:t>
            </a:r>
            <a:endParaRPr/>
          </a:p>
        </p:txBody>
      </p:sp>
      <p:sp>
        <p:nvSpPr>
          <p:cNvPr id="183" name="Google Shape;183;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2"/>
              </a:buClr>
              <a:buSzPts val="2800"/>
              <a:buChar char="•"/>
            </a:pPr>
            <a:r>
              <a:rPr lang="en-US" dirty="0">
                <a:solidFill>
                  <a:srgbClr val="597F77"/>
                </a:solidFill>
                <a:latin typeface="Garamond"/>
                <a:ea typeface="Garamond"/>
                <a:cs typeface="Garamond"/>
                <a:sym typeface="Garamond"/>
              </a:rPr>
              <a:t>We affect an environment’s ability to flourish.</a:t>
            </a:r>
            <a:endParaRPr dirty="0"/>
          </a:p>
          <a:p>
            <a:pPr marL="228600" lvl="0" indent="-228600" algn="l" rtl="0">
              <a:lnSpc>
                <a:spcPct val="90000"/>
              </a:lnSpc>
              <a:spcBef>
                <a:spcPts val="2200"/>
              </a:spcBef>
              <a:spcAft>
                <a:spcPts val="0"/>
              </a:spcAft>
              <a:buClr>
                <a:schemeClr val="accent2"/>
              </a:buClr>
              <a:buSzPts val="2800"/>
              <a:buChar char="•"/>
            </a:pPr>
            <a:r>
              <a:rPr lang="en-US" dirty="0">
                <a:solidFill>
                  <a:srgbClr val="597F77"/>
                </a:solidFill>
                <a:latin typeface="Garamond"/>
                <a:ea typeface="Garamond"/>
                <a:cs typeface="Garamond"/>
                <a:sym typeface="Garamond"/>
              </a:rPr>
              <a:t>We can cause it to be out of balance (pollution)</a:t>
            </a:r>
            <a:endParaRPr dirty="0"/>
          </a:p>
          <a:p>
            <a:pPr marL="228600" lvl="0" indent="-228600" algn="l" rtl="0">
              <a:lnSpc>
                <a:spcPct val="90000"/>
              </a:lnSpc>
              <a:spcBef>
                <a:spcPts val="2200"/>
              </a:spcBef>
              <a:spcAft>
                <a:spcPts val="0"/>
              </a:spcAft>
              <a:buClr>
                <a:schemeClr val="accent2"/>
              </a:buClr>
              <a:buSzPts val="2800"/>
              <a:buChar char="•"/>
            </a:pPr>
            <a:r>
              <a:rPr lang="en-US" dirty="0">
                <a:solidFill>
                  <a:srgbClr val="597F77"/>
                </a:solidFill>
                <a:latin typeface="Garamond"/>
                <a:ea typeface="Garamond"/>
                <a:cs typeface="Garamond"/>
                <a:sym typeface="Garamond"/>
              </a:rPr>
              <a:t>We can cause it to collapse by introducing or removing something from it.</a:t>
            </a:r>
            <a:endParaRPr dirty="0"/>
          </a:p>
          <a:p>
            <a:pPr marL="228600" lvl="0" indent="-228600" algn="l" rtl="0">
              <a:lnSpc>
                <a:spcPct val="90000"/>
              </a:lnSpc>
              <a:spcBef>
                <a:spcPts val="2200"/>
              </a:spcBef>
              <a:spcAft>
                <a:spcPts val="0"/>
              </a:spcAft>
              <a:buClr>
                <a:schemeClr val="accent2"/>
              </a:buClr>
              <a:buSzPts val="2800"/>
              <a:buChar char="•"/>
            </a:pPr>
            <a:r>
              <a:rPr lang="en-US" dirty="0">
                <a:solidFill>
                  <a:srgbClr val="597F77"/>
                </a:solidFill>
                <a:latin typeface="Garamond"/>
                <a:ea typeface="Garamond"/>
                <a:cs typeface="Garamond"/>
                <a:sym typeface="Garamond"/>
              </a:rPr>
              <a:t>God empowers us with the ability to ruin, sustain, or repair an ecosystem.</a:t>
            </a:r>
            <a:endParaRPr dirty="0"/>
          </a:p>
          <a:p>
            <a:pPr marL="228600" lvl="0" indent="-50800" algn="l" rtl="0">
              <a:lnSpc>
                <a:spcPct val="90000"/>
              </a:lnSpc>
              <a:spcBef>
                <a:spcPts val="2200"/>
              </a:spcBef>
              <a:spcAft>
                <a:spcPts val="0"/>
              </a:spcAft>
              <a:buClr>
                <a:srgbClr val="001340"/>
              </a:buClr>
              <a:buSzPts val="2800"/>
              <a:buNone/>
            </a:pPr>
            <a:endParaRPr dirty="0"/>
          </a:p>
        </p:txBody>
      </p:sp>
      <p:sp>
        <p:nvSpPr>
          <p:cNvPr id="184" name="Google Shape;184;p9"/>
          <p:cNvSpPr/>
          <p:nvPr/>
        </p:nvSpPr>
        <p:spPr>
          <a:xfrm>
            <a:off x="678873" y="2452255"/>
            <a:ext cx="10792691" cy="295101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7F77"/>
              </a:buClr>
              <a:buSzPts val="4400"/>
              <a:buFont typeface="Garamond"/>
              <a:buNone/>
            </a:pPr>
            <a:r>
              <a:rPr lang="en-US" dirty="0">
                <a:latin typeface="Garamond"/>
                <a:ea typeface="Garamond"/>
                <a:cs typeface="Garamond"/>
                <a:sym typeface="Garamond"/>
              </a:rPr>
              <a:t>Human Interactions with Ecosystems</a:t>
            </a:r>
            <a:endParaRPr dirty="0"/>
          </a:p>
        </p:txBody>
      </p:sp>
      <p:sp>
        <p:nvSpPr>
          <p:cNvPr id="190" name="Google Shape;190;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2"/>
              </a:buClr>
              <a:buSzPts val="2800"/>
              <a:buChar char="•"/>
            </a:pPr>
            <a:r>
              <a:rPr lang="en-US" dirty="0">
                <a:solidFill>
                  <a:srgbClr val="597F77"/>
                </a:solidFill>
                <a:latin typeface="Garamond"/>
                <a:ea typeface="Garamond"/>
                <a:cs typeface="Garamond"/>
                <a:sym typeface="Garamond"/>
              </a:rPr>
              <a:t>We affect an environment’s ability to flourish.</a:t>
            </a:r>
            <a:endParaRPr dirty="0"/>
          </a:p>
          <a:p>
            <a:pPr marL="228600" lvl="0" indent="-228600" algn="l" rtl="0">
              <a:lnSpc>
                <a:spcPct val="90000"/>
              </a:lnSpc>
              <a:spcBef>
                <a:spcPts val="2200"/>
              </a:spcBef>
              <a:spcAft>
                <a:spcPts val="0"/>
              </a:spcAft>
              <a:buClr>
                <a:schemeClr val="accent2"/>
              </a:buClr>
              <a:buSzPts val="2800"/>
              <a:buChar char="•"/>
            </a:pPr>
            <a:r>
              <a:rPr lang="en-US" dirty="0">
                <a:solidFill>
                  <a:srgbClr val="597F77"/>
                </a:solidFill>
                <a:latin typeface="Garamond"/>
                <a:ea typeface="Garamond"/>
                <a:cs typeface="Garamond"/>
                <a:sym typeface="Garamond"/>
              </a:rPr>
              <a:t>We can cause it to be out of balance (pollution).</a:t>
            </a:r>
            <a:endParaRPr dirty="0"/>
          </a:p>
          <a:p>
            <a:pPr marL="228600" lvl="0" indent="-228600" algn="l" rtl="0">
              <a:lnSpc>
                <a:spcPct val="90000"/>
              </a:lnSpc>
              <a:spcBef>
                <a:spcPts val="2200"/>
              </a:spcBef>
              <a:spcAft>
                <a:spcPts val="0"/>
              </a:spcAft>
              <a:buClr>
                <a:schemeClr val="accent2"/>
              </a:buClr>
              <a:buSzPts val="2800"/>
              <a:buChar char="•"/>
            </a:pPr>
            <a:r>
              <a:rPr lang="en-US" dirty="0">
                <a:solidFill>
                  <a:srgbClr val="597F77"/>
                </a:solidFill>
                <a:latin typeface="Garamond"/>
                <a:ea typeface="Garamond"/>
                <a:cs typeface="Garamond"/>
                <a:sym typeface="Garamond"/>
              </a:rPr>
              <a:t>We can cause it to collapse by introducing or removing something from it.</a:t>
            </a:r>
            <a:endParaRPr dirty="0"/>
          </a:p>
          <a:p>
            <a:pPr marL="228600" lvl="0" indent="-228600" algn="l" rtl="0">
              <a:lnSpc>
                <a:spcPct val="90000"/>
              </a:lnSpc>
              <a:spcBef>
                <a:spcPts val="2200"/>
              </a:spcBef>
              <a:spcAft>
                <a:spcPts val="0"/>
              </a:spcAft>
              <a:buClr>
                <a:schemeClr val="accent2"/>
              </a:buClr>
              <a:buSzPts val="2800"/>
              <a:buChar char="•"/>
            </a:pPr>
            <a:r>
              <a:rPr lang="en-US" dirty="0">
                <a:solidFill>
                  <a:srgbClr val="597F77"/>
                </a:solidFill>
                <a:latin typeface="Garamond"/>
                <a:ea typeface="Garamond"/>
                <a:cs typeface="Garamond"/>
                <a:sym typeface="Garamond"/>
              </a:rPr>
              <a:t>God empowers us with the ability to ruin, sustain, or repair an ecosystem.</a:t>
            </a:r>
            <a:endParaRPr dirty="0"/>
          </a:p>
          <a:p>
            <a:pPr marL="228600" lvl="0" indent="-50800" algn="l" rtl="0">
              <a:lnSpc>
                <a:spcPct val="90000"/>
              </a:lnSpc>
              <a:spcBef>
                <a:spcPts val="2200"/>
              </a:spcBef>
              <a:spcAft>
                <a:spcPts val="0"/>
              </a:spcAft>
              <a:buClr>
                <a:srgbClr val="001340"/>
              </a:buClr>
              <a:buSzPts val="2800"/>
              <a:buNone/>
            </a:pPr>
            <a:endParaRPr dirty="0"/>
          </a:p>
        </p:txBody>
      </p:sp>
      <p:sp>
        <p:nvSpPr>
          <p:cNvPr id="191" name="Google Shape;191;p10"/>
          <p:cNvSpPr/>
          <p:nvPr/>
        </p:nvSpPr>
        <p:spPr>
          <a:xfrm>
            <a:off x="678873" y="3075709"/>
            <a:ext cx="10792691" cy="232756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11"/>
          <p:cNvPicPr preferRelativeResize="0"/>
          <p:nvPr/>
        </p:nvPicPr>
        <p:blipFill rotWithShape="1">
          <a:blip r:embed="rId3">
            <a:alphaModFix/>
          </a:blip>
          <a:srcRect t="347" b="347"/>
          <a:stretch/>
        </p:blipFill>
        <p:spPr>
          <a:xfrm>
            <a:off x="684017" y="1933764"/>
            <a:ext cx="3627580" cy="2107457"/>
          </a:xfrm>
          <a:prstGeom prst="rect">
            <a:avLst/>
          </a:prstGeom>
          <a:ln>
            <a:noFill/>
          </a:ln>
          <a:effectLst>
            <a:softEdge rad="112500"/>
          </a:effectLst>
        </p:spPr>
      </p:pic>
      <p:pic>
        <p:nvPicPr>
          <p:cNvPr id="198" name="Google Shape;198;p11"/>
          <p:cNvPicPr preferRelativeResize="0"/>
          <p:nvPr/>
        </p:nvPicPr>
        <p:blipFill rotWithShape="1">
          <a:blip r:embed="rId4">
            <a:alphaModFix/>
          </a:blip>
          <a:srcRect t="6499" b="6499"/>
          <a:stretch/>
        </p:blipFill>
        <p:spPr>
          <a:xfrm>
            <a:off x="684059" y="4142834"/>
            <a:ext cx="3627559" cy="2107459"/>
          </a:xfrm>
          <a:prstGeom prst="rect">
            <a:avLst/>
          </a:prstGeom>
          <a:ln>
            <a:noFill/>
          </a:ln>
          <a:effectLst>
            <a:softEdge rad="112500"/>
          </a:effectLst>
        </p:spPr>
      </p:pic>
      <p:pic>
        <p:nvPicPr>
          <p:cNvPr id="199" name="Google Shape;199;p11" descr="https://lh3.googleusercontent.com/d0x74xOJi0igaAIihos_BKjgMatVvpiBK0uDETXKtHv_tl2wKAUfAtfw88hGsmq0PO4ClRfIby8Gy02abiUXCUvPsRLXvYEcOeMDXSpFJmSEPOX-KKQ39ktUTIiuHGUCf7Kp3JrTdjs"/>
          <p:cNvPicPr preferRelativeResize="0"/>
          <p:nvPr/>
        </p:nvPicPr>
        <p:blipFill rotWithShape="1">
          <a:blip r:embed="rId5">
            <a:alphaModFix/>
          </a:blip>
          <a:srcRect l="31207" r="31207"/>
          <a:stretch/>
        </p:blipFill>
        <p:spPr>
          <a:xfrm>
            <a:off x="8834150" y="1933767"/>
            <a:ext cx="2673838" cy="4316528"/>
          </a:xfrm>
          <a:prstGeom prst="rect">
            <a:avLst/>
          </a:prstGeom>
          <a:ln>
            <a:noFill/>
          </a:ln>
          <a:effectLst>
            <a:softEdge rad="112500"/>
          </a:effectLst>
        </p:spPr>
      </p:pic>
      <p:pic>
        <p:nvPicPr>
          <p:cNvPr id="200" name="Google Shape;200;p11"/>
          <p:cNvPicPr preferRelativeResize="0"/>
          <p:nvPr/>
        </p:nvPicPr>
        <p:blipFill rotWithShape="1">
          <a:blip r:embed="rId6">
            <a:alphaModFix/>
          </a:blip>
          <a:srcRect l="17143" r="17149"/>
          <a:stretch/>
        </p:blipFill>
        <p:spPr>
          <a:xfrm>
            <a:off x="4413217" y="1933767"/>
            <a:ext cx="4319336" cy="4316533"/>
          </a:xfrm>
          <a:prstGeom prst="rect">
            <a:avLst/>
          </a:prstGeom>
          <a:ln>
            <a:noFill/>
          </a:ln>
          <a:effectLst>
            <a:softEdge rad="112500"/>
          </a:effectLst>
        </p:spPr>
      </p:pic>
      <p:sp>
        <p:nvSpPr>
          <p:cNvPr id="201" name="Google Shape;201;p11"/>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Garamond" panose="02020404030301010803" pitchFamily="18" charset="0"/>
              </a:rPr>
              <a:t>Melting of Glaciers</a:t>
            </a:r>
            <a:endParaRPr dirty="0">
              <a:latin typeface="Garamond" panose="02020404030301010803"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7F77"/>
              </a:buClr>
              <a:buSzPts val="4400"/>
              <a:buFont typeface="Garamond"/>
              <a:buNone/>
            </a:pPr>
            <a:r>
              <a:rPr lang="en-US">
                <a:latin typeface="Garamond"/>
                <a:ea typeface="Garamond"/>
                <a:cs typeface="Garamond"/>
                <a:sym typeface="Garamond"/>
              </a:rPr>
              <a:t>Human Interactions with Ecosystems</a:t>
            </a:r>
            <a:endParaRPr/>
          </a:p>
        </p:txBody>
      </p:sp>
      <p:sp>
        <p:nvSpPr>
          <p:cNvPr id="208" name="Google Shape;208;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2"/>
              </a:buClr>
              <a:buSzPts val="2800"/>
              <a:buChar char="•"/>
            </a:pPr>
            <a:r>
              <a:rPr lang="en-US" dirty="0">
                <a:solidFill>
                  <a:srgbClr val="597F77"/>
                </a:solidFill>
                <a:latin typeface="Garamond"/>
                <a:ea typeface="Garamond"/>
                <a:cs typeface="Garamond"/>
                <a:sym typeface="Garamond"/>
              </a:rPr>
              <a:t>We affect an environment’s ability to flourish.</a:t>
            </a:r>
            <a:endParaRPr dirty="0"/>
          </a:p>
          <a:p>
            <a:pPr marL="228600" lvl="0" indent="-228600" algn="l" rtl="0">
              <a:lnSpc>
                <a:spcPct val="90000"/>
              </a:lnSpc>
              <a:spcBef>
                <a:spcPts val="2200"/>
              </a:spcBef>
              <a:spcAft>
                <a:spcPts val="0"/>
              </a:spcAft>
              <a:buClr>
                <a:schemeClr val="accent2"/>
              </a:buClr>
              <a:buSzPts val="2800"/>
              <a:buChar char="•"/>
            </a:pPr>
            <a:r>
              <a:rPr lang="en-US" dirty="0">
                <a:solidFill>
                  <a:srgbClr val="597F77"/>
                </a:solidFill>
                <a:latin typeface="Garamond"/>
                <a:ea typeface="Garamond"/>
                <a:cs typeface="Garamond"/>
                <a:sym typeface="Garamond"/>
              </a:rPr>
              <a:t>We can cause it to be out of balance (pollution).</a:t>
            </a:r>
            <a:endParaRPr dirty="0"/>
          </a:p>
          <a:p>
            <a:pPr marL="228600" lvl="0" indent="-228600" algn="l" rtl="0">
              <a:lnSpc>
                <a:spcPct val="90000"/>
              </a:lnSpc>
              <a:spcBef>
                <a:spcPts val="2200"/>
              </a:spcBef>
              <a:spcAft>
                <a:spcPts val="0"/>
              </a:spcAft>
              <a:buClr>
                <a:schemeClr val="accent2"/>
              </a:buClr>
              <a:buSzPts val="2800"/>
              <a:buChar char="•"/>
            </a:pPr>
            <a:r>
              <a:rPr lang="en-US" dirty="0">
                <a:solidFill>
                  <a:srgbClr val="597F77"/>
                </a:solidFill>
                <a:latin typeface="Garamond"/>
                <a:ea typeface="Garamond"/>
                <a:cs typeface="Garamond"/>
                <a:sym typeface="Garamond"/>
              </a:rPr>
              <a:t>We can cause it to collapse by introducing or removing something from it.</a:t>
            </a:r>
            <a:endParaRPr dirty="0"/>
          </a:p>
          <a:p>
            <a:pPr marL="228600" lvl="0" indent="-228600" algn="l" rtl="0">
              <a:lnSpc>
                <a:spcPct val="90000"/>
              </a:lnSpc>
              <a:spcBef>
                <a:spcPts val="2200"/>
              </a:spcBef>
              <a:spcAft>
                <a:spcPts val="0"/>
              </a:spcAft>
              <a:buClr>
                <a:schemeClr val="accent2"/>
              </a:buClr>
              <a:buSzPts val="2800"/>
              <a:buChar char="•"/>
            </a:pPr>
            <a:r>
              <a:rPr lang="en-US" dirty="0">
                <a:solidFill>
                  <a:srgbClr val="597F77"/>
                </a:solidFill>
                <a:latin typeface="Garamond"/>
                <a:ea typeface="Garamond"/>
                <a:cs typeface="Garamond"/>
                <a:sym typeface="Garamond"/>
              </a:rPr>
              <a:t>God empowers us with the ability to ruin, sustain, or repair an ecosystem.</a:t>
            </a:r>
            <a:endParaRPr dirty="0"/>
          </a:p>
          <a:p>
            <a:pPr marL="228600" lvl="0" indent="-50800" algn="l" rtl="0">
              <a:lnSpc>
                <a:spcPct val="90000"/>
              </a:lnSpc>
              <a:spcBef>
                <a:spcPts val="2200"/>
              </a:spcBef>
              <a:spcAft>
                <a:spcPts val="0"/>
              </a:spcAft>
              <a:buClr>
                <a:srgbClr val="001340"/>
              </a:buClr>
              <a:buSzPts val="2800"/>
              <a:buNone/>
            </a:pPr>
            <a:endParaRPr dirty="0"/>
          </a:p>
        </p:txBody>
      </p:sp>
      <p:sp>
        <p:nvSpPr>
          <p:cNvPr id="209" name="Google Shape;209;p12"/>
          <p:cNvSpPr/>
          <p:nvPr/>
        </p:nvSpPr>
        <p:spPr>
          <a:xfrm>
            <a:off x="678873" y="4077709"/>
            <a:ext cx="10792691" cy="132556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d69e5d69a4_0_9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Asian Carp: An Invasive Species</a:t>
            </a:r>
            <a:endParaRPr/>
          </a:p>
        </p:txBody>
      </p:sp>
      <p:pic>
        <p:nvPicPr>
          <p:cNvPr id="216" name="Google Shape;216;gd69e5d69a4_0_90"/>
          <p:cNvPicPr preferRelativeResize="0"/>
          <p:nvPr/>
        </p:nvPicPr>
        <p:blipFill>
          <a:blip r:embed="rId3">
            <a:alphaModFix/>
          </a:blip>
          <a:stretch>
            <a:fillRect/>
          </a:stretch>
        </p:blipFill>
        <p:spPr>
          <a:xfrm>
            <a:off x="262405" y="1843225"/>
            <a:ext cx="5487234" cy="4128084"/>
          </a:xfrm>
          <a:prstGeom prst="rect">
            <a:avLst/>
          </a:prstGeom>
          <a:ln>
            <a:noFill/>
          </a:ln>
          <a:effectLst>
            <a:softEdge rad="112500"/>
          </a:effectLst>
        </p:spPr>
      </p:pic>
      <p:pic>
        <p:nvPicPr>
          <p:cNvPr id="217" name="Google Shape;217;gd69e5d69a4_0_90"/>
          <p:cNvPicPr preferRelativeResize="0"/>
          <p:nvPr/>
        </p:nvPicPr>
        <p:blipFill rotWithShape="1">
          <a:blip r:embed="rId4">
            <a:alphaModFix/>
          </a:blip>
          <a:srcRect r="19297"/>
          <a:stretch/>
        </p:blipFill>
        <p:spPr>
          <a:xfrm>
            <a:off x="5914464" y="1843225"/>
            <a:ext cx="6000448" cy="4128084"/>
          </a:xfrm>
          <a:prstGeom prst="rect">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7F77"/>
              </a:buClr>
              <a:buSzPts val="4400"/>
              <a:buFont typeface="Garamond"/>
              <a:buNone/>
            </a:pPr>
            <a:r>
              <a:rPr lang="en-US" dirty="0">
                <a:latin typeface="Garamond"/>
                <a:ea typeface="Garamond"/>
                <a:cs typeface="Garamond"/>
                <a:sym typeface="Garamond"/>
              </a:rPr>
              <a:t>Human Interactions with Ecosystems</a:t>
            </a:r>
            <a:endParaRPr dirty="0"/>
          </a:p>
        </p:txBody>
      </p:sp>
      <p:sp>
        <p:nvSpPr>
          <p:cNvPr id="223" name="Google Shape;2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2"/>
              </a:buClr>
              <a:buSzPts val="2800"/>
              <a:buChar char="•"/>
            </a:pPr>
            <a:r>
              <a:rPr lang="en-US" dirty="0">
                <a:solidFill>
                  <a:srgbClr val="597F77"/>
                </a:solidFill>
                <a:latin typeface="Garamond"/>
                <a:ea typeface="Garamond"/>
                <a:cs typeface="Garamond"/>
                <a:sym typeface="Garamond"/>
              </a:rPr>
              <a:t>We affect an environment’s ability to flourish.</a:t>
            </a:r>
            <a:endParaRPr dirty="0"/>
          </a:p>
          <a:p>
            <a:pPr marL="228600" lvl="0" indent="-228600" algn="l" rtl="0">
              <a:lnSpc>
                <a:spcPct val="90000"/>
              </a:lnSpc>
              <a:spcBef>
                <a:spcPts val="2200"/>
              </a:spcBef>
              <a:spcAft>
                <a:spcPts val="0"/>
              </a:spcAft>
              <a:buClr>
                <a:schemeClr val="accent2"/>
              </a:buClr>
              <a:buSzPts val="2800"/>
              <a:buChar char="•"/>
            </a:pPr>
            <a:r>
              <a:rPr lang="en-US" dirty="0">
                <a:solidFill>
                  <a:srgbClr val="597F77"/>
                </a:solidFill>
                <a:latin typeface="Garamond"/>
                <a:ea typeface="Garamond"/>
                <a:cs typeface="Garamond"/>
                <a:sym typeface="Garamond"/>
              </a:rPr>
              <a:t>We can cause it to be out of balance (pollution).</a:t>
            </a:r>
            <a:endParaRPr dirty="0"/>
          </a:p>
          <a:p>
            <a:pPr marL="228600" lvl="0" indent="-228600" algn="l" rtl="0">
              <a:lnSpc>
                <a:spcPct val="90000"/>
              </a:lnSpc>
              <a:spcBef>
                <a:spcPts val="2200"/>
              </a:spcBef>
              <a:spcAft>
                <a:spcPts val="0"/>
              </a:spcAft>
              <a:buClr>
                <a:schemeClr val="accent2"/>
              </a:buClr>
              <a:buSzPts val="2800"/>
              <a:buChar char="•"/>
            </a:pPr>
            <a:r>
              <a:rPr lang="en-US" dirty="0">
                <a:solidFill>
                  <a:srgbClr val="597F77"/>
                </a:solidFill>
                <a:latin typeface="Garamond"/>
                <a:ea typeface="Garamond"/>
                <a:cs typeface="Garamond"/>
                <a:sym typeface="Garamond"/>
              </a:rPr>
              <a:t>We can cause it to collapse by introducing or removing something from it.</a:t>
            </a:r>
            <a:endParaRPr dirty="0"/>
          </a:p>
          <a:p>
            <a:pPr marL="228600" lvl="0" indent="-228600" algn="l" rtl="0">
              <a:lnSpc>
                <a:spcPct val="90000"/>
              </a:lnSpc>
              <a:spcBef>
                <a:spcPts val="2200"/>
              </a:spcBef>
              <a:spcAft>
                <a:spcPts val="0"/>
              </a:spcAft>
              <a:buClr>
                <a:schemeClr val="accent2"/>
              </a:buClr>
              <a:buSzPts val="2800"/>
              <a:buChar char="•"/>
            </a:pPr>
            <a:r>
              <a:rPr lang="en-US" dirty="0">
                <a:solidFill>
                  <a:srgbClr val="597F77"/>
                </a:solidFill>
                <a:latin typeface="Garamond"/>
                <a:ea typeface="Garamond"/>
                <a:cs typeface="Garamond"/>
                <a:sym typeface="Garamond"/>
              </a:rPr>
              <a:t>God empowers us with the ability to ruin, sustain, or repair an ecosystem.</a:t>
            </a:r>
            <a:endParaRPr dirty="0"/>
          </a:p>
          <a:p>
            <a:pPr marL="228600" lvl="0" indent="-50800" algn="l" rtl="0">
              <a:lnSpc>
                <a:spcPct val="90000"/>
              </a:lnSpc>
              <a:spcBef>
                <a:spcPts val="2200"/>
              </a:spcBef>
              <a:spcAft>
                <a:spcPts val="0"/>
              </a:spcAft>
              <a:buClr>
                <a:srgbClr val="001340"/>
              </a:buClr>
              <a:buSzPts val="2800"/>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7F77"/>
              </a:buClr>
              <a:buSzPts val="4400"/>
              <a:buFont typeface="Garamond"/>
              <a:buNone/>
            </a:pPr>
            <a:r>
              <a:rPr lang="en-US" dirty="0">
                <a:latin typeface="Garamond"/>
                <a:ea typeface="Garamond"/>
                <a:cs typeface="Garamond"/>
                <a:sym typeface="Garamond"/>
              </a:rPr>
              <a:t>Honeysuckle: An Invasive Species</a:t>
            </a:r>
            <a:endParaRPr dirty="0"/>
          </a:p>
        </p:txBody>
      </p:sp>
      <p:pic>
        <p:nvPicPr>
          <p:cNvPr id="230" name="Google Shape;230;p13"/>
          <p:cNvPicPr preferRelativeResize="0">
            <a:picLocks noGrp="1"/>
          </p:cNvPicPr>
          <p:nvPr>
            <p:ph type="body" idx="1"/>
          </p:nvPr>
        </p:nvPicPr>
        <p:blipFill rotWithShape="1">
          <a:blip r:embed="rId3">
            <a:alphaModFix/>
          </a:blip>
          <a:srcRect/>
          <a:stretch/>
        </p:blipFill>
        <p:spPr>
          <a:xfrm>
            <a:off x="923925" y="2134394"/>
            <a:ext cx="10344150" cy="3733800"/>
          </a:xfrm>
          <a:prstGeom prst="rect">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d69e5d69a4_0_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7F77"/>
              </a:buClr>
              <a:buSzPts val="4400"/>
              <a:buFont typeface="Garamond"/>
              <a:buNone/>
            </a:pPr>
            <a:r>
              <a:rPr lang="en-US" dirty="0">
                <a:latin typeface="Garamond"/>
                <a:ea typeface="Garamond"/>
                <a:cs typeface="Garamond"/>
                <a:sym typeface="Garamond"/>
              </a:rPr>
              <a:t>Pre-Assessment</a:t>
            </a:r>
            <a:endParaRPr dirty="0"/>
          </a:p>
        </p:txBody>
      </p:sp>
      <p:sp>
        <p:nvSpPr>
          <p:cNvPr id="120" name="Google Shape;120;gd69e5d69a4_0_1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2"/>
              </a:buClr>
              <a:buSzPts val="2800"/>
              <a:buChar char="•"/>
            </a:pPr>
            <a:r>
              <a:rPr lang="en-US" dirty="0">
                <a:solidFill>
                  <a:schemeClr val="tx1"/>
                </a:solidFill>
                <a:latin typeface="Garamond"/>
                <a:ea typeface="Garamond"/>
                <a:cs typeface="Garamond"/>
                <a:sym typeface="Garamond"/>
              </a:rPr>
              <a:t>What does it mean to flourish? Do you know? Share what you think.</a:t>
            </a:r>
            <a:endParaRPr dirty="0">
              <a:solidFill>
                <a:schemeClr val="tx1"/>
              </a:solidFill>
            </a:endParaRPr>
          </a:p>
          <a:p>
            <a:pPr marL="228600" lvl="0" indent="-228600" algn="l" rtl="0">
              <a:lnSpc>
                <a:spcPct val="90000"/>
              </a:lnSpc>
              <a:spcBef>
                <a:spcPts val="2200"/>
              </a:spcBef>
              <a:spcAft>
                <a:spcPts val="0"/>
              </a:spcAft>
              <a:buClr>
                <a:schemeClr val="accent2"/>
              </a:buClr>
              <a:buSzPts val="2800"/>
              <a:buChar char="•"/>
            </a:pPr>
            <a:r>
              <a:rPr lang="en-US" dirty="0">
                <a:solidFill>
                  <a:schemeClr val="tx1"/>
                </a:solidFill>
                <a:latin typeface="Garamond"/>
                <a:ea typeface="Garamond"/>
                <a:cs typeface="Garamond"/>
                <a:sym typeface="Garamond"/>
              </a:rPr>
              <a:t>What do you need to flourish? Is it the same as other people?</a:t>
            </a:r>
            <a:endParaRPr dirty="0">
              <a:solidFill>
                <a:schemeClr val="tx1"/>
              </a:solidFill>
            </a:endParaRPr>
          </a:p>
          <a:p>
            <a:pPr marL="228600" lvl="0" indent="-228600" algn="l" rtl="0">
              <a:lnSpc>
                <a:spcPct val="90000"/>
              </a:lnSpc>
              <a:spcBef>
                <a:spcPts val="2200"/>
              </a:spcBef>
              <a:spcAft>
                <a:spcPts val="0"/>
              </a:spcAft>
              <a:buClr>
                <a:schemeClr val="accent2"/>
              </a:buClr>
              <a:buSzPts val="2800"/>
              <a:buChar char="•"/>
            </a:pPr>
            <a:r>
              <a:rPr lang="en-US" dirty="0">
                <a:solidFill>
                  <a:schemeClr val="tx1"/>
                </a:solidFill>
                <a:latin typeface="Garamond"/>
                <a:ea typeface="Garamond"/>
                <a:cs typeface="Garamond"/>
                <a:sym typeface="Garamond"/>
              </a:rPr>
              <a:t>What is the common good?</a:t>
            </a:r>
            <a:endParaRPr dirty="0">
              <a:solidFill>
                <a:schemeClr val="tx1"/>
              </a:solidFill>
            </a:endParaRPr>
          </a:p>
          <a:p>
            <a:pPr marL="228600" lvl="0" indent="-228600" algn="l" rtl="0">
              <a:lnSpc>
                <a:spcPct val="90000"/>
              </a:lnSpc>
              <a:spcBef>
                <a:spcPts val="2200"/>
              </a:spcBef>
              <a:spcAft>
                <a:spcPts val="0"/>
              </a:spcAft>
              <a:buClr>
                <a:schemeClr val="accent2"/>
              </a:buClr>
              <a:buSzPts val="2800"/>
              <a:buChar char="•"/>
            </a:pPr>
            <a:r>
              <a:rPr lang="en-US" dirty="0">
                <a:solidFill>
                  <a:schemeClr val="tx1"/>
                </a:solidFill>
                <a:latin typeface="Garamond"/>
                <a:ea typeface="Garamond"/>
                <a:cs typeface="Garamond"/>
                <a:sym typeface="Garamond"/>
              </a:rPr>
              <a:t>How does your personal “good” relate to the “good” of others?</a:t>
            </a:r>
            <a:endParaRPr dirty="0">
              <a:solidFill>
                <a:schemeClr val="tx1"/>
              </a:solidFill>
            </a:endParaRPr>
          </a:p>
          <a:p>
            <a:pPr marL="228600" lvl="0" indent="0" algn="l" rtl="0">
              <a:lnSpc>
                <a:spcPct val="90000"/>
              </a:lnSpc>
              <a:spcBef>
                <a:spcPts val="2200"/>
              </a:spcBef>
              <a:spcAft>
                <a:spcPts val="0"/>
              </a:spcAft>
              <a:buNone/>
            </a:pPr>
            <a:endParaRPr dirty="0"/>
          </a:p>
          <a:p>
            <a:pPr marL="228600" lvl="0" indent="-50800" algn="l" rtl="0">
              <a:lnSpc>
                <a:spcPct val="90000"/>
              </a:lnSpc>
              <a:spcBef>
                <a:spcPts val="2200"/>
              </a:spcBef>
              <a:spcAft>
                <a:spcPts val="0"/>
              </a:spcAft>
              <a:buClr>
                <a:srgbClr val="001340"/>
              </a:buClr>
              <a:buSzPts val="2800"/>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7F77"/>
              </a:buClr>
              <a:buSzPts val="4400"/>
              <a:buFont typeface="Times"/>
              <a:buNone/>
            </a:pPr>
            <a:r>
              <a:rPr lang="en-US" dirty="0">
                <a:latin typeface="Garamond" panose="02020404030301010803" pitchFamily="18" charset="0"/>
              </a:rPr>
              <a:t>Bridges, Tunnels, and More</a:t>
            </a:r>
            <a:endParaRPr dirty="0">
              <a:latin typeface="Garamond" panose="02020404030301010803" pitchFamily="18" charset="0"/>
            </a:endParaRPr>
          </a:p>
        </p:txBody>
      </p:sp>
      <p:pic>
        <p:nvPicPr>
          <p:cNvPr id="236" name="Google Shape;236;p15"/>
          <p:cNvPicPr preferRelativeResize="0"/>
          <p:nvPr/>
        </p:nvPicPr>
        <p:blipFill rotWithShape="1">
          <a:blip r:embed="rId3">
            <a:alphaModFix/>
          </a:blip>
          <a:srcRect r="3501"/>
          <a:stretch/>
        </p:blipFill>
        <p:spPr>
          <a:xfrm>
            <a:off x="5673438" y="1843087"/>
            <a:ext cx="6449291" cy="4457699"/>
          </a:xfrm>
          <a:prstGeom prst="rect">
            <a:avLst/>
          </a:prstGeom>
          <a:ln>
            <a:noFill/>
          </a:ln>
          <a:effectLst>
            <a:softEdge rad="112500"/>
          </a:effectLst>
        </p:spPr>
      </p:pic>
      <p:pic>
        <p:nvPicPr>
          <p:cNvPr id="237" name="Google Shape;237;p15"/>
          <p:cNvPicPr preferRelativeResize="0"/>
          <p:nvPr/>
        </p:nvPicPr>
        <p:blipFill rotWithShape="1">
          <a:blip r:embed="rId4">
            <a:alphaModFix/>
          </a:blip>
          <a:srcRect l="5827"/>
          <a:stretch/>
        </p:blipFill>
        <p:spPr>
          <a:xfrm>
            <a:off x="69278" y="1843088"/>
            <a:ext cx="5597235" cy="4457699"/>
          </a:xfrm>
          <a:prstGeom prst="rect">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7F77"/>
              </a:buClr>
              <a:buSzPts val="4400"/>
              <a:buFont typeface="Garamond"/>
              <a:buNone/>
            </a:pPr>
            <a:r>
              <a:rPr lang="en-US" dirty="0">
                <a:latin typeface="Garamond"/>
                <a:ea typeface="Garamond"/>
                <a:cs typeface="Garamond"/>
                <a:sym typeface="Garamond"/>
              </a:rPr>
              <a:t>Generalizations About Human Interactions</a:t>
            </a:r>
            <a:endParaRPr dirty="0"/>
          </a:p>
        </p:txBody>
      </p:sp>
      <p:sp>
        <p:nvSpPr>
          <p:cNvPr id="243" name="Google Shape;243;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2"/>
              </a:buClr>
              <a:buSzPts val="2800"/>
              <a:buChar char="•"/>
            </a:pPr>
            <a:r>
              <a:rPr lang="en-US" dirty="0">
                <a:solidFill>
                  <a:srgbClr val="597F77"/>
                </a:solidFill>
                <a:latin typeface="Garamond"/>
                <a:ea typeface="Garamond"/>
                <a:cs typeface="Garamond"/>
                <a:sym typeface="Garamond"/>
              </a:rPr>
              <a:t>The actions outlast the person who causes them</a:t>
            </a:r>
            <a:endParaRPr dirty="0"/>
          </a:p>
          <a:p>
            <a:pPr marL="228600" lvl="0" indent="-228600" algn="l" rtl="0">
              <a:lnSpc>
                <a:spcPct val="90000"/>
              </a:lnSpc>
              <a:spcBef>
                <a:spcPts val="2200"/>
              </a:spcBef>
              <a:spcAft>
                <a:spcPts val="0"/>
              </a:spcAft>
              <a:buClr>
                <a:schemeClr val="accent2"/>
              </a:buClr>
              <a:buSzPts val="2800"/>
              <a:buChar char="•"/>
            </a:pPr>
            <a:r>
              <a:rPr lang="en-US" dirty="0">
                <a:solidFill>
                  <a:srgbClr val="597F77"/>
                </a:solidFill>
                <a:latin typeface="Garamond"/>
                <a:ea typeface="Garamond"/>
                <a:cs typeface="Garamond"/>
                <a:sym typeface="Garamond"/>
              </a:rPr>
              <a:t>The individual effects have a collective impact</a:t>
            </a:r>
            <a:endParaRPr dirty="0"/>
          </a:p>
          <a:p>
            <a:pPr marL="228600" lvl="0" indent="-50800" algn="l" rtl="0">
              <a:lnSpc>
                <a:spcPct val="90000"/>
              </a:lnSpc>
              <a:spcBef>
                <a:spcPts val="2200"/>
              </a:spcBef>
              <a:spcAft>
                <a:spcPts val="0"/>
              </a:spcAft>
              <a:buClr>
                <a:srgbClr val="001340"/>
              </a:buClr>
              <a:buSzPts val="2800"/>
              <a:buNone/>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d69e5d69a4_0_42"/>
          <p:cNvSpPr txBox="1">
            <a:spLocks noGrp="1"/>
          </p:cNvSpPr>
          <p:nvPr>
            <p:ph type="title"/>
          </p:nvPr>
        </p:nvSpPr>
        <p:spPr>
          <a:xfrm>
            <a:off x="1562100" y="2731179"/>
            <a:ext cx="10064700" cy="100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7F77"/>
              </a:buClr>
              <a:buSzPts val="6000"/>
              <a:buFont typeface="Garamond"/>
              <a:buNone/>
            </a:pPr>
            <a:r>
              <a:rPr lang="en-US" dirty="0">
                <a:latin typeface="Garamond"/>
                <a:ea typeface="Garamond"/>
                <a:cs typeface="Garamond"/>
                <a:sym typeface="Garamond"/>
              </a:rPr>
              <a:t>What does a flourishing human ecosystem (community) look like?</a:t>
            </a:r>
            <a:endParaRPr dirty="0"/>
          </a:p>
        </p:txBody>
      </p:sp>
      <p:sp>
        <p:nvSpPr>
          <p:cNvPr id="249" name="Google Shape;249;gd69e5d69a4_0_42"/>
          <p:cNvSpPr txBox="1">
            <a:spLocks noGrp="1"/>
          </p:cNvSpPr>
          <p:nvPr>
            <p:ph type="ftr" idx="11"/>
          </p:nvPr>
        </p:nvSpPr>
        <p:spPr>
          <a:xfrm>
            <a:off x="0" y="6380163"/>
            <a:ext cx="7647000" cy="36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Section Title Goes Here</a:t>
            </a:r>
            <a:endParaRPr sz="1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26C16C2C-64EF-4F4B-9EDC-94782AC8038E}"/>
              </a:ext>
            </a:extLst>
          </p:cNvPr>
          <p:cNvGraphicFramePr>
            <a:graphicFrameLocks noGrp="1"/>
          </p:cNvGraphicFramePr>
          <p:nvPr>
            <p:ph idx="1"/>
            <p:extLst>
              <p:ext uri="{D42A27DB-BD31-4B8C-83A1-F6EECF244321}">
                <p14:modId xmlns:p14="http://schemas.microsoft.com/office/powerpoint/2010/main" val="1634765701"/>
              </p:ext>
            </p:extLst>
          </p:nvPr>
        </p:nvGraphicFramePr>
        <p:xfrm>
          <a:off x="235527" y="1825625"/>
          <a:ext cx="11790218" cy="4918556"/>
        </p:xfrm>
        <a:graphic>
          <a:graphicData uri="http://schemas.openxmlformats.org/drawingml/2006/table">
            <a:tbl>
              <a:tblPr firstRow="1" bandRow="1">
                <a:tableStyleId>{21E4AEA4-8DFA-4A89-87EB-49C32662AFE0}</a:tableStyleId>
              </a:tblPr>
              <a:tblGrid>
                <a:gridCol w="5895109">
                  <a:extLst>
                    <a:ext uri="{9D8B030D-6E8A-4147-A177-3AD203B41FA5}">
                      <a16:colId xmlns:a16="http://schemas.microsoft.com/office/drawing/2014/main" val="4288989018"/>
                    </a:ext>
                  </a:extLst>
                </a:gridCol>
                <a:gridCol w="5895109">
                  <a:extLst>
                    <a:ext uri="{9D8B030D-6E8A-4147-A177-3AD203B41FA5}">
                      <a16:colId xmlns:a16="http://schemas.microsoft.com/office/drawing/2014/main" val="1830340635"/>
                    </a:ext>
                  </a:extLst>
                </a:gridCol>
              </a:tblGrid>
              <a:tr h="393529">
                <a:tc>
                  <a:txBody>
                    <a:bodyPr/>
                    <a:lstStyle/>
                    <a:p>
                      <a:r>
                        <a:rPr lang="en-US" sz="2200" dirty="0">
                          <a:solidFill>
                            <a:schemeClr val="bg1"/>
                          </a:solidFill>
                        </a:rPr>
                        <a:t>Natural Ecosystem</a:t>
                      </a:r>
                      <a:endParaRPr lang="en-US" sz="2200" dirty="0">
                        <a:solidFill>
                          <a:schemeClr val="bg1"/>
                        </a:solidFill>
                        <a:latin typeface="Garamond" panose="02020404030301010803" pitchFamily="18" charset="0"/>
                      </a:endParaRPr>
                    </a:p>
                  </a:txBody>
                  <a:tcPr/>
                </a:tc>
                <a:tc>
                  <a:txBody>
                    <a:bodyPr/>
                    <a:lstStyle/>
                    <a:p>
                      <a:r>
                        <a:rPr lang="en-US" sz="2200" dirty="0"/>
                        <a:t>Human Community</a:t>
                      </a:r>
                      <a:endParaRPr lang="en-US" sz="2200" dirty="0">
                        <a:latin typeface="Garamond" panose="02020404030301010803" pitchFamily="18" charset="0"/>
                      </a:endParaRPr>
                    </a:p>
                  </a:txBody>
                  <a:tcPr/>
                </a:tc>
                <a:extLst>
                  <a:ext uri="{0D108BD9-81ED-4DB2-BD59-A6C34878D82A}">
                    <a16:rowId xmlns:a16="http://schemas.microsoft.com/office/drawing/2014/main" val="1096259257"/>
                  </a:ext>
                </a:extLst>
              </a:tr>
              <a:tr h="843838">
                <a:tc>
                  <a:txBody>
                    <a:bodyPr/>
                    <a:lstStyle/>
                    <a:p>
                      <a:r>
                        <a:rPr lang="en-US" sz="2000" dirty="0">
                          <a:solidFill>
                            <a:srgbClr val="597F77"/>
                          </a:solidFill>
                          <a:latin typeface="Garamond" panose="02020404030301010803" pitchFamily="18" charset="0"/>
                        </a:rPr>
                        <a:t>Unique elements each make a particular contribution to the overall functioning.</a:t>
                      </a:r>
                    </a:p>
                  </a:txBody>
                  <a:tcPr/>
                </a:tc>
                <a:tc>
                  <a:txBody>
                    <a:bodyPr/>
                    <a:lstStyle/>
                    <a:p>
                      <a:r>
                        <a:rPr lang="en-US" sz="2000" dirty="0">
                          <a:latin typeface="Garamond" panose="02020404030301010803" pitchFamily="18" charset="0"/>
                        </a:rPr>
                        <a:t>Each individual person is unique and unrepeatable and makes his or her own contribution to the community</a:t>
                      </a:r>
                    </a:p>
                  </a:txBody>
                  <a:tcPr/>
                </a:tc>
                <a:extLst>
                  <a:ext uri="{0D108BD9-81ED-4DB2-BD59-A6C34878D82A}">
                    <a16:rowId xmlns:a16="http://schemas.microsoft.com/office/drawing/2014/main" val="2660976486"/>
                  </a:ext>
                </a:extLst>
              </a:tr>
              <a:tr h="6465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77"/>
                          </a:solidFill>
                          <a:latin typeface="Garamond" panose="02020404030301010803" pitchFamily="18" charset="0"/>
                        </a:rPr>
                        <a:t>Living and nonliving things share certain necessary conditions for existence.</a:t>
                      </a:r>
                    </a:p>
                  </a:txBody>
                  <a:tcPr/>
                </a:tc>
                <a:tc>
                  <a:txBody>
                    <a:bodyPr/>
                    <a:lstStyle/>
                    <a:p>
                      <a:r>
                        <a:rPr lang="en-US" sz="2000" dirty="0">
                          <a:latin typeface="Garamond" panose="02020404030301010803" pitchFamily="18" charset="0"/>
                        </a:rPr>
                        <a:t>Persons in a community share the air, sun, water, library, school, laws (e.g. speed limits), etc.</a:t>
                      </a:r>
                    </a:p>
                  </a:txBody>
                  <a:tcPr/>
                </a:tc>
                <a:extLst>
                  <a:ext uri="{0D108BD9-81ED-4DB2-BD59-A6C34878D82A}">
                    <a16:rowId xmlns:a16="http://schemas.microsoft.com/office/drawing/2014/main" val="537056630"/>
                  </a:ext>
                </a:extLst>
              </a:tr>
              <a:tr h="646512">
                <a:tc>
                  <a:txBody>
                    <a:bodyPr/>
                    <a:lstStyle/>
                    <a:p>
                      <a:r>
                        <a:rPr lang="en-US" sz="2000" dirty="0">
                          <a:solidFill>
                            <a:srgbClr val="597F77"/>
                          </a:solidFill>
                          <a:latin typeface="Garamond" panose="02020404030301010803" pitchFamily="18" charset="0"/>
                        </a:rPr>
                        <a:t>Living elements rely on living and non-living elements.</a:t>
                      </a:r>
                    </a:p>
                  </a:txBody>
                  <a:tcPr/>
                </a:tc>
                <a:tc>
                  <a:txBody>
                    <a:bodyPr/>
                    <a:lstStyle/>
                    <a:p>
                      <a:r>
                        <a:rPr lang="en-US" sz="2000" dirty="0">
                          <a:latin typeface="Garamond" panose="02020404030301010803" pitchFamily="18" charset="0"/>
                        </a:rPr>
                        <a:t>Persons need food, water, oxygen, and friendships to survive</a:t>
                      </a:r>
                    </a:p>
                  </a:txBody>
                  <a:tcPr/>
                </a:tc>
                <a:extLst>
                  <a:ext uri="{0D108BD9-81ED-4DB2-BD59-A6C34878D82A}">
                    <a16:rowId xmlns:a16="http://schemas.microsoft.com/office/drawing/2014/main" val="135125948"/>
                  </a:ext>
                </a:extLst>
              </a:tr>
              <a:tr h="36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77"/>
                          </a:solidFill>
                          <a:latin typeface="Garamond" panose="02020404030301010803" pitchFamily="18" charset="0"/>
                        </a:rPr>
                        <a:t>Living elements influence living and non-living elements.</a:t>
                      </a:r>
                    </a:p>
                  </a:txBody>
                  <a:tcPr/>
                </a:tc>
                <a:tc>
                  <a:txBody>
                    <a:bodyPr/>
                    <a:lstStyle/>
                    <a:p>
                      <a:r>
                        <a:rPr lang="en-US" sz="2000" dirty="0">
                          <a:latin typeface="Garamond" panose="02020404030301010803" pitchFamily="18" charset="0"/>
                        </a:rPr>
                        <a:t>Human communities are made of human persons</a:t>
                      </a:r>
                    </a:p>
                  </a:txBody>
                  <a:tcPr/>
                </a:tc>
                <a:extLst>
                  <a:ext uri="{0D108BD9-81ED-4DB2-BD59-A6C34878D82A}">
                    <a16:rowId xmlns:a16="http://schemas.microsoft.com/office/drawing/2014/main" val="712943386"/>
                  </a:ext>
                </a:extLst>
              </a:tr>
              <a:tr h="9276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77"/>
                          </a:solidFill>
                          <a:latin typeface="Garamond" panose="02020404030301010803" pitchFamily="18" charset="0"/>
                        </a:rPr>
                        <a:t>Elements are interdependent. The health of one affects the health of another and a balance is required for individual and ecosystem health. </a:t>
                      </a:r>
                    </a:p>
                  </a:txBody>
                  <a:tcPr/>
                </a:tc>
                <a:tc>
                  <a:txBody>
                    <a:bodyPr/>
                    <a:lstStyle/>
                    <a:p>
                      <a:r>
                        <a:rPr lang="en-US" sz="2000" dirty="0">
                          <a:latin typeface="Garamond" panose="02020404030301010803" pitchFamily="18" charset="0"/>
                        </a:rPr>
                        <a:t>Human persons are connected and can impact the well-being of one another. Someone not following the speed limit may cause a car crash.</a:t>
                      </a:r>
                    </a:p>
                  </a:txBody>
                  <a:tcPr/>
                </a:tc>
                <a:extLst>
                  <a:ext uri="{0D108BD9-81ED-4DB2-BD59-A6C34878D82A}">
                    <a16:rowId xmlns:a16="http://schemas.microsoft.com/office/drawing/2014/main" val="2550565877"/>
                  </a:ext>
                </a:extLst>
              </a:tr>
              <a:tr h="843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77"/>
                          </a:solidFill>
                          <a:latin typeface="Garamond" panose="02020404030301010803" pitchFamily="18" charset="0"/>
                        </a:rPr>
                        <a:t>What is good for one element or species is ultimately good for all (because it promotes this balance).</a:t>
                      </a:r>
                    </a:p>
                  </a:txBody>
                  <a:tcPr/>
                </a:tc>
                <a:tc>
                  <a:txBody>
                    <a:bodyPr/>
                    <a:lstStyle/>
                    <a:p>
                      <a:r>
                        <a:rPr lang="en-US" sz="2000" dirty="0">
                          <a:latin typeface="Garamond" panose="02020404030301010803" pitchFamily="18" charset="0"/>
                        </a:rPr>
                        <a:t>What is good for one individual person is good for the human community. </a:t>
                      </a:r>
                    </a:p>
                  </a:txBody>
                  <a:tcPr/>
                </a:tc>
                <a:extLst>
                  <a:ext uri="{0D108BD9-81ED-4DB2-BD59-A6C34878D82A}">
                    <a16:rowId xmlns:a16="http://schemas.microsoft.com/office/drawing/2014/main" val="138342748"/>
                  </a:ext>
                </a:extLst>
              </a:tr>
            </a:tbl>
          </a:graphicData>
        </a:graphic>
      </p:graphicFrame>
      <p:sp>
        <p:nvSpPr>
          <p:cNvPr id="4" name="Google Shape;263;gd69e5d69a4_0_79">
            <a:extLst>
              <a:ext uri="{FF2B5EF4-FFF2-40B4-BE49-F238E27FC236}">
                <a16:creationId xmlns:a16="http://schemas.microsoft.com/office/drawing/2014/main" id="{C3406057-3719-4E13-84FA-C1F19726FC97}"/>
              </a:ext>
            </a:extLst>
          </p:cNvPr>
          <p:cNvSpPr txBox="1">
            <a:spLocks noGrp="1"/>
          </p:cNvSpPr>
          <p:nvPr>
            <p:ph type="title"/>
          </p:nvPr>
        </p:nvSpPr>
        <p:spPr>
          <a:xfrm>
            <a:off x="838200" y="365125"/>
            <a:ext cx="10993582"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Garamond" panose="02020404030301010803" pitchFamily="18" charset="0"/>
              </a:rPr>
              <a:t>Natural Ecosystems / Human Communities</a:t>
            </a:r>
            <a:endParaRPr dirty="0">
              <a:latin typeface="Garamond" panose="02020404030301010803" pitchFamily="18" charset="0"/>
            </a:endParaRPr>
          </a:p>
        </p:txBody>
      </p:sp>
      <p:sp>
        <p:nvSpPr>
          <p:cNvPr id="2" name="Rectangle 1">
            <a:extLst>
              <a:ext uri="{FF2B5EF4-FFF2-40B4-BE49-F238E27FC236}">
                <a16:creationId xmlns:a16="http://schemas.microsoft.com/office/drawing/2014/main" id="{8589D757-5842-4823-9AF3-ABF9F35BEE1D}"/>
              </a:ext>
            </a:extLst>
          </p:cNvPr>
          <p:cNvSpPr/>
          <p:nvPr/>
        </p:nvSpPr>
        <p:spPr>
          <a:xfrm>
            <a:off x="6158346" y="2303600"/>
            <a:ext cx="5611091" cy="633563"/>
          </a:xfrm>
          <a:prstGeom prst="rect">
            <a:avLst/>
          </a:prstGeom>
          <a:solidFill>
            <a:srgbClr val="D6D2D0"/>
          </a:solidFill>
          <a:ln>
            <a:solidFill>
              <a:srgbClr val="D6D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18CA817-82E7-4D10-B880-EA2AFC75C80D}"/>
              </a:ext>
            </a:extLst>
          </p:cNvPr>
          <p:cNvSpPr/>
          <p:nvPr/>
        </p:nvSpPr>
        <p:spPr>
          <a:xfrm>
            <a:off x="6213761" y="3827607"/>
            <a:ext cx="5611091" cy="633563"/>
          </a:xfrm>
          <a:prstGeom prst="rect">
            <a:avLst/>
          </a:prstGeom>
          <a:solidFill>
            <a:srgbClr val="D6D2D0"/>
          </a:solidFill>
          <a:ln>
            <a:solidFill>
              <a:srgbClr val="D6D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71BE6ED-7758-4E9B-B905-1B724487485C}"/>
              </a:ext>
            </a:extLst>
          </p:cNvPr>
          <p:cNvSpPr/>
          <p:nvPr/>
        </p:nvSpPr>
        <p:spPr>
          <a:xfrm>
            <a:off x="6227616" y="4963675"/>
            <a:ext cx="5611091" cy="882945"/>
          </a:xfrm>
          <a:prstGeom prst="rect">
            <a:avLst/>
          </a:prstGeom>
          <a:solidFill>
            <a:srgbClr val="D6D2D0"/>
          </a:solidFill>
          <a:ln>
            <a:solidFill>
              <a:srgbClr val="D6D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546EF7F-3A23-4E3A-A820-7CDD3446D2EF}"/>
              </a:ext>
            </a:extLst>
          </p:cNvPr>
          <p:cNvSpPr/>
          <p:nvPr/>
        </p:nvSpPr>
        <p:spPr>
          <a:xfrm>
            <a:off x="6199901" y="3134871"/>
            <a:ext cx="5611091" cy="633563"/>
          </a:xfrm>
          <a:prstGeom prst="rect">
            <a:avLst/>
          </a:prstGeom>
          <a:solidFill>
            <a:srgbClr val="ECEAE9"/>
          </a:solidFill>
          <a:ln>
            <a:solidFill>
              <a:srgbClr val="EC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C8AD83D-94C4-4CB0-A5B4-D3ECF169F676}"/>
              </a:ext>
            </a:extLst>
          </p:cNvPr>
          <p:cNvSpPr/>
          <p:nvPr/>
        </p:nvSpPr>
        <p:spPr>
          <a:xfrm>
            <a:off x="6199896" y="5947340"/>
            <a:ext cx="5611091" cy="633563"/>
          </a:xfrm>
          <a:prstGeom prst="rect">
            <a:avLst/>
          </a:prstGeom>
          <a:solidFill>
            <a:srgbClr val="ECEAE9"/>
          </a:solidFill>
          <a:ln>
            <a:solidFill>
              <a:srgbClr val="EC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ED4C05D-3242-45E8-B117-1AAFA9C1CFEC}"/>
              </a:ext>
            </a:extLst>
          </p:cNvPr>
          <p:cNvSpPr/>
          <p:nvPr/>
        </p:nvSpPr>
        <p:spPr>
          <a:xfrm>
            <a:off x="6227601" y="4530445"/>
            <a:ext cx="5611091" cy="318643"/>
          </a:xfrm>
          <a:prstGeom prst="rect">
            <a:avLst/>
          </a:prstGeom>
          <a:solidFill>
            <a:srgbClr val="ECEAE9"/>
          </a:solidFill>
          <a:ln>
            <a:solidFill>
              <a:srgbClr val="EC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656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26C16C2C-64EF-4F4B-9EDC-94782AC8038E}"/>
              </a:ext>
            </a:extLst>
          </p:cNvPr>
          <p:cNvGraphicFramePr>
            <a:graphicFrameLocks noGrp="1"/>
          </p:cNvGraphicFramePr>
          <p:nvPr>
            <p:ph idx="1"/>
            <p:extLst>
              <p:ext uri="{D42A27DB-BD31-4B8C-83A1-F6EECF244321}">
                <p14:modId xmlns:p14="http://schemas.microsoft.com/office/powerpoint/2010/main" val="1556607346"/>
              </p:ext>
            </p:extLst>
          </p:nvPr>
        </p:nvGraphicFramePr>
        <p:xfrm>
          <a:off x="235527" y="1825625"/>
          <a:ext cx="11790218" cy="4918556"/>
        </p:xfrm>
        <a:graphic>
          <a:graphicData uri="http://schemas.openxmlformats.org/drawingml/2006/table">
            <a:tbl>
              <a:tblPr firstRow="1" bandRow="1">
                <a:tableStyleId>{21E4AEA4-8DFA-4A89-87EB-49C32662AFE0}</a:tableStyleId>
              </a:tblPr>
              <a:tblGrid>
                <a:gridCol w="5895109">
                  <a:extLst>
                    <a:ext uri="{9D8B030D-6E8A-4147-A177-3AD203B41FA5}">
                      <a16:colId xmlns:a16="http://schemas.microsoft.com/office/drawing/2014/main" val="4288989018"/>
                    </a:ext>
                  </a:extLst>
                </a:gridCol>
                <a:gridCol w="5895109">
                  <a:extLst>
                    <a:ext uri="{9D8B030D-6E8A-4147-A177-3AD203B41FA5}">
                      <a16:colId xmlns:a16="http://schemas.microsoft.com/office/drawing/2014/main" val="1830340635"/>
                    </a:ext>
                  </a:extLst>
                </a:gridCol>
              </a:tblGrid>
              <a:tr h="393529">
                <a:tc>
                  <a:txBody>
                    <a:bodyPr/>
                    <a:lstStyle/>
                    <a:p>
                      <a:r>
                        <a:rPr lang="en-US" sz="2200" dirty="0">
                          <a:solidFill>
                            <a:schemeClr val="bg1"/>
                          </a:solidFill>
                          <a:latin typeface="Garamond" panose="02020404030301010803" pitchFamily="18" charset="0"/>
                        </a:rPr>
                        <a:t>Natural Ecosystem</a:t>
                      </a:r>
                    </a:p>
                  </a:txBody>
                  <a:tcPr/>
                </a:tc>
                <a:tc>
                  <a:txBody>
                    <a:bodyPr/>
                    <a:lstStyle/>
                    <a:p>
                      <a:r>
                        <a:rPr lang="en-US" sz="2200" dirty="0">
                          <a:latin typeface="Garamond" panose="02020404030301010803" pitchFamily="18" charset="0"/>
                        </a:rPr>
                        <a:t>Human Community</a:t>
                      </a:r>
                    </a:p>
                  </a:txBody>
                  <a:tcPr/>
                </a:tc>
                <a:extLst>
                  <a:ext uri="{0D108BD9-81ED-4DB2-BD59-A6C34878D82A}">
                    <a16:rowId xmlns:a16="http://schemas.microsoft.com/office/drawing/2014/main" val="1096259257"/>
                  </a:ext>
                </a:extLst>
              </a:tr>
              <a:tr h="843838">
                <a:tc>
                  <a:txBody>
                    <a:bodyPr/>
                    <a:lstStyle/>
                    <a:p>
                      <a:r>
                        <a:rPr lang="en-US" sz="2000" dirty="0">
                          <a:solidFill>
                            <a:srgbClr val="597F77"/>
                          </a:solidFill>
                          <a:latin typeface="Garamond" panose="02020404030301010803" pitchFamily="18" charset="0"/>
                        </a:rPr>
                        <a:t>Unique elements each make a particular contribution to the overall functioning.</a:t>
                      </a:r>
                    </a:p>
                  </a:txBody>
                  <a:tcPr/>
                </a:tc>
                <a:tc>
                  <a:txBody>
                    <a:bodyPr/>
                    <a:lstStyle/>
                    <a:p>
                      <a:r>
                        <a:rPr lang="en-US" sz="2000" dirty="0">
                          <a:latin typeface="Garamond" panose="02020404030301010803" pitchFamily="18" charset="0"/>
                        </a:rPr>
                        <a:t>Each individual person is unique and unrepeatable and makes his or her own contribution to the community.</a:t>
                      </a:r>
                    </a:p>
                  </a:txBody>
                  <a:tcPr/>
                </a:tc>
                <a:extLst>
                  <a:ext uri="{0D108BD9-81ED-4DB2-BD59-A6C34878D82A}">
                    <a16:rowId xmlns:a16="http://schemas.microsoft.com/office/drawing/2014/main" val="2660976486"/>
                  </a:ext>
                </a:extLst>
              </a:tr>
              <a:tr h="6465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77"/>
                          </a:solidFill>
                          <a:latin typeface="Garamond" panose="02020404030301010803" pitchFamily="18" charset="0"/>
                        </a:rPr>
                        <a:t>Living and nonliving things share certain necessary conditions for existence.</a:t>
                      </a:r>
                    </a:p>
                  </a:txBody>
                  <a:tcPr/>
                </a:tc>
                <a:tc>
                  <a:txBody>
                    <a:bodyPr/>
                    <a:lstStyle/>
                    <a:p>
                      <a:r>
                        <a:rPr lang="en-US" sz="2000" dirty="0">
                          <a:latin typeface="Garamond" panose="02020404030301010803" pitchFamily="18" charset="0"/>
                        </a:rPr>
                        <a:t>Persons in a community share the air, sun, water, library, school, laws (e.g. speed limits), etc.</a:t>
                      </a:r>
                    </a:p>
                  </a:txBody>
                  <a:tcPr/>
                </a:tc>
                <a:extLst>
                  <a:ext uri="{0D108BD9-81ED-4DB2-BD59-A6C34878D82A}">
                    <a16:rowId xmlns:a16="http://schemas.microsoft.com/office/drawing/2014/main" val="537056630"/>
                  </a:ext>
                </a:extLst>
              </a:tr>
              <a:tr h="646512">
                <a:tc>
                  <a:txBody>
                    <a:bodyPr/>
                    <a:lstStyle/>
                    <a:p>
                      <a:r>
                        <a:rPr lang="en-US" sz="2000" dirty="0">
                          <a:solidFill>
                            <a:srgbClr val="597F77"/>
                          </a:solidFill>
                          <a:latin typeface="Garamond" panose="02020404030301010803" pitchFamily="18" charset="0"/>
                        </a:rPr>
                        <a:t>Living elements rely on living and non-living elements.</a:t>
                      </a:r>
                    </a:p>
                  </a:txBody>
                  <a:tcPr/>
                </a:tc>
                <a:tc>
                  <a:txBody>
                    <a:bodyPr/>
                    <a:lstStyle/>
                    <a:p>
                      <a:r>
                        <a:rPr lang="en-US" sz="2000" dirty="0">
                          <a:latin typeface="Garamond" panose="02020404030301010803" pitchFamily="18" charset="0"/>
                        </a:rPr>
                        <a:t>Persons need food, water, oxygen, and friendships to survive.</a:t>
                      </a:r>
                    </a:p>
                  </a:txBody>
                  <a:tcPr/>
                </a:tc>
                <a:extLst>
                  <a:ext uri="{0D108BD9-81ED-4DB2-BD59-A6C34878D82A}">
                    <a16:rowId xmlns:a16="http://schemas.microsoft.com/office/drawing/2014/main" val="135125948"/>
                  </a:ext>
                </a:extLst>
              </a:tr>
              <a:tr h="36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77"/>
                          </a:solidFill>
                          <a:latin typeface="Garamond" panose="02020404030301010803" pitchFamily="18" charset="0"/>
                        </a:rPr>
                        <a:t>Living elements influence living and non-living elements.</a:t>
                      </a:r>
                    </a:p>
                  </a:txBody>
                  <a:tcPr/>
                </a:tc>
                <a:tc>
                  <a:txBody>
                    <a:bodyPr/>
                    <a:lstStyle/>
                    <a:p>
                      <a:r>
                        <a:rPr lang="en-US" sz="2000" dirty="0">
                          <a:latin typeface="Garamond" panose="02020404030301010803" pitchFamily="18" charset="0"/>
                        </a:rPr>
                        <a:t>Persons influence one another and the environment.</a:t>
                      </a:r>
                    </a:p>
                  </a:txBody>
                  <a:tcPr/>
                </a:tc>
                <a:extLst>
                  <a:ext uri="{0D108BD9-81ED-4DB2-BD59-A6C34878D82A}">
                    <a16:rowId xmlns:a16="http://schemas.microsoft.com/office/drawing/2014/main" val="712943386"/>
                  </a:ext>
                </a:extLst>
              </a:tr>
              <a:tr h="9276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77"/>
                          </a:solidFill>
                          <a:latin typeface="Garamond" panose="02020404030301010803" pitchFamily="18" charset="0"/>
                        </a:rPr>
                        <a:t>Elements are interdependent. The health of one affects the health of another and a balance is required for individual and ecosystem health. </a:t>
                      </a:r>
                    </a:p>
                  </a:txBody>
                  <a:tcPr/>
                </a:tc>
                <a:tc>
                  <a:txBody>
                    <a:bodyPr/>
                    <a:lstStyle/>
                    <a:p>
                      <a:r>
                        <a:rPr lang="en-US" sz="2000" dirty="0">
                          <a:latin typeface="Garamond" panose="02020404030301010803" pitchFamily="18" charset="0"/>
                        </a:rPr>
                        <a:t>Human persons are connected and can impact the well-being of one another. Someone not following the speed limit may cause a car crash.</a:t>
                      </a:r>
                    </a:p>
                  </a:txBody>
                  <a:tcPr/>
                </a:tc>
                <a:extLst>
                  <a:ext uri="{0D108BD9-81ED-4DB2-BD59-A6C34878D82A}">
                    <a16:rowId xmlns:a16="http://schemas.microsoft.com/office/drawing/2014/main" val="2550565877"/>
                  </a:ext>
                </a:extLst>
              </a:tr>
              <a:tr h="843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77"/>
                          </a:solidFill>
                          <a:latin typeface="Garamond" panose="02020404030301010803" pitchFamily="18" charset="0"/>
                        </a:rPr>
                        <a:t>What is good for one element or species is ultimately good for all (because it promotes this balance).</a:t>
                      </a:r>
                    </a:p>
                  </a:txBody>
                  <a:tcPr/>
                </a:tc>
                <a:tc>
                  <a:txBody>
                    <a:bodyPr/>
                    <a:lstStyle/>
                    <a:p>
                      <a:r>
                        <a:rPr lang="en-US" sz="2000" dirty="0">
                          <a:latin typeface="Garamond" panose="02020404030301010803" pitchFamily="18" charset="0"/>
                        </a:rPr>
                        <a:t>What is good for one individual person is good for the human community. </a:t>
                      </a:r>
                    </a:p>
                  </a:txBody>
                  <a:tcPr/>
                </a:tc>
                <a:extLst>
                  <a:ext uri="{0D108BD9-81ED-4DB2-BD59-A6C34878D82A}">
                    <a16:rowId xmlns:a16="http://schemas.microsoft.com/office/drawing/2014/main" val="138342748"/>
                  </a:ext>
                </a:extLst>
              </a:tr>
            </a:tbl>
          </a:graphicData>
        </a:graphic>
      </p:graphicFrame>
      <p:sp>
        <p:nvSpPr>
          <p:cNvPr id="4" name="Google Shape;263;gd69e5d69a4_0_79">
            <a:extLst>
              <a:ext uri="{FF2B5EF4-FFF2-40B4-BE49-F238E27FC236}">
                <a16:creationId xmlns:a16="http://schemas.microsoft.com/office/drawing/2014/main" id="{C3406057-3719-4E13-84FA-C1F19726FC97}"/>
              </a:ext>
            </a:extLst>
          </p:cNvPr>
          <p:cNvSpPr txBox="1">
            <a:spLocks noGrp="1"/>
          </p:cNvSpPr>
          <p:nvPr>
            <p:ph type="title"/>
          </p:nvPr>
        </p:nvSpPr>
        <p:spPr>
          <a:xfrm>
            <a:off x="838200" y="365125"/>
            <a:ext cx="10993582"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Garamond" panose="02020404030301010803" pitchFamily="18" charset="0"/>
              </a:rPr>
              <a:t>Natural Ecosystems / Human Communities</a:t>
            </a:r>
            <a:endParaRPr dirty="0">
              <a:latin typeface="Garamond" panose="02020404030301010803" pitchFamily="18" charset="0"/>
            </a:endParaRPr>
          </a:p>
        </p:txBody>
      </p:sp>
    </p:spTree>
    <p:extLst>
      <p:ext uri="{BB962C8B-B14F-4D97-AF65-F5344CB8AC3E}">
        <p14:creationId xmlns:p14="http://schemas.microsoft.com/office/powerpoint/2010/main" val="3030284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04BD-DC8C-45DA-97DF-785ECA1F070E}"/>
              </a:ext>
            </a:extLst>
          </p:cNvPr>
          <p:cNvSpPr>
            <a:spLocks noGrp="1"/>
          </p:cNvSpPr>
          <p:nvPr>
            <p:ph type="title"/>
          </p:nvPr>
        </p:nvSpPr>
        <p:spPr/>
        <p:txBody>
          <a:bodyPr/>
          <a:lstStyle/>
          <a:p>
            <a:r>
              <a:rPr lang="en-US" dirty="0">
                <a:latin typeface="Garamond" panose="02020404030301010803" pitchFamily="18" charset="0"/>
              </a:rPr>
              <a:t>Human Flourishing</a:t>
            </a:r>
          </a:p>
        </p:txBody>
      </p:sp>
      <p:sp>
        <p:nvSpPr>
          <p:cNvPr id="3" name="Content Placeholder 2">
            <a:extLst>
              <a:ext uri="{FF2B5EF4-FFF2-40B4-BE49-F238E27FC236}">
                <a16:creationId xmlns:a16="http://schemas.microsoft.com/office/drawing/2014/main" id="{39F03E8F-0393-4FDC-893A-ED07C210E787}"/>
              </a:ext>
            </a:extLst>
          </p:cNvPr>
          <p:cNvSpPr>
            <a:spLocks noGrp="1"/>
          </p:cNvSpPr>
          <p:nvPr>
            <p:ph idx="1"/>
          </p:nvPr>
        </p:nvSpPr>
        <p:spPr/>
        <p:txBody>
          <a:bodyPr>
            <a:normAutofit/>
          </a:bodyPr>
          <a:lstStyle/>
          <a:p>
            <a:pPr marL="0" indent="0">
              <a:buClr>
                <a:schemeClr val="accent2"/>
              </a:buClr>
              <a:buNone/>
            </a:pPr>
            <a:r>
              <a:rPr lang="en-US" dirty="0">
                <a:solidFill>
                  <a:schemeClr val="tx1"/>
                </a:solidFill>
                <a:latin typeface="Garamond" panose="02020404030301010803" pitchFamily="18" charset="0"/>
              </a:rPr>
              <a:t>Humans are a unique creation!</a:t>
            </a:r>
          </a:p>
          <a:p>
            <a:pPr>
              <a:buClr>
                <a:schemeClr val="accent2"/>
              </a:buClr>
            </a:pPr>
            <a:r>
              <a:rPr lang="en-US" dirty="0">
                <a:solidFill>
                  <a:schemeClr val="tx1"/>
                </a:solidFill>
                <a:latin typeface="Garamond" panose="02020404030301010803" pitchFamily="18" charset="0"/>
              </a:rPr>
              <a:t>C</a:t>
            </a:r>
            <a:r>
              <a:rPr lang="en-US" dirty="0">
                <a:solidFill>
                  <a:srgbClr val="597F77"/>
                </a:solidFill>
                <a:latin typeface="Garamond"/>
                <a:ea typeface="Garamond"/>
                <a:cs typeface="Garamond"/>
                <a:sym typeface="Garamond"/>
              </a:rPr>
              <a:t>apacity to reflect on actions and make correction</a:t>
            </a:r>
          </a:p>
          <a:p>
            <a:pPr>
              <a:buClr>
                <a:schemeClr val="accent2"/>
              </a:buClr>
            </a:pPr>
            <a:r>
              <a:rPr lang="en-US" dirty="0">
                <a:solidFill>
                  <a:schemeClr val="tx1"/>
                </a:solidFill>
                <a:latin typeface="Garamond" panose="02020404030301010803" pitchFamily="18" charset="0"/>
              </a:rPr>
              <a:t>Union of body and soul</a:t>
            </a:r>
          </a:p>
          <a:p>
            <a:pPr lvl="1">
              <a:buClr>
                <a:schemeClr val="accent2"/>
              </a:buClr>
            </a:pPr>
            <a:r>
              <a:rPr lang="en-US" dirty="0">
                <a:solidFill>
                  <a:schemeClr val="tx1"/>
                </a:solidFill>
                <a:latin typeface="Garamond" panose="02020404030301010803" pitchFamily="18" charset="0"/>
                <a:ea typeface="Garamond"/>
                <a:cs typeface="Garamond"/>
                <a:sym typeface="Garamond"/>
              </a:rPr>
              <a:t>M</a:t>
            </a:r>
            <a:r>
              <a:rPr lang="en-US" dirty="0">
                <a:solidFill>
                  <a:srgbClr val="597F77"/>
                </a:solidFill>
                <a:latin typeface="Garamond"/>
                <a:ea typeface="Garamond"/>
                <a:cs typeface="Garamond"/>
                <a:sym typeface="Garamond"/>
              </a:rPr>
              <a:t>aterial needs: food, water, shelter</a:t>
            </a:r>
            <a:endParaRPr lang="en-US" dirty="0">
              <a:solidFill>
                <a:schemeClr val="tx1"/>
              </a:solidFill>
              <a:latin typeface="Garamond" panose="02020404030301010803" pitchFamily="18" charset="0"/>
            </a:endParaRPr>
          </a:p>
          <a:p>
            <a:pPr lvl="1">
              <a:buClr>
                <a:schemeClr val="accent2"/>
              </a:buClr>
            </a:pPr>
            <a:r>
              <a:rPr lang="en-US" dirty="0">
                <a:solidFill>
                  <a:schemeClr val="tx1"/>
                </a:solidFill>
                <a:latin typeface="Garamond" panose="02020404030301010803" pitchFamily="18" charset="0"/>
                <a:ea typeface="Garamond"/>
                <a:cs typeface="Garamond"/>
                <a:sym typeface="Garamond"/>
              </a:rPr>
              <a:t>N</a:t>
            </a:r>
            <a:r>
              <a:rPr lang="en-US" dirty="0">
                <a:solidFill>
                  <a:srgbClr val="597F77"/>
                </a:solidFill>
                <a:latin typeface="Garamond"/>
                <a:ea typeface="Garamond"/>
                <a:cs typeface="Garamond"/>
                <a:sym typeface="Garamond"/>
              </a:rPr>
              <a:t>onmaterial needs: loving and just relationships, pursuit of meaning and truth, acknowledgement of dignity</a:t>
            </a:r>
            <a:endParaRPr lang="en-US" dirty="0">
              <a:solidFill>
                <a:schemeClr val="tx1"/>
              </a:solidFill>
              <a:latin typeface="Garamond" panose="02020404030301010803" pitchFamily="18" charset="0"/>
            </a:endParaRPr>
          </a:p>
          <a:p>
            <a:pPr>
              <a:buClr>
                <a:schemeClr val="accent2"/>
              </a:buClr>
            </a:pPr>
            <a:r>
              <a:rPr lang="en-US" dirty="0">
                <a:solidFill>
                  <a:schemeClr val="tx1"/>
                </a:solidFill>
                <a:latin typeface="Garamond" panose="02020404030301010803" pitchFamily="18" charset="0"/>
                <a:ea typeface="Garamond"/>
                <a:cs typeface="Garamond"/>
                <a:sym typeface="Garamond"/>
              </a:rPr>
              <a:t>C</a:t>
            </a:r>
            <a:r>
              <a:rPr lang="en-US" dirty="0">
                <a:solidFill>
                  <a:srgbClr val="597F77"/>
                </a:solidFill>
                <a:latin typeface="Garamond"/>
                <a:ea typeface="Garamond"/>
                <a:cs typeface="Garamond"/>
                <a:sym typeface="Garamond"/>
              </a:rPr>
              <a:t>apacity to reflect on the meaning of order and how a well ordered and just community ought to function</a:t>
            </a:r>
            <a:endParaRPr lang="en-US"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243060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04BD-DC8C-45DA-97DF-785ECA1F070E}"/>
              </a:ext>
            </a:extLst>
          </p:cNvPr>
          <p:cNvSpPr>
            <a:spLocks noGrp="1"/>
          </p:cNvSpPr>
          <p:nvPr>
            <p:ph type="title"/>
          </p:nvPr>
        </p:nvSpPr>
        <p:spPr/>
        <p:txBody>
          <a:bodyPr/>
          <a:lstStyle/>
          <a:p>
            <a:r>
              <a:rPr lang="en-US" dirty="0">
                <a:latin typeface="Garamond" panose="02020404030301010803" pitchFamily="18" charset="0"/>
              </a:rPr>
              <a:t>Upcoming Lesson</a:t>
            </a:r>
          </a:p>
        </p:txBody>
      </p:sp>
      <p:sp>
        <p:nvSpPr>
          <p:cNvPr id="3" name="Content Placeholder 2">
            <a:extLst>
              <a:ext uri="{FF2B5EF4-FFF2-40B4-BE49-F238E27FC236}">
                <a16:creationId xmlns:a16="http://schemas.microsoft.com/office/drawing/2014/main" id="{39F03E8F-0393-4FDC-893A-ED07C210E787}"/>
              </a:ext>
            </a:extLst>
          </p:cNvPr>
          <p:cNvSpPr>
            <a:spLocks noGrp="1"/>
          </p:cNvSpPr>
          <p:nvPr>
            <p:ph idx="1"/>
          </p:nvPr>
        </p:nvSpPr>
        <p:spPr/>
        <p:txBody>
          <a:bodyPr>
            <a:normAutofit/>
          </a:bodyPr>
          <a:lstStyle/>
          <a:p>
            <a:pPr>
              <a:buClr>
                <a:schemeClr val="accent2"/>
              </a:buClr>
            </a:pPr>
            <a:r>
              <a:rPr lang="en-US" dirty="0">
                <a:solidFill>
                  <a:schemeClr val="tx1"/>
                </a:solidFill>
                <a:latin typeface="Garamond" panose="02020404030301010803" pitchFamily="18" charset="0"/>
              </a:rPr>
              <a:t>E</a:t>
            </a:r>
            <a:r>
              <a:rPr lang="en-US" dirty="0">
                <a:solidFill>
                  <a:schemeClr val="tx1"/>
                </a:solidFill>
                <a:latin typeface="Garamond"/>
                <a:ea typeface="Garamond"/>
                <a:cs typeface="Garamond"/>
                <a:sym typeface="Garamond"/>
              </a:rPr>
              <a:t>xplore how communities and every person in a community flourishes—common goo</a:t>
            </a:r>
            <a:r>
              <a:rPr lang="en-US" dirty="0">
                <a:solidFill>
                  <a:srgbClr val="597F77"/>
                </a:solidFill>
                <a:latin typeface="Garamond"/>
                <a:ea typeface="Garamond"/>
                <a:cs typeface="Garamond"/>
                <a:sym typeface="Garamond"/>
              </a:rPr>
              <a:t>d</a:t>
            </a:r>
          </a:p>
          <a:p>
            <a:pPr>
              <a:buClr>
                <a:schemeClr val="accent2"/>
              </a:buClr>
            </a:pPr>
            <a:r>
              <a:rPr lang="en-US" dirty="0">
                <a:solidFill>
                  <a:schemeClr val="tx1"/>
                </a:solidFill>
                <a:latin typeface="Garamond" panose="02020404030301010803" pitchFamily="18" charset="0"/>
              </a:rPr>
              <a:t>3-2-1 Exit ticket</a:t>
            </a:r>
          </a:p>
          <a:p>
            <a:pPr lvl="1">
              <a:buClr>
                <a:schemeClr val="accent2"/>
              </a:buClr>
            </a:pPr>
            <a:r>
              <a:rPr lang="en-US" dirty="0">
                <a:solidFill>
                  <a:schemeClr val="tx1"/>
                </a:solidFill>
                <a:latin typeface="Garamond" panose="02020404030301010803" pitchFamily="18" charset="0"/>
                <a:ea typeface="Garamond"/>
                <a:cs typeface="Garamond"/>
                <a:sym typeface="Garamond"/>
              </a:rPr>
              <a:t>3 new things you learned today</a:t>
            </a:r>
            <a:endParaRPr lang="en-US" dirty="0">
              <a:solidFill>
                <a:schemeClr val="tx1"/>
              </a:solidFill>
              <a:latin typeface="Garamond" panose="02020404030301010803" pitchFamily="18" charset="0"/>
            </a:endParaRPr>
          </a:p>
          <a:p>
            <a:pPr lvl="1">
              <a:buClr>
                <a:schemeClr val="accent2"/>
              </a:buClr>
            </a:pPr>
            <a:r>
              <a:rPr lang="en-US" dirty="0">
                <a:solidFill>
                  <a:schemeClr val="tx1"/>
                </a:solidFill>
                <a:latin typeface="Garamond" panose="02020404030301010803" pitchFamily="18" charset="0"/>
                <a:ea typeface="Garamond"/>
                <a:cs typeface="Garamond"/>
                <a:sym typeface="Garamond"/>
              </a:rPr>
              <a:t>2 things reinforced today</a:t>
            </a:r>
          </a:p>
          <a:p>
            <a:pPr lvl="1">
              <a:buClr>
                <a:schemeClr val="accent2"/>
              </a:buClr>
            </a:pPr>
            <a:r>
              <a:rPr lang="en-US" dirty="0">
                <a:solidFill>
                  <a:schemeClr val="tx1"/>
                </a:solidFill>
                <a:latin typeface="Garamond" panose="02020404030301010803" pitchFamily="18" charset="0"/>
              </a:rPr>
              <a:t>1 question about flourishing or the common good</a:t>
            </a:r>
          </a:p>
        </p:txBody>
      </p:sp>
    </p:spTree>
    <p:extLst>
      <p:ext uri="{BB962C8B-B14F-4D97-AF65-F5344CB8AC3E}">
        <p14:creationId xmlns:p14="http://schemas.microsoft.com/office/powerpoint/2010/main" val="174991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35" y="-17356"/>
            <a:ext cx="12192000" cy="6875355"/>
          </a:xfrm>
          <a:prstGeom prst="rect">
            <a:avLst/>
          </a:prstGeom>
          <a:ln>
            <a:solidFill>
              <a:srgbClr val="597F7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7F77"/>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4294967295"/>
          </p:nvPr>
        </p:nvSpPr>
        <p:spPr>
          <a:xfrm>
            <a:off x="106837" y="710985"/>
            <a:ext cx="12029302" cy="6070600"/>
          </a:xfrm>
        </p:spPr>
        <p:txBody>
          <a:bodyPr>
            <a:normAutofit/>
          </a:bodyPr>
          <a:lstStyle/>
          <a:p>
            <a:pPr marL="514350" indent="-514350">
              <a:buClr>
                <a:schemeClr val="bg1"/>
              </a:buClr>
              <a:buFont typeface="+mj-lt"/>
              <a:buAutoNum type="arabicPeriod"/>
            </a:pPr>
            <a:r>
              <a:rPr lang="en-US" sz="1100" dirty="0">
                <a:solidFill>
                  <a:schemeClr val="bg1"/>
                </a:solidFill>
                <a:latin typeface="Garamond" panose="02020404030301010803" pitchFamily="18" charset="0"/>
              </a:rPr>
              <a:t>Facts About Animals – Wildlife Society. </a:t>
            </a:r>
            <a:r>
              <a:rPr lang="en-US" sz="1100" i="1" dirty="0">
                <a:solidFill>
                  <a:schemeClr val="bg1"/>
                </a:solidFill>
                <a:latin typeface="Garamond" panose="02020404030301010803" pitchFamily="18" charset="0"/>
              </a:rPr>
              <a:t>Poison Dart Frog </a:t>
            </a:r>
            <a:r>
              <a:rPr lang="en-US" sz="1100" dirty="0">
                <a:solidFill>
                  <a:schemeClr val="bg1"/>
                </a:solidFill>
                <a:latin typeface="Garamond" panose="02020404030301010803" pitchFamily="18" charset="0"/>
              </a:rPr>
              <a:t>[digital image]. Retrieved from http://www.facts-about.info/poison-dart-frog/</a:t>
            </a:r>
          </a:p>
          <a:p>
            <a:pPr marL="514350" indent="-514350">
              <a:buClr>
                <a:schemeClr val="bg1"/>
              </a:buClr>
              <a:buFont typeface="+mj-lt"/>
              <a:buAutoNum type="arabicPeriod"/>
            </a:pPr>
            <a:r>
              <a:rPr lang="en-US" sz="1100" dirty="0">
                <a:solidFill>
                  <a:schemeClr val="bg1"/>
                </a:solidFill>
                <a:latin typeface="Garamond" panose="02020404030301010803" pitchFamily="18" charset="0"/>
              </a:rPr>
              <a:t>Thomas, </a:t>
            </a:r>
            <a:r>
              <a:rPr lang="en-US" sz="1100" dirty="0" err="1">
                <a:solidFill>
                  <a:schemeClr val="bg1"/>
                </a:solidFill>
                <a:latin typeface="Garamond" panose="02020404030301010803" pitchFamily="18" charset="0"/>
              </a:rPr>
              <a:t>Meritt</a:t>
            </a:r>
            <a:r>
              <a:rPr lang="en-US" sz="1100" dirty="0">
                <a:solidFill>
                  <a:schemeClr val="bg1"/>
                </a:solidFill>
                <a:latin typeface="Garamond" panose="02020404030301010803" pitchFamily="18" charset="0"/>
              </a:rPr>
              <a:t>. (2021, January 25). </a:t>
            </a:r>
            <a:r>
              <a:rPr lang="en-US" sz="1100" i="1" dirty="0">
                <a:solidFill>
                  <a:schemeClr val="bg1"/>
                </a:solidFill>
                <a:latin typeface="Garamond" panose="02020404030301010803" pitchFamily="18" charset="0"/>
              </a:rPr>
              <a:t>Tall Redwood and Pine Trees in a Snow Covered Tahoe Forest </a:t>
            </a:r>
            <a:r>
              <a:rPr lang="en-US" sz="1100" dirty="0">
                <a:solidFill>
                  <a:schemeClr val="bg1"/>
                </a:solidFill>
                <a:latin typeface="Garamond" panose="02020404030301010803" pitchFamily="18" charset="0"/>
              </a:rPr>
              <a:t>[digital image]. Retrieved from https://unsplash.com/photos/XdjRPTGe_CM</a:t>
            </a:r>
          </a:p>
          <a:p>
            <a:pPr marL="514350" indent="-514350">
              <a:buClr>
                <a:schemeClr val="bg1"/>
              </a:buClr>
              <a:buFont typeface="+mj-lt"/>
              <a:buAutoNum type="arabicPeriod"/>
            </a:pPr>
            <a:r>
              <a:rPr lang="en-US" sz="1100" dirty="0">
                <a:solidFill>
                  <a:schemeClr val="bg1"/>
                </a:solidFill>
                <a:latin typeface="Garamond" panose="02020404030301010803" pitchFamily="18" charset="0"/>
              </a:rPr>
              <a:t>Stewart, Jaida. (2020, May 2). </a:t>
            </a:r>
            <a:r>
              <a:rPr lang="en-US" sz="1100" i="1" dirty="0">
                <a:solidFill>
                  <a:schemeClr val="bg1"/>
                </a:solidFill>
                <a:latin typeface="Garamond" panose="02020404030301010803" pitchFamily="18" charset="0"/>
              </a:rPr>
              <a:t>Cacti </a:t>
            </a:r>
            <a:r>
              <a:rPr lang="en-US" sz="1100" dirty="0">
                <a:solidFill>
                  <a:schemeClr val="bg1"/>
                </a:solidFill>
                <a:latin typeface="Garamond" panose="02020404030301010803" pitchFamily="18" charset="0"/>
              </a:rPr>
              <a:t>[digital image]. Retrieved from https://unsplash.com/photos/WzflGW7hqWo</a:t>
            </a:r>
          </a:p>
          <a:p>
            <a:pPr marL="514350" indent="-514350">
              <a:buClr>
                <a:schemeClr val="bg1"/>
              </a:buClr>
              <a:buFont typeface="+mj-lt"/>
              <a:buAutoNum type="arabicPeriod"/>
            </a:pPr>
            <a:r>
              <a:rPr lang="en-US" sz="1100" dirty="0">
                <a:solidFill>
                  <a:schemeClr val="bg1"/>
                </a:solidFill>
                <a:latin typeface="Garamond" panose="02020404030301010803" pitchFamily="18" charset="0"/>
              </a:rPr>
              <a:t>Hamill, Dan. (2019, October 25). </a:t>
            </a:r>
            <a:r>
              <a:rPr lang="en-US" sz="1100" i="1" dirty="0">
                <a:solidFill>
                  <a:schemeClr val="bg1"/>
                </a:solidFill>
                <a:latin typeface="Garamond" panose="02020404030301010803" pitchFamily="18" charset="0"/>
              </a:rPr>
              <a:t>Duck </a:t>
            </a:r>
            <a:r>
              <a:rPr lang="en-US" sz="1100" dirty="0">
                <a:solidFill>
                  <a:schemeClr val="bg1"/>
                </a:solidFill>
                <a:latin typeface="Garamond" panose="02020404030301010803" pitchFamily="18" charset="0"/>
              </a:rPr>
              <a:t>[digital image]. Retrieved from https://unsplash.com/photos/CJmDwLcGkB8</a:t>
            </a:r>
          </a:p>
          <a:p>
            <a:pPr marL="514350" indent="-514350">
              <a:buClr>
                <a:schemeClr val="bg1"/>
              </a:buClr>
              <a:buFont typeface="+mj-lt"/>
              <a:buAutoNum type="arabicPeriod"/>
            </a:pPr>
            <a:r>
              <a:rPr lang="en-US" sz="1100" dirty="0" err="1">
                <a:solidFill>
                  <a:schemeClr val="bg1"/>
                </a:solidFill>
                <a:latin typeface="Garamond" panose="02020404030301010803" pitchFamily="18" charset="0"/>
              </a:rPr>
              <a:t>Prelevic</a:t>
            </a:r>
            <a:r>
              <a:rPr lang="en-US" sz="1100" dirty="0">
                <a:solidFill>
                  <a:schemeClr val="bg1"/>
                </a:solidFill>
                <a:latin typeface="Garamond" panose="02020404030301010803" pitchFamily="18" charset="0"/>
              </a:rPr>
              <a:t>, Milos. (2018, January 9). </a:t>
            </a:r>
            <a:r>
              <a:rPr lang="en-US" sz="1100" i="1" dirty="0">
                <a:solidFill>
                  <a:schemeClr val="bg1"/>
                </a:solidFill>
                <a:latin typeface="Garamond" panose="02020404030301010803" pitchFamily="18" charset="0"/>
              </a:rPr>
              <a:t>Coral </a:t>
            </a:r>
            <a:r>
              <a:rPr lang="en-US" sz="1100" dirty="0">
                <a:solidFill>
                  <a:schemeClr val="bg1"/>
                </a:solidFill>
                <a:latin typeface="Garamond" panose="02020404030301010803" pitchFamily="18" charset="0"/>
              </a:rPr>
              <a:t>[digital image]. Retrieved from </a:t>
            </a:r>
            <a:r>
              <a:rPr lang="en-US" sz="1100" dirty="0">
                <a:solidFill>
                  <a:schemeClr val="bg1"/>
                </a:solidFill>
                <a:latin typeface="Garamond" panose="02020404030301010803" pitchFamily="18" charset="0"/>
                <a:ea typeface="Calibri"/>
                <a:cs typeface="Calibri"/>
                <a:sym typeface="Calibri"/>
              </a:rPr>
              <a:t>https://unsplash.com/photos/2xuiab6o-qc</a:t>
            </a:r>
            <a:endParaRPr lang="en-US" sz="1100" dirty="0">
              <a:solidFill>
                <a:schemeClr val="bg1"/>
              </a:solidFill>
              <a:latin typeface="Garamond" panose="02020404030301010803" pitchFamily="18" charset="0"/>
            </a:endParaRPr>
          </a:p>
          <a:p>
            <a:pPr marL="514350" indent="-514350">
              <a:buClr>
                <a:schemeClr val="bg1"/>
              </a:buClr>
              <a:buFont typeface="+mj-lt"/>
              <a:buAutoNum type="arabicPeriod"/>
            </a:pPr>
            <a:r>
              <a:rPr lang="en-US" sz="1100" dirty="0">
                <a:solidFill>
                  <a:schemeClr val="bg1"/>
                </a:solidFill>
                <a:latin typeface="Garamond" panose="02020404030301010803" pitchFamily="18" charset="0"/>
              </a:rPr>
              <a:t>Ray, Victoria. (2008, November 27). </a:t>
            </a:r>
            <a:r>
              <a:rPr lang="en-US" sz="1100" i="1" dirty="0">
                <a:solidFill>
                  <a:schemeClr val="bg1"/>
                </a:solidFill>
                <a:latin typeface="Garamond" panose="02020404030301010803" pitchFamily="18" charset="0"/>
              </a:rPr>
              <a:t>Rainforest. </a:t>
            </a:r>
            <a:r>
              <a:rPr lang="en-US" sz="1100" dirty="0">
                <a:solidFill>
                  <a:schemeClr val="bg1"/>
                </a:solidFill>
                <a:latin typeface="Garamond" panose="02020404030301010803" pitchFamily="18" charset="0"/>
              </a:rPr>
              <a:t>Retrieved from https://bit.ly/37bSMlE</a:t>
            </a:r>
          </a:p>
          <a:p>
            <a:pPr marL="514350" indent="-514350">
              <a:buClr>
                <a:schemeClr val="bg1"/>
              </a:buClr>
              <a:buFont typeface="+mj-lt"/>
              <a:buAutoNum type="arabicPeriod"/>
            </a:pPr>
            <a:r>
              <a:rPr lang="en-US" sz="1100" dirty="0" err="1">
                <a:solidFill>
                  <a:schemeClr val="bg1"/>
                </a:solidFill>
                <a:latin typeface="Garamond" panose="02020404030301010803" pitchFamily="18" charset="0"/>
              </a:rPr>
              <a:t>WallPaper</a:t>
            </a:r>
            <a:r>
              <a:rPr lang="en-US" sz="1100" dirty="0">
                <a:solidFill>
                  <a:schemeClr val="bg1"/>
                </a:solidFill>
                <a:latin typeface="Garamond" panose="02020404030301010803" pitchFamily="18" charset="0"/>
              </a:rPr>
              <a:t> Access. </a:t>
            </a:r>
            <a:r>
              <a:rPr lang="en-US" sz="1100" i="1" dirty="0">
                <a:solidFill>
                  <a:schemeClr val="bg1"/>
                </a:solidFill>
                <a:latin typeface="Garamond" panose="02020404030301010803" pitchFamily="18" charset="0"/>
              </a:rPr>
              <a:t>Great Barrier Reef </a:t>
            </a:r>
            <a:r>
              <a:rPr lang="en-US" sz="1100" dirty="0">
                <a:solidFill>
                  <a:schemeClr val="bg1"/>
                </a:solidFill>
                <a:latin typeface="Garamond" panose="02020404030301010803" pitchFamily="18" charset="0"/>
              </a:rPr>
              <a:t>[digital image]. Retrieved from </a:t>
            </a:r>
            <a:r>
              <a:rPr lang="en-US" sz="1100" dirty="0">
                <a:solidFill>
                  <a:schemeClr val="bg1"/>
                </a:solidFill>
                <a:latin typeface="Garamond" panose="02020404030301010803" pitchFamily="18" charset="0"/>
                <a:ea typeface="Calibri"/>
                <a:cs typeface="Calibri"/>
                <a:sym typeface="Calibri"/>
              </a:rPr>
              <a:t>https://wallpaperaccess.com/great-barrier-reef</a:t>
            </a:r>
            <a:endParaRPr lang="en-US" sz="1100" dirty="0">
              <a:solidFill>
                <a:schemeClr val="bg1"/>
              </a:solidFill>
              <a:latin typeface="Garamond" panose="02020404030301010803" pitchFamily="18" charset="0"/>
            </a:endParaRPr>
          </a:p>
          <a:p>
            <a:pPr marL="514350" indent="-514350">
              <a:buClr>
                <a:schemeClr val="bg1"/>
              </a:buClr>
              <a:buFont typeface="+mj-lt"/>
              <a:buAutoNum type="arabicPeriod"/>
            </a:pPr>
            <a:r>
              <a:rPr lang="en-US" sz="1100" dirty="0">
                <a:solidFill>
                  <a:schemeClr val="bg1"/>
                </a:solidFill>
                <a:latin typeface="Garamond" panose="02020404030301010803" pitchFamily="18" charset="0"/>
              </a:rPr>
              <a:t>Izumi, Aliya. (2019, September, 8). </a:t>
            </a:r>
            <a:r>
              <a:rPr lang="en-US" sz="1100" i="1" dirty="0">
                <a:solidFill>
                  <a:schemeClr val="bg1"/>
                </a:solidFill>
                <a:latin typeface="Garamond" panose="02020404030301010803" pitchFamily="18" charset="0"/>
              </a:rPr>
              <a:t>Zebra</a:t>
            </a:r>
            <a:r>
              <a:rPr lang="en-US" sz="1100" dirty="0">
                <a:solidFill>
                  <a:schemeClr val="bg1"/>
                </a:solidFill>
                <a:latin typeface="Garamond" panose="02020404030301010803" pitchFamily="18" charset="0"/>
              </a:rPr>
              <a:t> [digital image]. Retrieved from https://unsplash.com/photos/eeACe__y3LA</a:t>
            </a:r>
          </a:p>
          <a:p>
            <a:pPr marL="514350" indent="-514350">
              <a:buClr>
                <a:schemeClr val="bg1"/>
              </a:buClr>
              <a:buFont typeface="+mj-lt"/>
              <a:buAutoNum type="arabicPeriod"/>
            </a:pPr>
            <a:r>
              <a:rPr lang="en-US" sz="1100" dirty="0">
                <a:solidFill>
                  <a:schemeClr val="bg1"/>
                </a:solidFill>
                <a:latin typeface="Garamond" panose="02020404030301010803" pitchFamily="18" charset="0"/>
              </a:rPr>
              <a:t>Hoffman, Shelby. (2019, November 20). </a:t>
            </a:r>
            <a:r>
              <a:rPr lang="en-US" sz="1100" i="1" dirty="0">
                <a:solidFill>
                  <a:schemeClr val="bg1"/>
                </a:solidFill>
                <a:latin typeface="Garamond" panose="02020404030301010803" pitchFamily="18" charset="0"/>
              </a:rPr>
              <a:t>13 Alarming Images of Glaciers Melting</a:t>
            </a:r>
            <a:r>
              <a:rPr lang="en-US" sz="1100" dirty="0">
                <a:solidFill>
                  <a:schemeClr val="bg1"/>
                </a:solidFill>
                <a:latin typeface="Garamond" panose="02020404030301010803" pitchFamily="18" charset="0"/>
              </a:rPr>
              <a:t>. Retrieved from </a:t>
            </a:r>
            <a:r>
              <a:rPr lang="en-US" sz="1100" u="sng" dirty="0">
                <a:solidFill>
                  <a:schemeClr val="bg1"/>
                </a:solidFill>
                <a:latin typeface="Garamond" panose="02020404030301010803" pitchFamily="18" charset="0"/>
                <a:hlinkClick r:id="rId3">
                  <a:extLst>
                    <a:ext uri="{A12FA001-AC4F-418D-AE19-62706E023703}">
                      <ahyp:hlinkClr xmlns:ahyp="http://schemas.microsoft.com/office/drawing/2018/hyperlinkcolor" val="tx"/>
                    </a:ext>
                  </a:extLst>
                </a:hlinkClick>
              </a:rPr>
              <a:t>https://www.thetravel.com/13-alarming-images-of-glaciers-melting-12-people-who-dont-care/</a:t>
            </a:r>
            <a:endParaRPr lang="en-US" sz="1100" u="sng" dirty="0">
              <a:solidFill>
                <a:schemeClr val="bg1"/>
              </a:solidFill>
              <a:latin typeface="Garamond" panose="02020404030301010803" pitchFamily="18" charset="0"/>
            </a:endParaRPr>
          </a:p>
          <a:p>
            <a:pPr marL="514350" indent="-514350">
              <a:buClr>
                <a:schemeClr val="bg1"/>
              </a:buClr>
              <a:buFont typeface="+mj-lt"/>
              <a:buAutoNum type="arabicPeriod"/>
            </a:pPr>
            <a:r>
              <a:rPr lang="en-US" sz="1100" dirty="0">
                <a:solidFill>
                  <a:schemeClr val="bg1"/>
                </a:solidFill>
                <a:latin typeface="Garamond" panose="02020404030301010803" pitchFamily="18" charset="0"/>
              </a:rPr>
              <a:t>Quora. </a:t>
            </a:r>
            <a:r>
              <a:rPr lang="en-US" sz="1100" i="1" dirty="0">
                <a:solidFill>
                  <a:schemeClr val="bg1"/>
                </a:solidFill>
                <a:latin typeface="Garamond" panose="02020404030301010803" pitchFamily="18" charset="0"/>
              </a:rPr>
              <a:t>The male walrus has very long teeth, what are they used for?</a:t>
            </a:r>
            <a:r>
              <a:rPr lang="en-US" sz="1100" dirty="0">
                <a:solidFill>
                  <a:schemeClr val="bg1"/>
                </a:solidFill>
                <a:latin typeface="Garamond" panose="02020404030301010803" pitchFamily="18" charset="0"/>
              </a:rPr>
              <a:t> Retrieved from https://www.quora.com/The-male-walrus-has-very-long-teeth-what-are-they-used-for</a:t>
            </a:r>
          </a:p>
          <a:p>
            <a:pPr marL="514350" indent="-514350">
              <a:buClr>
                <a:schemeClr val="bg1"/>
              </a:buClr>
              <a:buFont typeface="+mj-lt"/>
              <a:buAutoNum type="arabicPeriod"/>
            </a:pPr>
            <a:r>
              <a:rPr lang="en-US" sz="1100" dirty="0">
                <a:solidFill>
                  <a:schemeClr val="bg1"/>
                </a:solidFill>
                <a:latin typeface="Garamond" panose="02020404030301010803" pitchFamily="18" charset="0"/>
              </a:rPr>
              <a:t>Hyman, Randall (2019, February 1). </a:t>
            </a:r>
            <a:r>
              <a:rPr lang="en-US" sz="1100" i="1" dirty="0">
                <a:solidFill>
                  <a:schemeClr val="bg1"/>
                </a:solidFill>
                <a:latin typeface="Garamond" panose="02020404030301010803" pitchFamily="18" charset="0"/>
              </a:rPr>
              <a:t>The Secret Lives of Ice Algae</a:t>
            </a:r>
            <a:r>
              <a:rPr lang="en-US" sz="1100" dirty="0">
                <a:solidFill>
                  <a:schemeClr val="bg1"/>
                </a:solidFill>
                <a:latin typeface="Garamond" panose="02020404030301010803" pitchFamily="18" charset="0"/>
              </a:rPr>
              <a:t>. Retrieved from https://www.nwf.org/Home/Magazines/National-Wildlife/2019/Feb-Mar/Animals/Sea-Ice-Algae</a:t>
            </a:r>
          </a:p>
          <a:p>
            <a:pPr marL="514350" indent="-514350">
              <a:buFont typeface="+mj-lt"/>
              <a:buAutoNum type="arabicPeriod"/>
            </a:pPr>
            <a:r>
              <a:rPr lang="en-US" sz="1100" dirty="0">
                <a:solidFill>
                  <a:schemeClr val="bg1"/>
                </a:solidFill>
                <a:latin typeface="Garamond" panose="02020404030301010803" pitchFamily="18" charset="0"/>
              </a:rPr>
              <a:t>(2021). The Effect of Climate Change on Polar Wildlife. Retrieved from </a:t>
            </a:r>
            <a:r>
              <a:rPr lang="en-US" sz="1100" dirty="0">
                <a:solidFill>
                  <a:schemeClr val="bg1"/>
                </a:solidFill>
                <a:latin typeface="Garamond" panose="02020404030301010803" pitchFamily="18" charset="0"/>
                <a:hlinkClick r:id="rId4">
                  <a:extLst>
                    <a:ext uri="{A12FA001-AC4F-418D-AE19-62706E023703}">
                      <ahyp:hlinkClr xmlns:ahyp="http://schemas.microsoft.com/office/drawing/2018/hyperlinkcolor" val="tx"/>
                    </a:ext>
                  </a:extLst>
                </a:hlinkClick>
              </a:rPr>
              <a:t>https://eportfolios.macaulay.cuny.edu/climatechange/effects-on-polar-bears/</a:t>
            </a:r>
            <a:endParaRPr lang="en-US" sz="1100" dirty="0">
              <a:solidFill>
                <a:schemeClr val="bg1"/>
              </a:solidFill>
              <a:latin typeface="Garamond" panose="02020404030301010803" pitchFamily="18" charset="0"/>
            </a:endParaRPr>
          </a:p>
          <a:p>
            <a:pPr marL="514350" indent="-514350">
              <a:buFont typeface="+mj-lt"/>
              <a:buAutoNum type="arabicPeriod"/>
            </a:pPr>
            <a:r>
              <a:rPr lang="en-US" sz="1100" dirty="0">
                <a:solidFill>
                  <a:schemeClr val="bg1"/>
                </a:solidFill>
                <a:latin typeface="Garamond" panose="02020404030301010803" pitchFamily="18" charset="0"/>
              </a:rPr>
              <a:t>Fuller, Jennifer. (2017, August 2). Scientists Trying to Discover Why Asian Carp Crossed Lake Michigan Barrier. </a:t>
            </a:r>
            <a:r>
              <a:rPr lang="en-US" sz="1100" i="1" dirty="0">
                <a:solidFill>
                  <a:schemeClr val="bg1"/>
                </a:solidFill>
                <a:latin typeface="Garamond" panose="02020404030301010803" pitchFamily="18" charset="0"/>
              </a:rPr>
              <a:t>Great Lakes Today</a:t>
            </a:r>
            <a:r>
              <a:rPr lang="en-US" sz="1100" dirty="0">
                <a:solidFill>
                  <a:schemeClr val="bg1"/>
                </a:solidFill>
                <a:latin typeface="Garamond" panose="02020404030301010803" pitchFamily="18" charset="0"/>
              </a:rPr>
              <a:t>. Retrieved from https://www.wmuk.org/post/scientists-trying-discover-why-asian-carp-crossed-lake-michigan-barrier#stream/0</a:t>
            </a:r>
          </a:p>
          <a:p>
            <a:pPr marL="514350" indent="-514350">
              <a:buFont typeface="+mj-lt"/>
              <a:buAutoNum type="arabicPeriod"/>
            </a:pPr>
            <a:r>
              <a:rPr lang="en-US" sz="1100" dirty="0">
                <a:solidFill>
                  <a:schemeClr val="bg1"/>
                </a:solidFill>
                <a:latin typeface="Garamond" panose="02020404030301010803" pitchFamily="18" charset="0"/>
              </a:rPr>
              <a:t>Department of the Interior, U.S. Geological Survey. (2017, April 26). Asian Carp Would Have Adequate Food to Survive in Lake Michigan.</a:t>
            </a:r>
            <a:r>
              <a:rPr lang="en-US" sz="1100" i="1" dirty="0">
                <a:solidFill>
                  <a:schemeClr val="bg1"/>
                </a:solidFill>
                <a:latin typeface="Garamond" panose="02020404030301010803" pitchFamily="18" charset="0"/>
              </a:rPr>
              <a:t> </a:t>
            </a:r>
            <a:r>
              <a:rPr lang="en-US" sz="1100" dirty="0">
                <a:solidFill>
                  <a:schemeClr val="bg1"/>
                </a:solidFill>
                <a:latin typeface="Garamond" panose="02020404030301010803" pitchFamily="18" charset="0"/>
              </a:rPr>
              <a:t>Retrieved from https://www.usgs.gov/news/asian-carp-would-have-adequate-food-survive-lake-michigan</a:t>
            </a:r>
          </a:p>
          <a:p>
            <a:pPr marL="514350" indent="-514350">
              <a:buFont typeface="+mj-lt"/>
              <a:buAutoNum type="arabicPeriod"/>
            </a:pPr>
            <a:r>
              <a:rPr lang="en-US" sz="1100" dirty="0">
                <a:solidFill>
                  <a:schemeClr val="bg1"/>
                </a:solidFill>
                <a:latin typeface="Garamond" panose="02020404030301010803" pitchFamily="18" charset="0"/>
              </a:rPr>
              <a:t>Forest Preserve District of DuPage County. (2018, March 7). Stop the Spread! Plant Natives Instead. </a:t>
            </a:r>
            <a:r>
              <a:rPr lang="en-US" sz="1100" i="1" dirty="0">
                <a:solidFill>
                  <a:schemeClr val="bg1"/>
                </a:solidFill>
                <a:latin typeface="Garamond" panose="02020404030301010803" pitchFamily="18" charset="0"/>
              </a:rPr>
              <a:t>Headwaters Invasive Plan Partnership</a:t>
            </a:r>
            <a:r>
              <a:rPr lang="en-US" sz="1100" dirty="0">
                <a:solidFill>
                  <a:schemeClr val="bg1"/>
                </a:solidFill>
                <a:latin typeface="Garamond" panose="02020404030301010803" pitchFamily="18" charset="0"/>
              </a:rPr>
              <a:t>. Retrieved from https://www.ilhipp.org/stop-the-spread.html</a:t>
            </a:r>
          </a:p>
          <a:p>
            <a:pPr marL="514350" indent="-514350">
              <a:buFont typeface="+mj-lt"/>
              <a:buAutoNum type="arabicPeriod"/>
            </a:pPr>
            <a:r>
              <a:rPr lang="en-US" sz="1100" dirty="0">
                <a:solidFill>
                  <a:schemeClr val="bg1"/>
                </a:solidFill>
                <a:latin typeface="Garamond" panose="02020404030301010803" pitchFamily="18" charset="0"/>
              </a:rPr>
              <a:t>Kelly, Erin. (2019, May 27). 25 Animal Bridges That Are Keeping Wildlife Safe From Humans And Their Cars. </a:t>
            </a:r>
            <a:r>
              <a:rPr lang="en-US" sz="1100" i="1" dirty="0">
                <a:solidFill>
                  <a:schemeClr val="bg1"/>
                </a:solidFill>
                <a:latin typeface="Garamond" panose="02020404030301010803" pitchFamily="18" charset="0"/>
              </a:rPr>
              <a:t>All That’s Interesting</a:t>
            </a:r>
            <a:r>
              <a:rPr lang="en-US" sz="1100" dirty="0">
                <a:solidFill>
                  <a:schemeClr val="bg1"/>
                </a:solidFill>
                <a:latin typeface="Garamond" panose="02020404030301010803" pitchFamily="18" charset="0"/>
              </a:rPr>
              <a:t>. Retrieved from https://allthatsinteresting.com/animal-bridges-wildlife-crossings</a:t>
            </a:r>
          </a:p>
          <a:p>
            <a:pPr marL="514350" indent="-514350">
              <a:buFont typeface="+mj-lt"/>
              <a:buAutoNum type="arabicPeriod"/>
            </a:pPr>
            <a:r>
              <a:rPr lang="en-US" sz="1100" dirty="0">
                <a:solidFill>
                  <a:schemeClr val="bg1"/>
                </a:solidFill>
                <a:latin typeface="Garamond" panose="02020404030301010803" pitchFamily="18" charset="0"/>
              </a:rPr>
              <a:t>Wondrous World Images. (2013-2021). Red Crab Migration. </a:t>
            </a:r>
            <a:r>
              <a:rPr lang="en-US" sz="1100" i="1" dirty="0">
                <a:solidFill>
                  <a:schemeClr val="bg1"/>
                </a:solidFill>
                <a:latin typeface="Garamond" panose="02020404030301010803" pitchFamily="18" charset="0"/>
              </a:rPr>
              <a:t>Parks Australia</a:t>
            </a:r>
            <a:r>
              <a:rPr lang="en-US" sz="1100" dirty="0">
                <a:solidFill>
                  <a:schemeClr val="bg1"/>
                </a:solidFill>
                <a:latin typeface="Garamond" panose="02020404030301010803" pitchFamily="18" charset="0"/>
              </a:rPr>
              <a:t>. Retrieved from https://parksaustralia.gov.au/christmas/discover/highlights/red-crab-migration/ </a:t>
            </a:r>
            <a:endParaRPr lang="en-US" sz="1100" dirty="0">
              <a:solidFill>
                <a:srgbClr val="597F77"/>
              </a:solidFill>
              <a:latin typeface="Garamond" panose="02020404030301010803" pitchFamily="18" charset="0"/>
            </a:endParaRPr>
          </a:p>
        </p:txBody>
      </p:sp>
      <p:sp>
        <p:nvSpPr>
          <p:cNvPr id="5" name="Title 3"/>
          <p:cNvSpPr txBox="1">
            <a:spLocks/>
          </p:cNvSpPr>
          <p:nvPr/>
        </p:nvSpPr>
        <p:spPr>
          <a:xfrm>
            <a:off x="22414" y="-30419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597F77"/>
                </a:solidFill>
                <a:latin typeface="Times"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Garamond" panose="02020404030301010803" pitchFamily="18" charset="0"/>
                <a:ea typeface="+mj-ea"/>
                <a:cs typeface="+mj-cs"/>
              </a:rPr>
              <a:t>References</a:t>
            </a:r>
          </a:p>
        </p:txBody>
      </p:sp>
    </p:spTree>
    <p:extLst>
      <p:ext uri="{BB962C8B-B14F-4D97-AF65-F5344CB8AC3E}">
        <p14:creationId xmlns:p14="http://schemas.microsoft.com/office/powerpoint/2010/main" val="3559058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7356"/>
            <a:ext cx="12192000" cy="6875355"/>
          </a:xfrm>
          <a:prstGeom prst="rect">
            <a:avLst/>
          </a:prstGeom>
          <a:ln>
            <a:solidFill>
              <a:srgbClr val="597F7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597F77"/>
              </a:solidFill>
            </a:endParaRPr>
          </a:p>
        </p:txBody>
      </p:sp>
      <p:sp>
        <p:nvSpPr>
          <p:cNvPr id="11" name="object 3"/>
          <p:cNvSpPr txBox="1"/>
          <p:nvPr/>
        </p:nvSpPr>
        <p:spPr>
          <a:xfrm>
            <a:off x="2740550" y="5960821"/>
            <a:ext cx="6710900" cy="495007"/>
          </a:xfrm>
          <a:prstGeom prst="rect">
            <a:avLst/>
          </a:prstGeom>
        </p:spPr>
        <p:txBody>
          <a:bodyPr vert="horz" wrap="square" lIns="0" tIns="38100" rIns="0" bIns="0" rtlCol="0">
            <a:spAutoFit/>
          </a:bodyPr>
          <a:lstStyle/>
          <a:p>
            <a:pPr algn="ctr">
              <a:lnSpc>
                <a:spcPct val="100000"/>
              </a:lnSpc>
              <a:spcBef>
                <a:spcPts val="300"/>
              </a:spcBef>
            </a:pPr>
            <a:r>
              <a:rPr sz="1400" spc="-10" dirty="0">
                <a:solidFill>
                  <a:srgbClr val="FFFFFF"/>
                </a:solidFill>
                <a:latin typeface="Garamond" panose="02020404030301010803" pitchFamily="18" charset="0"/>
                <a:cs typeface="Times New Roman"/>
              </a:rPr>
              <a:t>Copyright </a:t>
            </a:r>
            <a:r>
              <a:rPr sz="1400" spc="30" dirty="0">
                <a:solidFill>
                  <a:srgbClr val="FFFFFF"/>
                </a:solidFill>
                <a:latin typeface="Garamond" panose="02020404030301010803" pitchFamily="18" charset="0"/>
                <a:cs typeface="Times New Roman"/>
              </a:rPr>
              <a:t>© </a:t>
            </a:r>
            <a:r>
              <a:rPr sz="1400" dirty="0">
                <a:solidFill>
                  <a:srgbClr val="FFFFFF"/>
                </a:solidFill>
                <a:latin typeface="Garamond" panose="02020404030301010803" pitchFamily="18" charset="0"/>
                <a:cs typeface="Times New Roman"/>
              </a:rPr>
              <a:t>2019 </a:t>
            </a:r>
            <a:r>
              <a:rPr sz="1400" spc="-10" dirty="0">
                <a:solidFill>
                  <a:srgbClr val="FFFFFF"/>
                </a:solidFill>
                <a:latin typeface="Garamond" panose="02020404030301010803" pitchFamily="18" charset="0"/>
                <a:cs typeface="Times New Roman"/>
              </a:rPr>
              <a:t>McGrath </a:t>
            </a:r>
            <a:r>
              <a:rPr sz="1400" spc="-5" dirty="0">
                <a:solidFill>
                  <a:srgbClr val="FFFFFF"/>
                </a:solidFill>
                <a:latin typeface="Garamond" panose="02020404030301010803" pitchFamily="18" charset="0"/>
                <a:cs typeface="Times New Roman"/>
              </a:rPr>
              <a:t>Institute </a:t>
            </a:r>
            <a:r>
              <a:rPr sz="1400" spc="-20" dirty="0">
                <a:solidFill>
                  <a:srgbClr val="FFFFFF"/>
                </a:solidFill>
                <a:latin typeface="Garamond" panose="02020404030301010803" pitchFamily="18" charset="0"/>
                <a:cs typeface="Times New Roman"/>
              </a:rPr>
              <a:t>for </a:t>
            </a:r>
            <a:r>
              <a:rPr sz="1400" dirty="0">
                <a:solidFill>
                  <a:srgbClr val="FFFFFF"/>
                </a:solidFill>
                <a:latin typeface="Garamond" panose="02020404030301010803" pitchFamily="18" charset="0"/>
                <a:cs typeface="Times New Roman"/>
              </a:rPr>
              <a:t>Church </a:t>
            </a:r>
            <a:r>
              <a:rPr sz="1400" spc="-35" dirty="0">
                <a:solidFill>
                  <a:srgbClr val="FFFFFF"/>
                </a:solidFill>
                <a:latin typeface="Garamond" panose="02020404030301010803" pitchFamily="18" charset="0"/>
                <a:cs typeface="Times New Roman"/>
              </a:rPr>
              <a:t>Life, </a:t>
            </a:r>
            <a:r>
              <a:rPr sz="1400" spc="-30" dirty="0">
                <a:solidFill>
                  <a:srgbClr val="FFFFFF"/>
                </a:solidFill>
                <a:latin typeface="Garamond" panose="02020404030301010803" pitchFamily="18" charset="0"/>
                <a:cs typeface="Times New Roman"/>
              </a:rPr>
              <a:t>University of </a:t>
            </a:r>
            <a:r>
              <a:rPr sz="1400" spc="-5" dirty="0">
                <a:solidFill>
                  <a:srgbClr val="FFFFFF"/>
                </a:solidFill>
                <a:latin typeface="Garamond" panose="02020404030301010803" pitchFamily="18" charset="0"/>
                <a:cs typeface="Times New Roman"/>
              </a:rPr>
              <a:t>Notre</a:t>
            </a:r>
            <a:r>
              <a:rPr sz="1400" spc="170" dirty="0">
                <a:solidFill>
                  <a:srgbClr val="FFFFFF"/>
                </a:solidFill>
                <a:latin typeface="Garamond" panose="02020404030301010803" pitchFamily="18" charset="0"/>
                <a:cs typeface="Times New Roman"/>
              </a:rPr>
              <a:t> </a:t>
            </a:r>
            <a:r>
              <a:rPr sz="1400" spc="-10" dirty="0">
                <a:solidFill>
                  <a:srgbClr val="FFFFFF"/>
                </a:solidFill>
                <a:latin typeface="Garamond" panose="02020404030301010803" pitchFamily="18" charset="0"/>
                <a:cs typeface="Times New Roman"/>
              </a:rPr>
              <a:t>Dame.</a:t>
            </a:r>
            <a:endParaRPr sz="1400" dirty="0">
              <a:latin typeface="Garamond" panose="02020404030301010803" pitchFamily="18" charset="0"/>
              <a:cs typeface="Times New Roman"/>
            </a:endParaRPr>
          </a:p>
          <a:p>
            <a:pPr algn="ctr">
              <a:lnSpc>
                <a:spcPct val="100000"/>
              </a:lnSpc>
              <a:spcBef>
                <a:spcPts val="200"/>
              </a:spcBef>
            </a:pPr>
            <a:r>
              <a:rPr sz="1400" spc="-5" dirty="0">
                <a:solidFill>
                  <a:srgbClr val="FFFFFF"/>
                </a:solidFill>
                <a:latin typeface="Garamond" panose="02020404030301010803" pitchFamily="18" charset="0"/>
                <a:cs typeface="Times New Roman"/>
              </a:rPr>
              <a:t>.</a:t>
            </a:r>
            <a:endParaRPr sz="1400" dirty="0">
              <a:latin typeface="Garamond" panose="02020404030301010803" pitchFamily="18" charset="0"/>
              <a:cs typeface="Times New Roman"/>
            </a:endParaRPr>
          </a:p>
        </p:txBody>
      </p:sp>
    </p:spTree>
    <p:extLst>
      <p:ext uri="{BB962C8B-B14F-4D97-AF65-F5344CB8AC3E}">
        <p14:creationId xmlns:p14="http://schemas.microsoft.com/office/powerpoint/2010/main" val="858509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04BD-DC8C-45DA-97DF-785ECA1F070E}"/>
              </a:ext>
            </a:extLst>
          </p:cNvPr>
          <p:cNvSpPr>
            <a:spLocks noGrp="1"/>
          </p:cNvSpPr>
          <p:nvPr>
            <p:ph type="title"/>
          </p:nvPr>
        </p:nvSpPr>
        <p:spPr/>
        <p:txBody>
          <a:bodyPr/>
          <a:lstStyle/>
          <a:p>
            <a:r>
              <a:rPr lang="en-US" dirty="0">
                <a:latin typeface="Garamond" panose="02020404030301010803" pitchFamily="18" charset="0"/>
              </a:rPr>
              <a:t>Unit Introduction</a:t>
            </a:r>
          </a:p>
        </p:txBody>
      </p:sp>
      <p:sp>
        <p:nvSpPr>
          <p:cNvPr id="3" name="Content Placeholder 2">
            <a:extLst>
              <a:ext uri="{FF2B5EF4-FFF2-40B4-BE49-F238E27FC236}">
                <a16:creationId xmlns:a16="http://schemas.microsoft.com/office/drawing/2014/main" id="{39F03E8F-0393-4FDC-893A-ED07C210E787}"/>
              </a:ext>
            </a:extLst>
          </p:cNvPr>
          <p:cNvSpPr>
            <a:spLocks noGrp="1"/>
          </p:cNvSpPr>
          <p:nvPr>
            <p:ph idx="1"/>
          </p:nvPr>
        </p:nvSpPr>
        <p:spPr/>
        <p:txBody>
          <a:bodyPr>
            <a:normAutofit fontScale="92500" lnSpcReduction="10000"/>
          </a:bodyPr>
          <a:lstStyle/>
          <a:p>
            <a:pPr>
              <a:buClr>
                <a:schemeClr val="accent2"/>
              </a:buClr>
            </a:pPr>
            <a:r>
              <a:rPr lang="en-US" dirty="0">
                <a:solidFill>
                  <a:schemeClr val="tx1"/>
                </a:solidFill>
                <a:latin typeface="Garamond" panose="02020404030301010803" pitchFamily="18" charset="0"/>
              </a:rPr>
              <a:t>In this Unit we will:</a:t>
            </a:r>
          </a:p>
          <a:p>
            <a:pPr lvl="1">
              <a:buClr>
                <a:schemeClr val="accent2"/>
              </a:buClr>
            </a:pPr>
            <a:r>
              <a:rPr lang="en-US" dirty="0">
                <a:solidFill>
                  <a:schemeClr val="tx1"/>
                </a:solidFill>
                <a:latin typeface="Garamond" panose="02020404030301010803" pitchFamily="18" charset="0"/>
              </a:rPr>
              <a:t>Consider what human communities need to flourish.</a:t>
            </a:r>
          </a:p>
          <a:p>
            <a:pPr lvl="1">
              <a:buClr>
                <a:schemeClr val="accent2"/>
              </a:buClr>
            </a:pPr>
            <a:r>
              <a:rPr lang="en-US" dirty="0">
                <a:solidFill>
                  <a:schemeClr val="tx1"/>
                </a:solidFill>
                <a:latin typeface="Garamond" panose="02020404030301010803" pitchFamily="18" charset="0"/>
              </a:rPr>
              <a:t>Learn about the concept of the common good and its critical attributes (characteristics).</a:t>
            </a:r>
          </a:p>
          <a:p>
            <a:pPr lvl="1">
              <a:buClr>
                <a:schemeClr val="accent2"/>
              </a:buClr>
            </a:pPr>
            <a:r>
              <a:rPr lang="en-US" dirty="0">
                <a:solidFill>
                  <a:schemeClr val="tx1"/>
                </a:solidFill>
                <a:latin typeface="Garamond" panose="02020404030301010803" pitchFamily="18" charset="0"/>
              </a:rPr>
              <a:t>Apply the concept of the common good to real-world situations.</a:t>
            </a:r>
          </a:p>
          <a:p>
            <a:pPr lvl="1">
              <a:buClr>
                <a:schemeClr val="accent2"/>
              </a:buClr>
            </a:pPr>
            <a:endParaRPr lang="en-US" dirty="0">
              <a:solidFill>
                <a:schemeClr val="tx1"/>
              </a:solidFill>
              <a:latin typeface="Garamond" panose="02020404030301010803" pitchFamily="18" charset="0"/>
            </a:endParaRPr>
          </a:p>
          <a:p>
            <a:pPr>
              <a:buClr>
                <a:schemeClr val="accent2"/>
              </a:buClr>
            </a:pPr>
            <a:r>
              <a:rPr lang="en-US" dirty="0">
                <a:solidFill>
                  <a:schemeClr val="tx1"/>
                </a:solidFill>
                <a:latin typeface="Garamond" panose="02020404030301010803" pitchFamily="18" charset="0"/>
              </a:rPr>
              <a:t>In order to do this…</a:t>
            </a:r>
            <a:r>
              <a:rPr lang="en-US" dirty="0">
                <a:solidFill>
                  <a:schemeClr val="tx1"/>
                </a:solidFill>
                <a:latin typeface="Garamond" panose="02020404030301010803" pitchFamily="18" charset="0"/>
                <a:ea typeface="Garamond"/>
                <a:cs typeface="Garamond"/>
                <a:sym typeface="Garamond"/>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rPr>
              <a:t>we first need to understand what communities are and what it means to flourish.</a:t>
            </a:r>
            <a:endParaRPr lang="en-US" dirty="0">
              <a:solidFill>
                <a:schemeClr val="tx1"/>
              </a:solidFill>
              <a:latin typeface="Garamond" panose="02020404030301010803" pitchFamily="18" charset="0"/>
            </a:endParaRPr>
          </a:p>
          <a:p>
            <a:pPr>
              <a:buClr>
                <a:schemeClr val="accent2"/>
              </a:buClr>
            </a:pPr>
            <a:r>
              <a:rPr lang="en-US" dirty="0">
                <a:solidFill>
                  <a:schemeClr val="tx1"/>
                </a:solidFill>
                <a:latin typeface="Garamond" panose="02020404030301010803" pitchFamily="18" charset="0"/>
              </a:rPr>
              <a:t>Lesson #1 </a:t>
            </a:r>
            <a:r>
              <a:rPr lang="en-US" dirty="0">
                <a:solidFill>
                  <a:schemeClr val="tx1"/>
                </a:solidFill>
                <a:latin typeface="Garamond" panose="02020404030301010803" pitchFamily="18" charset="0"/>
                <a:ea typeface="Garamond"/>
                <a:cs typeface="Garamond"/>
                <a:sym typeface="Garamond"/>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1"/>
                  </a:ext>
                </a:extLst>
              </a:rPr>
              <a:t>will lay the groundwork by exploring environmental ecosystems and their flourishing.</a:t>
            </a:r>
            <a:endParaRPr lang="en-US"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605361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7F77"/>
              </a:buClr>
              <a:buSzPts val="4400"/>
              <a:buFont typeface="Garamond"/>
              <a:buNone/>
            </a:pPr>
            <a:r>
              <a:rPr lang="en-US" dirty="0">
                <a:latin typeface="Garamond"/>
                <a:ea typeface="Garamond"/>
                <a:cs typeface="Garamond"/>
                <a:sym typeface="Garamond"/>
              </a:rPr>
              <a:t>Learning Objectives</a:t>
            </a:r>
            <a:endParaRPr dirty="0"/>
          </a:p>
        </p:txBody>
      </p:sp>
      <p:sp>
        <p:nvSpPr>
          <p:cNvPr id="132" name="Google Shape;132;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2"/>
              </a:buClr>
              <a:buSzPts val="2800"/>
              <a:buChar char="•"/>
            </a:pPr>
            <a:r>
              <a:rPr lang="en-US" dirty="0">
                <a:solidFill>
                  <a:schemeClr val="tx1"/>
                </a:solidFill>
                <a:latin typeface="Garamond" panose="02020404030301010803" pitchFamily="18" charset="0"/>
                <a:ea typeface="Garamond"/>
                <a:cs typeface="Garamond"/>
                <a:sym typeface="Garamond"/>
              </a:rPr>
              <a:t>What does it mean to flourish?</a:t>
            </a:r>
            <a:endParaRPr dirty="0">
              <a:solidFill>
                <a:schemeClr val="tx1"/>
              </a:solidFill>
              <a:latin typeface="Garamond" panose="02020404030301010803" pitchFamily="18" charset="0"/>
            </a:endParaRPr>
          </a:p>
          <a:p>
            <a:pPr marL="228600" lvl="0" indent="-228600" algn="l" rtl="0">
              <a:lnSpc>
                <a:spcPct val="90000"/>
              </a:lnSpc>
              <a:spcBef>
                <a:spcPts val="2200"/>
              </a:spcBef>
              <a:spcAft>
                <a:spcPts val="0"/>
              </a:spcAft>
              <a:buClr>
                <a:schemeClr val="accent2"/>
              </a:buClr>
              <a:buSzPts val="2800"/>
              <a:buChar char="•"/>
            </a:pPr>
            <a:r>
              <a:rPr lang="en-US" dirty="0">
                <a:solidFill>
                  <a:schemeClr val="tx1"/>
                </a:solidFill>
                <a:latin typeface="Garamond" panose="02020404030301010803" pitchFamily="18" charset="0"/>
                <a:ea typeface="Garamond"/>
                <a:cs typeface="Garamond"/>
                <a:sym typeface="Garamond"/>
              </a:rPr>
              <a:t>What are characteristics of flourishing </a:t>
            </a:r>
            <a:r>
              <a:rPr lang="en-US" b="1" dirty="0">
                <a:solidFill>
                  <a:schemeClr val="tx1"/>
                </a:solidFill>
                <a:latin typeface="Garamond" panose="02020404030301010803" pitchFamily="18" charset="0"/>
                <a:ea typeface="Garamond"/>
                <a:cs typeface="Garamond"/>
                <a:sym typeface="Garamond"/>
              </a:rPr>
              <a:t>environmental ecosystems</a:t>
            </a:r>
            <a:r>
              <a:rPr lang="en-US" dirty="0">
                <a:solidFill>
                  <a:schemeClr val="tx1"/>
                </a:solidFill>
                <a:latin typeface="Garamond" panose="02020404030301010803" pitchFamily="18" charset="0"/>
                <a:ea typeface="Garamond"/>
                <a:cs typeface="Garamond"/>
                <a:sym typeface="Garamond"/>
              </a:rPr>
              <a:t>?</a:t>
            </a:r>
            <a:endParaRPr dirty="0">
              <a:solidFill>
                <a:schemeClr val="tx1"/>
              </a:solidFill>
              <a:latin typeface="Garamond" panose="02020404030301010803" pitchFamily="18" charset="0"/>
            </a:endParaRPr>
          </a:p>
          <a:p>
            <a:pPr marL="228600" lvl="0" indent="-228600" algn="l" rtl="0">
              <a:lnSpc>
                <a:spcPct val="90000"/>
              </a:lnSpc>
              <a:spcBef>
                <a:spcPts val="2200"/>
              </a:spcBef>
              <a:spcAft>
                <a:spcPts val="0"/>
              </a:spcAft>
              <a:buClr>
                <a:schemeClr val="accent2"/>
              </a:buClr>
              <a:buSzPts val="2800"/>
              <a:buChar char="•"/>
            </a:pPr>
            <a:r>
              <a:rPr lang="en-US" dirty="0">
                <a:solidFill>
                  <a:schemeClr val="tx1"/>
                </a:solidFill>
                <a:latin typeface="Garamond" panose="02020404030301010803" pitchFamily="18" charset="0"/>
                <a:ea typeface="Garamond"/>
                <a:cs typeface="Garamond"/>
                <a:sym typeface="Garamond"/>
              </a:rPr>
              <a:t>How do humans influence the flourishing of </a:t>
            </a:r>
            <a:r>
              <a:rPr lang="en-US" b="1" dirty="0">
                <a:solidFill>
                  <a:schemeClr val="tx1"/>
                </a:solidFill>
                <a:latin typeface="Garamond" panose="02020404030301010803" pitchFamily="18" charset="0"/>
                <a:ea typeface="Garamond"/>
                <a:cs typeface="Garamond"/>
                <a:sym typeface="Garamond"/>
              </a:rPr>
              <a:t>environmental ecosystems</a:t>
            </a:r>
            <a:r>
              <a:rPr lang="en-US" dirty="0">
                <a:solidFill>
                  <a:schemeClr val="tx1"/>
                </a:solidFill>
                <a:latin typeface="Garamond" panose="02020404030301010803" pitchFamily="18" charset="0"/>
                <a:ea typeface="Garamond"/>
                <a:cs typeface="Garamond"/>
                <a:sym typeface="Garamond"/>
              </a:rPr>
              <a:t>?</a:t>
            </a:r>
            <a:endParaRPr dirty="0">
              <a:solidFill>
                <a:schemeClr val="tx1"/>
              </a:solidFill>
              <a:latin typeface="Garamond" panose="02020404030301010803" pitchFamily="18" charset="0"/>
            </a:endParaRPr>
          </a:p>
          <a:p>
            <a:pPr marL="228600" lvl="0" indent="-228600" algn="l" rtl="0">
              <a:lnSpc>
                <a:spcPct val="90000"/>
              </a:lnSpc>
              <a:spcBef>
                <a:spcPts val="2200"/>
              </a:spcBef>
              <a:spcAft>
                <a:spcPts val="0"/>
              </a:spcAft>
              <a:buClr>
                <a:schemeClr val="accent2"/>
              </a:buClr>
              <a:buSzPts val="2800"/>
              <a:buChar char="•"/>
            </a:pPr>
            <a:r>
              <a:rPr lang="en-US" dirty="0">
                <a:solidFill>
                  <a:schemeClr val="tx1"/>
                </a:solidFill>
                <a:latin typeface="Garamond" panose="02020404030301010803" pitchFamily="18" charset="0"/>
                <a:ea typeface="Garamond"/>
                <a:cs typeface="Garamond"/>
                <a:sym typeface="Garamond"/>
              </a:rPr>
              <a:t>What are the characteristics of flourishing </a:t>
            </a:r>
            <a:r>
              <a:rPr lang="en-US" b="1" dirty="0">
                <a:solidFill>
                  <a:schemeClr val="tx1"/>
                </a:solidFill>
                <a:latin typeface="Garamond" panose="02020404030301010803" pitchFamily="18" charset="0"/>
                <a:ea typeface="Garamond"/>
                <a:cs typeface="Garamond"/>
                <a:sym typeface="Garamond"/>
              </a:rPr>
              <a:t>human ecosystems</a:t>
            </a:r>
            <a:r>
              <a:rPr lang="en-US" dirty="0">
                <a:solidFill>
                  <a:schemeClr val="tx1"/>
                </a:solidFill>
                <a:latin typeface="Garamond" panose="02020404030301010803" pitchFamily="18" charset="0"/>
                <a:ea typeface="Garamond"/>
                <a:cs typeface="Garamond"/>
                <a:sym typeface="Garamond"/>
              </a:rPr>
              <a:t>?</a:t>
            </a:r>
            <a:endParaRPr dirty="0">
              <a:solidFill>
                <a:schemeClr val="tx1"/>
              </a:solidFill>
              <a:latin typeface="Garamond" panose="02020404030301010803" pitchFamily="18" charset="0"/>
            </a:endParaRPr>
          </a:p>
          <a:p>
            <a:pPr marL="228600" lvl="0" indent="-228600" algn="l" rtl="0">
              <a:lnSpc>
                <a:spcPct val="90000"/>
              </a:lnSpc>
              <a:spcBef>
                <a:spcPts val="2200"/>
              </a:spcBef>
              <a:spcAft>
                <a:spcPts val="0"/>
              </a:spcAft>
              <a:buClr>
                <a:schemeClr val="accent2"/>
              </a:buClr>
              <a:buSzPts val="2800"/>
              <a:buChar char="•"/>
            </a:pPr>
            <a:r>
              <a:rPr lang="en-US" dirty="0">
                <a:solidFill>
                  <a:schemeClr val="tx1"/>
                </a:solidFill>
                <a:latin typeface="Garamond" panose="02020404030301010803" pitchFamily="18" charset="0"/>
                <a:ea typeface="Garamond"/>
                <a:cs typeface="Garamond"/>
                <a:sym typeface="Garamond"/>
              </a:rPr>
              <a:t>How do humans influence the flourishing of </a:t>
            </a:r>
            <a:r>
              <a:rPr lang="en-US" b="1" dirty="0">
                <a:solidFill>
                  <a:schemeClr val="tx1"/>
                </a:solidFill>
                <a:latin typeface="Garamond" panose="02020404030301010803" pitchFamily="18" charset="0"/>
                <a:ea typeface="Garamond"/>
                <a:cs typeface="Garamond"/>
                <a:sym typeface="Garamond"/>
              </a:rPr>
              <a:t>human ecosystems</a:t>
            </a:r>
            <a:r>
              <a:rPr lang="en-US" dirty="0">
                <a:solidFill>
                  <a:schemeClr val="tx1"/>
                </a:solidFill>
                <a:latin typeface="Garamond" panose="02020404030301010803" pitchFamily="18" charset="0"/>
                <a:ea typeface="Garamond"/>
                <a:cs typeface="Garamond"/>
                <a:sym typeface="Garamond"/>
              </a:rPr>
              <a:t>?</a:t>
            </a:r>
            <a:endParaRPr dirty="0">
              <a:solidFill>
                <a:schemeClr val="tx1"/>
              </a:solidFill>
              <a:latin typeface="Garamond" panose="02020404030301010803"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43A63-6F84-4167-B887-69457BF21743}"/>
              </a:ext>
            </a:extLst>
          </p:cNvPr>
          <p:cNvSpPr>
            <a:spLocks noGrp="1"/>
          </p:cNvSpPr>
          <p:nvPr>
            <p:ph type="title"/>
          </p:nvPr>
        </p:nvSpPr>
        <p:spPr>
          <a:xfrm>
            <a:off x="838200" y="365125"/>
            <a:ext cx="11353800" cy="1325563"/>
          </a:xfrm>
        </p:spPr>
        <p:txBody>
          <a:bodyPr>
            <a:normAutofit/>
          </a:bodyPr>
          <a:lstStyle/>
          <a:p>
            <a:r>
              <a:rPr lang="en-US" dirty="0">
                <a:latin typeface="Garamond" panose="02020404030301010803" pitchFamily="18" charset="0"/>
              </a:rPr>
              <a:t>Poison Dart Frog</a:t>
            </a:r>
          </a:p>
        </p:txBody>
      </p:sp>
      <p:sp>
        <p:nvSpPr>
          <p:cNvPr id="3" name="Content Placeholder 2">
            <a:extLst>
              <a:ext uri="{FF2B5EF4-FFF2-40B4-BE49-F238E27FC236}">
                <a16:creationId xmlns:a16="http://schemas.microsoft.com/office/drawing/2014/main" id="{39165EEA-CDD2-473E-A809-1CDA211FE5A1}"/>
              </a:ext>
            </a:extLst>
          </p:cNvPr>
          <p:cNvSpPr>
            <a:spLocks noGrp="1"/>
          </p:cNvSpPr>
          <p:nvPr>
            <p:ph idx="1"/>
          </p:nvPr>
        </p:nvSpPr>
        <p:spPr>
          <a:xfrm>
            <a:off x="838200" y="1825625"/>
            <a:ext cx="3129366" cy="4351338"/>
          </a:xfrm>
        </p:spPr>
        <p:txBody>
          <a:bodyPr anchor="ctr">
            <a:normAutofit/>
          </a:bodyPr>
          <a:lstStyle/>
          <a:p>
            <a:pPr marL="0" indent="0" algn="ctr">
              <a:buClr>
                <a:schemeClr val="accent2"/>
              </a:buClr>
              <a:buNone/>
            </a:pPr>
            <a:r>
              <a:rPr lang="en-US" sz="3600" dirty="0">
                <a:solidFill>
                  <a:srgbClr val="597F77"/>
                </a:solidFill>
                <a:latin typeface="Garamond" panose="02020404030301010803" pitchFamily="18" charset="0"/>
              </a:rPr>
              <a:t>What does a poison dart frog need to flourish?</a:t>
            </a:r>
          </a:p>
        </p:txBody>
      </p:sp>
      <p:pic>
        <p:nvPicPr>
          <p:cNvPr id="6" name="Picture 5">
            <a:extLst>
              <a:ext uri="{FF2B5EF4-FFF2-40B4-BE49-F238E27FC236}">
                <a16:creationId xmlns:a16="http://schemas.microsoft.com/office/drawing/2014/main" id="{0206EB74-7A21-4CFF-B6A2-50632C82F942}"/>
              </a:ext>
            </a:extLst>
          </p:cNvPr>
          <p:cNvPicPr>
            <a:picLocks noChangeAspect="1"/>
          </p:cNvPicPr>
          <p:nvPr/>
        </p:nvPicPr>
        <p:blipFill>
          <a:blip r:embed="rId3"/>
          <a:stretch>
            <a:fillRect/>
          </a:stretch>
        </p:blipFill>
        <p:spPr>
          <a:xfrm>
            <a:off x="4970758" y="2139573"/>
            <a:ext cx="6383042" cy="3723441"/>
          </a:xfrm>
          <a:prstGeom prst="rect">
            <a:avLst/>
          </a:prstGeom>
          <a:ln>
            <a:noFill/>
          </a:ln>
          <a:effectLst>
            <a:softEdge rad="112500"/>
          </a:effectLst>
        </p:spPr>
      </p:pic>
    </p:spTree>
    <p:extLst>
      <p:ext uri="{BB962C8B-B14F-4D97-AF65-F5344CB8AC3E}">
        <p14:creationId xmlns:p14="http://schemas.microsoft.com/office/powerpoint/2010/main" val="2714383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43A63-6F84-4167-B887-69457BF21743}"/>
              </a:ext>
            </a:extLst>
          </p:cNvPr>
          <p:cNvSpPr>
            <a:spLocks noGrp="1"/>
          </p:cNvSpPr>
          <p:nvPr>
            <p:ph type="title"/>
          </p:nvPr>
        </p:nvSpPr>
        <p:spPr>
          <a:xfrm>
            <a:off x="838200" y="365125"/>
            <a:ext cx="11353800" cy="1325563"/>
          </a:xfrm>
        </p:spPr>
        <p:txBody>
          <a:bodyPr>
            <a:normAutofit/>
          </a:bodyPr>
          <a:lstStyle/>
          <a:p>
            <a:r>
              <a:rPr lang="en-US" dirty="0">
                <a:latin typeface="Garamond" panose="02020404030301010803" pitchFamily="18" charset="0"/>
              </a:rPr>
              <a:t>Poison Dart Frog</a:t>
            </a:r>
          </a:p>
        </p:txBody>
      </p:sp>
      <p:sp>
        <p:nvSpPr>
          <p:cNvPr id="3" name="Content Placeholder 2">
            <a:extLst>
              <a:ext uri="{FF2B5EF4-FFF2-40B4-BE49-F238E27FC236}">
                <a16:creationId xmlns:a16="http://schemas.microsoft.com/office/drawing/2014/main" id="{39165EEA-CDD2-473E-A809-1CDA211FE5A1}"/>
              </a:ext>
            </a:extLst>
          </p:cNvPr>
          <p:cNvSpPr>
            <a:spLocks noGrp="1"/>
          </p:cNvSpPr>
          <p:nvPr>
            <p:ph idx="1"/>
          </p:nvPr>
        </p:nvSpPr>
        <p:spPr>
          <a:xfrm>
            <a:off x="7377193" y="1825625"/>
            <a:ext cx="4332906" cy="4351338"/>
          </a:xfrm>
        </p:spPr>
        <p:txBody>
          <a:bodyPr anchor="t">
            <a:normAutofit fontScale="77500" lnSpcReduction="20000"/>
          </a:bodyPr>
          <a:lstStyle/>
          <a:p>
            <a:pPr>
              <a:buClr>
                <a:schemeClr val="accent2"/>
              </a:buClr>
            </a:pPr>
            <a:r>
              <a:rPr lang="en-US" sz="3600" dirty="0">
                <a:solidFill>
                  <a:srgbClr val="597F77"/>
                </a:solidFill>
                <a:latin typeface="Garamond" panose="02020404030301010803" pitchFamily="18" charset="0"/>
              </a:rPr>
              <a:t>Territory/habitat</a:t>
            </a:r>
          </a:p>
          <a:p>
            <a:pPr>
              <a:buClr>
                <a:schemeClr val="accent2"/>
              </a:buClr>
            </a:pPr>
            <a:r>
              <a:rPr lang="en-US" sz="3600" dirty="0">
                <a:solidFill>
                  <a:srgbClr val="597F77"/>
                </a:solidFill>
                <a:latin typeface="Garamond" panose="02020404030301010803" pitchFamily="18" charset="0"/>
              </a:rPr>
              <a:t>Place to deposit eggs</a:t>
            </a:r>
          </a:p>
          <a:p>
            <a:pPr>
              <a:buClr>
                <a:schemeClr val="accent2"/>
              </a:buClr>
            </a:pPr>
            <a:r>
              <a:rPr lang="en-US" sz="3600" dirty="0">
                <a:solidFill>
                  <a:srgbClr val="597F77"/>
                </a:solidFill>
                <a:latin typeface="Garamond" panose="02020404030301010803" pitchFamily="18" charset="0"/>
              </a:rPr>
              <a:t>Water/humid environment</a:t>
            </a:r>
          </a:p>
          <a:p>
            <a:pPr>
              <a:buClr>
                <a:schemeClr val="accent2"/>
              </a:buClr>
            </a:pPr>
            <a:r>
              <a:rPr lang="en-US" sz="3600" dirty="0">
                <a:solidFill>
                  <a:srgbClr val="597F77"/>
                </a:solidFill>
                <a:latin typeface="Garamond" panose="02020404030301010803" pitchFamily="18" charset="0"/>
              </a:rPr>
              <a:t>Oxygen</a:t>
            </a:r>
          </a:p>
          <a:p>
            <a:pPr>
              <a:buClr>
                <a:schemeClr val="accent2"/>
              </a:buClr>
            </a:pPr>
            <a:r>
              <a:rPr lang="en-US" sz="3600" dirty="0">
                <a:solidFill>
                  <a:srgbClr val="597F77"/>
                </a:solidFill>
                <a:latin typeface="Garamond" panose="02020404030301010803" pitchFamily="18" charset="0"/>
              </a:rPr>
              <a:t>Food: ants, centipedes, mites</a:t>
            </a:r>
          </a:p>
          <a:p>
            <a:pPr>
              <a:buClr>
                <a:schemeClr val="accent2"/>
              </a:buClr>
            </a:pPr>
            <a:r>
              <a:rPr lang="en-US" sz="3600" dirty="0">
                <a:solidFill>
                  <a:srgbClr val="597F77"/>
                </a:solidFill>
                <a:latin typeface="Garamond" panose="02020404030301010803" pitchFamily="18" charset="0"/>
              </a:rPr>
              <a:t>Toxins from food</a:t>
            </a:r>
          </a:p>
          <a:p>
            <a:pPr>
              <a:buClr>
                <a:schemeClr val="accent2"/>
              </a:buClr>
            </a:pPr>
            <a:r>
              <a:rPr lang="en-US" sz="3600" dirty="0">
                <a:solidFill>
                  <a:srgbClr val="597F77"/>
                </a:solidFill>
                <a:latin typeface="Garamond" panose="02020404030301010803" pitchFamily="18" charset="0"/>
              </a:rPr>
              <a:t>Male and female frogs</a:t>
            </a:r>
          </a:p>
          <a:p>
            <a:pPr>
              <a:buClr>
                <a:schemeClr val="accent2"/>
              </a:buClr>
            </a:pPr>
            <a:endParaRPr lang="en-US" sz="3600" dirty="0">
              <a:solidFill>
                <a:srgbClr val="597F77"/>
              </a:solidFill>
              <a:latin typeface="Garamond" panose="02020404030301010803" pitchFamily="18" charset="0"/>
            </a:endParaRPr>
          </a:p>
          <a:p>
            <a:pPr>
              <a:buClr>
                <a:schemeClr val="accent2"/>
              </a:buClr>
            </a:pPr>
            <a:endParaRPr lang="en-US" sz="3600" dirty="0">
              <a:solidFill>
                <a:srgbClr val="597F77"/>
              </a:solidFill>
              <a:latin typeface="Garamond" panose="02020404030301010803" pitchFamily="18" charset="0"/>
            </a:endParaRPr>
          </a:p>
        </p:txBody>
      </p:sp>
      <p:pic>
        <p:nvPicPr>
          <p:cNvPr id="6" name="Picture 5">
            <a:extLst>
              <a:ext uri="{FF2B5EF4-FFF2-40B4-BE49-F238E27FC236}">
                <a16:creationId xmlns:a16="http://schemas.microsoft.com/office/drawing/2014/main" id="{0206EB74-7A21-4CFF-B6A2-50632C82F942}"/>
              </a:ext>
            </a:extLst>
          </p:cNvPr>
          <p:cNvPicPr>
            <a:picLocks noChangeAspect="1"/>
          </p:cNvPicPr>
          <p:nvPr/>
        </p:nvPicPr>
        <p:blipFill>
          <a:blip r:embed="rId3"/>
          <a:stretch>
            <a:fillRect/>
          </a:stretch>
        </p:blipFill>
        <p:spPr>
          <a:xfrm>
            <a:off x="481901" y="2139573"/>
            <a:ext cx="6383042" cy="3723441"/>
          </a:xfrm>
          <a:prstGeom prst="rect">
            <a:avLst/>
          </a:prstGeom>
          <a:ln>
            <a:noFill/>
          </a:ln>
          <a:effectLst>
            <a:softEdge rad="112500"/>
          </a:effectLst>
        </p:spPr>
      </p:pic>
    </p:spTree>
    <p:extLst>
      <p:ext uri="{BB962C8B-B14F-4D97-AF65-F5344CB8AC3E}">
        <p14:creationId xmlns:p14="http://schemas.microsoft.com/office/powerpoint/2010/main" val="1928180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
          <p:cNvSpPr txBox="1">
            <a:spLocks noGrp="1"/>
          </p:cNvSpPr>
          <p:nvPr>
            <p:ph type="title"/>
          </p:nvPr>
        </p:nvSpPr>
        <p:spPr>
          <a:xfrm>
            <a:off x="1562100" y="2731179"/>
            <a:ext cx="10064750" cy="100748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7F77"/>
              </a:buClr>
              <a:buSzPts val="6000"/>
              <a:buFont typeface="Garamond"/>
              <a:buNone/>
            </a:pPr>
            <a:r>
              <a:rPr lang="en-US" dirty="0">
                <a:latin typeface="Garamond"/>
                <a:ea typeface="Garamond"/>
                <a:cs typeface="Garamond"/>
                <a:sym typeface="Garamond"/>
              </a:rPr>
              <a:t>What are different types of ecosystems?</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7F77"/>
              </a:buClr>
              <a:buSzPts val="4400"/>
              <a:buFont typeface="Garamond"/>
              <a:buNone/>
            </a:pPr>
            <a:r>
              <a:rPr lang="en-US">
                <a:latin typeface="Garamond"/>
                <a:ea typeface="Garamond"/>
                <a:cs typeface="Garamond"/>
                <a:sym typeface="Garamond"/>
              </a:rPr>
              <a:t>Ecosystems</a:t>
            </a:r>
            <a:endParaRPr/>
          </a:p>
        </p:txBody>
      </p:sp>
      <p:sp>
        <p:nvSpPr>
          <p:cNvPr id="145" name="Google Shape;145;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2"/>
              </a:buClr>
              <a:buSzPts val="2800"/>
              <a:buChar char="•"/>
            </a:pPr>
            <a:r>
              <a:rPr lang="en-US" b="1" dirty="0">
                <a:solidFill>
                  <a:schemeClr val="tx1"/>
                </a:solidFill>
                <a:latin typeface="Garamond"/>
                <a:ea typeface="Garamond"/>
                <a:cs typeface="Garamond"/>
                <a:sym typeface="Garamond"/>
              </a:rPr>
              <a:t>Forest: </a:t>
            </a:r>
            <a:r>
              <a:rPr lang="en-US" dirty="0">
                <a:solidFill>
                  <a:schemeClr val="tx1"/>
                </a:solidFill>
                <a:latin typeface="Garamond"/>
                <a:ea typeface="Garamond"/>
                <a:cs typeface="Garamond"/>
                <a:sym typeface="Garamond"/>
              </a:rPr>
              <a:t>Tropical Rainforest, Coniferous forest</a:t>
            </a:r>
            <a:endParaRPr dirty="0">
              <a:solidFill>
                <a:schemeClr val="tx1"/>
              </a:solidFill>
            </a:endParaRPr>
          </a:p>
          <a:p>
            <a:pPr marL="228600" lvl="0" indent="-228600" algn="l" rtl="0">
              <a:lnSpc>
                <a:spcPct val="90000"/>
              </a:lnSpc>
              <a:spcBef>
                <a:spcPts val="2200"/>
              </a:spcBef>
              <a:spcAft>
                <a:spcPts val="0"/>
              </a:spcAft>
              <a:buClr>
                <a:schemeClr val="accent2"/>
              </a:buClr>
              <a:buSzPts val="2800"/>
              <a:buChar char="•"/>
            </a:pPr>
            <a:r>
              <a:rPr lang="en-US" b="1" dirty="0">
                <a:solidFill>
                  <a:schemeClr val="tx1"/>
                </a:solidFill>
                <a:latin typeface="Garamond"/>
                <a:ea typeface="Garamond"/>
                <a:cs typeface="Garamond"/>
                <a:sym typeface="Garamond"/>
              </a:rPr>
              <a:t>Grassland: </a:t>
            </a:r>
            <a:r>
              <a:rPr lang="en-US" dirty="0">
                <a:solidFill>
                  <a:schemeClr val="tx1"/>
                </a:solidFill>
                <a:latin typeface="Garamond"/>
                <a:ea typeface="Garamond"/>
                <a:cs typeface="Garamond"/>
                <a:sym typeface="Garamond"/>
              </a:rPr>
              <a:t>Prairies, Savannahs</a:t>
            </a:r>
            <a:endParaRPr dirty="0">
              <a:solidFill>
                <a:schemeClr val="tx1"/>
              </a:solidFill>
            </a:endParaRPr>
          </a:p>
          <a:p>
            <a:pPr marL="228600" lvl="0" indent="-228600" algn="l" rtl="0">
              <a:lnSpc>
                <a:spcPct val="90000"/>
              </a:lnSpc>
              <a:spcBef>
                <a:spcPts val="2200"/>
              </a:spcBef>
              <a:spcAft>
                <a:spcPts val="0"/>
              </a:spcAft>
              <a:buClr>
                <a:schemeClr val="accent2"/>
              </a:buClr>
              <a:buSzPts val="2800"/>
              <a:buChar char="•"/>
            </a:pPr>
            <a:r>
              <a:rPr lang="en-US" b="1" dirty="0">
                <a:solidFill>
                  <a:schemeClr val="tx1"/>
                </a:solidFill>
                <a:latin typeface="Garamond"/>
                <a:ea typeface="Garamond"/>
                <a:cs typeface="Garamond"/>
                <a:sym typeface="Garamond"/>
              </a:rPr>
              <a:t>Deserts:</a:t>
            </a:r>
            <a:r>
              <a:rPr lang="en-US" dirty="0">
                <a:solidFill>
                  <a:schemeClr val="tx1"/>
                </a:solidFill>
                <a:latin typeface="Garamond"/>
                <a:ea typeface="Garamond"/>
                <a:cs typeface="Garamond"/>
                <a:sym typeface="Garamond"/>
              </a:rPr>
              <a:t> Hot, Cold</a:t>
            </a:r>
            <a:endParaRPr dirty="0">
              <a:solidFill>
                <a:schemeClr val="tx1"/>
              </a:solidFill>
            </a:endParaRPr>
          </a:p>
          <a:p>
            <a:pPr marL="228600" lvl="0" indent="-228600" algn="l" rtl="0">
              <a:lnSpc>
                <a:spcPct val="90000"/>
              </a:lnSpc>
              <a:spcBef>
                <a:spcPts val="2200"/>
              </a:spcBef>
              <a:spcAft>
                <a:spcPts val="0"/>
              </a:spcAft>
              <a:buClr>
                <a:schemeClr val="accent2"/>
              </a:buClr>
              <a:buSzPts val="2800"/>
              <a:buChar char="•"/>
            </a:pPr>
            <a:r>
              <a:rPr lang="en-US" b="1" dirty="0">
                <a:solidFill>
                  <a:schemeClr val="tx1"/>
                </a:solidFill>
                <a:latin typeface="Garamond"/>
                <a:ea typeface="Garamond"/>
                <a:cs typeface="Garamond"/>
                <a:sym typeface="Garamond"/>
              </a:rPr>
              <a:t>Tundra:</a:t>
            </a:r>
            <a:r>
              <a:rPr lang="en-US" dirty="0">
                <a:solidFill>
                  <a:schemeClr val="tx1"/>
                </a:solidFill>
                <a:latin typeface="Garamond"/>
                <a:ea typeface="Garamond"/>
                <a:cs typeface="Garamond"/>
                <a:sym typeface="Garamond"/>
              </a:rPr>
              <a:t> Arctic, Alpine</a:t>
            </a:r>
            <a:endParaRPr dirty="0">
              <a:solidFill>
                <a:schemeClr val="tx1"/>
              </a:solidFill>
            </a:endParaRPr>
          </a:p>
          <a:p>
            <a:pPr marL="228600" lvl="0" indent="-228600" algn="l" rtl="0">
              <a:lnSpc>
                <a:spcPct val="90000"/>
              </a:lnSpc>
              <a:spcBef>
                <a:spcPts val="2200"/>
              </a:spcBef>
              <a:spcAft>
                <a:spcPts val="0"/>
              </a:spcAft>
              <a:buClr>
                <a:schemeClr val="accent2"/>
              </a:buClr>
              <a:buSzPts val="2800"/>
              <a:buChar char="•"/>
            </a:pPr>
            <a:r>
              <a:rPr lang="en-US" b="1" dirty="0">
                <a:solidFill>
                  <a:schemeClr val="tx1"/>
                </a:solidFill>
                <a:latin typeface="Garamond"/>
                <a:ea typeface="Garamond"/>
                <a:cs typeface="Garamond"/>
                <a:sym typeface="Garamond"/>
              </a:rPr>
              <a:t>Freshwater:</a:t>
            </a:r>
            <a:r>
              <a:rPr lang="en-US" dirty="0">
                <a:solidFill>
                  <a:schemeClr val="tx1"/>
                </a:solidFill>
                <a:latin typeface="Garamond"/>
                <a:ea typeface="Garamond"/>
                <a:cs typeface="Garamond"/>
                <a:sym typeface="Garamond"/>
              </a:rPr>
              <a:t> Wetland, Stream, Lake</a:t>
            </a:r>
            <a:endParaRPr dirty="0">
              <a:solidFill>
                <a:schemeClr val="tx1"/>
              </a:solidFill>
            </a:endParaRPr>
          </a:p>
          <a:p>
            <a:pPr marL="228600" lvl="0" indent="-228600" algn="l" rtl="0">
              <a:lnSpc>
                <a:spcPct val="90000"/>
              </a:lnSpc>
              <a:spcBef>
                <a:spcPts val="2200"/>
              </a:spcBef>
              <a:spcAft>
                <a:spcPts val="0"/>
              </a:spcAft>
              <a:buClr>
                <a:schemeClr val="accent2"/>
              </a:buClr>
              <a:buSzPts val="2800"/>
              <a:buChar char="•"/>
            </a:pPr>
            <a:r>
              <a:rPr lang="en-US" b="1" dirty="0">
                <a:solidFill>
                  <a:schemeClr val="tx1"/>
                </a:solidFill>
                <a:latin typeface="Garamond"/>
                <a:ea typeface="Garamond"/>
                <a:cs typeface="Garamond"/>
                <a:sym typeface="Garamond"/>
              </a:rPr>
              <a:t>Marine:</a:t>
            </a:r>
            <a:r>
              <a:rPr lang="en-US" dirty="0">
                <a:solidFill>
                  <a:schemeClr val="tx1"/>
                </a:solidFill>
                <a:latin typeface="Garamond"/>
                <a:ea typeface="Garamond"/>
                <a:cs typeface="Garamond"/>
                <a:sym typeface="Garamond"/>
              </a:rPr>
              <a:t> Coral Reef, Estuary, Ocean</a:t>
            </a:r>
            <a:endParaRPr dirty="0">
              <a:solidFill>
                <a:schemeClr val="tx1"/>
              </a:solidFill>
            </a:endParaRPr>
          </a:p>
          <a:p>
            <a:pPr marL="228600" lvl="0" indent="-50800" algn="l" rtl="0">
              <a:lnSpc>
                <a:spcPct val="90000"/>
              </a:lnSpc>
              <a:spcBef>
                <a:spcPts val="2200"/>
              </a:spcBef>
              <a:spcAft>
                <a:spcPts val="0"/>
              </a:spcAft>
              <a:buClr>
                <a:srgbClr val="001340"/>
              </a:buClr>
              <a:buSzPts val="2800"/>
              <a:buNone/>
            </a:pPr>
            <a:endParaRPr dirty="0"/>
          </a:p>
        </p:txBody>
      </p:sp>
      <p:pic>
        <p:nvPicPr>
          <p:cNvPr id="146" name="Google Shape;146;p4"/>
          <p:cNvPicPr preferRelativeResize="0"/>
          <p:nvPr/>
        </p:nvPicPr>
        <p:blipFill rotWithShape="1">
          <a:blip r:embed="rId3">
            <a:alphaModFix/>
          </a:blip>
          <a:srcRect/>
          <a:stretch/>
        </p:blipFill>
        <p:spPr>
          <a:xfrm>
            <a:off x="9671334" y="973988"/>
            <a:ext cx="2108485" cy="3161137"/>
          </a:xfrm>
          <a:prstGeom prst="rect">
            <a:avLst/>
          </a:prstGeom>
          <a:ln>
            <a:noFill/>
          </a:ln>
          <a:effectLst>
            <a:softEdge rad="112500"/>
          </a:effectLst>
        </p:spPr>
      </p:pic>
      <p:pic>
        <p:nvPicPr>
          <p:cNvPr id="147" name="Google Shape;147;p4"/>
          <p:cNvPicPr preferRelativeResize="0"/>
          <p:nvPr/>
        </p:nvPicPr>
        <p:blipFill rotWithShape="1">
          <a:blip r:embed="rId4">
            <a:alphaModFix/>
          </a:blip>
          <a:srcRect t="8144" r="5844"/>
          <a:stretch/>
        </p:blipFill>
        <p:spPr>
          <a:xfrm>
            <a:off x="8709954" y="4117657"/>
            <a:ext cx="3373737" cy="2194243"/>
          </a:xfrm>
          <a:prstGeom prst="rect">
            <a:avLst/>
          </a:prstGeom>
          <a:ln>
            <a:noFill/>
          </a:ln>
          <a:effectLst>
            <a:softEdge rad="112500"/>
          </a:effectLst>
        </p:spPr>
      </p:pic>
      <p:pic>
        <p:nvPicPr>
          <p:cNvPr id="148" name="Google Shape;148;p4"/>
          <p:cNvPicPr preferRelativeResize="0"/>
          <p:nvPr/>
        </p:nvPicPr>
        <p:blipFill rotWithShape="1">
          <a:blip r:embed="rId5">
            <a:alphaModFix/>
          </a:blip>
          <a:srcRect t="14100" r="13024"/>
          <a:stretch/>
        </p:blipFill>
        <p:spPr>
          <a:xfrm>
            <a:off x="6096000" y="2266791"/>
            <a:ext cx="3530314" cy="2324418"/>
          </a:xfrm>
          <a:prstGeom prst="rect">
            <a:avLst/>
          </a:prstGeom>
          <a:ln>
            <a:noFill/>
          </a:ln>
          <a:effectLst>
            <a:softEdge rad="112500"/>
          </a:effectLst>
        </p:spPr>
      </p:pic>
      <p:pic>
        <p:nvPicPr>
          <p:cNvPr id="149" name="Google Shape;149;p4"/>
          <p:cNvPicPr preferRelativeResize="0"/>
          <p:nvPr/>
        </p:nvPicPr>
        <p:blipFill rotWithShape="1">
          <a:blip r:embed="rId6">
            <a:alphaModFix/>
          </a:blip>
          <a:srcRect t="11980" b="17875"/>
          <a:stretch/>
        </p:blipFill>
        <p:spPr>
          <a:xfrm>
            <a:off x="6429886" y="4506040"/>
            <a:ext cx="2208948" cy="2324418"/>
          </a:xfrm>
          <a:prstGeom prst="rect">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97F77"/>
              </a:buClr>
              <a:buSzPts val="3200"/>
              <a:buFont typeface="Times"/>
              <a:buNone/>
            </a:pPr>
            <a:endParaRPr/>
          </a:p>
        </p:txBody>
      </p:sp>
      <p:sp>
        <p:nvSpPr>
          <p:cNvPr id="156" name="Google Shape;156;p5"/>
          <p:cNvSpPr txBox="1">
            <a:spLocks noGrp="1"/>
          </p:cNvSpPr>
          <p:nvPr>
            <p:ph type="body" idx="1"/>
          </p:nvPr>
        </p:nvSpPr>
        <p:spPr>
          <a:xfrm>
            <a:off x="8675700" y="272300"/>
            <a:ext cx="3516300" cy="6433200"/>
          </a:xfrm>
          <a:prstGeom prst="rect">
            <a:avLst/>
          </a:prstGeom>
          <a:noFill/>
          <a:ln>
            <a:noFill/>
          </a:ln>
        </p:spPr>
        <p:txBody>
          <a:bodyPr spcFirstLastPara="1" wrap="square" lIns="91425" tIns="45700" rIns="91425" bIns="45700" anchor="t" anchorCtr="0">
            <a:normAutofit fontScale="85000" lnSpcReduction="20000"/>
          </a:bodyPr>
          <a:lstStyle/>
          <a:p>
            <a:pPr marL="228600" lvl="0" indent="-198120" algn="l" rtl="0">
              <a:lnSpc>
                <a:spcPct val="90000"/>
              </a:lnSpc>
              <a:spcBef>
                <a:spcPts val="0"/>
              </a:spcBef>
              <a:spcAft>
                <a:spcPts val="0"/>
              </a:spcAft>
              <a:buClr>
                <a:schemeClr val="accent2"/>
              </a:buClr>
              <a:buSzPct val="100000"/>
              <a:buChar char="•"/>
            </a:pPr>
            <a:r>
              <a:rPr lang="en-US" dirty="0">
                <a:solidFill>
                  <a:schemeClr val="tx1"/>
                </a:solidFill>
                <a:latin typeface="Garamond" panose="02020404030301010803" pitchFamily="18" charset="0"/>
                <a:ea typeface="Garamond"/>
                <a:cs typeface="Garamond"/>
                <a:sym typeface="Garamond"/>
              </a:rPr>
              <a:t>What type of ecosystem is this?</a:t>
            </a:r>
            <a:endParaRPr dirty="0">
              <a:solidFill>
                <a:schemeClr val="tx1"/>
              </a:solidFill>
              <a:latin typeface="Garamond" panose="02020404030301010803" pitchFamily="18" charset="0"/>
            </a:endParaRPr>
          </a:p>
          <a:p>
            <a:pPr marL="228600" lvl="0" indent="-198120" algn="l" rtl="0">
              <a:lnSpc>
                <a:spcPct val="90000"/>
              </a:lnSpc>
              <a:spcBef>
                <a:spcPts val="2200"/>
              </a:spcBef>
              <a:spcAft>
                <a:spcPts val="0"/>
              </a:spcAft>
              <a:buClr>
                <a:schemeClr val="accent2"/>
              </a:buClr>
              <a:buSzPct val="100000"/>
              <a:buChar char="•"/>
            </a:pPr>
            <a:r>
              <a:rPr lang="en-US" dirty="0">
                <a:solidFill>
                  <a:schemeClr val="tx1"/>
                </a:solidFill>
                <a:latin typeface="Garamond" panose="02020404030301010803" pitchFamily="18" charset="0"/>
                <a:ea typeface="Garamond"/>
                <a:cs typeface="Garamond"/>
                <a:sym typeface="Garamond"/>
              </a:rPr>
              <a:t>What are the various living/non-living entities? Imagine the animals that live in this ecosystem that you might not see in this image.</a:t>
            </a:r>
            <a:endParaRPr dirty="0">
              <a:solidFill>
                <a:schemeClr val="tx1"/>
              </a:solidFill>
              <a:latin typeface="Garamond" panose="02020404030301010803" pitchFamily="18" charset="0"/>
            </a:endParaRPr>
          </a:p>
          <a:p>
            <a:pPr marL="228600" lvl="0" indent="-198120" algn="l" rtl="0">
              <a:lnSpc>
                <a:spcPct val="90000"/>
              </a:lnSpc>
              <a:spcBef>
                <a:spcPts val="2200"/>
              </a:spcBef>
              <a:spcAft>
                <a:spcPts val="0"/>
              </a:spcAft>
              <a:buClr>
                <a:schemeClr val="accent2"/>
              </a:buClr>
              <a:buSzPct val="100000"/>
              <a:buChar char="•"/>
            </a:pPr>
            <a:r>
              <a:rPr lang="en-US" dirty="0">
                <a:solidFill>
                  <a:schemeClr val="tx1"/>
                </a:solidFill>
                <a:latin typeface="Garamond" panose="02020404030301010803" pitchFamily="18" charset="0"/>
                <a:ea typeface="Garamond"/>
                <a:cs typeface="Garamond"/>
                <a:sym typeface="Garamond"/>
              </a:rPr>
              <a:t>Why is each important? What does each contribute?</a:t>
            </a:r>
            <a:endParaRPr dirty="0">
              <a:solidFill>
                <a:schemeClr val="tx1"/>
              </a:solidFill>
              <a:latin typeface="Garamond" panose="02020404030301010803" pitchFamily="18" charset="0"/>
            </a:endParaRPr>
          </a:p>
          <a:p>
            <a:pPr marL="228600" lvl="0" indent="-198120" algn="l" rtl="0">
              <a:lnSpc>
                <a:spcPct val="90000"/>
              </a:lnSpc>
              <a:spcBef>
                <a:spcPts val="2200"/>
              </a:spcBef>
              <a:spcAft>
                <a:spcPts val="0"/>
              </a:spcAft>
              <a:buClr>
                <a:schemeClr val="accent2"/>
              </a:buClr>
              <a:buSzPct val="100000"/>
              <a:buChar char="•"/>
            </a:pPr>
            <a:r>
              <a:rPr lang="en-US" dirty="0">
                <a:solidFill>
                  <a:schemeClr val="tx1"/>
                </a:solidFill>
                <a:latin typeface="Garamond" panose="02020404030301010803" pitchFamily="18" charset="0"/>
                <a:ea typeface="Garamond"/>
                <a:cs typeface="Garamond"/>
                <a:sym typeface="Garamond"/>
              </a:rPr>
              <a:t>How are they interconnected? </a:t>
            </a:r>
            <a:endParaRPr dirty="0">
              <a:solidFill>
                <a:schemeClr val="tx1"/>
              </a:solidFill>
              <a:latin typeface="Garamond" panose="02020404030301010803" pitchFamily="18" charset="0"/>
            </a:endParaRPr>
          </a:p>
          <a:p>
            <a:pPr marL="228600" lvl="0" indent="-198120" algn="l" rtl="0">
              <a:lnSpc>
                <a:spcPct val="90000"/>
              </a:lnSpc>
              <a:spcBef>
                <a:spcPts val="2200"/>
              </a:spcBef>
              <a:spcAft>
                <a:spcPts val="0"/>
              </a:spcAft>
              <a:buClr>
                <a:schemeClr val="accent2"/>
              </a:buClr>
              <a:buSzPct val="100000"/>
              <a:buChar char="•"/>
            </a:pPr>
            <a:r>
              <a:rPr lang="en-US" dirty="0">
                <a:solidFill>
                  <a:schemeClr val="tx1"/>
                </a:solidFill>
                <a:latin typeface="Garamond" panose="02020404030301010803" pitchFamily="18" charset="0"/>
                <a:ea typeface="Garamond"/>
                <a:cs typeface="Garamond"/>
                <a:sym typeface="Garamond"/>
              </a:rPr>
              <a:t>How do you know if this ecosystem is flourishing?</a:t>
            </a:r>
            <a:endParaRPr dirty="0">
              <a:solidFill>
                <a:schemeClr val="tx1"/>
              </a:solidFill>
              <a:latin typeface="Garamond" panose="02020404030301010803" pitchFamily="18" charset="0"/>
            </a:endParaRPr>
          </a:p>
          <a:p>
            <a:pPr marL="228600" lvl="0" indent="-40639" algn="l" rtl="0">
              <a:lnSpc>
                <a:spcPct val="90000"/>
              </a:lnSpc>
              <a:spcBef>
                <a:spcPts val="2200"/>
              </a:spcBef>
              <a:spcAft>
                <a:spcPts val="0"/>
              </a:spcAft>
              <a:buClr>
                <a:srgbClr val="001340"/>
              </a:buClr>
              <a:buSzPct val="100000"/>
              <a:buNone/>
            </a:pPr>
            <a:endParaRPr dirty="0"/>
          </a:p>
        </p:txBody>
      </p:sp>
      <p:sp>
        <p:nvSpPr>
          <p:cNvPr id="157" name="Google Shape;157;p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DB0A9"/>
              </a:buClr>
              <a:buSzPts val="1600"/>
              <a:buNone/>
            </a:pPr>
            <a:endParaRPr/>
          </a:p>
        </p:txBody>
      </p:sp>
      <p:pic>
        <p:nvPicPr>
          <p:cNvPr id="158" name="Google Shape;158;p5" descr="https://lh5.googleusercontent.com/8dPi_JS5SpOhRDMZxEfaHeliK4sr2fgt9D-OxJsZ9M9zVW6x_BYyXKCOcXTIpk232nZKhpBkTAQPavVDXe4tk0_RbidvJTLsh1hypN77hsO6GZ8m9sQkh-RE7BUzEnpAMUkjVzYgm2Y"/>
          <p:cNvPicPr preferRelativeResize="0"/>
          <p:nvPr/>
        </p:nvPicPr>
        <p:blipFill rotWithShape="1">
          <a:blip r:embed="rId3">
            <a:alphaModFix/>
          </a:blip>
          <a:srcRect l="3802" r="1251"/>
          <a:stretch/>
        </p:blipFill>
        <p:spPr>
          <a:xfrm>
            <a:off x="720440" y="272297"/>
            <a:ext cx="7961024" cy="6303879"/>
          </a:xfrm>
          <a:prstGeom prst="rect">
            <a:avLst/>
          </a:prstGeom>
          <a:ln>
            <a:noFill/>
          </a:ln>
          <a:effectLst>
            <a:softEdge rad="112500"/>
          </a:effectLst>
        </p:spPr>
      </p:pic>
    </p:spTree>
  </p:cSld>
  <p:clrMapOvr>
    <a:masterClrMapping/>
  </p:clrMapOvr>
</p:sld>
</file>

<file path=ppt/theme/theme1.xml><?xml version="1.0" encoding="utf-8"?>
<a:theme xmlns:a="http://schemas.openxmlformats.org/drawingml/2006/main" name="Office Theme">
  <a:themeElements>
    <a:clrScheme name="LHD Custom Theme">
      <a:dk1>
        <a:srgbClr val="597F77"/>
      </a:dk1>
      <a:lt1>
        <a:sysClr val="window" lastClr="FFFFFF"/>
      </a:lt1>
      <a:dk2>
        <a:srgbClr val="0C2340"/>
      </a:dk2>
      <a:lt2>
        <a:srgbClr val="D8A89F"/>
      </a:lt2>
      <a:accent1>
        <a:srgbClr val="AE8F40"/>
      </a:accent1>
      <a:accent2>
        <a:srgbClr val="785F50"/>
      </a:accent2>
      <a:accent3>
        <a:srgbClr val="1E589E"/>
      </a:accent3>
      <a:accent4>
        <a:srgbClr val="7FA59D"/>
      </a:accent4>
      <a:accent5>
        <a:srgbClr val="382626"/>
      </a:accent5>
      <a:accent6>
        <a:srgbClr val="E3C2B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147906</TotalTime>
  <Words>5272</Words>
  <Application>Microsoft Office PowerPoint</Application>
  <PresentationFormat>Widescreen</PresentationFormat>
  <Paragraphs>307</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Garamond</vt:lpstr>
      <vt:lpstr>Georgia</vt:lpstr>
      <vt:lpstr>Times</vt:lpstr>
      <vt:lpstr>Times New Roman</vt:lpstr>
      <vt:lpstr>Office Theme</vt:lpstr>
      <vt:lpstr>PowerPoint Presentation</vt:lpstr>
      <vt:lpstr>Pre-Assessment</vt:lpstr>
      <vt:lpstr>Unit Introduction</vt:lpstr>
      <vt:lpstr>Learning Objectives</vt:lpstr>
      <vt:lpstr>Poison Dart Frog</vt:lpstr>
      <vt:lpstr>Poison Dart Frog</vt:lpstr>
      <vt:lpstr>What are different types of ecosystems?</vt:lpstr>
      <vt:lpstr>Ecosystems</vt:lpstr>
      <vt:lpstr>PowerPoint Presentation</vt:lpstr>
      <vt:lpstr>PowerPoint Presentation</vt:lpstr>
      <vt:lpstr>PowerPoint Presentation</vt:lpstr>
      <vt:lpstr>Features of a Flourishing Ecosystem</vt:lpstr>
      <vt:lpstr>Human Interactions with Ecosystems</vt:lpstr>
      <vt:lpstr>Human Interactions with Ecosystems</vt:lpstr>
      <vt:lpstr>Melting of Glaciers</vt:lpstr>
      <vt:lpstr>Human Interactions with Ecosystems</vt:lpstr>
      <vt:lpstr>Asian Carp: An Invasive Species</vt:lpstr>
      <vt:lpstr>Human Interactions with Ecosystems</vt:lpstr>
      <vt:lpstr>Honeysuckle: An Invasive Species</vt:lpstr>
      <vt:lpstr>Bridges, Tunnels, and More</vt:lpstr>
      <vt:lpstr>Generalizations About Human Interactions</vt:lpstr>
      <vt:lpstr>What does a flourishing human ecosystem (community) look like?</vt:lpstr>
      <vt:lpstr>Natural Ecosystems / Human Communities</vt:lpstr>
      <vt:lpstr>Natural Ecosystems / Human Communities</vt:lpstr>
      <vt:lpstr>Human Flourishing</vt:lpstr>
      <vt:lpstr>Upcoming Lesson</vt:lpstr>
      <vt:lpstr>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Human Dignity</dc:title>
  <dc:creator>tara hoover</dc:creator>
  <cp:lastModifiedBy>Christina Leblang</cp:lastModifiedBy>
  <cp:revision>357</cp:revision>
  <dcterms:created xsi:type="dcterms:W3CDTF">2019-03-28T15:18:55Z</dcterms:created>
  <dcterms:modified xsi:type="dcterms:W3CDTF">2021-11-17T18:03:27Z</dcterms:modified>
</cp:coreProperties>
</file>