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3" r:id="rId5"/>
    <p:sldMasterId id="2147483733" r:id="rId6"/>
    <p:sldMasterId id="2147483735" r:id="rId7"/>
    <p:sldMasterId id="2147483737" r:id="rId8"/>
    <p:sldMasterId id="2147483739" r:id="rId9"/>
  </p:sldMasterIdLst>
  <p:notesMasterIdLst>
    <p:notesMasterId r:id="rId35"/>
  </p:notesMasterIdLst>
  <p:handoutMasterIdLst>
    <p:handoutMasterId r:id="rId36"/>
  </p:handoutMasterIdLst>
  <p:sldIdLst>
    <p:sldId id="12680" r:id="rId10"/>
    <p:sldId id="304" r:id="rId11"/>
    <p:sldId id="12685" r:id="rId12"/>
    <p:sldId id="12684" r:id="rId13"/>
    <p:sldId id="12688" r:id="rId14"/>
    <p:sldId id="2400" r:id="rId15"/>
    <p:sldId id="12695" r:id="rId16"/>
    <p:sldId id="258" r:id="rId17"/>
    <p:sldId id="12691" r:id="rId18"/>
    <p:sldId id="2145705301" r:id="rId19"/>
    <p:sldId id="2145705303" r:id="rId20"/>
    <p:sldId id="2145705304" r:id="rId21"/>
    <p:sldId id="2145705305" r:id="rId22"/>
    <p:sldId id="2145705306" r:id="rId23"/>
    <p:sldId id="2145705308" r:id="rId24"/>
    <p:sldId id="2145705307" r:id="rId25"/>
    <p:sldId id="2145705309" r:id="rId26"/>
    <p:sldId id="2145705310" r:id="rId27"/>
    <p:sldId id="2145705311" r:id="rId28"/>
    <p:sldId id="2145705312" r:id="rId29"/>
    <p:sldId id="2145705313" r:id="rId30"/>
    <p:sldId id="12702" r:id="rId31"/>
    <p:sldId id="12698" r:id="rId32"/>
    <p:sldId id="12701" r:id="rId33"/>
    <p:sldId id="1268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 userDrawn="1">
          <p15:clr>
            <a:srgbClr val="A4A3A4"/>
          </p15:clr>
        </p15:guide>
        <p15:guide id="2" pos="32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Wolch" initials="AW" lastIdx="1" clrIdx="0">
    <p:extLst>
      <p:ext uri="{19B8F6BF-5375-455C-9EA6-DF929625EA0E}">
        <p15:presenceInfo xmlns:p15="http://schemas.microsoft.com/office/powerpoint/2012/main" userId="S::andrew.wolch@burniegroup.com::1a83682d-420c-4989-9c68-177465d727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2029"/>
    <a:srgbClr val="FBFBFB"/>
    <a:srgbClr val="000000"/>
    <a:srgbClr val="403F3E"/>
    <a:srgbClr val="A79D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B5B0F0-7E53-4AEB-B29E-661A7DE0088D}" v="3" dt="2022-01-25T18:46:37.154"/>
    <p1510:client id="{6B45C0DB-6D8B-46DB-8E7E-C42354EFA463}" v="64" dt="2022-01-26T17:38:54.812"/>
    <p1510:client id="{70B5C22B-95A4-431F-A4A4-6C00177FCA2B}" v="2" dt="2022-01-24T23:08:43.878"/>
    <p1510:client id="{80C17FB6-1C0B-4F43-8F6A-A4A6E031B047}" v="416" dt="2022-01-24T23:02:08.967"/>
    <p1510:client id="{C127B7CB-B53A-4B75-BE22-AE33E9E1C84E}" vWet="2" dt="2022-01-24T19:24:45.1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guide orient="horz" pos="120"/>
        <p:guide pos="326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4201EA-5750-4DD0-B3EA-1AC87FBF28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BD06F1D-2BE1-4D33-BDF7-017C5E0853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D406C0-7C2A-4C1F-B661-04FA4252F96D}" type="datetimeFigureOut">
              <a:rPr lang="en-CA" smtClean="0"/>
              <a:t>2022-01-26</a:t>
            </a:fld>
            <a:endParaRPr lang="en-CA"/>
          </a:p>
        </p:txBody>
      </p:sp>
      <p:sp>
        <p:nvSpPr>
          <p:cNvPr id="4" name="Footer Placeholder 3">
            <a:extLst>
              <a:ext uri="{FF2B5EF4-FFF2-40B4-BE49-F238E27FC236}">
                <a16:creationId xmlns:a16="http://schemas.microsoft.com/office/drawing/2014/main" id="{F679D964-5082-4ABF-B43E-CFD52773FD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AD49CBF2-8551-4098-8331-554A55E714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1423A4-1428-41CA-A397-1CD2C8BC088C}" type="slidenum">
              <a:rPr lang="en-CA" smtClean="0"/>
              <a:t>‹#›</a:t>
            </a:fld>
            <a:endParaRPr lang="en-CA"/>
          </a:p>
        </p:txBody>
      </p:sp>
    </p:spTree>
    <p:extLst>
      <p:ext uri="{BB962C8B-B14F-4D97-AF65-F5344CB8AC3E}">
        <p14:creationId xmlns:p14="http://schemas.microsoft.com/office/powerpoint/2010/main" val="102130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34CE1-7007-4BAC-9644-3A63FD357AC8}" type="datetimeFigureOut">
              <a:rPr lang="en-CA" smtClean="0"/>
              <a:t>2022-01-26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7E651-0B9A-4C63-AA06-1152A98CC240}" type="slidenum">
              <a:rPr lang="en-CA" smtClean="0"/>
              <a:t>‹#›</a:t>
            </a:fld>
            <a:endParaRPr lang="en-CA"/>
          </a:p>
        </p:txBody>
      </p:sp>
    </p:spTree>
    <p:extLst>
      <p:ext uri="{BB962C8B-B14F-4D97-AF65-F5344CB8AC3E}">
        <p14:creationId xmlns:p14="http://schemas.microsoft.com/office/powerpoint/2010/main" val="1378911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29050"/>
          </a:xfrm>
        </p:spPr>
        <p:txBody>
          <a:bodyPr/>
          <a:lstStyle/>
          <a:p>
            <a:endParaRPr lang="en-CA"/>
          </a:p>
        </p:txBody>
      </p:sp>
      <p:sp>
        <p:nvSpPr>
          <p:cNvPr id="4" name="Slide Number Placeholder 3"/>
          <p:cNvSpPr>
            <a:spLocks noGrp="1"/>
          </p:cNvSpPr>
          <p:nvPr>
            <p:ph type="sldNum" sz="quarter" idx="10"/>
          </p:nvPr>
        </p:nvSpPr>
        <p:spPr/>
        <p:txBody>
          <a:bodyPr/>
          <a:lstStyle/>
          <a:p>
            <a:fld id="{BA17F9EA-A771-4807-AA34-DEBC53907D13}" type="slidenum">
              <a:rPr lang="en-CA" smtClean="0"/>
              <a:t>2</a:t>
            </a:fld>
            <a:endParaRPr lang="en-CA"/>
          </a:p>
        </p:txBody>
      </p:sp>
    </p:spTree>
    <p:extLst>
      <p:ext uri="{BB962C8B-B14F-4D97-AF65-F5344CB8AC3E}">
        <p14:creationId xmlns:p14="http://schemas.microsoft.com/office/powerpoint/2010/main" val="1252775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29050"/>
          </a:xfrm>
        </p:spPr>
        <p:txBody>
          <a:bodyPr/>
          <a:lstStyle/>
          <a:p>
            <a:endParaRPr lang="en-CA"/>
          </a:p>
        </p:txBody>
      </p:sp>
      <p:sp>
        <p:nvSpPr>
          <p:cNvPr id="4" name="Slide Number Placeholder 3"/>
          <p:cNvSpPr>
            <a:spLocks noGrp="1"/>
          </p:cNvSpPr>
          <p:nvPr>
            <p:ph type="sldNum" sz="quarter" idx="10"/>
          </p:nvPr>
        </p:nvSpPr>
        <p:spPr/>
        <p:txBody>
          <a:bodyPr/>
          <a:lstStyle/>
          <a:p>
            <a:fld id="{BA17F9EA-A771-4807-AA34-DEBC53907D13}" type="slidenum">
              <a:rPr lang="en-CA" smtClean="0"/>
              <a:t>22</a:t>
            </a:fld>
            <a:endParaRPr lang="en-CA"/>
          </a:p>
        </p:txBody>
      </p:sp>
    </p:spTree>
    <p:extLst>
      <p:ext uri="{BB962C8B-B14F-4D97-AF65-F5344CB8AC3E}">
        <p14:creationId xmlns:p14="http://schemas.microsoft.com/office/powerpoint/2010/main" val="1049228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29050"/>
          </a:xfrm>
        </p:spPr>
        <p:txBody>
          <a:bodyPr/>
          <a:lstStyle/>
          <a:p>
            <a:endParaRPr lang="en-CA"/>
          </a:p>
        </p:txBody>
      </p:sp>
      <p:sp>
        <p:nvSpPr>
          <p:cNvPr id="4" name="Slide Number Placeholder 3"/>
          <p:cNvSpPr>
            <a:spLocks noGrp="1"/>
          </p:cNvSpPr>
          <p:nvPr>
            <p:ph type="sldNum" sz="quarter" idx="10"/>
          </p:nvPr>
        </p:nvSpPr>
        <p:spPr/>
        <p:txBody>
          <a:bodyPr/>
          <a:lstStyle/>
          <a:p>
            <a:fld id="{BA17F9EA-A771-4807-AA34-DEBC53907D13}" type="slidenum">
              <a:rPr lang="en-CA" smtClean="0"/>
              <a:t>23</a:t>
            </a:fld>
            <a:endParaRPr lang="en-CA"/>
          </a:p>
        </p:txBody>
      </p:sp>
    </p:spTree>
    <p:extLst>
      <p:ext uri="{BB962C8B-B14F-4D97-AF65-F5344CB8AC3E}">
        <p14:creationId xmlns:p14="http://schemas.microsoft.com/office/powerpoint/2010/main" val="3318247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29050"/>
          </a:xfrm>
        </p:spPr>
        <p:txBody>
          <a:bodyPr/>
          <a:lstStyle/>
          <a:p>
            <a:endParaRPr lang="en-CA"/>
          </a:p>
        </p:txBody>
      </p:sp>
      <p:sp>
        <p:nvSpPr>
          <p:cNvPr id="4" name="Slide Number Placeholder 3"/>
          <p:cNvSpPr>
            <a:spLocks noGrp="1"/>
          </p:cNvSpPr>
          <p:nvPr>
            <p:ph type="sldNum" sz="quarter" idx="10"/>
          </p:nvPr>
        </p:nvSpPr>
        <p:spPr/>
        <p:txBody>
          <a:bodyPr/>
          <a:lstStyle/>
          <a:p>
            <a:fld id="{BA17F9EA-A771-4807-AA34-DEBC53907D13}" type="slidenum">
              <a:rPr lang="en-CA" smtClean="0"/>
              <a:t>24</a:t>
            </a:fld>
            <a:endParaRPr lang="en-CA"/>
          </a:p>
        </p:txBody>
      </p:sp>
    </p:spTree>
    <p:extLst>
      <p:ext uri="{BB962C8B-B14F-4D97-AF65-F5344CB8AC3E}">
        <p14:creationId xmlns:p14="http://schemas.microsoft.com/office/powerpoint/2010/main" val="13738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G - Title and Content">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19100" y="214690"/>
            <a:ext cx="11051242" cy="630700"/>
          </a:xfrm>
          <a:prstGeom prst="rect">
            <a:avLst/>
          </a:prstGeom>
        </p:spPr>
        <p:txBody>
          <a:bodyPr/>
          <a:lstStyle>
            <a:lvl1pPr marL="0" indent="0" algn="l" defTabSz="685800" rtl="0" eaLnBrk="1" latinLnBrk="0" hangingPunct="1">
              <a:buNone/>
              <a:tabLst/>
              <a:defRPr lang="en-CA" sz="2000" b="1" kern="1200" dirty="0" smtClean="0">
                <a:solidFill>
                  <a:schemeClr val="tx1"/>
                </a:solidFill>
                <a:latin typeface="Arial" panose="020B0604020202020204" pitchFamily="34" charset="0"/>
                <a:ea typeface="Tahoma" panose="020B0604030504040204" pitchFamily="34" charset="0"/>
                <a:cs typeface="Arial" panose="020B0604020202020204" pitchFamily="34" charset="0"/>
                <a:sym typeface="Calibri" charset="0"/>
              </a:defRPr>
            </a:lvl1pPr>
          </a:lstStyle>
          <a:p>
            <a:pPr lvl="0"/>
            <a:r>
              <a:rPr lang="en-CA"/>
              <a:t>Click to edit master text styles</a:t>
            </a:r>
          </a:p>
        </p:txBody>
      </p:sp>
      <p:sp>
        <p:nvSpPr>
          <p:cNvPr id="3" name="Text Placeholder 2"/>
          <p:cNvSpPr>
            <a:spLocks noGrp="1"/>
          </p:cNvSpPr>
          <p:nvPr>
            <p:ph type="body" sz="quarter" idx="12" hasCustomPrompt="1"/>
          </p:nvPr>
        </p:nvSpPr>
        <p:spPr>
          <a:xfrm>
            <a:off x="419100" y="1203158"/>
            <a:ext cx="11051616" cy="5053264"/>
          </a:xfrm>
          <a:prstGeom prst="rect">
            <a:avLst/>
          </a:prstGeom>
        </p:spPr>
        <p:txBody>
          <a:bodyPr/>
          <a:lstStyle>
            <a:lvl1pPr marL="233363" indent="-233363">
              <a:tabLst/>
              <a:defRPr sz="1400">
                <a:solidFill>
                  <a:schemeClr val="tx1"/>
                </a:solidFill>
                <a:latin typeface="Arial" panose="020B0604020202020204" pitchFamily="34" charset="0"/>
                <a:ea typeface="Tahoma" panose="020B0604030504040204" pitchFamily="34" charset="0"/>
                <a:cs typeface="Arial" panose="020B0604020202020204" pitchFamily="34" charset="0"/>
              </a:defRPr>
            </a:lvl1pPr>
            <a:lvl2pPr>
              <a:defRPr sz="14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stStyle>
          <a:p>
            <a:pPr lvl="0"/>
            <a:r>
              <a:rPr lang="en-CA"/>
              <a:t>Click to edit master text styles</a:t>
            </a:r>
          </a:p>
          <a:p>
            <a:pPr lvl="0"/>
            <a:endParaRPr lang="en-US"/>
          </a:p>
        </p:txBody>
      </p:sp>
      <p:sp>
        <p:nvSpPr>
          <p:cNvPr id="10" name="Slide Number Placeholder 15">
            <a:extLst>
              <a:ext uri="{FF2B5EF4-FFF2-40B4-BE49-F238E27FC236}">
                <a16:creationId xmlns:a16="http://schemas.microsoft.com/office/drawing/2014/main" id="{75E1B9D5-51F9-4208-980D-65A8C261537A}"/>
              </a:ext>
            </a:extLst>
          </p:cNvPr>
          <p:cNvSpPr>
            <a:spLocks noGrp="1"/>
          </p:cNvSpPr>
          <p:nvPr>
            <p:ph type="sldNum" sz="quarter" idx="4"/>
          </p:nvPr>
        </p:nvSpPr>
        <p:spPr>
          <a:xfrm>
            <a:off x="0" y="6492875"/>
            <a:ext cx="43815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23DE807-727B-4E7F-BD5E-47D56DC16D4C}" type="slidenum">
              <a:rPr lang="en-CA" smtClean="0"/>
              <a:pPr/>
              <a:t>‹#›</a:t>
            </a:fld>
            <a:endParaRPr lang="en-CA"/>
          </a:p>
        </p:txBody>
      </p:sp>
    </p:spTree>
    <p:extLst>
      <p:ext uri="{BB962C8B-B14F-4D97-AF65-F5344CB8AC3E}">
        <p14:creationId xmlns:p14="http://schemas.microsoft.com/office/powerpoint/2010/main" val="3145761165"/>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2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E04C22-D44C-41A9-AAFB-C8BC9F54E63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963168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Title – Grid Light">
    <p:bg>
      <p:bgPr>
        <a:solidFill>
          <a:schemeClr val="accent1"/>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431990" y="6081016"/>
            <a:ext cx="2445467" cy="560909"/>
          </a:xfrm>
          <a:prstGeom prst="rect">
            <a:avLst/>
          </a:prstGeom>
        </p:spPr>
      </p:pic>
      <p:sp>
        <p:nvSpPr>
          <p:cNvPr id="9" name="Subtitle 2">
            <a:extLst>
              <a:ext uri="{FF2B5EF4-FFF2-40B4-BE49-F238E27FC236}">
                <a16:creationId xmlns:a16="http://schemas.microsoft.com/office/drawing/2014/main" id="{1D10F107-20C2-48E3-8C9A-AB0E6DD442F1}"/>
              </a:ext>
            </a:extLst>
          </p:cNvPr>
          <p:cNvSpPr>
            <a:spLocks noGrp="1"/>
          </p:cNvSpPr>
          <p:nvPr>
            <p:ph type="subTitle" idx="1" hasCustomPrompt="1"/>
          </p:nvPr>
        </p:nvSpPr>
        <p:spPr>
          <a:xfrm>
            <a:off x="383071" y="3759200"/>
            <a:ext cx="7650373" cy="1510886"/>
          </a:xfrm>
        </p:spPr>
        <p:txBody>
          <a:bodyPr lIns="0" tIns="0" rIns="0" bIns="0" anchor="t" anchorCtr="0">
            <a:normAutofit/>
          </a:bodyPr>
          <a:lstStyle>
            <a:lvl1pPr marL="0" indent="0" algn="l">
              <a:lnSpc>
                <a:spcPct val="100000"/>
              </a:lnSpc>
              <a:spcBef>
                <a:spcPts val="0"/>
              </a:spcBef>
              <a:buNone/>
              <a:defRPr sz="6000" b="1" i="0"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a:t>
            </a:r>
            <a:br>
              <a:rPr lang="en-US"/>
            </a:br>
            <a:r>
              <a:rPr lang="en-US"/>
              <a:t>subtitle style</a:t>
            </a:r>
          </a:p>
        </p:txBody>
      </p:sp>
      <p:sp>
        <p:nvSpPr>
          <p:cNvPr id="10" name="Text Placeholder 4">
            <a:extLst>
              <a:ext uri="{FF2B5EF4-FFF2-40B4-BE49-F238E27FC236}">
                <a16:creationId xmlns:a16="http://schemas.microsoft.com/office/drawing/2014/main" id="{63DA92BA-61CE-4443-9F3F-21C22E266D3A}"/>
              </a:ext>
            </a:extLst>
          </p:cNvPr>
          <p:cNvSpPr>
            <a:spLocks noGrp="1"/>
          </p:cNvSpPr>
          <p:nvPr>
            <p:ph type="body" sz="quarter" idx="12" hasCustomPrompt="1"/>
          </p:nvPr>
        </p:nvSpPr>
        <p:spPr>
          <a:xfrm>
            <a:off x="386121" y="3078730"/>
            <a:ext cx="7650373" cy="510040"/>
          </a:xfrm>
        </p:spPr>
        <p:txBody>
          <a:bodyPr anchor="ctr" anchorCtr="0"/>
          <a:lstStyle>
            <a:lvl1pPr>
              <a:defRPr sz="6000" b="1" spc="-100" baseline="0">
                <a:solidFill>
                  <a:schemeClr val="bg1"/>
                </a:solidFill>
                <a:latin typeface="+mj-lt"/>
              </a:defRPr>
            </a:lvl1pPr>
            <a:lvl2pPr marL="0" indent="0">
              <a:buNone/>
              <a:defRPr/>
            </a:lvl2pPr>
          </a:lstStyle>
          <a:p>
            <a:pPr lvl="0"/>
            <a:r>
              <a:rPr lang="en-US"/>
              <a:t>Insert Section #</a:t>
            </a:r>
          </a:p>
        </p:txBody>
      </p:sp>
      <p:sp>
        <p:nvSpPr>
          <p:cNvPr id="11" name="Title 1">
            <a:extLst>
              <a:ext uri="{FF2B5EF4-FFF2-40B4-BE49-F238E27FC236}">
                <a16:creationId xmlns:a16="http://schemas.microsoft.com/office/drawing/2014/main" id="{A33EBDBD-EE0D-4A4D-9B38-7F857B2C1E66}"/>
              </a:ext>
            </a:extLst>
          </p:cNvPr>
          <p:cNvSpPr>
            <a:spLocks noGrp="1"/>
          </p:cNvSpPr>
          <p:nvPr>
            <p:ph type="ctrTitle" hasCustomPrompt="1"/>
          </p:nvPr>
        </p:nvSpPr>
        <p:spPr>
          <a:xfrm>
            <a:off x="383071" y="880649"/>
            <a:ext cx="7659938" cy="2027651"/>
          </a:xfrm>
        </p:spPr>
        <p:txBody>
          <a:bodyPr lIns="0" tIns="0" rIns="0" bIns="0" anchor="b" anchorCtr="0">
            <a:noAutofit/>
          </a:bodyPr>
          <a:lstStyle>
            <a:lvl1pPr algn="l">
              <a:lnSpc>
                <a:spcPct val="100000"/>
              </a:lnSpc>
              <a:defRPr sz="6000" b="1" i="0" spc="-100">
                <a:solidFill>
                  <a:schemeClr val="bg1"/>
                </a:solidFill>
                <a:latin typeface="Arial"/>
                <a:cs typeface="Arial"/>
              </a:defRPr>
            </a:lvl1pPr>
          </a:lstStyle>
          <a:p>
            <a:r>
              <a:rPr lang="en-US"/>
              <a:t>Click to edit </a:t>
            </a:r>
            <a:br>
              <a:rPr lang="en-US"/>
            </a:br>
            <a:r>
              <a:rPr lang="en-US"/>
              <a:t>Master title style</a:t>
            </a:r>
          </a:p>
        </p:txBody>
      </p:sp>
      <p:grpSp>
        <p:nvGrpSpPr>
          <p:cNvPr id="6" name="Group 5">
            <a:extLst>
              <a:ext uri="{FF2B5EF4-FFF2-40B4-BE49-F238E27FC236}">
                <a16:creationId xmlns:a16="http://schemas.microsoft.com/office/drawing/2014/main" id="{13C630F6-5777-4826-A8BA-A5E5F67ED8DE}"/>
              </a:ext>
            </a:extLst>
          </p:cNvPr>
          <p:cNvGrpSpPr/>
          <p:nvPr userDrawn="1"/>
        </p:nvGrpSpPr>
        <p:grpSpPr>
          <a:xfrm>
            <a:off x="9349008" y="258374"/>
            <a:ext cx="2593394" cy="6341252"/>
            <a:chOff x="9346573" y="258374"/>
            <a:chExt cx="2592719" cy="6341252"/>
          </a:xfrm>
          <a:solidFill>
            <a:schemeClr val="accent1">
              <a:lumMod val="75000"/>
            </a:schemeClr>
          </a:solidFill>
        </p:grpSpPr>
        <p:grpSp>
          <p:nvGrpSpPr>
            <p:cNvPr id="4" name="Group 3">
              <a:extLst>
                <a:ext uri="{FF2B5EF4-FFF2-40B4-BE49-F238E27FC236}">
                  <a16:creationId xmlns:a16="http://schemas.microsoft.com/office/drawing/2014/main" id="{6D23DED4-46CF-4034-A62B-714FB0F82593}"/>
                </a:ext>
              </a:extLst>
            </p:cNvPr>
            <p:cNvGrpSpPr/>
            <p:nvPr userDrawn="1"/>
          </p:nvGrpSpPr>
          <p:grpSpPr>
            <a:xfrm>
              <a:off x="9906425" y="258374"/>
              <a:ext cx="1451546" cy="6341252"/>
              <a:chOff x="10020609" y="242905"/>
              <a:chExt cx="1346145" cy="5880798"/>
            </a:xfrm>
            <a:grpFill/>
          </p:grpSpPr>
          <p:sp>
            <p:nvSpPr>
              <p:cNvPr id="18" name="Freeform: Shape 17">
                <a:extLst>
                  <a:ext uri="{FF2B5EF4-FFF2-40B4-BE49-F238E27FC236}">
                    <a16:creationId xmlns:a16="http://schemas.microsoft.com/office/drawing/2014/main" id="{102FE358-5F18-4618-841E-AC396B767858}"/>
                  </a:ext>
                </a:extLst>
              </p:cNvPr>
              <p:cNvSpPr/>
              <p:nvPr userDrawn="1"/>
            </p:nvSpPr>
            <p:spPr>
              <a:xfrm>
                <a:off x="10020609"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grpFill/>
              <a:ln w="10294" cap="flat">
                <a:noFill/>
                <a:prstDash val="solid"/>
                <a:miter/>
              </a:ln>
            </p:spPr>
            <p:txBody>
              <a:bodyPr wrap="square" rtlCol="0" anchor="ctr">
                <a:noAutofit/>
              </a:bodyPr>
              <a:lstStyle/>
              <a:p>
                <a:endParaRPr lang="en-US" sz="1800"/>
              </a:p>
            </p:txBody>
          </p:sp>
          <p:sp>
            <p:nvSpPr>
              <p:cNvPr id="14" name="Freeform: Shape 13">
                <a:extLst>
                  <a:ext uri="{FF2B5EF4-FFF2-40B4-BE49-F238E27FC236}">
                    <a16:creationId xmlns:a16="http://schemas.microsoft.com/office/drawing/2014/main" id="{933AAC8F-088F-4C17-BF99-81037FD20C59}"/>
                  </a:ext>
                </a:extLst>
              </p:cNvPr>
              <p:cNvSpPr/>
              <p:nvPr userDrawn="1"/>
            </p:nvSpPr>
            <p:spPr>
              <a:xfrm>
                <a:off x="10805248"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grpFill/>
              <a:ln w="10294" cap="flat">
                <a:noFill/>
                <a:prstDash val="solid"/>
                <a:miter/>
              </a:ln>
            </p:spPr>
            <p:txBody>
              <a:bodyPr wrap="square" rtlCol="0" anchor="ctr">
                <a:noAutofit/>
              </a:bodyPr>
              <a:lstStyle/>
              <a:p>
                <a:endParaRPr lang="en-US" sz="1800"/>
              </a:p>
            </p:txBody>
          </p:sp>
        </p:grpSp>
        <p:sp>
          <p:nvSpPr>
            <p:cNvPr id="27" name="Freeform: Shape 26">
              <a:extLst>
                <a:ext uri="{FF2B5EF4-FFF2-40B4-BE49-F238E27FC236}">
                  <a16:creationId xmlns:a16="http://schemas.microsoft.com/office/drawing/2014/main" id="{E617A4DF-071D-428E-8CFC-46648A6F0207}"/>
                </a:ext>
              </a:extLst>
            </p:cNvPr>
            <p:cNvSpPr/>
            <p:nvPr userDrawn="1"/>
          </p:nvSpPr>
          <p:spPr>
            <a:xfrm>
              <a:off x="11620604"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grpFill/>
            <a:ln w="10294" cap="flat">
              <a:noFill/>
              <a:prstDash val="solid"/>
              <a:miter/>
            </a:ln>
          </p:spPr>
          <p:txBody>
            <a:bodyPr wrap="square" rtlCol="0" anchor="ctr">
              <a:noAutofit/>
            </a:bodyPr>
            <a:lstStyle/>
            <a:p>
              <a:endParaRPr lang="en-US" sz="1800"/>
            </a:p>
          </p:txBody>
        </p:sp>
        <p:sp>
          <p:nvSpPr>
            <p:cNvPr id="30" name="Freeform: Shape 29">
              <a:extLst>
                <a:ext uri="{FF2B5EF4-FFF2-40B4-BE49-F238E27FC236}">
                  <a16:creationId xmlns:a16="http://schemas.microsoft.com/office/drawing/2014/main" id="{01610C87-FCDE-46C3-9E2E-739916D61405}"/>
                </a:ext>
              </a:extLst>
            </p:cNvPr>
            <p:cNvSpPr/>
            <p:nvPr userDrawn="1"/>
          </p:nvSpPr>
          <p:spPr>
            <a:xfrm>
              <a:off x="9346573"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grpFill/>
            <a:ln w="10294" cap="flat">
              <a:noFill/>
              <a:prstDash val="solid"/>
              <a:miter/>
            </a:ln>
          </p:spPr>
          <p:txBody>
            <a:bodyPr wrap="square" rtlCol="0" anchor="ctr">
              <a:noAutofit/>
            </a:bodyPr>
            <a:lstStyle/>
            <a:p>
              <a:endParaRPr lang="en-US" sz="1800"/>
            </a:p>
          </p:txBody>
        </p:sp>
      </p:grpSp>
      <p:sp>
        <p:nvSpPr>
          <p:cNvPr id="31" name="TextBox 30">
            <a:extLst>
              <a:ext uri="{FF2B5EF4-FFF2-40B4-BE49-F238E27FC236}">
                <a16:creationId xmlns:a16="http://schemas.microsoft.com/office/drawing/2014/main" id="{06130633-8398-4340-A091-16D418D4BA0E}"/>
              </a:ext>
            </a:extLst>
          </p:cNvPr>
          <p:cNvSpPr txBox="1">
            <a:spLocks/>
          </p:cNvSpPr>
          <p:nvPr userDrawn="1"/>
        </p:nvSpPr>
        <p:spPr>
          <a:xfrm rot="2700000" flipH="1" flipV="1">
            <a:off x="9047321" y="5894511"/>
            <a:ext cx="1592914" cy="795301"/>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 </a:t>
            </a:r>
          </a:p>
        </p:txBody>
      </p:sp>
      <p:sp>
        <p:nvSpPr>
          <p:cNvPr id="19" name="Text Placeholder 83">
            <a:extLst>
              <a:ext uri="{FF2B5EF4-FFF2-40B4-BE49-F238E27FC236}">
                <a16:creationId xmlns:a16="http://schemas.microsoft.com/office/drawing/2014/main" id="{65E572D2-FB5D-4AE4-ADCA-539A3B5D2872}"/>
              </a:ext>
            </a:extLst>
          </p:cNvPr>
          <p:cNvSpPr txBox="1">
            <a:spLocks/>
          </p:cNvSpPr>
          <p:nvPr userDrawn="1"/>
        </p:nvSpPr>
        <p:spPr>
          <a:xfrm rot="16200000" flipV="1">
            <a:off x="10501479" y="1143564"/>
            <a:ext cx="2253832" cy="1127210"/>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 </a:t>
            </a:r>
          </a:p>
        </p:txBody>
      </p:sp>
      <p:sp>
        <p:nvSpPr>
          <p:cNvPr id="20" name="Freeform: Shape 83">
            <a:extLst>
              <a:ext uri="{FF2B5EF4-FFF2-40B4-BE49-F238E27FC236}">
                <a16:creationId xmlns:a16="http://schemas.microsoft.com/office/drawing/2014/main" id="{F05596E1-7FE6-4BB0-BB11-FC47E5FF65BF}"/>
              </a:ext>
            </a:extLst>
          </p:cNvPr>
          <p:cNvSpPr txBox="1">
            <a:spLocks/>
          </p:cNvSpPr>
          <p:nvPr userDrawn="1"/>
        </p:nvSpPr>
        <p:spPr>
          <a:xfrm rot="16200000">
            <a:off x="9920577" y="3148267"/>
            <a:ext cx="574904" cy="1706752"/>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 </a:t>
            </a:r>
          </a:p>
        </p:txBody>
      </p:sp>
      <p:sp>
        <p:nvSpPr>
          <p:cNvPr id="21" name="Text Placeholder 49">
            <a:extLst>
              <a:ext uri="{FF2B5EF4-FFF2-40B4-BE49-F238E27FC236}">
                <a16:creationId xmlns:a16="http://schemas.microsoft.com/office/drawing/2014/main" id="{A0F317CE-035E-44FD-A5F6-9E40D83A2190}"/>
              </a:ext>
            </a:extLst>
          </p:cNvPr>
          <p:cNvSpPr txBox="1">
            <a:spLocks/>
          </p:cNvSpPr>
          <p:nvPr userDrawn="1"/>
        </p:nvSpPr>
        <p:spPr>
          <a:xfrm>
            <a:off x="9937626" y="2296383"/>
            <a:ext cx="546782"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 </a:t>
            </a:r>
          </a:p>
        </p:txBody>
      </p:sp>
      <p:sp>
        <p:nvSpPr>
          <p:cNvPr id="22" name="Text Placeholder 49">
            <a:extLst>
              <a:ext uri="{FF2B5EF4-FFF2-40B4-BE49-F238E27FC236}">
                <a16:creationId xmlns:a16="http://schemas.microsoft.com/office/drawing/2014/main" id="{C876EBD3-018B-46D6-8C3B-B7B3FA122BE1}"/>
              </a:ext>
            </a:extLst>
          </p:cNvPr>
          <p:cNvSpPr txBox="1">
            <a:spLocks/>
          </p:cNvSpPr>
          <p:nvPr userDrawn="1"/>
        </p:nvSpPr>
        <p:spPr>
          <a:xfrm>
            <a:off x="10881161" y="5270087"/>
            <a:ext cx="546782"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 </a:t>
            </a:r>
          </a:p>
        </p:txBody>
      </p:sp>
      <p:sp>
        <p:nvSpPr>
          <p:cNvPr id="29" name="Freeform: Shape 83">
            <a:extLst>
              <a:ext uri="{FF2B5EF4-FFF2-40B4-BE49-F238E27FC236}">
                <a16:creationId xmlns:a16="http://schemas.microsoft.com/office/drawing/2014/main" id="{746EFE52-6B31-424B-954D-38ECEE5E8891}"/>
              </a:ext>
            </a:extLst>
          </p:cNvPr>
          <p:cNvSpPr txBox="1">
            <a:spLocks/>
          </p:cNvSpPr>
          <p:nvPr userDrawn="1"/>
        </p:nvSpPr>
        <p:spPr>
          <a:xfrm>
            <a:off x="10201058" y="0"/>
            <a:ext cx="575054" cy="851154"/>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 </a:t>
            </a:r>
          </a:p>
        </p:txBody>
      </p:sp>
    </p:spTree>
    <p:extLst>
      <p:ext uri="{BB962C8B-B14F-4D97-AF65-F5344CB8AC3E}">
        <p14:creationId xmlns:p14="http://schemas.microsoft.com/office/powerpoint/2010/main" val="1488990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98B6-4069-4DFA-9917-53AC57382F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2BB17B-9C86-4D03-9F48-0A6D5152F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08976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37C62-9101-46DA-A3F7-07EDDC83E9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EEFE-E76E-4A2F-B90E-0DCBCEA3B9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13212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G - Title Only">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19101" y="214689"/>
            <a:ext cx="11051242" cy="623511"/>
          </a:xfrm>
          <a:prstGeom prst="rect">
            <a:avLst/>
          </a:prstGeom>
        </p:spPr>
        <p:txBody>
          <a:bodyPr/>
          <a:lstStyle>
            <a:lvl1pPr marL="0" indent="0" algn="l" defTabSz="685800" rtl="0" eaLnBrk="1" latinLnBrk="0" hangingPunct="1">
              <a:buNone/>
              <a:tabLst/>
              <a:defRPr lang="en-CA" sz="2000" b="1" kern="1200" dirty="0" smtClean="0">
                <a:solidFill>
                  <a:schemeClr val="tx1"/>
                </a:solidFill>
                <a:latin typeface="Arial" panose="020B0604020202020204" pitchFamily="34" charset="0"/>
                <a:ea typeface="Tahoma" panose="020B0604030504040204" pitchFamily="34" charset="0"/>
                <a:cs typeface="Arial" panose="020B0604020202020204" pitchFamily="34" charset="0"/>
                <a:sym typeface="Calibri" charset="0"/>
              </a:defRPr>
            </a:lvl1pPr>
          </a:lstStyle>
          <a:p>
            <a:pPr lvl="0"/>
            <a:r>
              <a:rPr lang="en-CA"/>
              <a:t>Click to edit master text styles</a:t>
            </a:r>
          </a:p>
        </p:txBody>
      </p:sp>
      <p:sp>
        <p:nvSpPr>
          <p:cNvPr id="8" name="Slide Number Placeholder 15">
            <a:extLst>
              <a:ext uri="{FF2B5EF4-FFF2-40B4-BE49-F238E27FC236}">
                <a16:creationId xmlns:a16="http://schemas.microsoft.com/office/drawing/2014/main" id="{1AD64BA0-C286-4998-85DB-4F90F144BEEF}"/>
              </a:ext>
            </a:extLst>
          </p:cNvPr>
          <p:cNvSpPr>
            <a:spLocks noGrp="1"/>
          </p:cNvSpPr>
          <p:nvPr>
            <p:ph type="sldNum" sz="quarter" idx="4"/>
          </p:nvPr>
        </p:nvSpPr>
        <p:spPr>
          <a:xfrm>
            <a:off x="0" y="6492875"/>
            <a:ext cx="43815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23DE807-727B-4E7F-BD5E-47D56DC16D4C}" type="slidenum">
              <a:rPr lang="en-CA" smtClean="0"/>
              <a:pPr/>
              <a:t>‹#›</a:t>
            </a:fld>
            <a:endParaRPr lang="en-CA"/>
          </a:p>
        </p:txBody>
      </p:sp>
    </p:spTree>
    <p:extLst>
      <p:ext uri="{BB962C8B-B14F-4D97-AF65-F5344CB8AC3E}">
        <p14:creationId xmlns:p14="http://schemas.microsoft.com/office/powerpoint/2010/main" val="1572894561"/>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2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G - Blank">
    <p:spTree>
      <p:nvGrpSpPr>
        <p:cNvPr id="1" name=""/>
        <p:cNvGrpSpPr/>
        <p:nvPr/>
      </p:nvGrpSpPr>
      <p:grpSpPr>
        <a:xfrm>
          <a:off x="0" y="0"/>
          <a:ext cx="0" cy="0"/>
          <a:chOff x="0" y="0"/>
          <a:chExt cx="0" cy="0"/>
        </a:xfrm>
      </p:grpSpPr>
      <p:sp>
        <p:nvSpPr>
          <p:cNvPr id="8" name="Slide Number Placeholder 15">
            <a:extLst>
              <a:ext uri="{FF2B5EF4-FFF2-40B4-BE49-F238E27FC236}">
                <a16:creationId xmlns:a16="http://schemas.microsoft.com/office/drawing/2014/main" id="{1AD64BA0-C286-4998-85DB-4F90F144BEEF}"/>
              </a:ext>
            </a:extLst>
          </p:cNvPr>
          <p:cNvSpPr>
            <a:spLocks noGrp="1"/>
          </p:cNvSpPr>
          <p:nvPr>
            <p:ph type="sldNum" sz="quarter" idx="4"/>
          </p:nvPr>
        </p:nvSpPr>
        <p:spPr>
          <a:xfrm>
            <a:off x="0" y="6492875"/>
            <a:ext cx="438150" cy="365125"/>
          </a:xfrm>
          <a:prstGeom prst="rect">
            <a:avLst/>
          </a:prstGeom>
          <a:ln>
            <a:noFill/>
          </a:ln>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23DE807-727B-4E7F-BD5E-47D56DC16D4C}" type="slidenum">
              <a:rPr lang="en-CA" smtClean="0"/>
              <a:pPr/>
              <a:t>‹#›</a:t>
            </a:fld>
            <a:endParaRPr lang="en-CA"/>
          </a:p>
        </p:txBody>
      </p:sp>
    </p:spTree>
    <p:extLst>
      <p:ext uri="{BB962C8B-B14F-4D97-AF65-F5344CB8AC3E}">
        <p14:creationId xmlns:p14="http://schemas.microsoft.com/office/powerpoint/2010/main" val="3787092747"/>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30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G - Separator">
    <p:spTree>
      <p:nvGrpSpPr>
        <p:cNvPr id="1" name=""/>
        <p:cNvGrpSpPr/>
        <p:nvPr/>
      </p:nvGrpSpPr>
      <p:grpSpPr>
        <a:xfrm>
          <a:off x="0" y="0"/>
          <a:ext cx="0" cy="0"/>
          <a:chOff x="0" y="0"/>
          <a:chExt cx="0" cy="0"/>
        </a:xfrm>
      </p:grpSpPr>
      <p:sp>
        <p:nvSpPr>
          <p:cNvPr id="8" name="Slide Number Placeholder 15">
            <a:extLst>
              <a:ext uri="{FF2B5EF4-FFF2-40B4-BE49-F238E27FC236}">
                <a16:creationId xmlns:a16="http://schemas.microsoft.com/office/drawing/2014/main" id="{1AD64BA0-C286-4998-85DB-4F90F144BEEF}"/>
              </a:ext>
            </a:extLst>
          </p:cNvPr>
          <p:cNvSpPr>
            <a:spLocks noGrp="1"/>
          </p:cNvSpPr>
          <p:nvPr>
            <p:ph type="sldNum" sz="quarter" idx="4"/>
          </p:nvPr>
        </p:nvSpPr>
        <p:spPr>
          <a:xfrm>
            <a:off x="0" y="6492875"/>
            <a:ext cx="43815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23DE807-727B-4E7F-BD5E-47D56DC16D4C}" type="slidenum">
              <a:rPr lang="en-CA" smtClean="0"/>
              <a:pPr/>
              <a:t>‹#›</a:t>
            </a:fld>
            <a:endParaRPr lang="en-CA"/>
          </a:p>
        </p:txBody>
      </p:sp>
      <p:sp>
        <p:nvSpPr>
          <p:cNvPr id="5" name="Rectangle 4">
            <a:extLst>
              <a:ext uri="{FF2B5EF4-FFF2-40B4-BE49-F238E27FC236}">
                <a16:creationId xmlns:a16="http://schemas.microsoft.com/office/drawing/2014/main" id="{312A725D-3BCE-4715-A813-8E779BAA283B}"/>
              </a:ext>
            </a:extLst>
          </p:cNvPr>
          <p:cNvSpPr/>
          <p:nvPr userDrawn="1"/>
        </p:nvSpPr>
        <p:spPr bwMode="auto">
          <a:xfrm>
            <a:off x="173400" y="161647"/>
            <a:ext cx="3168294" cy="6070323"/>
          </a:xfrm>
          <a:prstGeom prst="rect">
            <a:avLst/>
          </a:prstGeom>
          <a:solidFill>
            <a:srgbClr val="B12029"/>
          </a:solidFill>
          <a:ln w="25400" cap="flat" cmpd="sng" algn="ctr">
            <a:noFill/>
            <a:prstDash val="solid"/>
            <a:miter lim="0"/>
            <a:headEnd type="none" w="med" len="med"/>
            <a:tailEnd type="none" w="med" len="med"/>
          </a:ln>
          <a:effectLst/>
        </p:spPr>
        <p:txBody>
          <a:bodyPr vert="horz" wrap="square" lIns="38100" tIns="38100" rIns="38100" bIns="38100" numCol="1" rtlCol="0" anchor="ctr" anchorCtr="0" compatLnSpc="1">
            <a:prstTxWarp prst="textNoShape">
              <a:avLst/>
            </a:prstTxWarp>
          </a:bodyPr>
          <a:lstStyle/>
          <a:p>
            <a:pPr algn="ctr"/>
            <a:endParaRPr lang="en-US" sz="4000" b="1">
              <a:solidFill>
                <a:srgbClr val="FEFFFF"/>
              </a:solidFill>
              <a:latin typeface="Arial"/>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818FC0A1-5342-4266-B1BF-4B1C3AE469E3}"/>
              </a:ext>
            </a:extLst>
          </p:cNvPr>
          <p:cNvSpPr>
            <a:spLocks noGrp="1"/>
          </p:cNvSpPr>
          <p:nvPr>
            <p:ph type="body" sz="quarter" idx="10" hasCustomPrompt="1"/>
          </p:nvPr>
        </p:nvSpPr>
        <p:spPr>
          <a:xfrm>
            <a:off x="173400" y="2435225"/>
            <a:ext cx="3168294" cy="993775"/>
          </a:xfrm>
          <a:prstGeom prst="rect">
            <a:avLst/>
          </a:prstGeom>
        </p:spPr>
        <p:txBody>
          <a:bodyPr lIns="182880" rIns="182880" anchor="ctr"/>
          <a:lstStyle>
            <a:lvl1pPr marL="0" indent="0" algn="ctr">
              <a:buNone/>
              <a:defRPr sz="4000" b="1">
                <a:solidFill>
                  <a:schemeClr val="bg1"/>
                </a:solidFill>
                <a:latin typeface="Arial" panose="020B0604020202020204" pitchFamily="34" charset="0"/>
                <a:cs typeface="Arial" panose="020B0604020202020204" pitchFamily="34" charset="0"/>
              </a:defRPr>
            </a:lvl1pPr>
            <a:lvl2pPr>
              <a:defRPr sz="4000" b="1">
                <a:solidFill>
                  <a:schemeClr val="bg1"/>
                </a:solidFill>
                <a:latin typeface="Arial" panose="020B0604020202020204" pitchFamily="34" charset="0"/>
                <a:cs typeface="Arial" panose="020B0604020202020204" pitchFamily="34" charset="0"/>
              </a:defRPr>
            </a:lvl2pPr>
            <a:lvl3pPr>
              <a:defRPr sz="4000" b="1">
                <a:solidFill>
                  <a:schemeClr val="bg1"/>
                </a:solidFill>
                <a:latin typeface="Arial" panose="020B0604020202020204" pitchFamily="34" charset="0"/>
                <a:cs typeface="Arial" panose="020B0604020202020204" pitchFamily="34" charset="0"/>
              </a:defRPr>
            </a:lvl3pPr>
            <a:lvl4pPr>
              <a:defRPr sz="4000" b="1">
                <a:solidFill>
                  <a:schemeClr val="bg1"/>
                </a:solidFill>
                <a:latin typeface="Arial" panose="020B0604020202020204" pitchFamily="34" charset="0"/>
                <a:cs typeface="Arial" panose="020B0604020202020204" pitchFamily="34" charset="0"/>
              </a:defRPr>
            </a:lvl4pPr>
            <a:lvl5pPr>
              <a:defRPr sz="4000" b="1">
                <a:solidFill>
                  <a:schemeClr val="bg1"/>
                </a:solidFill>
                <a:latin typeface="Arial" panose="020B0604020202020204" pitchFamily="34" charset="0"/>
                <a:cs typeface="Arial" panose="020B0604020202020204" pitchFamily="34" charset="0"/>
              </a:defRPr>
            </a:lvl5pPr>
          </a:lstStyle>
          <a:p>
            <a:pPr lvl="0"/>
            <a:r>
              <a:rPr lang="en-US"/>
              <a:t>Click to Appendix edit Master text styles</a:t>
            </a:r>
            <a:endParaRPr lang="en-CA"/>
          </a:p>
        </p:txBody>
      </p:sp>
    </p:spTree>
    <p:extLst>
      <p:ext uri="{BB962C8B-B14F-4D97-AF65-F5344CB8AC3E}">
        <p14:creationId xmlns:p14="http://schemas.microsoft.com/office/powerpoint/2010/main" val="1943406500"/>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2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FC1E-23ED-469E-9BAB-04BE02328F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23044E-1E07-4DCC-A7CB-CDBB27983E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60D3F7-01A1-40E3-99D2-0A9495AD1C32}"/>
              </a:ext>
            </a:extLst>
          </p:cNvPr>
          <p:cNvSpPr>
            <a:spLocks noGrp="1"/>
          </p:cNvSpPr>
          <p:nvPr>
            <p:ph type="dt" sz="half" idx="10"/>
          </p:nvPr>
        </p:nvSpPr>
        <p:spPr/>
        <p:txBody>
          <a:bodyPr/>
          <a:lstStyle/>
          <a:p>
            <a:fld id="{794667C5-0585-4842-918E-5AF0FBFE8DC5}" type="datetimeFigureOut">
              <a:rPr lang="en-GB" smtClean="0"/>
              <a:t>26/01/2022</a:t>
            </a:fld>
            <a:endParaRPr lang="en-GB"/>
          </a:p>
        </p:txBody>
      </p:sp>
      <p:sp>
        <p:nvSpPr>
          <p:cNvPr id="5" name="Footer Placeholder 4">
            <a:extLst>
              <a:ext uri="{FF2B5EF4-FFF2-40B4-BE49-F238E27FC236}">
                <a16:creationId xmlns:a16="http://schemas.microsoft.com/office/drawing/2014/main" id="{6A734215-74F9-4236-806C-716C421D40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99C1B1-92F8-4A63-9AB3-DC9908B08280}"/>
              </a:ext>
            </a:extLst>
          </p:cNvPr>
          <p:cNvSpPr>
            <a:spLocks noGrp="1"/>
          </p:cNvSpPr>
          <p:nvPr>
            <p:ph type="sldNum" sz="quarter" idx="12"/>
          </p:nvPr>
        </p:nvSpPr>
        <p:spPr/>
        <p:txBody>
          <a:bodyPr/>
          <a:lstStyle/>
          <a:p>
            <a:fld id="{45377D76-9AF6-4C8D-9C49-FD9195911D32}" type="slidenum">
              <a:rPr lang="en-GB" smtClean="0"/>
              <a:t>‹#›</a:t>
            </a:fld>
            <a:endParaRPr lang="en-GB"/>
          </a:p>
        </p:txBody>
      </p:sp>
    </p:spTree>
    <p:extLst>
      <p:ext uri="{BB962C8B-B14F-4D97-AF65-F5344CB8AC3E}">
        <p14:creationId xmlns:p14="http://schemas.microsoft.com/office/powerpoint/2010/main" val="4173836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rial Text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12191" y="405189"/>
            <a:ext cx="11058151" cy="428625"/>
          </a:xfrm>
          <a:prstGeom prst="rect">
            <a:avLst/>
          </a:prstGeom>
        </p:spPr>
        <p:txBody>
          <a:bodyPr/>
          <a:lstStyle>
            <a:lvl1pPr marL="0" indent="11113" algn="l" defTabSz="685800" rtl="0" eaLnBrk="1" latinLnBrk="0" hangingPunct="1">
              <a:tabLst/>
              <a:defRPr lang="en-CA" sz="2000" b="1" kern="1200" dirty="0" smtClean="0">
                <a:solidFill>
                  <a:srgbClr val="343735"/>
                </a:solidFill>
                <a:latin typeface="Arial" panose="020B0604020202020204" pitchFamily="34" charset="0"/>
                <a:ea typeface="Tahoma" panose="020B0604030504040204" pitchFamily="34" charset="0"/>
                <a:cs typeface="Arial" panose="020B0604020202020204" pitchFamily="34" charset="0"/>
                <a:sym typeface="Calibri" charset="0"/>
              </a:defRPr>
            </a:lvl1pPr>
          </a:lstStyle>
          <a:p>
            <a:pPr lvl="0"/>
            <a:r>
              <a:rPr lang="en-CA"/>
              <a:t>Click to edit master text styles</a:t>
            </a:r>
          </a:p>
        </p:txBody>
      </p:sp>
      <p:sp>
        <p:nvSpPr>
          <p:cNvPr id="8" name="Content Placeholder 8"/>
          <p:cNvSpPr>
            <a:spLocks noGrp="1"/>
          </p:cNvSpPr>
          <p:nvPr>
            <p:ph sz="quarter" idx="11" hasCustomPrompt="1"/>
          </p:nvPr>
        </p:nvSpPr>
        <p:spPr>
          <a:xfrm>
            <a:off x="412191" y="833812"/>
            <a:ext cx="11058151" cy="344060"/>
          </a:xfrm>
          <a:prstGeom prst="rect">
            <a:avLst/>
          </a:prstGeom>
        </p:spPr>
        <p:txBody>
          <a:bodyPr/>
          <a:lstStyle>
            <a:lvl1pPr marL="11113" indent="-11113">
              <a:tabLst/>
              <a:defRPr lang="en-CA" sz="1400" kern="1200" dirty="0" smtClean="0">
                <a:solidFill>
                  <a:srgbClr val="A33038"/>
                </a:solidFill>
                <a:latin typeface="Arial" panose="020B0604020202020204" pitchFamily="34" charset="0"/>
                <a:ea typeface="Tahoma" panose="020B0604030504040204" pitchFamily="34" charset="0"/>
                <a:cs typeface="Arial" panose="020B0604020202020204" pitchFamily="34" charset="0"/>
                <a:sym typeface="Calibri" charset="0"/>
              </a:defRPr>
            </a:lvl1pPr>
          </a:lstStyle>
          <a:p>
            <a:pPr lvl="0"/>
            <a:r>
              <a:rPr lang="en-CA"/>
              <a:t>CLICK TO EDIT MASTER TEXT STYLES</a:t>
            </a:r>
          </a:p>
        </p:txBody>
      </p:sp>
      <p:sp>
        <p:nvSpPr>
          <p:cNvPr id="3" name="Text Placeholder 2"/>
          <p:cNvSpPr>
            <a:spLocks noGrp="1"/>
          </p:cNvSpPr>
          <p:nvPr>
            <p:ph type="body" sz="quarter" idx="12" hasCustomPrompt="1"/>
          </p:nvPr>
        </p:nvSpPr>
        <p:spPr>
          <a:xfrm>
            <a:off x="412191" y="1262437"/>
            <a:ext cx="11058525" cy="4276725"/>
          </a:xfrm>
          <a:prstGeom prst="rect">
            <a:avLst/>
          </a:prstGeom>
        </p:spPr>
        <p:txBody>
          <a:bodyPr/>
          <a:lstStyle>
            <a:lvl1pPr marL="11113" indent="-11113">
              <a:tabLst/>
              <a:defRPr sz="1400">
                <a:latin typeface="Arial" panose="020B0604020202020204" pitchFamily="34" charset="0"/>
                <a:ea typeface="Tahoma" panose="020B0604030504040204" pitchFamily="34" charset="0"/>
                <a:cs typeface="Arial" panose="020B0604020202020204" pitchFamily="34" charset="0"/>
              </a:defRPr>
            </a:lvl1pPr>
            <a:lvl2pPr>
              <a:defRPr sz="14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stStyle>
          <a:p>
            <a:pPr lvl="0"/>
            <a:r>
              <a:rPr lang="en-CA"/>
              <a:t>Click to edit master text styles</a:t>
            </a:r>
          </a:p>
          <a:p>
            <a:pPr lvl="0"/>
            <a:endParaRPr lang="en-US"/>
          </a:p>
        </p:txBody>
      </p:sp>
      <p:sp>
        <p:nvSpPr>
          <p:cNvPr id="9" name="Slide Number Placeholder 2"/>
          <p:cNvSpPr>
            <a:spLocks noGrp="1"/>
          </p:cNvSpPr>
          <p:nvPr>
            <p:ph type="sldNum" sz="quarter" idx="4"/>
          </p:nvPr>
        </p:nvSpPr>
        <p:spPr>
          <a:xfrm>
            <a:off x="67733" y="6484156"/>
            <a:ext cx="5080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Tahoma" panose="020B0604030504040204" pitchFamily="34" charset="0"/>
                <a:cs typeface="Arial" panose="020B0604020202020204" pitchFamily="34" charset="0"/>
              </a:defRPr>
            </a:lvl1pPr>
          </a:lstStyle>
          <a:p>
            <a:fld id="{C925A27F-CDC0-F240-B242-2EBF6F883184}" type="slidenum">
              <a:rPr lang="en-US" smtClean="0"/>
              <a:pPr/>
              <a:t>‹#›</a:t>
            </a:fld>
            <a:endParaRPr lang="en-US"/>
          </a:p>
        </p:txBody>
      </p:sp>
    </p:spTree>
    <p:extLst>
      <p:ext uri="{BB962C8B-B14F-4D97-AF65-F5344CB8AC3E}">
        <p14:creationId xmlns:p14="http://schemas.microsoft.com/office/powerpoint/2010/main" val="3994857061"/>
      </p:ext>
    </p:extLst>
  </p:cSld>
  <p:clrMapOvr>
    <a:masterClrMapping/>
  </p:clrMapOvr>
  <p:extLst>
    <p:ext uri="{DCECCB84-F9BA-43D5-87BE-67443E8EF086}">
      <p15:sldGuideLst xmlns:p15="http://schemas.microsoft.com/office/powerpoint/2012/main">
        <p15:guide id="1" orient="horz" pos="323">
          <p15:clr>
            <a:srgbClr val="FBAE40"/>
          </p15:clr>
        </p15:guide>
        <p15:guide id="2" pos="30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2_Title – Grid Light">
    <p:bg>
      <p:bgPr>
        <a:solidFill>
          <a:schemeClr val="accent1"/>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431990" y="6081016"/>
            <a:ext cx="2445467" cy="560909"/>
          </a:xfrm>
          <a:prstGeom prst="rect">
            <a:avLst/>
          </a:prstGeom>
        </p:spPr>
      </p:pic>
      <p:sp>
        <p:nvSpPr>
          <p:cNvPr id="9" name="Subtitle 2">
            <a:extLst>
              <a:ext uri="{FF2B5EF4-FFF2-40B4-BE49-F238E27FC236}">
                <a16:creationId xmlns:a16="http://schemas.microsoft.com/office/drawing/2014/main" id="{1D10F107-20C2-48E3-8C9A-AB0E6DD442F1}"/>
              </a:ext>
            </a:extLst>
          </p:cNvPr>
          <p:cNvSpPr>
            <a:spLocks noGrp="1"/>
          </p:cNvSpPr>
          <p:nvPr>
            <p:ph type="subTitle" idx="1" hasCustomPrompt="1"/>
          </p:nvPr>
        </p:nvSpPr>
        <p:spPr>
          <a:xfrm>
            <a:off x="383071" y="3759200"/>
            <a:ext cx="7650373" cy="1510886"/>
          </a:xfrm>
        </p:spPr>
        <p:txBody>
          <a:bodyPr lIns="0" tIns="0" rIns="0" bIns="0" anchor="t" anchorCtr="0">
            <a:normAutofit/>
          </a:bodyPr>
          <a:lstStyle>
            <a:lvl1pPr marL="0" indent="0" algn="l">
              <a:lnSpc>
                <a:spcPct val="100000"/>
              </a:lnSpc>
              <a:spcBef>
                <a:spcPts val="0"/>
              </a:spcBef>
              <a:buNone/>
              <a:defRPr sz="6000" b="1" i="0"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a:t>
            </a:r>
            <a:br>
              <a:rPr lang="en-US"/>
            </a:br>
            <a:r>
              <a:rPr lang="en-US"/>
              <a:t>subtitle style</a:t>
            </a:r>
          </a:p>
        </p:txBody>
      </p:sp>
      <p:sp>
        <p:nvSpPr>
          <p:cNvPr id="10" name="Text Placeholder 4">
            <a:extLst>
              <a:ext uri="{FF2B5EF4-FFF2-40B4-BE49-F238E27FC236}">
                <a16:creationId xmlns:a16="http://schemas.microsoft.com/office/drawing/2014/main" id="{63DA92BA-61CE-4443-9F3F-21C22E266D3A}"/>
              </a:ext>
            </a:extLst>
          </p:cNvPr>
          <p:cNvSpPr>
            <a:spLocks noGrp="1"/>
          </p:cNvSpPr>
          <p:nvPr>
            <p:ph type="body" sz="quarter" idx="12" hasCustomPrompt="1"/>
          </p:nvPr>
        </p:nvSpPr>
        <p:spPr>
          <a:xfrm>
            <a:off x="386121" y="3078730"/>
            <a:ext cx="7650373" cy="510040"/>
          </a:xfrm>
        </p:spPr>
        <p:txBody>
          <a:bodyPr anchor="ctr" anchorCtr="0"/>
          <a:lstStyle>
            <a:lvl1pPr>
              <a:defRPr sz="6000" b="1" spc="-100" baseline="0">
                <a:solidFill>
                  <a:schemeClr val="bg1"/>
                </a:solidFill>
                <a:latin typeface="+mj-lt"/>
              </a:defRPr>
            </a:lvl1pPr>
            <a:lvl2pPr marL="0" indent="0">
              <a:buNone/>
              <a:defRPr/>
            </a:lvl2pPr>
          </a:lstStyle>
          <a:p>
            <a:pPr lvl="0"/>
            <a:r>
              <a:rPr lang="en-US"/>
              <a:t>Insert Section #</a:t>
            </a:r>
          </a:p>
        </p:txBody>
      </p:sp>
      <p:sp>
        <p:nvSpPr>
          <p:cNvPr id="11" name="Title 1">
            <a:extLst>
              <a:ext uri="{FF2B5EF4-FFF2-40B4-BE49-F238E27FC236}">
                <a16:creationId xmlns:a16="http://schemas.microsoft.com/office/drawing/2014/main" id="{A33EBDBD-EE0D-4A4D-9B38-7F857B2C1E66}"/>
              </a:ext>
            </a:extLst>
          </p:cNvPr>
          <p:cNvSpPr>
            <a:spLocks noGrp="1"/>
          </p:cNvSpPr>
          <p:nvPr>
            <p:ph type="ctrTitle" hasCustomPrompt="1"/>
          </p:nvPr>
        </p:nvSpPr>
        <p:spPr>
          <a:xfrm>
            <a:off x="383071" y="880649"/>
            <a:ext cx="7659938" cy="2027651"/>
          </a:xfrm>
        </p:spPr>
        <p:txBody>
          <a:bodyPr lIns="0" tIns="0" rIns="0" bIns="0" anchor="b" anchorCtr="0">
            <a:noAutofit/>
          </a:bodyPr>
          <a:lstStyle>
            <a:lvl1pPr algn="l">
              <a:lnSpc>
                <a:spcPct val="100000"/>
              </a:lnSpc>
              <a:defRPr sz="6000" b="1" i="0" spc="-100">
                <a:solidFill>
                  <a:schemeClr val="bg1"/>
                </a:solidFill>
                <a:latin typeface="Arial"/>
                <a:cs typeface="Arial"/>
              </a:defRPr>
            </a:lvl1pPr>
          </a:lstStyle>
          <a:p>
            <a:r>
              <a:rPr lang="en-US"/>
              <a:t>Click to edit </a:t>
            </a:r>
            <a:br>
              <a:rPr lang="en-US"/>
            </a:br>
            <a:r>
              <a:rPr lang="en-US"/>
              <a:t>Master title style</a:t>
            </a:r>
          </a:p>
        </p:txBody>
      </p:sp>
      <p:grpSp>
        <p:nvGrpSpPr>
          <p:cNvPr id="6" name="Group 5">
            <a:extLst>
              <a:ext uri="{FF2B5EF4-FFF2-40B4-BE49-F238E27FC236}">
                <a16:creationId xmlns:a16="http://schemas.microsoft.com/office/drawing/2014/main" id="{13C630F6-5777-4826-A8BA-A5E5F67ED8DE}"/>
              </a:ext>
            </a:extLst>
          </p:cNvPr>
          <p:cNvGrpSpPr/>
          <p:nvPr userDrawn="1"/>
        </p:nvGrpSpPr>
        <p:grpSpPr>
          <a:xfrm>
            <a:off x="9349008" y="258374"/>
            <a:ext cx="2593394" cy="6341252"/>
            <a:chOff x="9346573" y="258374"/>
            <a:chExt cx="2592719" cy="6341252"/>
          </a:xfrm>
          <a:solidFill>
            <a:schemeClr val="accent1">
              <a:lumMod val="75000"/>
            </a:schemeClr>
          </a:solidFill>
        </p:grpSpPr>
        <p:grpSp>
          <p:nvGrpSpPr>
            <p:cNvPr id="4" name="Group 3">
              <a:extLst>
                <a:ext uri="{FF2B5EF4-FFF2-40B4-BE49-F238E27FC236}">
                  <a16:creationId xmlns:a16="http://schemas.microsoft.com/office/drawing/2014/main" id="{6D23DED4-46CF-4034-A62B-714FB0F82593}"/>
                </a:ext>
              </a:extLst>
            </p:cNvPr>
            <p:cNvGrpSpPr/>
            <p:nvPr userDrawn="1"/>
          </p:nvGrpSpPr>
          <p:grpSpPr>
            <a:xfrm>
              <a:off x="9906425" y="258374"/>
              <a:ext cx="1451546" cy="6341252"/>
              <a:chOff x="10020609" y="242905"/>
              <a:chExt cx="1346145" cy="5880798"/>
            </a:xfrm>
            <a:grpFill/>
          </p:grpSpPr>
          <p:sp>
            <p:nvSpPr>
              <p:cNvPr id="18" name="Freeform: Shape 17">
                <a:extLst>
                  <a:ext uri="{FF2B5EF4-FFF2-40B4-BE49-F238E27FC236}">
                    <a16:creationId xmlns:a16="http://schemas.microsoft.com/office/drawing/2014/main" id="{102FE358-5F18-4618-841E-AC396B767858}"/>
                  </a:ext>
                </a:extLst>
              </p:cNvPr>
              <p:cNvSpPr/>
              <p:nvPr userDrawn="1"/>
            </p:nvSpPr>
            <p:spPr>
              <a:xfrm>
                <a:off x="10020609"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grpFill/>
              <a:ln w="10294" cap="flat">
                <a:noFill/>
                <a:prstDash val="solid"/>
                <a:miter/>
              </a:ln>
            </p:spPr>
            <p:txBody>
              <a:bodyPr wrap="square" rtlCol="0" anchor="ctr">
                <a:noAutofit/>
              </a:bodyPr>
              <a:lstStyle/>
              <a:p>
                <a:endParaRPr lang="en-US" sz="1800"/>
              </a:p>
            </p:txBody>
          </p:sp>
          <p:sp>
            <p:nvSpPr>
              <p:cNvPr id="14" name="Freeform: Shape 13">
                <a:extLst>
                  <a:ext uri="{FF2B5EF4-FFF2-40B4-BE49-F238E27FC236}">
                    <a16:creationId xmlns:a16="http://schemas.microsoft.com/office/drawing/2014/main" id="{933AAC8F-088F-4C17-BF99-81037FD20C59}"/>
                  </a:ext>
                </a:extLst>
              </p:cNvPr>
              <p:cNvSpPr/>
              <p:nvPr userDrawn="1"/>
            </p:nvSpPr>
            <p:spPr>
              <a:xfrm>
                <a:off x="10805248"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grpFill/>
              <a:ln w="10294" cap="flat">
                <a:noFill/>
                <a:prstDash val="solid"/>
                <a:miter/>
              </a:ln>
            </p:spPr>
            <p:txBody>
              <a:bodyPr wrap="square" rtlCol="0" anchor="ctr">
                <a:noAutofit/>
              </a:bodyPr>
              <a:lstStyle/>
              <a:p>
                <a:endParaRPr lang="en-US" sz="1800"/>
              </a:p>
            </p:txBody>
          </p:sp>
        </p:grpSp>
        <p:sp>
          <p:nvSpPr>
            <p:cNvPr id="27" name="Freeform: Shape 26">
              <a:extLst>
                <a:ext uri="{FF2B5EF4-FFF2-40B4-BE49-F238E27FC236}">
                  <a16:creationId xmlns:a16="http://schemas.microsoft.com/office/drawing/2014/main" id="{E617A4DF-071D-428E-8CFC-46648A6F0207}"/>
                </a:ext>
              </a:extLst>
            </p:cNvPr>
            <p:cNvSpPr/>
            <p:nvPr userDrawn="1"/>
          </p:nvSpPr>
          <p:spPr>
            <a:xfrm>
              <a:off x="11620604"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grpFill/>
            <a:ln w="10294" cap="flat">
              <a:noFill/>
              <a:prstDash val="solid"/>
              <a:miter/>
            </a:ln>
          </p:spPr>
          <p:txBody>
            <a:bodyPr wrap="square" rtlCol="0" anchor="ctr">
              <a:noAutofit/>
            </a:bodyPr>
            <a:lstStyle/>
            <a:p>
              <a:endParaRPr lang="en-US" sz="1800"/>
            </a:p>
          </p:txBody>
        </p:sp>
        <p:sp>
          <p:nvSpPr>
            <p:cNvPr id="30" name="Freeform: Shape 29">
              <a:extLst>
                <a:ext uri="{FF2B5EF4-FFF2-40B4-BE49-F238E27FC236}">
                  <a16:creationId xmlns:a16="http://schemas.microsoft.com/office/drawing/2014/main" id="{01610C87-FCDE-46C3-9E2E-739916D61405}"/>
                </a:ext>
              </a:extLst>
            </p:cNvPr>
            <p:cNvSpPr/>
            <p:nvPr userDrawn="1"/>
          </p:nvSpPr>
          <p:spPr>
            <a:xfrm>
              <a:off x="9346573"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grpFill/>
            <a:ln w="10294" cap="flat">
              <a:noFill/>
              <a:prstDash val="solid"/>
              <a:miter/>
            </a:ln>
          </p:spPr>
          <p:txBody>
            <a:bodyPr wrap="square" rtlCol="0" anchor="ctr">
              <a:noAutofit/>
            </a:bodyPr>
            <a:lstStyle/>
            <a:p>
              <a:endParaRPr lang="en-US" sz="1800"/>
            </a:p>
          </p:txBody>
        </p:sp>
      </p:grpSp>
      <p:sp>
        <p:nvSpPr>
          <p:cNvPr id="31" name="TextBox 30">
            <a:extLst>
              <a:ext uri="{FF2B5EF4-FFF2-40B4-BE49-F238E27FC236}">
                <a16:creationId xmlns:a16="http://schemas.microsoft.com/office/drawing/2014/main" id="{06130633-8398-4340-A091-16D418D4BA0E}"/>
              </a:ext>
            </a:extLst>
          </p:cNvPr>
          <p:cNvSpPr txBox="1">
            <a:spLocks/>
          </p:cNvSpPr>
          <p:nvPr userDrawn="1"/>
        </p:nvSpPr>
        <p:spPr>
          <a:xfrm rot="2700000" flipH="1" flipV="1">
            <a:off x="9047321" y="5894511"/>
            <a:ext cx="1592914" cy="795301"/>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 </a:t>
            </a:r>
          </a:p>
        </p:txBody>
      </p:sp>
      <p:sp>
        <p:nvSpPr>
          <p:cNvPr id="19" name="Text Placeholder 83">
            <a:extLst>
              <a:ext uri="{FF2B5EF4-FFF2-40B4-BE49-F238E27FC236}">
                <a16:creationId xmlns:a16="http://schemas.microsoft.com/office/drawing/2014/main" id="{65E572D2-FB5D-4AE4-ADCA-539A3B5D2872}"/>
              </a:ext>
            </a:extLst>
          </p:cNvPr>
          <p:cNvSpPr txBox="1">
            <a:spLocks/>
          </p:cNvSpPr>
          <p:nvPr userDrawn="1"/>
        </p:nvSpPr>
        <p:spPr>
          <a:xfrm rot="16200000" flipV="1">
            <a:off x="10501479" y="1143564"/>
            <a:ext cx="2253832" cy="1127210"/>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 </a:t>
            </a:r>
          </a:p>
        </p:txBody>
      </p:sp>
      <p:sp>
        <p:nvSpPr>
          <p:cNvPr id="20" name="Freeform: Shape 83">
            <a:extLst>
              <a:ext uri="{FF2B5EF4-FFF2-40B4-BE49-F238E27FC236}">
                <a16:creationId xmlns:a16="http://schemas.microsoft.com/office/drawing/2014/main" id="{F05596E1-7FE6-4BB0-BB11-FC47E5FF65BF}"/>
              </a:ext>
            </a:extLst>
          </p:cNvPr>
          <p:cNvSpPr txBox="1">
            <a:spLocks/>
          </p:cNvSpPr>
          <p:nvPr userDrawn="1"/>
        </p:nvSpPr>
        <p:spPr>
          <a:xfrm rot="16200000">
            <a:off x="9920577" y="3148267"/>
            <a:ext cx="574904" cy="1706752"/>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 </a:t>
            </a:r>
          </a:p>
        </p:txBody>
      </p:sp>
      <p:sp>
        <p:nvSpPr>
          <p:cNvPr id="21" name="Text Placeholder 49">
            <a:extLst>
              <a:ext uri="{FF2B5EF4-FFF2-40B4-BE49-F238E27FC236}">
                <a16:creationId xmlns:a16="http://schemas.microsoft.com/office/drawing/2014/main" id="{A0F317CE-035E-44FD-A5F6-9E40D83A2190}"/>
              </a:ext>
            </a:extLst>
          </p:cNvPr>
          <p:cNvSpPr txBox="1">
            <a:spLocks/>
          </p:cNvSpPr>
          <p:nvPr userDrawn="1"/>
        </p:nvSpPr>
        <p:spPr>
          <a:xfrm>
            <a:off x="9937626" y="2296383"/>
            <a:ext cx="546782"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 </a:t>
            </a:r>
          </a:p>
        </p:txBody>
      </p:sp>
      <p:sp>
        <p:nvSpPr>
          <p:cNvPr id="22" name="Text Placeholder 49">
            <a:extLst>
              <a:ext uri="{FF2B5EF4-FFF2-40B4-BE49-F238E27FC236}">
                <a16:creationId xmlns:a16="http://schemas.microsoft.com/office/drawing/2014/main" id="{C876EBD3-018B-46D6-8C3B-B7B3FA122BE1}"/>
              </a:ext>
            </a:extLst>
          </p:cNvPr>
          <p:cNvSpPr txBox="1">
            <a:spLocks/>
          </p:cNvSpPr>
          <p:nvPr userDrawn="1"/>
        </p:nvSpPr>
        <p:spPr>
          <a:xfrm>
            <a:off x="10881161" y="5270087"/>
            <a:ext cx="546782"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 </a:t>
            </a:r>
          </a:p>
        </p:txBody>
      </p:sp>
      <p:sp>
        <p:nvSpPr>
          <p:cNvPr id="29" name="Freeform: Shape 83">
            <a:extLst>
              <a:ext uri="{FF2B5EF4-FFF2-40B4-BE49-F238E27FC236}">
                <a16:creationId xmlns:a16="http://schemas.microsoft.com/office/drawing/2014/main" id="{746EFE52-6B31-424B-954D-38ECEE5E8891}"/>
              </a:ext>
            </a:extLst>
          </p:cNvPr>
          <p:cNvSpPr txBox="1">
            <a:spLocks/>
          </p:cNvSpPr>
          <p:nvPr userDrawn="1"/>
        </p:nvSpPr>
        <p:spPr>
          <a:xfrm>
            <a:off x="10201058" y="0"/>
            <a:ext cx="575054" cy="851154"/>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 </a:t>
            </a:r>
          </a:p>
        </p:txBody>
      </p:sp>
    </p:spTree>
    <p:extLst>
      <p:ext uri="{BB962C8B-B14F-4D97-AF65-F5344CB8AC3E}">
        <p14:creationId xmlns:p14="http://schemas.microsoft.com/office/powerpoint/2010/main" val="1998754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G - Front Title Page">
    <p:spTree>
      <p:nvGrpSpPr>
        <p:cNvPr id="1" name=""/>
        <p:cNvGrpSpPr/>
        <p:nvPr/>
      </p:nvGrpSpPr>
      <p:grpSpPr>
        <a:xfrm>
          <a:off x="0" y="0"/>
          <a:ext cx="0" cy="0"/>
          <a:chOff x="0" y="0"/>
          <a:chExt cx="0" cy="0"/>
        </a:xfrm>
      </p:grpSpPr>
      <p:sp>
        <p:nvSpPr>
          <p:cNvPr id="15" name="Title 23">
            <a:extLst>
              <a:ext uri="{FF2B5EF4-FFF2-40B4-BE49-F238E27FC236}">
                <a16:creationId xmlns:a16="http://schemas.microsoft.com/office/drawing/2014/main" id="{2163A3B5-6470-42FB-B511-7E90F62F6F77}"/>
              </a:ext>
            </a:extLst>
          </p:cNvPr>
          <p:cNvSpPr>
            <a:spLocks noGrp="1"/>
          </p:cNvSpPr>
          <p:nvPr>
            <p:ph type="title"/>
          </p:nvPr>
        </p:nvSpPr>
        <p:spPr>
          <a:xfrm>
            <a:off x="1320466" y="1809017"/>
            <a:ext cx="9551823" cy="87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91440" rIns="19050" bIns="19050" anchor="t"/>
          <a:lstStyle>
            <a:lvl1pPr>
              <a:defRPr lang="en-CA" sz="4000" b="1">
                <a:solidFill>
                  <a:srgbClr val="403F3E"/>
                </a:solidFill>
                <a:latin typeface="Arial" panose="020B0604020202020204" pitchFamily="34" charset="0"/>
                <a:ea typeface="League Gothic" charset="0"/>
                <a:cs typeface="Arial" panose="020B0604020202020204" pitchFamily="34" charset="0"/>
              </a:defRPr>
            </a:lvl1pPr>
          </a:lstStyle>
          <a:p>
            <a:pPr marL="0" lvl="0" indent="0" defTabSz="309563" fontAlgn="base" hangingPunct="0">
              <a:spcAft>
                <a:spcPct val="0"/>
              </a:spcAft>
              <a:buFont typeface="Arial" panose="020B0604020202020204" pitchFamily="34" charset="0"/>
            </a:pPr>
            <a:r>
              <a:rPr lang="en-US"/>
              <a:t>Click to edit Master title style</a:t>
            </a:r>
            <a:endParaRPr lang="en-CA"/>
          </a:p>
        </p:txBody>
      </p:sp>
      <p:sp>
        <p:nvSpPr>
          <p:cNvPr id="17" name="Subtitle 2">
            <a:extLst>
              <a:ext uri="{FF2B5EF4-FFF2-40B4-BE49-F238E27FC236}">
                <a16:creationId xmlns:a16="http://schemas.microsoft.com/office/drawing/2014/main" id="{7011BFAB-03DA-4149-AE34-C0891639DA07}"/>
              </a:ext>
            </a:extLst>
          </p:cNvPr>
          <p:cNvSpPr>
            <a:spLocks noGrp="1"/>
          </p:cNvSpPr>
          <p:nvPr>
            <p:ph type="subTitle" idx="1"/>
          </p:nvPr>
        </p:nvSpPr>
        <p:spPr>
          <a:xfrm>
            <a:off x="1320465" y="3674142"/>
            <a:ext cx="9551823" cy="41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marL="0" indent="0">
              <a:buNone/>
              <a:defRPr lang="en-CA" sz="2000" b="1">
                <a:solidFill>
                  <a:srgbClr val="403F3E"/>
                </a:solidFill>
                <a:latin typeface="Arial" panose="020B0604020202020204" pitchFamily="34" charset="0"/>
                <a:ea typeface="League Gothic" charset="0"/>
                <a:cs typeface="Arial" panose="020B0604020202020204" pitchFamily="34" charset="0"/>
              </a:defRPr>
            </a:lvl1pPr>
          </a:lstStyle>
          <a:p>
            <a:pPr marL="114300" lvl="0" indent="-342900" defTabSz="309563" fontAlgn="base" hangingPunct="0">
              <a:spcBef>
                <a:spcPct val="0"/>
              </a:spcBef>
              <a:spcAft>
                <a:spcPct val="0"/>
              </a:spcAft>
            </a:pPr>
            <a:r>
              <a:rPr lang="en-US"/>
              <a:t>Click to edit Master subtitle style</a:t>
            </a:r>
            <a:endParaRPr lang="en-CA"/>
          </a:p>
        </p:txBody>
      </p:sp>
      <p:sp>
        <p:nvSpPr>
          <p:cNvPr id="18" name="Line 5">
            <a:extLst>
              <a:ext uri="{FF2B5EF4-FFF2-40B4-BE49-F238E27FC236}">
                <a16:creationId xmlns:a16="http://schemas.microsoft.com/office/drawing/2014/main" id="{73ACF56A-AFDB-4CC1-B831-253BAED9EC03}"/>
              </a:ext>
            </a:extLst>
          </p:cNvPr>
          <p:cNvSpPr>
            <a:spLocks noChangeShapeType="1"/>
          </p:cNvSpPr>
          <p:nvPr userDrawn="1"/>
        </p:nvSpPr>
        <p:spPr bwMode="auto">
          <a:xfrm>
            <a:off x="1320467" y="4085958"/>
            <a:ext cx="9599947" cy="0"/>
          </a:xfrm>
          <a:prstGeom prst="line">
            <a:avLst/>
          </a:prstGeom>
          <a:noFill/>
          <a:ln w="25400" cap="flat" cmpd="sng">
            <a:solidFill>
              <a:schemeClr val="accent1"/>
            </a:solidFill>
            <a:prstDash val="sysDot"/>
            <a:round/>
            <a:headEnd/>
            <a:tailEnd/>
          </a:ln>
          <a:effectLst/>
          <a:extLst>
            <a:ext uri="{909E8E84-426E-40dd-AFC4-6F175D3DCCD1}"/>
            <a:ext uri="{AF507438-7753-43e0-B8FC-AC1667EBCBE1}"/>
          </a:extLst>
        </p:spPr>
        <p:txBody>
          <a:bodyPr lIns="0" tIns="0" rIns="0" bIns="0" anchor="ctr"/>
          <a:lstStyle/>
          <a:p>
            <a:pPr algn="ctr" defTabSz="309563" fontAlgn="base" hangingPunct="0">
              <a:spcBef>
                <a:spcPct val="0"/>
              </a:spcBef>
              <a:spcAft>
                <a:spcPct val="0"/>
              </a:spcAft>
              <a:defRPr/>
            </a:pPr>
            <a:endParaRPr lang="es-ES" sz="2100">
              <a:solidFill>
                <a:srgbClr val="FFFFFF"/>
              </a:solidFill>
              <a:effectLst>
                <a:outerShdw blurRad="38100" dist="38100" dir="2700000" algn="tl">
                  <a:srgbClr val="DDDDDD"/>
                </a:outerShdw>
              </a:effectLst>
              <a:latin typeface="TeXGyreAdventor" charset="0"/>
              <a:cs typeface="TeXGyreAdventor" charset="0"/>
              <a:sym typeface="Gill Sans" charset="0"/>
            </a:endParaRPr>
          </a:p>
        </p:txBody>
      </p:sp>
      <p:sp>
        <p:nvSpPr>
          <p:cNvPr id="19" name="Line 6">
            <a:extLst>
              <a:ext uri="{FF2B5EF4-FFF2-40B4-BE49-F238E27FC236}">
                <a16:creationId xmlns:a16="http://schemas.microsoft.com/office/drawing/2014/main" id="{B1631049-9BFA-4055-B2BC-87886A1664F5}"/>
              </a:ext>
            </a:extLst>
          </p:cNvPr>
          <p:cNvSpPr>
            <a:spLocks noChangeShapeType="1"/>
          </p:cNvSpPr>
          <p:nvPr userDrawn="1"/>
        </p:nvSpPr>
        <p:spPr bwMode="auto">
          <a:xfrm>
            <a:off x="1320467" y="1809017"/>
            <a:ext cx="9567864" cy="0"/>
          </a:xfrm>
          <a:prstGeom prst="line">
            <a:avLst/>
          </a:prstGeom>
          <a:noFill/>
          <a:ln w="25400" cap="flat" cmpd="sng">
            <a:solidFill>
              <a:schemeClr val="accent1"/>
            </a:solidFill>
            <a:prstDash val="sysDot"/>
            <a:round/>
            <a:headEnd/>
            <a:tailEnd/>
          </a:ln>
          <a:effectLst/>
          <a:extLst>
            <a:ext uri="{909E8E84-426E-40dd-AFC4-6F175D3DCCD1}"/>
            <a:ext uri="{AF507438-7753-43e0-B8FC-AC1667EBCBE1}"/>
          </a:extLst>
        </p:spPr>
        <p:txBody>
          <a:bodyPr lIns="0" tIns="0" rIns="0" bIns="0" anchor="ctr"/>
          <a:lstStyle/>
          <a:p>
            <a:pPr algn="ctr" defTabSz="309563" fontAlgn="base" hangingPunct="0">
              <a:spcBef>
                <a:spcPct val="0"/>
              </a:spcBef>
              <a:spcAft>
                <a:spcPct val="0"/>
              </a:spcAft>
              <a:defRPr/>
            </a:pPr>
            <a:endParaRPr lang="es-ES" sz="2100">
              <a:solidFill>
                <a:srgbClr val="FFFFFF"/>
              </a:solidFill>
              <a:effectLst>
                <a:outerShdw blurRad="38100" dist="38100" dir="2700000" algn="tl">
                  <a:srgbClr val="DDDDDD"/>
                </a:outerShdw>
              </a:effectLst>
              <a:latin typeface="TeXGyreAdventor" charset="0"/>
              <a:cs typeface="TeXGyreAdventor" charset="0"/>
              <a:sym typeface="Gill Sans" charset="0"/>
            </a:endParaRPr>
          </a:p>
        </p:txBody>
      </p:sp>
      <p:pic>
        <p:nvPicPr>
          <p:cNvPr id="8" name="Picture 7" descr="Logo&#10;&#10;Description automatically generated">
            <a:extLst>
              <a:ext uri="{FF2B5EF4-FFF2-40B4-BE49-F238E27FC236}">
                <a16:creationId xmlns:a16="http://schemas.microsoft.com/office/drawing/2014/main" id="{A95E96D1-33F8-45A7-8607-36C343E840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0810" y="5951082"/>
            <a:ext cx="1607667" cy="779889"/>
          </a:xfrm>
          <a:prstGeom prst="rect">
            <a:avLst/>
          </a:prstGeom>
        </p:spPr>
      </p:pic>
      <p:pic>
        <p:nvPicPr>
          <p:cNvPr id="9" name="Picture 8" descr="Text, logo&#10;&#10;Description automatically generated">
            <a:extLst>
              <a:ext uri="{FF2B5EF4-FFF2-40B4-BE49-F238E27FC236}">
                <a16:creationId xmlns:a16="http://schemas.microsoft.com/office/drawing/2014/main" id="{561FEF4E-C163-4F61-96F9-F2DC43252B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6018" y="6001563"/>
            <a:ext cx="1765250" cy="628958"/>
          </a:xfrm>
          <a:prstGeom prst="rect">
            <a:avLst/>
          </a:prstGeom>
        </p:spPr>
      </p:pic>
    </p:spTree>
    <p:extLst>
      <p:ext uri="{BB962C8B-B14F-4D97-AF65-F5344CB8AC3E}">
        <p14:creationId xmlns:p14="http://schemas.microsoft.com/office/powerpoint/2010/main" val="1261592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G - Rear Cover">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C1D6BA3-9774-41C5-A64E-5C0E1AA6C888}"/>
              </a:ext>
            </a:extLst>
          </p:cNvPr>
          <p:cNvSpPr txBox="1"/>
          <p:nvPr userDrawn="1"/>
        </p:nvSpPr>
        <p:spPr>
          <a:xfrm>
            <a:off x="450853" y="5302080"/>
            <a:ext cx="5398619" cy="438582"/>
          </a:xfrm>
          <a:prstGeom prst="rect">
            <a:avLst/>
          </a:prstGeom>
          <a:noFill/>
        </p:spPr>
        <p:txBody>
          <a:bodyPr wrap="square" rtlCol="0">
            <a:spAutoFit/>
          </a:bodyPr>
          <a:lstStyle/>
          <a:p>
            <a:pPr marL="0" indent="0">
              <a:spcAft>
                <a:spcPts val="0"/>
              </a:spcAft>
              <a:buNone/>
            </a:pPr>
            <a:r>
              <a:rPr lang="en-GB" sz="750">
                <a:solidFill>
                  <a:schemeClr val="accent1"/>
                </a:solidFill>
                <a:latin typeface="Arial" panose="020B0604020202020204" pitchFamily="34" charset="0"/>
                <a:ea typeface="Tahoma" panose="020B0604030504040204" pitchFamily="34" charset="0"/>
                <a:cs typeface="Arial" panose="020B0604020202020204" pitchFamily="34" charset="0"/>
              </a:rPr>
              <a:t>The information contained in this document is confidential and should be treated as such.</a:t>
            </a:r>
          </a:p>
          <a:p>
            <a:pPr marL="0" indent="0">
              <a:spcAft>
                <a:spcPts val="0"/>
              </a:spcAft>
              <a:buNone/>
            </a:pPr>
            <a:r>
              <a:rPr lang="en-GB" sz="750">
                <a:solidFill>
                  <a:schemeClr val="accent1"/>
                </a:solidFill>
                <a:latin typeface="Arial" panose="020B0604020202020204" pitchFamily="34" charset="0"/>
                <a:ea typeface="Tahoma" panose="020B0604030504040204" pitchFamily="34" charset="0"/>
                <a:cs typeface="Arial" panose="020B0604020202020204" pitchFamily="34" charset="0"/>
              </a:rPr>
              <a:t>While the author has made every effort to provide accurate information at the time this document was created, neither The Burnie Group Inc. nor the author assume any responsibility for errors or changes that occur after production.</a:t>
            </a:r>
            <a:endParaRPr lang="en-GB" sz="750" b="1">
              <a:solidFill>
                <a:schemeClr val="accent1"/>
              </a:solidFill>
              <a:latin typeface="Arial" panose="020B0604020202020204" pitchFamily="34" charset="0"/>
              <a:ea typeface="Tahoma" panose="020B060403050404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25A8E1A-20CA-4C98-8128-2DAFC8ECF4EB}"/>
              </a:ext>
            </a:extLst>
          </p:cNvPr>
          <p:cNvSpPr txBox="1"/>
          <p:nvPr userDrawn="1"/>
        </p:nvSpPr>
        <p:spPr>
          <a:xfrm>
            <a:off x="450852" y="4814767"/>
            <a:ext cx="7882323" cy="300082"/>
          </a:xfrm>
          <a:prstGeom prst="rect">
            <a:avLst/>
          </a:prstGeom>
          <a:noFill/>
        </p:spPr>
        <p:txBody>
          <a:bodyPr wrap="square" rtlCol="0">
            <a:spAutoFit/>
          </a:bodyPr>
          <a:lstStyle/>
          <a:p>
            <a:r>
              <a:rPr lang="en-US" sz="1350" b="0">
                <a:solidFill>
                  <a:schemeClr val="accent1"/>
                </a:solidFill>
                <a:latin typeface="Arial" panose="020B0604020202020204" pitchFamily="34" charset="0"/>
                <a:ea typeface="Tahoma" panose="020B0604030504040204" pitchFamily="34" charset="0"/>
                <a:cs typeface="Arial" panose="020B0604020202020204" pitchFamily="34" charset="0"/>
              </a:rPr>
              <a:t>contact@burniegroup.com  | </a:t>
            </a:r>
            <a:r>
              <a:rPr lang="en-US" sz="1350" b="1">
                <a:solidFill>
                  <a:schemeClr val="accent1"/>
                </a:solidFill>
                <a:latin typeface="Arial" panose="020B0604020202020204" pitchFamily="34" charset="0"/>
                <a:ea typeface="Tahoma" panose="020B0604030504040204" pitchFamily="34" charset="0"/>
                <a:cs typeface="Arial" panose="020B0604020202020204" pitchFamily="34" charset="0"/>
              </a:rPr>
              <a:t> www.burniegroup.com</a:t>
            </a:r>
          </a:p>
        </p:txBody>
      </p:sp>
      <p:sp>
        <p:nvSpPr>
          <p:cNvPr id="11" name="TextBox 10">
            <a:extLst>
              <a:ext uri="{FF2B5EF4-FFF2-40B4-BE49-F238E27FC236}">
                <a16:creationId xmlns:a16="http://schemas.microsoft.com/office/drawing/2014/main" id="{7F0B0261-DA2F-4908-8901-29FD3ED881E4}"/>
              </a:ext>
            </a:extLst>
          </p:cNvPr>
          <p:cNvSpPr txBox="1"/>
          <p:nvPr userDrawn="1"/>
        </p:nvSpPr>
        <p:spPr>
          <a:xfrm>
            <a:off x="465450" y="3447857"/>
            <a:ext cx="4211149" cy="825867"/>
          </a:xfrm>
          <a:prstGeom prst="rect">
            <a:avLst/>
          </a:prstGeom>
          <a:noFill/>
        </p:spPr>
        <p:txBody>
          <a:bodyPr wrap="square" rtlCol="0">
            <a:spAutoFit/>
          </a:bodyPr>
          <a:lstStyle/>
          <a:p>
            <a:pPr marL="0" indent="0">
              <a:spcAft>
                <a:spcPts val="450"/>
              </a:spcAft>
              <a:buNone/>
            </a:pPr>
            <a:r>
              <a:rPr lang="en-GB" sz="1200" b="1">
                <a:solidFill>
                  <a:schemeClr val="accent1"/>
                </a:solidFill>
                <a:latin typeface="Arial" panose="020B0604020202020204" pitchFamily="34" charset="0"/>
                <a:ea typeface="Tahoma" panose="020B0604030504040204" pitchFamily="34" charset="0"/>
                <a:cs typeface="Arial" panose="020B0604020202020204" pitchFamily="34" charset="0"/>
              </a:rPr>
              <a:t>Burnie Group Inc.</a:t>
            </a:r>
            <a:endParaRPr lang="en-GB" sz="1200">
              <a:solidFill>
                <a:schemeClr val="accent1"/>
              </a:solidFill>
              <a:latin typeface="Arial" panose="020B0604020202020204" pitchFamily="34" charset="0"/>
              <a:ea typeface="Tahoma" panose="020B0604030504040204" pitchFamily="34" charset="0"/>
              <a:cs typeface="Arial" panose="020B0604020202020204" pitchFamily="34" charset="0"/>
            </a:endParaRPr>
          </a:p>
          <a:p>
            <a:pPr marL="0" indent="0">
              <a:buNone/>
            </a:pPr>
            <a:r>
              <a:rPr lang="en-GB" sz="1050">
                <a:solidFill>
                  <a:schemeClr val="accent1"/>
                </a:solidFill>
                <a:latin typeface="Arial" panose="020B0604020202020204" pitchFamily="34" charset="0"/>
                <a:ea typeface="Tahoma" panose="020B0604030504040204" pitchFamily="34" charset="0"/>
                <a:cs typeface="Arial" panose="020B0604020202020204" pitchFamily="34" charset="0"/>
              </a:rPr>
              <a:t>350 Bay Street</a:t>
            </a:r>
          </a:p>
          <a:p>
            <a:pPr marL="0" indent="0">
              <a:buNone/>
            </a:pPr>
            <a:r>
              <a:rPr lang="en-GB" sz="1050">
                <a:solidFill>
                  <a:schemeClr val="accent1"/>
                </a:solidFill>
                <a:latin typeface="Arial" panose="020B0604020202020204" pitchFamily="34" charset="0"/>
                <a:ea typeface="Tahoma" panose="020B0604030504040204" pitchFamily="34" charset="0"/>
                <a:cs typeface="Arial" panose="020B0604020202020204" pitchFamily="34" charset="0"/>
              </a:rPr>
              <a:t>Suite 200</a:t>
            </a:r>
          </a:p>
          <a:p>
            <a:pPr marL="0" indent="0">
              <a:buNone/>
            </a:pPr>
            <a:r>
              <a:rPr lang="en-GB" sz="1050">
                <a:solidFill>
                  <a:schemeClr val="accent1"/>
                </a:solidFill>
                <a:latin typeface="Arial" panose="020B0604020202020204" pitchFamily="34" charset="0"/>
                <a:ea typeface="Tahoma" panose="020B0604030504040204" pitchFamily="34" charset="0"/>
                <a:cs typeface="Arial" panose="020B0604020202020204" pitchFamily="34" charset="0"/>
              </a:rPr>
              <a:t>Toronto, ON  M5H 2S6</a:t>
            </a:r>
          </a:p>
        </p:txBody>
      </p:sp>
      <p:sp>
        <p:nvSpPr>
          <p:cNvPr id="12" name="TextBox 11">
            <a:extLst>
              <a:ext uri="{FF2B5EF4-FFF2-40B4-BE49-F238E27FC236}">
                <a16:creationId xmlns:a16="http://schemas.microsoft.com/office/drawing/2014/main" id="{D92D1A09-E2E4-4EE1-98DE-B41A6F532D98}"/>
              </a:ext>
            </a:extLst>
          </p:cNvPr>
          <p:cNvSpPr txBox="1"/>
          <p:nvPr userDrawn="1"/>
        </p:nvSpPr>
        <p:spPr>
          <a:xfrm>
            <a:off x="465450" y="6515936"/>
            <a:ext cx="11140015" cy="184666"/>
          </a:xfrm>
          <a:prstGeom prst="rect">
            <a:avLst/>
          </a:prstGeom>
          <a:noFill/>
        </p:spPr>
        <p:txBody>
          <a:bodyPr wrap="square" rtlCol="0">
            <a:spAutoFit/>
          </a:bodyPr>
          <a:lstStyle/>
          <a:p>
            <a:pPr marL="0" indent="0">
              <a:spcAft>
                <a:spcPts val="450"/>
              </a:spcAft>
              <a:buNone/>
            </a:pPr>
            <a:r>
              <a:rPr lang="en-GB" sz="600">
                <a:solidFill>
                  <a:schemeClr val="accent1"/>
                </a:solidFill>
                <a:latin typeface="Tahoma" panose="020B0604030504040204" pitchFamily="34" charset="0"/>
                <a:ea typeface="Tahoma" panose="020B0604030504040204" pitchFamily="34" charset="0"/>
                <a:cs typeface="Tahoma" panose="020B0604030504040204" pitchFamily="34" charset="0"/>
              </a:rPr>
              <a:t>Copyright © 2021</a:t>
            </a:r>
            <a:r>
              <a:rPr lang="en-GB" sz="600" baseline="0">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en-GB" sz="600">
                <a:solidFill>
                  <a:schemeClr val="accent1"/>
                </a:solidFill>
                <a:latin typeface="Tahoma" panose="020B0604030504040204" pitchFamily="34" charset="0"/>
                <a:ea typeface="Tahoma" panose="020B0604030504040204" pitchFamily="34" charset="0"/>
                <a:cs typeface="Tahoma" panose="020B0604030504040204" pitchFamily="34" charset="0"/>
              </a:rPr>
              <a:t>The Burnie Group Inc. All rights reserved.</a:t>
            </a:r>
          </a:p>
        </p:txBody>
      </p:sp>
      <p:pic>
        <p:nvPicPr>
          <p:cNvPr id="8" name="Picture 7" descr="Logo&#10;&#10;Description automatically generated">
            <a:extLst>
              <a:ext uri="{FF2B5EF4-FFF2-40B4-BE49-F238E27FC236}">
                <a16:creationId xmlns:a16="http://schemas.microsoft.com/office/drawing/2014/main" id="{F6995048-4558-4D1A-9CB1-00CC856D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8022" y="6216591"/>
            <a:ext cx="944688" cy="458274"/>
          </a:xfrm>
          <a:prstGeom prst="rect">
            <a:avLst/>
          </a:prstGeom>
        </p:spPr>
      </p:pic>
      <p:pic>
        <p:nvPicPr>
          <p:cNvPr id="13" name="Picture 12" descr="Text, logo&#10;&#10;Description automatically generated">
            <a:extLst>
              <a:ext uri="{FF2B5EF4-FFF2-40B4-BE49-F238E27FC236}">
                <a16:creationId xmlns:a16="http://schemas.microsoft.com/office/drawing/2014/main" id="{5B46B4A9-1A22-47EB-96B8-911F109D1B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60793" y="6260935"/>
            <a:ext cx="1037287" cy="369585"/>
          </a:xfrm>
          <a:prstGeom prst="rect">
            <a:avLst/>
          </a:prstGeom>
        </p:spPr>
      </p:pic>
    </p:spTree>
    <p:extLst>
      <p:ext uri="{BB962C8B-B14F-4D97-AF65-F5344CB8AC3E}">
        <p14:creationId xmlns:p14="http://schemas.microsoft.com/office/powerpoint/2010/main" val="2114686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28">
            <a:extLst>
              <a:ext uri="{FF2B5EF4-FFF2-40B4-BE49-F238E27FC236}">
                <a16:creationId xmlns:a16="http://schemas.microsoft.com/office/drawing/2014/main" id="{CBFF1952-74A9-4979-9441-3BD2F8CBD3FA}"/>
              </a:ext>
            </a:extLst>
          </p:cNvPr>
          <p:cNvGrpSpPr>
            <a:grpSpLocks/>
          </p:cNvGrpSpPr>
          <p:nvPr userDrawn="1"/>
        </p:nvGrpSpPr>
        <p:grpSpPr bwMode="auto">
          <a:xfrm>
            <a:off x="0" y="6418595"/>
            <a:ext cx="9659939" cy="54266"/>
            <a:chOff x="-1" y="-1"/>
            <a:chExt cx="6858001" cy="91441"/>
          </a:xfrm>
        </p:grpSpPr>
        <p:sp>
          <p:nvSpPr>
            <p:cNvPr id="8" name="AutoShape 29">
              <a:extLst>
                <a:ext uri="{FF2B5EF4-FFF2-40B4-BE49-F238E27FC236}">
                  <a16:creationId xmlns:a16="http://schemas.microsoft.com/office/drawing/2014/main" id="{C145030C-31A5-44E6-AB54-1FFC716E44DC}"/>
                </a:ext>
              </a:extLst>
            </p:cNvPr>
            <p:cNvSpPr>
              <a:spLocks/>
            </p:cNvSpPr>
            <p:nvPr/>
          </p:nvSpPr>
          <p:spPr bwMode="auto">
            <a:xfrm>
              <a:off x="-1" y="-1"/>
              <a:ext cx="1371600" cy="91441"/>
            </a:xfrm>
            <a:custGeom>
              <a:avLst/>
              <a:gdLst>
                <a:gd name="T0" fmla="*/ 685800 w 21600"/>
                <a:gd name="T1" fmla="*/ 45721 h 21600"/>
                <a:gd name="T2" fmla="*/ 685800 w 21600"/>
                <a:gd name="T3" fmla="*/ 45721 h 21600"/>
                <a:gd name="T4" fmla="*/ 685800 w 21600"/>
                <a:gd name="T5" fmla="*/ 45721 h 21600"/>
                <a:gd name="T6" fmla="*/ 685800 w 21600"/>
                <a:gd name="T7" fmla="*/ 457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A3303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sz="525">
                <a:latin typeface="TeXGyreAdventor" charset="0"/>
                <a:ea typeface="TeXGyreAdventor" charset="0"/>
                <a:cs typeface="TeXGyreAdventor" charset="0"/>
              </a:endParaRPr>
            </a:p>
          </p:txBody>
        </p:sp>
        <p:sp>
          <p:nvSpPr>
            <p:cNvPr id="9" name="AutoShape 30">
              <a:extLst>
                <a:ext uri="{FF2B5EF4-FFF2-40B4-BE49-F238E27FC236}">
                  <a16:creationId xmlns:a16="http://schemas.microsoft.com/office/drawing/2014/main" id="{6CFB35D8-4356-4D0F-8AE5-F2C1D39729B4}"/>
                </a:ext>
              </a:extLst>
            </p:cNvPr>
            <p:cNvSpPr>
              <a:spLocks/>
            </p:cNvSpPr>
            <p:nvPr/>
          </p:nvSpPr>
          <p:spPr bwMode="auto">
            <a:xfrm>
              <a:off x="1371599" y="-1"/>
              <a:ext cx="1371600" cy="91441"/>
            </a:xfrm>
            <a:custGeom>
              <a:avLst/>
              <a:gdLst>
                <a:gd name="T0" fmla="*/ 685800 w 21600"/>
                <a:gd name="T1" fmla="*/ 45721 h 21600"/>
                <a:gd name="T2" fmla="*/ 685800 w 21600"/>
                <a:gd name="T3" fmla="*/ 45721 h 21600"/>
                <a:gd name="T4" fmla="*/ 685800 w 21600"/>
                <a:gd name="T5" fmla="*/ 45721 h 21600"/>
                <a:gd name="T6" fmla="*/ 685800 w 21600"/>
                <a:gd name="T7" fmla="*/ 457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92B1C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sz="525">
                <a:latin typeface="TeXGyreAdventor" charset="0"/>
                <a:ea typeface="TeXGyreAdventor" charset="0"/>
                <a:cs typeface="TeXGyreAdventor" charset="0"/>
              </a:endParaRPr>
            </a:p>
          </p:txBody>
        </p:sp>
        <p:sp>
          <p:nvSpPr>
            <p:cNvPr id="10" name="AutoShape 31">
              <a:extLst>
                <a:ext uri="{FF2B5EF4-FFF2-40B4-BE49-F238E27FC236}">
                  <a16:creationId xmlns:a16="http://schemas.microsoft.com/office/drawing/2014/main" id="{CBAA6D92-9492-4CD4-A5F3-0DF792D1D0B7}"/>
                </a:ext>
              </a:extLst>
            </p:cNvPr>
            <p:cNvSpPr>
              <a:spLocks/>
            </p:cNvSpPr>
            <p:nvPr/>
          </p:nvSpPr>
          <p:spPr bwMode="auto">
            <a:xfrm>
              <a:off x="2743199" y="-1"/>
              <a:ext cx="1371600" cy="91441"/>
            </a:xfrm>
            <a:custGeom>
              <a:avLst/>
              <a:gdLst>
                <a:gd name="T0" fmla="*/ 685800 w 21600"/>
                <a:gd name="T1" fmla="*/ 45721 h 21600"/>
                <a:gd name="T2" fmla="*/ 685800 w 21600"/>
                <a:gd name="T3" fmla="*/ 45721 h 21600"/>
                <a:gd name="T4" fmla="*/ 685800 w 21600"/>
                <a:gd name="T5" fmla="*/ 45721 h 21600"/>
                <a:gd name="T6" fmla="*/ 685800 w 21600"/>
                <a:gd name="T7" fmla="*/ 457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015A8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sz="525">
                <a:latin typeface="TeXGyreAdventor" charset="0"/>
                <a:ea typeface="TeXGyreAdventor" charset="0"/>
                <a:cs typeface="TeXGyreAdventor" charset="0"/>
              </a:endParaRPr>
            </a:p>
          </p:txBody>
        </p:sp>
        <p:sp>
          <p:nvSpPr>
            <p:cNvPr id="11" name="AutoShape 32">
              <a:extLst>
                <a:ext uri="{FF2B5EF4-FFF2-40B4-BE49-F238E27FC236}">
                  <a16:creationId xmlns:a16="http://schemas.microsoft.com/office/drawing/2014/main" id="{D9A5E30E-D918-445F-8F44-F8CA53C19168}"/>
                </a:ext>
              </a:extLst>
            </p:cNvPr>
            <p:cNvSpPr>
              <a:spLocks/>
            </p:cNvSpPr>
            <p:nvPr/>
          </p:nvSpPr>
          <p:spPr bwMode="auto">
            <a:xfrm>
              <a:off x="4114800" y="-1"/>
              <a:ext cx="1371600" cy="91441"/>
            </a:xfrm>
            <a:custGeom>
              <a:avLst/>
              <a:gdLst>
                <a:gd name="T0" fmla="*/ 685800 w 21600"/>
                <a:gd name="T1" fmla="*/ 45721 h 21600"/>
                <a:gd name="T2" fmla="*/ 685800 w 21600"/>
                <a:gd name="T3" fmla="*/ 45721 h 21600"/>
                <a:gd name="T4" fmla="*/ 685800 w 21600"/>
                <a:gd name="T5" fmla="*/ 45721 h 21600"/>
                <a:gd name="T6" fmla="*/ 685800 w 21600"/>
                <a:gd name="T7" fmla="*/ 457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AFAA6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sz="525">
                <a:latin typeface="TeXGyreAdventor" charset="0"/>
                <a:ea typeface="TeXGyreAdventor" charset="0"/>
                <a:cs typeface="TeXGyreAdventor" charset="0"/>
              </a:endParaRPr>
            </a:p>
          </p:txBody>
        </p:sp>
        <p:sp>
          <p:nvSpPr>
            <p:cNvPr id="12" name="AutoShape 33">
              <a:extLst>
                <a:ext uri="{FF2B5EF4-FFF2-40B4-BE49-F238E27FC236}">
                  <a16:creationId xmlns:a16="http://schemas.microsoft.com/office/drawing/2014/main" id="{6350B440-84DF-44D6-B8B2-7D292FEDD5A6}"/>
                </a:ext>
              </a:extLst>
            </p:cNvPr>
            <p:cNvSpPr>
              <a:spLocks/>
            </p:cNvSpPr>
            <p:nvPr/>
          </p:nvSpPr>
          <p:spPr bwMode="auto">
            <a:xfrm>
              <a:off x="5486400" y="-1"/>
              <a:ext cx="1371600" cy="91441"/>
            </a:xfrm>
            <a:custGeom>
              <a:avLst/>
              <a:gdLst>
                <a:gd name="T0" fmla="*/ 685800 w 21600"/>
                <a:gd name="T1" fmla="*/ 45721 h 21600"/>
                <a:gd name="T2" fmla="*/ 685800 w 21600"/>
                <a:gd name="T3" fmla="*/ 45721 h 21600"/>
                <a:gd name="T4" fmla="*/ 685800 w 21600"/>
                <a:gd name="T5" fmla="*/ 45721 h 21600"/>
                <a:gd name="T6" fmla="*/ 685800 w 21600"/>
                <a:gd name="T7" fmla="*/ 457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A79D9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sz="525">
                <a:latin typeface="TeXGyreAdventor" charset="0"/>
                <a:ea typeface="TeXGyreAdventor" charset="0"/>
                <a:cs typeface="TeXGyreAdventor" charset="0"/>
              </a:endParaRPr>
            </a:p>
          </p:txBody>
        </p:sp>
      </p:grpSp>
      <p:sp>
        <p:nvSpPr>
          <p:cNvPr id="16" name="Slide Number Placeholder 15">
            <a:extLst>
              <a:ext uri="{FF2B5EF4-FFF2-40B4-BE49-F238E27FC236}">
                <a16:creationId xmlns:a16="http://schemas.microsoft.com/office/drawing/2014/main" id="{350F258D-C9CC-4635-9054-D1D00FFE46D4}"/>
              </a:ext>
            </a:extLst>
          </p:cNvPr>
          <p:cNvSpPr>
            <a:spLocks noGrp="1"/>
          </p:cNvSpPr>
          <p:nvPr>
            <p:ph type="sldNum" sz="quarter" idx="4"/>
          </p:nvPr>
        </p:nvSpPr>
        <p:spPr>
          <a:xfrm>
            <a:off x="0" y="6492875"/>
            <a:ext cx="43815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23DE807-727B-4E7F-BD5E-47D56DC16D4C}" type="slidenum">
              <a:rPr lang="en-CA" smtClean="0"/>
              <a:pPr/>
              <a:t>‹#›</a:t>
            </a:fld>
            <a:endParaRPr lang="en-CA"/>
          </a:p>
        </p:txBody>
      </p:sp>
      <p:pic>
        <p:nvPicPr>
          <p:cNvPr id="3" name="Picture 2" descr="Logo&#10;&#10;Description automatically generated">
            <a:extLst>
              <a:ext uri="{FF2B5EF4-FFF2-40B4-BE49-F238E27FC236}">
                <a16:creationId xmlns:a16="http://schemas.microsoft.com/office/drawing/2014/main" id="{E5EA4C37-7C38-44A0-9DD9-1F48DF0E1E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888022" y="6216591"/>
            <a:ext cx="944688" cy="458274"/>
          </a:xfrm>
          <a:prstGeom prst="rect">
            <a:avLst/>
          </a:prstGeom>
        </p:spPr>
      </p:pic>
      <p:pic>
        <p:nvPicPr>
          <p:cNvPr id="5" name="Picture 4" descr="Text, logo&#10;&#10;Description automatically generated">
            <a:extLst>
              <a:ext uri="{FF2B5EF4-FFF2-40B4-BE49-F238E27FC236}">
                <a16:creationId xmlns:a16="http://schemas.microsoft.com/office/drawing/2014/main" id="{8443252F-8A37-486C-9C16-752C84D15D9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060793" y="6260935"/>
            <a:ext cx="1037287" cy="369585"/>
          </a:xfrm>
          <a:prstGeom prst="rect">
            <a:avLst/>
          </a:prstGeom>
        </p:spPr>
      </p:pic>
    </p:spTree>
    <p:extLst>
      <p:ext uri="{BB962C8B-B14F-4D97-AF65-F5344CB8AC3E}">
        <p14:creationId xmlns:p14="http://schemas.microsoft.com/office/powerpoint/2010/main" val="427580896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82" r:id="rId3"/>
    <p:sldLayoutId id="2147483681" r:id="rId4"/>
    <p:sldLayoutId id="2147483731" r:id="rId5"/>
    <p:sldLayoutId id="2147483732" r:id="rId6"/>
    <p:sldLayoutId id="2147483741"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indoor, electronics, earphone, close&#10;&#10;Description automatically generated">
            <a:extLst>
              <a:ext uri="{FF2B5EF4-FFF2-40B4-BE49-F238E27FC236}">
                <a16:creationId xmlns:a16="http://schemas.microsoft.com/office/drawing/2014/main" id="{CCE7142A-13A1-4E10-BF8E-D2968E4BEF53}"/>
              </a:ext>
            </a:extLst>
          </p:cNvPr>
          <p:cNvPicPr>
            <a:picLocks noChangeAspect="1"/>
          </p:cNvPicPr>
          <p:nvPr userDrawn="1"/>
        </p:nvPicPr>
        <p:blipFill rotWithShape="1">
          <a:blip r:embed="rId4">
            <a:alphaModFix amt="50000"/>
            <a:extLst>
              <a:ext uri="{28A0092B-C50C-407E-A947-70E740481C1C}">
                <a14:useLocalDpi xmlns:a14="http://schemas.microsoft.com/office/drawing/2010/main" val="0"/>
              </a:ext>
            </a:extLst>
          </a:blip>
          <a:srcRect t="10405" b="5204"/>
          <a:stretch/>
        </p:blipFill>
        <p:spPr>
          <a:xfrm flipH="1">
            <a:off x="-1" y="-1"/>
            <a:ext cx="12191999" cy="6858001"/>
          </a:xfrm>
          <a:prstGeom prst="rect">
            <a:avLst/>
          </a:prstGeom>
        </p:spPr>
      </p:pic>
    </p:spTree>
    <p:extLst>
      <p:ext uri="{BB962C8B-B14F-4D97-AF65-F5344CB8AC3E}">
        <p14:creationId xmlns:p14="http://schemas.microsoft.com/office/powerpoint/2010/main" val="111897771"/>
      </p:ext>
    </p:extLst>
  </p:cSld>
  <p:clrMap bg1="lt1" tx1="dk1" bg2="lt2" tx2="dk2" accent1="accent1" accent2="accent2" accent3="accent3" accent4="accent4" accent5="accent5" accent6="accent6" hlink="hlink" folHlink="folHlink"/>
  <p:sldLayoutIdLst>
    <p:sldLayoutId id="2147483708" r:id="rId1"/>
    <p:sldLayoutId id="214748373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Freeform: Shape 41">
            <a:extLst>
              <a:ext uri="{FF2B5EF4-FFF2-40B4-BE49-F238E27FC236}">
                <a16:creationId xmlns:a16="http://schemas.microsoft.com/office/drawing/2014/main" id="{3D7EF86B-C285-4694-8AE5-C354FEE8BED3}"/>
              </a:ext>
            </a:extLst>
          </p:cNvPr>
          <p:cNvSpPr txBox="1">
            <a:spLocks/>
          </p:cNvSpPr>
          <p:nvPr userDrawn="1"/>
        </p:nvSpPr>
        <p:spPr>
          <a:xfrm rot="16200000">
            <a:off x="9350039" y="515505"/>
            <a:ext cx="520273" cy="52040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t> </a:t>
            </a:r>
          </a:p>
        </p:txBody>
      </p:sp>
      <p:sp>
        <p:nvSpPr>
          <p:cNvPr id="2" name="Title Placeholder 1"/>
          <p:cNvSpPr>
            <a:spLocks noGrp="1"/>
          </p:cNvSpPr>
          <p:nvPr>
            <p:ph type="title"/>
          </p:nvPr>
        </p:nvSpPr>
        <p:spPr>
          <a:xfrm>
            <a:off x="381101" y="357722"/>
            <a:ext cx="6610663" cy="690029"/>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381101" y="1322389"/>
            <a:ext cx="11429800" cy="496182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43A5BB14-D036-4AC1-9435-9025BF12CBD4}"/>
              </a:ext>
            </a:extLst>
          </p:cNvPr>
          <p:cNvSpPr txBox="1"/>
          <p:nvPr userDrawn="1"/>
        </p:nvSpPr>
        <p:spPr>
          <a:xfrm>
            <a:off x="11457723" y="6472936"/>
            <a:ext cx="353177"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err="1">
              <a:solidFill>
                <a:schemeClr val="tx1"/>
              </a:solidFill>
              <a:latin typeface="Arial"/>
              <a:ea typeface="+mn-ea"/>
              <a:cs typeface="Arial"/>
            </a:endParaRPr>
          </a:p>
        </p:txBody>
      </p:sp>
      <p:sp>
        <p:nvSpPr>
          <p:cNvPr id="10" name="Rectangle 9">
            <a:extLst>
              <a:ext uri="{FF2B5EF4-FFF2-40B4-BE49-F238E27FC236}">
                <a16:creationId xmlns:a16="http://schemas.microsoft.com/office/drawing/2014/main" id="{BBAA1A17-E5C3-4173-84E8-4D5439A15A93}"/>
              </a:ext>
            </a:extLst>
          </p:cNvPr>
          <p:cNvSpPr/>
          <p:nvPr userDrawn="1"/>
        </p:nvSpPr>
        <p:spPr>
          <a:xfrm>
            <a:off x="-1" y="6812282"/>
            <a:ext cx="12192001"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CD447F06-748E-42A6-BD60-E239F1FB5B2C}"/>
              </a:ext>
            </a:extLst>
          </p:cNvPr>
          <p:cNvPicPr>
            <a:picLocks noChangeAspect="1"/>
          </p:cNvPicPr>
          <p:nvPr userDrawn="1"/>
        </p:nvPicPr>
        <p:blipFill>
          <a:blip r:embed="rId3"/>
          <a:srcRect/>
          <a:stretch/>
        </p:blipFill>
        <p:spPr>
          <a:xfrm>
            <a:off x="10353196" y="349030"/>
            <a:ext cx="1419987" cy="325698"/>
          </a:xfrm>
          <a:prstGeom prst="rect">
            <a:avLst/>
          </a:prstGeom>
        </p:spPr>
      </p:pic>
      <p:sp>
        <p:nvSpPr>
          <p:cNvPr id="13" name="TextBox 12">
            <a:extLst>
              <a:ext uri="{FF2B5EF4-FFF2-40B4-BE49-F238E27FC236}">
                <a16:creationId xmlns:a16="http://schemas.microsoft.com/office/drawing/2014/main" id="{9F2E3F76-83D3-4554-B85D-A36954F54A08}"/>
              </a:ext>
            </a:extLst>
          </p:cNvPr>
          <p:cNvSpPr txBox="1">
            <a:spLocks/>
          </p:cNvSpPr>
          <p:nvPr userDrawn="1"/>
        </p:nvSpPr>
        <p:spPr>
          <a:xfrm>
            <a:off x="7041922" y="1"/>
            <a:ext cx="2011251"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 </a:t>
            </a:r>
          </a:p>
        </p:txBody>
      </p:sp>
      <p:grpSp>
        <p:nvGrpSpPr>
          <p:cNvPr id="9" name="Group 8">
            <a:extLst>
              <a:ext uri="{FF2B5EF4-FFF2-40B4-BE49-F238E27FC236}">
                <a16:creationId xmlns:a16="http://schemas.microsoft.com/office/drawing/2014/main" id="{65B239D9-38EC-420B-B93B-7319EC229F40}"/>
              </a:ext>
            </a:extLst>
          </p:cNvPr>
          <p:cNvGrpSpPr/>
          <p:nvPr userDrawn="1"/>
        </p:nvGrpSpPr>
        <p:grpSpPr>
          <a:xfrm>
            <a:off x="6991767" y="244608"/>
            <a:ext cx="4972747" cy="549346"/>
            <a:chOff x="6989946" y="244608"/>
            <a:chExt cx="4971452" cy="549346"/>
          </a:xfrm>
        </p:grpSpPr>
        <p:sp>
          <p:nvSpPr>
            <p:cNvPr id="24" name="Freeform: Shape 23">
              <a:extLst>
                <a:ext uri="{FF2B5EF4-FFF2-40B4-BE49-F238E27FC236}">
                  <a16:creationId xmlns:a16="http://schemas.microsoft.com/office/drawing/2014/main" id="{8478AD4B-A0BB-4DAC-9E45-9BEAEEC23A88}"/>
                </a:ext>
              </a:extLst>
            </p:cNvPr>
            <p:cNvSpPr/>
            <p:nvPr userDrawn="1"/>
          </p:nvSpPr>
          <p:spPr>
            <a:xfrm rot="5400000">
              <a:off x="11021749"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tx2">
                <a:alpha val="20000"/>
              </a:schemeClr>
            </a:solidFill>
            <a:ln w="10294" cap="flat">
              <a:noFill/>
              <a:prstDash val="solid"/>
              <a:miter/>
            </a:ln>
          </p:spPr>
          <p:txBody>
            <a:bodyPr wrap="square" rtlCol="0" anchor="ctr">
              <a:noAutofit/>
            </a:bodyPr>
            <a:lstStyle/>
            <a:p>
              <a:pPr lvl="0"/>
              <a:endParaRPr lang="en-US" sz="1800"/>
            </a:p>
          </p:txBody>
        </p:sp>
        <p:sp>
          <p:nvSpPr>
            <p:cNvPr id="15" name="Freeform: Shape 14">
              <a:extLst>
                <a:ext uri="{FF2B5EF4-FFF2-40B4-BE49-F238E27FC236}">
                  <a16:creationId xmlns:a16="http://schemas.microsoft.com/office/drawing/2014/main" id="{091D6EB4-41B9-48B9-8CAB-A7F9C42E9A95}"/>
                </a:ext>
              </a:extLst>
            </p:cNvPr>
            <p:cNvSpPr/>
            <p:nvPr userDrawn="1"/>
          </p:nvSpPr>
          <p:spPr>
            <a:xfrm rot="5400000">
              <a:off x="7380249"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sz="1800"/>
            </a:p>
          </p:txBody>
        </p:sp>
        <p:sp>
          <p:nvSpPr>
            <p:cNvPr id="18" name="Freeform: Shape 17">
              <a:extLst>
                <a:ext uri="{FF2B5EF4-FFF2-40B4-BE49-F238E27FC236}">
                  <a16:creationId xmlns:a16="http://schemas.microsoft.com/office/drawing/2014/main" id="{CEECB398-66B9-4D8C-AC53-1BBB3D1D4C08}"/>
                </a:ext>
              </a:extLst>
            </p:cNvPr>
            <p:cNvSpPr/>
            <p:nvPr userDrawn="1"/>
          </p:nvSpPr>
          <p:spPr>
            <a:xfrm rot="5400000">
              <a:off x="8941015"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sz="1800"/>
            </a:p>
          </p:txBody>
        </p:sp>
        <p:sp>
          <p:nvSpPr>
            <p:cNvPr id="26" name="Freeform: Shape 25">
              <a:extLst>
                <a:ext uri="{FF2B5EF4-FFF2-40B4-BE49-F238E27FC236}">
                  <a16:creationId xmlns:a16="http://schemas.microsoft.com/office/drawing/2014/main" id="{37C1253B-46C5-406E-8CD3-80752486A0DE}"/>
                </a:ext>
              </a:extLst>
            </p:cNvPr>
            <p:cNvSpPr/>
            <p:nvPr userDrawn="1"/>
          </p:nvSpPr>
          <p:spPr>
            <a:xfrm rot="5400000">
              <a:off x="9981382" y="374704"/>
              <a:ext cx="549346" cy="289153"/>
            </a:xfrm>
            <a:custGeom>
              <a:avLst/>
              <a:gdLst>
                <a:gd name="connsiteX0" fmla="*/ 520400 w 549346"/>
                <a:gd name="connsiteY0" fmla="*/ 28953 h 289153"/>
                <a:gd name="connsiteX1" fmla="*/ 520400 w 549346"/>
                <a:gd name="connsiteY1" fmla="*/ 9 h 289153"/>
                <a:gd name="connsiteX2" fmla="*/ 549346 w 549346"/>
                <a:gd name="connsiteY2" fmla="*/ 9 h 289153"/>
                <a:gd name="connsiteX3" fmla="*/ 549346 w 549346"/>
                <a:gd name="connsiteY3" fmla="*/ 28953 h 289153"/>
                <a:gd name="connsiteX4" fmla="*/ 520400 w 549346"/>
                <a:gd name="connsiteY4" fmla="*/ 289153 h 289153"/>
                <a:gd name="connsiteX5" fmla="*/ 520400 w 549346"/>
                <a:gd name="connsiteY5" fmla="*/ 260209 h 289153"/>
                <a:gd name="connsiteX6" fmla="*/ 549346 w 549346"/>
                <a:gd name="connsiteY6" fmla="*/ 260209 h 289153"/>
                <a:gd name="connsiteX7" fmla="*/ 549346 w 549346"/>
                <a:gd name="connsiteY7" fmla="*/ 289153 h 289153"/>
                <a:gd name="connsiteX8" fmla="*/ 260201 w 549346"/>
                <a:gd name="connsiteY8" fmla="*/ 289151 h 289153"/>
                <a:gd name="connsiteX9" fmla="*/ 260201 w 549346"/>
                <a:gd name="connsiteY9" fmla="*/ 260207 h 289153"/>
                <a:gd name="connsiteX10" fmla="*/ 289145 w 549346"/>
                <a:gd name="connsiteY10" fmla="*/ 260207 h 289153"/>
                <a:gd name="connsiteX11" fmla="*/ 289145 w 549346"/>
                <a:gd name="connsiteY11" fmla="*/ 289151 h 289153"/>
                <a:gd name="connsiteX12" fmla="*/ 0 w 549346"/>
                <a:gd name="connsiteY12" fmla="*/ 28949 h 289153"/>
                <a:gd name="connsiteX13" fmla="*/ 0 w 549346"/>
                <a:gd name="connsiteY13" fmla="*/ 0 h 289153"/>
                <a:gd name="connsiteX14" fmla="*/ 28944 w 549346"/>
                <a:gd name="connsiteY14" fmla="*/ 0 h 289153"/>
                <a:gd name="connsiteX15" fmla="*/ 28944 w 549346"/>
                <a:gd name="connsiteY15" fmla="*/ 28949 h 289153"/>
                <a:gd name="connsiteX16" fmla="*/ 0 w 549346"/>
                <a:gd name="connsiteY16" fmla="*/ 289149 h 289153"/>
                <a:gd name="connsiteX17" fmla="*/ 0 w 549346"/>
                <a:gd name="connsiteY17" fmla="*/ 260205 h 289153"/>
                <a:gd name="connsiteX18" fmla="*/ 28944 w 549346"/>
                <a:gd name="connsiteY18" fmla="*/ 260205 h 289153"/>
                <a:gd name="connsiteX19" fmla="*/ 28944 w 549346"/>
                <a:gd name="connsiteY19" fmla="*/ 289149 h 28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346" h="289153">
                  <a:moveTo>
                    <a:pt x="520400" y="28953"/>
                  </a:moveTo>
                  <a:lnTo>
                    <a:pt x="520400" y="9"/>
                  </a:lnTo>
                  <a:lnTo>
                    <a:pt x="549346" y="9"/>
                  </a:lnTo>
                  <a:lnTo>
                    <a:pt x="549346" y="28953"/>
                  </a:lnTo>
                  <a:close/>
                  <a:moveTo>
                    <a:pt x="520400" y="289153"/>
                  </a:moveTo>
                  <a:lnTo>
                    <a:pt x="520400" y="260209"/>
                  </a:lnTo>
                  <a:lnTo>
                    <a:pt x="549346" y="260209"/>
                  </a:lnTo>
                  <a:lnTo>
                    <a:pt x="549346" y="289153"/>
                  </a:lnTo>
                  <a:close/>
                  <a:moveTo>
                    <a:pt x="260201" y="289151"/>
                  </a:moveTo>
                  <a:lnTo>
                    <a:pt x="260201" y="260207"/>
                  </a:lnTo>
                  <a:lnTo>
                    <a:pt x="289145" y="260207"/>
                  </a:lnTo>
                  <a:lnTo>
                    <a:pt x="289145" y="289151"/>
                  </a:lnTo>
                  <a:close/>
                  <a:moveTo>
                    <a:pt x="0" y="28949"/>
                  </a:moveTo>
                  <a:lnTo>
                    <a:pt x="0" y="0"/>
                  </a:lnTo>
                  <a:lnTo>
                    <a:pt x="28944" y="0"/>
                  </a:lnTo>
                  <a:lnTo>
                    <a:pt x="28944" y="28949"/>
                  </a:lnTo>
                  <a:close/>
                  <a:moveTo>
                    <a:pt x="0" y="289149"/>
                  </a:moveTo>
                  <a:lnTo>
                    <a:pt x="0" y="260205"/>
                  </a:lnTo>
                  <a:lnTo>
                    <a:pt x="28944" y="260205"/>
                  </a:lnTo>
                  <a:lnTo>
                    <a:pt x="28944" y="289149"/>
                  </a:lnTo>
                  <a:close/>
                </a:path>
              </a:pathLst>
            </a:custGeom>
            <a:solidFill>
              <a:schemeClr val="tx2">
                <a:alpha val="20000"/>
              </a:schemeClr>
            </a:solidFill>
            <a:ln w="10294" cap="flat">
              <a:noFill/>
              <a:prstDash val="solid"/>
              <a:miter/>
            </a:ln>
          </p:spPr>
          <p:txBody>
            <a:bodyPr wrap="square" rtlCol="0" anchor="ctr">
              <a:noAutofit/>
            </a:bodyPr>
            <a:lstStyle/>
            <a:p>
              <a:endParaRPr lang="en-US" sz="1800"/>
            </a:p>
          </p:txBody>
        </p:sp>
      </p:grpSp>
    </p:spTree>
    <p:extLst>
      <p:ext uri="{BB962C8B-B14F-4D97-AF65-F5344CB8AC3E}">
        <p14:creationId xmlns:p14="http://schemas.microsoft.com/office/powerpoint/2010/main" val="3679557147"/>
      </p:ext>
    </p:extLst>
  </p:cSld>
  <p:clrMap bg1="lt1" tx1="dk1" bg2="lt2" tx2="dk2" accent1="accent1" accent2="accent2" accent3="accent3" accent4="accent4" accent5="accent5" accent6="accent6" hlink="hlink" folHlink="folHlink"/>
  <p:sldLayoutIdLst>
    <p:sldLayoutId id="2147483734" r:id="rId1"/>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p15:clr>
            <a:srgbClr val="F26B43"/>
          </p15:clr>
        </p15:guide>
        <p15:guide id="2" pos="239">
          <p15:clr>
            <a:srgbClr val="F26B43"/>
          </p15:clr>
        </p15:guide>
        <p15:guide id="3" pos="7439">
          <p15:clr>
            <a:srgbClr val="F26B43"/>
          </p15:clr>
        </p15:guide>
        <p15:guide id="4" orient="horz" pos="660">
          <p15:clr>
            <a:srgbClr val="F26B43"/>
          </p15:clr>
        </p15:guide>
        <p15:guide id="5" orient="horz" pos="83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101" y="357722"/>
            <a:ext cx="6610663" cy="690029"/>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381101" y="1322024"/>
            <a:ext cx="11429800" cy="4888276"/>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43A5BB14-D036-4AC1-9435-9025BF12CBD4}"/>
              </a:ext>
            </a:extLst>
          </p:cNvPr>
          <p:cNvSpPr txBox="1"/>
          <p:nvPr userDrawn="1"/>
        </p:nvSpPr>
        <p:spPr>
          <a:xfrm>
            <a:off x="11457723" y="6472936"/>
            <a:ext cx="353177"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err="1">
              <a:solidFill>
                <a:schemeClr val="tx1"/>
              </a:solidFill>
              <a:latin typeface="Arial"/>
              <a:ea typeface="+mn-ea"/>
              <a:cs typeface="Arial"/>
            </a:endParaRPr>
          </a:p>
        </p:txBody>
      </p:sp>
      <p:sp>
        <p:nvSpPr>
          <p:cNvPr id="10" name="Rectangle 9">
            <a:extLst>
              <a:ext uri="{FF2B5EF4-FFF2-40B4-BE49-F238E27FC236}">
                <a16:creationId xmlns:a16="http://schemas.microsoft.com/office/drawing/2014/main" id="{BE111FAC-D0E4-4BBA-92AA-8EB0FD97D243}"/>
              </a:ext>
            </a:extLst>
          </p:cNvPr>
          <p:cNvSpPr/>
          <p:nvPr userDrawn="1"/>
        </p:nvSpPr>
        <p:spPr>
          <a:xfrm>
            <a:off x="-1" y="6812282"/>
            <a:ext cx="12192001"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D716C905-C136-4D1D-AD21-AC53D4A8C87B}"/>
              </a:ext>
            </a:extLst>
          </p:cNvPr>
          <p:cNvPicPr>
            <a:picLocks noChangeAspect="1"/>
          </p:cNvPicPr>
          <p:nvPr userDrawn="1"/>
        </p:nvPicPr>
        <p:blipFill>
          <a:blip r:embed="rId3"/>
          <a:srcRect/>
          <a:stretch/>
        </p:blipFill>
        <p:spPr>
          <a:xfrm>
            <a:off x="10353196" y="349030"/>
            <a:ext cx="1419987" cy="325698"/>
          </a:xfrm>
          <a:prstGeom prst="rect">
            <a:avLst/>
          </a:prstGeom>
        </p:spPr>
      </p:pic>
      <p:sp>
        <p:nvSpPr>
          <p:cNvPr id="15" name="Freeform: Shape 41">
            <a:extLst>
              <a:ext uri="{FF2B5EF4-FFF2-40B4-BE49-F238E27FC236}">
                <a16:creationId xmlns:a16="http://schemas.microsoft.com/office/drawing/2014/main" id="{541202CC-94B5-442C-92E1-B478268C118E}"/>
              </a:ext>
            </a:extLst>
          </p:cNvPr>
          <p:cNvSpPr txBox="1">
            <a:spLocks/>
          </p:cNvSpPr>
          <p:nvPr userDrawn="1"/>
        </p:nvSpPr>
        <p:spPr>
          <a:xfrm rot="16200000">
            <a:off x="9350039" y="515505"/>
            <a:ext cx="520273" cy="52040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t> </a:t>
            </a:r>
          </a:p>
        </p:txBody>
      </p:sp>
      <p:sp>
        <p:nvSpPr>
          <p:cNvPr id="16" name="TextBox 15">
            <a:extLst>
              <a:ext uri="{FF2B5EF4-FFF2-40B4-BE49-F238E27FC236}">
                <a16:creationId xmlns:a16="http://schemas.microsoft.com/office/drawing/2014/main" id="{42EDF6A8-A828-4C8E-8DCC-8294A4F43BB9}"/>
              </a:ext>
            </a:extLst>
          </p:cNvPr>
          <p:cNvSpPr txBox="1">
            <a:spLocks/>
          </p:cNvSpPr>
          <p:nvPr userDrawn="1"/>
        </p:nvSpPr>
        <p:spPr>
          <a:xfrm>
            <a:off x="7041922" y="1"/>
            <a:ext cx="2011251"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 </a:t>
            </a:r>
          </a:p>
        </p:txBody>
      </p:sp>
      <p:grpSp>
        <p:nvGrpSpPr>
          <p:cNvPr id="17" name="Group 16">
            <a:extLst>
              <a:ext uri="{FF2B5EF4-FFF2-40B4-BE49-F238E27FC236}">
                <a16:creationId xmlns:a16="http://schemas.microsoft.com/office/drawing/2014/main" id="{3A0999A1-9B1F-4556-BFDE-4CD504AEEEE7}"/>
              </a:ext>
            </a:extLst>
          </p:cNvPr>
          <p:cNvGrpSpPr/>
          <p:nvPr userDrawn="1"/>
        </p:nvGrpSpPr>
        <p:grpSpPr>
          <a:xfrm>
            <a:off x="6991767" y="244608"/>
            <a:ext cx="4972747" cy="549346"/>
            <a:chOff x="6989946" y="244608"/>
            <a:chExt cx="4971452" cy="549346"/>
          </a:xfrm>
        </p:grpSpPr>
        <p:sp>
          <p:nvSpPr>
            <p:cNvPr id="20" name="Freeform: Shape 19">
              <a:extLst>
                <a:ext uri="{FF2B5EF4-FFF2-40B4-BE49-F238E27FC236}">
                  <a16:creationId xmlns:a16="http://schemas.microsoft.com/office/drawing/2014/main" id="{1BFB8933-A4CE-469D-B507-8AA0924EC179}"/>
                </a:ext>
              </a:extLst>
            </p:cNvPr>
            <p:cNvSpPr/>
            <p:nvPr userDrawn="1"/>
          </p:nvSpPr>
          <p:spPr>
            <a:xfrm rot="5400000">
              <a:off x="11021749"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tx2">
                <a:alpha val="20000"/>
              </a:schemeClr>
            </a:solidFill>
            <a:ln w="10294" cap="flat">
              <a:noFill/>
              <a:prstDash val="solid"/>
              <a:miter/>
            </a:ln>
          </p:spPr>
          <p:txBody>
            <a:bodyPr wrap="square" rtlCol="0" anchor="ctr">
              <a:noAutofit/>
            </a:bodyPr>
            <a:lstStyle/>
            <a:p>
              <a:pPr lvl="0"/>
              <a:endParaRPr lang="en-US" sz="1800"/>
            </a:p>
          </p:txBody>
        </p:sp>
        <p:sp>
          <p:nvSpPr>
            <p:cNvPr id="24" name="Freeform: Shape 23">
              <a:extLst>
                <a:ext uri="{FF2B5EF4-FFF2-40B4-BE49-F238E27FC236}">
                  <a16:creationId xmlns:a16="http://schemas.microsoft.com/office/drawing/2014/main" id="{2513E87F-820D-4A7A-9D31-A26D68EA0837}"/>
                </a:ext>
              </a:extLst>
            </p:cNvPr>
            <p:cNvSpPr/>
            <p:nvPr userDrawn="1"/>
          </p:nvSpPr>
          <p:spPr>
            <a:xfrm rot="5400000">
              <a:off x="7380249"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sz="1800"/>
            </a:p>
          </p:txBody>
        </p:sp>
        <p:sp>
          <p:nvSpPr>
            <p:cNvPr id="25" name="Freeform: Shape 24">
              <a:extLst>
                <a:ext uri="{FF2B5EF4-FFF2-40B4-BE49-F238E27FC236}">
                  <a16:creationId xmlns:a16="http://schemas.microsoft.com/office/drawing/2014/main" id="{2CE497EA-D9C9-41D3-83F4-07E026FE6B00}"/>
                </a:ext>
              </a:extLst>
            </p:cNvPr>
            <p:cNvSpPr/>
            <p:nvPr userDrawn="1"/>
          </p:nvSpPr>
          <p:spPr>
            <a:xfrm rot="5400000">
              <a:off x="8941015"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sz="1800"/>
            </a:p>
          </p:txBody>
        </p:sp>
        <p:sp>
          <p:nvSpPr>
            <p:cNvPr id="26" name="Freeform: Shape 25">
              <a:extLst>
                <a:ext uri="{FF2B5EF4-FFF2-40B4-BE49-F238E27FC236}">
                  <a16:creationId xmlns:a16="http://schemas.microsoft.com/office/drawing/2014/main" id="{8D6FD626-A54A-45F5-9E25-50C5D4A453EC}"/>
                </a:ext>
              </a:extLst>
            </p:cNvPr>
            <p:cNvSpPr/>
            <p:nvPr userDrawn="1"/>
          </p:nvSpPr>
          <p:spPr>
            <a:xfrm rot="5400000">
              <a:off x="9981382" y="374704"/>
              <a:ext cx="549346" cy="289153"/>
            </a:xfrm>
            <a:custGeom>
              <a:avLst/>
              <a:gdLst>
                <a:gd name="connsiteX0" fmla="*/ 520400 w 549346"/>
                <a:gd name="connsiteY0" fmla="*/ 28953 h 289153"/>
                <a:gd name="connsiteX1" fmla="*/ 520400 w 549346"/>
                <a:gd name="connsiteY1" fmla="*/ 9 h 289153"/>
                <a:gd name="connsiteX2" fmla="*/ 549346 w 549346"/>
                <a:gd name="connsiteY2" fmla="*/ 9 h 289153"/>
                <a:gd name="connsiteX3" fmla="*/ 549346 w 549346"/>
                <a:gd name="connsiteY3" fmla="*/ 28953 h 289153"/>
                <a:gd name="connsiteX4" fmla="*/ 520400 w 549346"/>
                <a:gd name="connsiteY4" fmla="*/ 289153 h 289153"/>
                <a:gd name="connsiteX5" fmla="*/ 520400 w 549346"/>
                <a:gd name="connsiteY5" fmla="*/ 260209 h 289153"/>
                <a:gd name="connsiteX6" fmla="*/ 549346 w 549346"/>
                <a:gd name="connsiteY6" fmla="*/ 260209 h 289153"/>
                <a:gd name="connsiteX7" fmla="*/ 549346 w 549346"/>
                <a:gd name="connsiteY7" fmla="*/ 289153 h 289153"/>
                <a:gd name="connsiteX8" fmla="*/ 260201 w 549346"/>
                <a:gd name="connsiteY8" fmla="*/ 289151 h 289153"/>
                <a:gd name="connsiteX9" fmla="*/ 260201 w 549346"/>
                <a:gd name="connsiteY9" fmla="*/ 260207 h 289153"/>
                <a:gd name="connsiteX10" fmla="*/ 289145 w 549346"/>
                <a:gd name="connsiteY10" fmla="*/ 260207 h 289153"/>
                <a:gd name="connsiteX11" fmla="*/ 289145 w 549346"/>
                <a:gd name="connsiteY11" fmla="*/ 289151 h 289153"/>
                <a:gd name="connsiteX12" fmla="*/ 0 w 549346"/>
                <a:gd name="connsiteY12" fmla="*/ 28949 h 289153"/>
                <a:gd name="connsiteX13" fmla="*/ 0 w 549346"/>
                <a:gd name="connsiteY13" fmla="*/ 0 h 289153"/>
                <a:gd name="connsiteX14" fmla="*/ 28944 w 549346"/>
                <a:gd name="connsiteY14" fmla="*/ 0 h 289153"/>
                <a:gd name="connsiteX15" fmla="*/ 28944 w 549346"/>
                <a:gd name="connsiteY15" fmla="*/ 28949 h 289153"/>
                <a:gd name="connsiteX16" fmla="*/ 0 w 549346"/>
                <a:gd name="connsiteY16" fmla="*/ 289149 h 289153"/>
                <a:gd name="connsiteX17" fmla="*/ 0 w 549346"/>
                <a:gd name="connsiteY17" fmla="*/ 260205 h 289153"/>
                <a:gd name="connsiteX18" fmla="*/ 28944 w 549346"/>
                <a:gd name="connsiteY18" fmla="*/ 260205 h 289153"/>
                <a:gd name="connsiteX19" fmla="*/ 28944 w 549346"/>
                <a:gd name="connsiteY19" fmla="*/ 289149 h 28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346" h="289153">
                  <a:moveTo>
                    <a:pt x="520400" y="28953"/>
                  </a:moveTo>
                  <a:lnTo>
                    <a:pt x="520400" y="9"/>
                  </a:lnTo>
                  <a:lnTo>
                    <a:pt x="549346" y="9"/>
                  </a:lnTo>
                  <a:lnTo>
                    <a:pt x="549346" y="28953"/>
                  </a:lnTo>
                  <a:close/>
                  <a:moveTo>
                    <a:pt x="520400" y="289153"/>
                  </a:moveTo>
                  <a:lnTo>
                    <a:pt x="520400" y="260209"/>
                  </a:lnTo>
                  <a:lnTo>
                    <a:pt x="549346" y="260209"/>
                  </a:lnTo>
                  <a:lnTo>
                    <a:pt x="549346" y="289153"/>
                  </a:lnTo>
                  <a:close/>
                  <a:moveTo>
                    <a:pt x="260201" y="289151"/>
                  </a:moveTo>
                  <a:lnTo>
                    <a:pt x="260201" y="260207"/>
                  </a:lnTo>
                  <a:lnTo>
                    <a:pt x="289145" y="260207"/>
                  </a:lnTo>
                  <a:lnTo>
                    <a:pt x="289145" y="289151"/>
                  </a:lnTo>
                  <a:close/>
                  <a:moveTo>
                    <a:pt x="0" y="28949"/>
                  </a:moveTo>
                  <a:lnTo>
                    <a:pt x="0" y="0"/>
                  </a:lnTo>
                  <a:lnTo>
                    <a:pt x="28944" y="0"/>
                  </a:lnTo>
                  <a:lnTo>
                    <a:pt x="28944" y="28949"/>
                  </a:lnTo>
                  <a:close/>
                  <a:moveTo>
                    <a:pt x="0" y="289149"/>
                  </a:moveTo>
                  <a:lnTo>
                    <a:pt x="0" y="260205"/>
                  </a:lnTo>
                  <a:lnTo>
                    <a:pt x="28944" y="260205"/>
                  </a:lnTo>
                  <a:lnTo>
                    <a:pt x="28944" y="289149"/>
                  </a:lnTo>
                  <a:close/>
                </a:path>
              </a:pathLst>
            </a:custGeom>
            <a:solidFill>
              <a:schemeClr val="tx2">
                <a:alpha val="20000"/>
              </a:schemeClr>
            </a:solidFill>
            <a:ln w="10294" cap="flat">
              <a:noFill/>
              <a:prstDash val="solid"/>
              <a:miter/>
            </a:ln>
          </p:spPr>
          <p:txBody>
            <a:bodyPr wrap="square" rtlCol="0" anchor="ctr">
              <a:noAutofit/>
            </a:bodyPr>
            <a:lstStyle/>
            <a:p>
              <a:endParaRPr lang="en-US" sz="1800"/>
            </a:p>
          </p:txBody>
        </p:sp>
      </p:grpSp>
    </p:spTree>
    <p:extLst>
      <p:ext uri="{BB962C8B-B14F-4D97-AF65-F5344CB8AC3E}">
        <p14:creationId xmlns:p14="http://schemas.microsoft.com/office/powerpoint/2010/main" val="935571986"/>
      </p:ext>
    </p:extLst>
  </p:cSld>
  <p:clrMap bg1="lt1" tx1="dk1" bg2="lt2" tx2="dk2" accent1="accent1" accent2="accent2" accent3="accent3" accent4="accent4" accent5="accent5" accent6="accent6" hlink="hlink" folHlink="folHlink"/>
  <p:sldLayoutIdLst>
    <p:sldLayoutId id="2147483736" r:id="rId1"/>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p15:clr>
            <a:srgbClr val="F26B43"/>
          </p15:clr>
        </p15:guide>
        <p15:guide id="2" pos="239">
          <p15:clr>
            <a:srgbClr val="F26B43"/>
          </p15:clr>
        </p15:guide>
        <p15:guide id="3" pos="7439">
          <p15:clr>
            <a:srgbClr val="F26B43"/>
          </p15:clr>
        </p15:guide>
        <p15:guide id="4" orient="horz" pos="660">
          <p15:clr>
            <a:srgbClr val="F26B43"/>
          </p15:clr>
        </p15:guide>
        <p15:guide id="5" orient="horz" pos="83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Freeform: Shape 41">
            <a:extLst>
              <a:ext uri="{FF2B5EF4-FFF2-40B4-BE49-F238E27FC236}">
                <a16:creationId xmlns:a16="http://schemas.microsoft.com/office/drawing/2014/main" id="{3D7EF86B-C285-4694-8AE5-C354FEE8BED3}"/>
              </a:ext>
            </a:extLst>
          </p:cNvPr>
          <p:cNvSpPr txBox="1">
            <a:spLocks/>
          </p:cNvSpPr>
          <p:nvPr userDrawn="1"/>
        </p:nvSpPr>
        <p:spPr>
          <a:xfrm rot="16200000">
            <a:off x="9350040" y="515507"/>
            <a:ext cx="520273" cy="52040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t> </a:t>
            </a:r>
          </a:p>
        </p:txBody>
      </p:sp>
      <p:sp>
        <p:nvSpPr>
          <p:cNvPr id="2" name="Title Placeholder 1"/>
          <p:cNvSpPr>
            <a:spLocks noGrp="1"/>
          </p:cNvSpPr>
          <p:nvPr>
            <p:ph type="title"/>
          </p:nvPr>
        </p:nvSpPr>
        <p:spPr>
          <a:xfrm>
            <a:off x="381102" y="357724"/>
            <a:ext cx="6610663" cy="690029"/>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381102" y="1322391"/>
            <a:ext cx="11429800" cy="496182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43A5BB14-D036-4AC1-9435-9025BF12CBD4}"/>
              </a:ext>
            </a:extLst>
          </p:cNvPr>
          <p:cNvSpPr txBox="1"/>
          <p:nvPr userDrawn="1"/>
        </p:nvSpPr>
        <p:spPr>
          <a:xfrm>
            <a:off x="11457724" y="6472938"/>
            <a:ext cx="353177" cy="122429"/>
          </a:xfrm>
          <a:prstGeom prst="rect">
            <a:avLst/>
          </a:prstGeom>
          <a:noFill/>
        </p:spPr>
        <p:txBody>
          <a:bodyPr wrap="square" lIns="0" tIns="0" rIns="0" bIns="0" rtlCol="0">
            <a:noAutofit/>
          </a:bodyPr>
          <a:lstStyle/>
          <a:p>
            <a:pPr marL="0" algn="r" defTabSz="457063" rtl="0" eaLnBrk="1" latinLnBrk="0" hangingPunct="1"/>
            <a:fld id="{CDB435D5-777C-4922-976B-8C95AF7AC8DD}" type="slidenum">
              <a:rPr lang="en-US" sz="700" b="1" i="0" kern="1200" smtClean="0">
                <a:solidFill>
                  <a:schemeClr val="tx1"/>
                </a:solidFill>
                <a:latin typeface="Arial"/>
                <a:ea typeface="+mn-ea"/>
                <a:cs typeface="Arial"/>
              </a:rPr>
              <a:pPr marL="0" algn="r" defTabSz="457063" rtl="0" eaLnBrk="1" latinLnBrk="0" hangingPunct="1"/>
              <a:t>‹#›</a:t>
            </a:fld>
            <a:endParaRPr lang="en-US" sz="700" b="1" i="0" kern="1200">
              <a:solidFill>
                <a:schemeClr val="tx1"/>
              </a:solidFill>
              <a:latin typeface="Arial"/>
              <a:ea typeface="+mn-ea"/>
              <a:cs typeface="Arial"/>
            </a:endParaRPr>
          </a:p>
        </p:txBody>
      </p:sp>
      <p:sp>
        <p:nvSpPr>
          <p:cNvPr id="10" name="Rectangle 9">
            <a:extLst>
              <a:ext uri="{FF2B5EF4-FFF2-40B4-BE49-F238E27FC236}">
                <a16:creationId xmlns:a16="http://schemas.microsoft.com/office/drawing/2014/main" id="{BBAA1A17-E5C3-4173-84E8-4D5439A15A93}"/>
              </a:ext>
            </a:extLst>
          </p:cNvPr>
          <p:cNvSpPr/>
          <p:nvPr userDrawn="1"/>
        </p:nvSpPr>
        <p:spPr>
          <a:xfrm>
            <a:off x="-1" y="6812284"/>
            <a:ext cx="12192001"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1" name="Picture 10">
            <a:extLst>
              <a:ext uri="{FF2B5EF4-FFF2-40B4-BE49-F238E27FC236}">
                <a16:creationId xmlns:a16="http://schemas.microsoft.com/office/drawing/2014/main" id="{CD447F06-748E-42A6-BD60-E239F1FB5B2C}"/>
              </a:ext>
            </a:extLst>
          </p:cNvPr>
          <p:cNvPicPr>
            <a:picLocks noChangeAspect="1"/>
          </p:cNvPicPr>
          <p:nvPr userDrawn="1"/>
        </p:nvPicPr>
        <p:blipFill>
          <a:blip r:embed="rId3"/>
          <a:srcRect/>
          <a:stretch/>
        </p:blipFill>
        <p:spPr>
          <a:xfrm>
            <a:off x="10353197" y="349030"/>
            <a:ext cx="1419987" cy="325698"/>
          </a:xfrm>
          <a:prstGeom prst="rect">
            <a:avLst/>
          </a:prstGeom>
        </p:spPr>
      </p:pic>
      <p:sp>
        <p:nvSpPr>
          <p:cNvPr id="13" name="TextBox 12">
            <a:extLst>
              <a:ext uri="{FF2B5EF4-FFF2-40B4-BE49-F238E27FC236}">
                <a16:creationId xmlns:a16="http://schemas.microsoft.com/office/drawing/2014/main" id="{9F2E3F76-83D3-4554-B85D-A36954F54A08}"/>
              </a:ext>
            </a:extLst>
          </p:cNvPr>
          <p:cNvSpPr txBox="1">
            <a:spLocks/>
          </p:cNvSpPr>
          <p:nvPr userDrawn="1"/>
        </p:nvSpPr>
        <p:spPr>
          <a:xfrm>
            <a:off x="7041923" y="3"/>
            <a:ext cx="2011251"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99"/>
              <a:t> </a:t>
            </a:r>
          </a:p>
        </p:txBody>
      </p:sp>
      <p:grpSp>
        <p:nvGrpSpPr>
          <p:cNvPr id="9" name="Group 8">
            <a:extLst>
              <a:ext uri="{FF2B5EF4-FFF2-40B4-BE49-F238E27FC236}">
                <a16:creationId xmlns:a16="http://schemas.microsoft.com/office/drawing/2014/main" id="{65B239D9-38EC-420B-B93B-7319EC229F40}"/>
              </a:ext>
            </a:extLst>
          </p:cNvPr>
          <p:cNvGrpSpPr/>
          <p:nvPr userDrawn="1"/>
        </p:nvGrpSpPr>
        <p:grpSpPr>
          <a:xfrm>
            <a:off x="6991768" y="244608"/>
            <a:ext cx="4972747" cy="549346"/>
            <a:chOff x="6989946" y="244608"/>
            <a:chExt cx="4971452" cy="549346"/>
          </a:xfrm>
        </p:grpSpPr>
        <p:sp>
          <p:nvSpPr>
            <p:cNvPr id="24" name="Freeform: Shape 23">
              <a:extLst>
                <a:ext uri="{FF2B5EF4-FFF2-40B4-BE49-F238E27FC236}">
                  <a16:creationId xmlns:a16="http://schemas.microsoft.com/office/drawing/2014/main" id="{8478AD4B-A0BB-4DAC-9E45-9BEAEEC23A88}"/>
                </a:ext>
              </a:extLst>
            </p:cNvPr>
            <p:cNvSpPr/>
            <p:nvPr userDrawn="1"/>
          </p:nvSpPr>
          <p:spPr>
            <a:xfrm rot="5400000">
              <a:off x="11021749"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tx2">
                <a:alpha val="20000"/>
              </a:schemeClr>
            </a:solidFill>
            <a:ln w="10294" cap="flat">
              <a:noFill/>
              <a:prstDash val="solid"/>
              <a:miter/>
            </a:ln>
          </p:spPr>
          <p:txBody>
            <a:bodyPr wrap="square" rtlCol="0" anchor="ctr">
              <a:noAutofit/>
            </a:bodyPr>
            <a:lstStyle/>
            <a:p>
              <a:pPr lvl="0"/>
              <a:endParaRPr lang="en-US" sz="1799"/>
            </a:p>
          </p:txBody>
        </p:sp>
        <p:sp>
          <p:nvSpPr>
            <p:cNvPr id="15" name="Freeform: Shape 14">
              <a:extLst>
                <a:ext uri="{FF2B5EF4-FFF2-40B4-BE49-F238E27FC236}">
                  <a16:creationId xmlns:a16="http://schemas.microsoft.com/office/drawing/2014/main" id="{091D6EB4-41B9-48B9-8CAB-A7F9C42E9A95}"/>
                </a:ext>
              </a:extLst>
            </p:cNvPr>
            <p:cNvSpPr/>
            <p:nvPr userDrawn="1"/>
          </p:nvSpPr>
          <p:spPr>
            <a:xfrm rot="5400000">
              <a:off x="7380249"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sz="1799"/>
            </a:p>
          </p:txBody>
        </p:sp>
        <p:sp>
          <p:nvSpPr>
            <p:cNvPr id="18" name="Freeform: Shape 17">
              <a:extLst>
                <a:ext uri="{FF2B5EF4-FFF2-40B4-BE49-F238E27FC236}">
                  <a16:creationId xmlns:a16="http://schemas.microsoft.com/office/drawing/2014/main" id="{CEECB398-66B9-4D8C-AC53-1BBB3D1D4C08}"/>
                </a:ext>
              </a:extLst>
            </p:cNvPr>
            <p:cNvSpPr/>
            <p:nvPr userDrawn="1"/>
          </p:nvSpPr>
          <p:spPr>
            <a:xfrm rot="5400000">
              <a:off x="8941015"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sz="1799"/>
            </a:p>
          </p:txBody>
        </p:sp>
        <p:sp>
          <p:nvSpPr>
            <p:cNvPr id="26" name="Freeform: Shape 25">
              <a:extLst>
                <a:ext uri="{FF2B5EF4-FFF2-40B4-BE49-F238E27FC236}">
                  <a16:creationId xmlns:a16="http://schemas.microsoft.com/office/drawing/2014/main" id="{37C1253B-46C5-406E-8CD3-80752486A0DE}"/>
                </a:ext>
              </a:extLst>
            </p:cNvPr>
            <p:cNvSpPr/>
            <p:nvPr userDrawn="1"/>
          </p:nvSpPr>
          <p:spPr>
            <a:xfrm rot="5400000">
              <a:off x="9981382" y="374704"/>
              <a:ext cx="549346" cy="289153"/>
            </a:xfrm>
            <a:custGeom>
              <a:avLst/>
              <a:gdLst>
                <a:gd name="connsiteX0" fmla="*/ 520400 w 549346"/>
                <a:gd name="connsiteY0" fmla="*/ 28953 h 289153"/>
                <a:gd name="connsiteX1" fmla="*/ 520400 w 549346"/>
                <a:gd name="connsiteY1" fmla="*/ 9 h 289153"/>
                <a:gd name="connsiteX2" fmla="*/ 549346 w 549346"/>
                <a:gd name="connsiteY2" fmla="*/ 9 h 289153"/>
                <a:gd name="connsiteX3" fmla="*/ 549346 w 549346"/>
                <a:gd name="connsiteY3" fmla="*/ 28953 h 289153"/>
                <a:gd name="connsiteX4" fmla="*/ 520400 w 549346"/>
                <a:gd name="connsiteY4" fmla="*/ 289153 h 289153"/>
                <a:gd name="connsiteX5" fmla="*/ 520400 w 549346"/>
                <a:gd name="connsiteY5" fmla="*/ 260209 h 289153"/>
                <a:gd name="connsiteX6" fmla="*/ 549346 w 549346"/>
                <a:gd name="connsiteY6" fmla="*/ 260209 h 289153"/>
                <a:gd name="connsiteX7" fmla="*/ 549346 w 549346"/>
                <a:gd name="connsiteY7" fmla="*/ 289153 h 289153"/>
                <a:gd name="connsiteX8" fmla="*/ 260201 w 549346"/>
                <a:gd name="connsiteY8" fmla="*/ 289151 h 289153"/>
                <a:gd name="connsiteX9" fmla="*/ 260201 w 549346"/>
                <a:gd name="connsiteY9" fmla="*/ 260207 h 289153"/>
                <a:gd name="connsiteX10" fmla="*/ 289145 w 549346"/>
                <a:gd name="connsiteY10" fmla="*/ 260207 h 289153"/>
                <a:gd name="connsiteX11" fmla="*/ 289145 w 549346"/>
                <a:gd name="connsiteY11" fmla="*/ 289151 h 289153"/>
                <a:gd name="connsiteX12" fmla="*/ 0 w 549346"/>
                <a:gd name="connsiteY12" fmla="*/ 28949 h 289153"/>
                <a:gd name="connsiteX13" fmla="*/ 0 w 549346"/>
                <a:gd name="connsiteY13" fmla="*/ 0 h 289153"/>
                <a:gd name="connsiteX14" fmla="*/ 28944 w 549346"/>
                <a:gd name="connsiteY14" fmla="*/ 0 h 289153"/>
                <a:gd name="connsiteX15" fmla="*/ 28944 w 549346"/>
                <a:gd name="connsiteY15" fmla="*/ 28949 h 289153"/>
                <a:gd name="connsiteX16" fmla="*/ 0 w 549346"/>
                <a:gd name="connsiteY16" fmla="*/ 289149 h 289153"/>
                <a:gd name="connsiteX17" fmla="*/ 0 w 549346"/>
                <a:gd name="connsiteY17" fmla="*/ 260205 h 289153"/>
                <a:gd name="connsiteX18" fmla="*/ 28944 w 549346"/>
                <a:gd name="connsiteY18" fmla="*/ 260205 h 289153"/>
                <a:gd name="connsiteX19" fmla="*/ 28944 w 549346"/>
                <a:gd name="connsiteY19" fmla="*/ 289149 h 28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346" h="289153">
                  <a:moveTo>
                    <a:pt x="520400" y="28953"/>
                  </a:moveTo>
                  <a:lnTo>
                    <a:pt x="520400" y="9"/>
                  </a:lnTo>
                  <a:lnTo>
                    <a:pt x="549346" y="9"/>
                  </a:lnTo>
                  <a:lnTo>
                    <a:pt x="549346" y="28953"/>
                  </a:lnTo>
                  <a:close/>
                  <a:moveTo>
                    <a:pt x="520400" y="289153"/>
                  </a:moveTo>
                  <a:lnTo>
                    <a:pt x="520400" y="260209"/>
                  </a:lnTo>
                  <a:lnTo>
                    <a:pt x="549346" y="260209"/>
                  </a:lnTo>
                  <a:lnTo>
                    <a:pt x="549346" y="289153"/>
                  </a:lnTo>
                  <a:close/>
                  <a:moveTo>
                    <a:pt x="260201" y="289151"/>
                  </a:moveTo>
                  <a:lnTo>
                    <a:pt x="260201" y="260207"/>
                  </a:lnTo>
                  <a:lnTo>
                    <a:pt x="289145" y="260207"/>
                  </a:lnTo>
                  <a:lnTo>
                    <a:pt x="289145" y="289151"/>
                  </a:lnTo>
                  <a:close/>
                  <a:moveTo>
                    <a:pt x="0" y="28949"/>
                  </a:moveTo>
                  <a:lnTo>
                    <a:pt x="0" y="0"/>
                  </a:lnTo>
                  <a:lnTo>
                    <a:pt x="28944" y="0"/>
                  </a:lnTo>
                  <a:lnTo>
                    <a:pt x="28944" y="28949"/>
                  </a:lnTo>
                  <a:close/>
                  <a:moveTo>
                    <a:pt x="0" y="289149"/>
                  </a:moveTo>
                  <a:lnTo>
                    <a:pt x="0" y="260205"/>
                  </a:lnTo>
                  <a:lnTo>
                    <a:pt x="28944" y="260205"/>
                  </a:lnTo>
                  <a:lnTo>
                    <a:pt x="28944" y="289149"/>
                  </a:lnTo>
                  <a:close/>
                </a:path>
              </a:pathLst>
            </a:custGeom>
            <a:solidFill>
              <a:schemeClr val="tx2">
                <a:alpha val="20000"/>
              </a:schemeClr>
            </a:solidFill>
            <a:ln w="10294" cap="flat">
              <a:noFill/>
              <a:prstDash val="solid"/>
              <a:miter/>
            </a:ln>
          </p:spPr>
          <p:txBody>
            <a:bodyPr wrap="square" rtlCol="0" anchor="ctr">
              <a:noAutofit/>
            </a:bodyPr>
            <a:lstStyle/>
            <a:p>
              <a:endParaRPr lang="en-US" sz="1799"/>
            </a:p>
          </p:txBody>
        </p:sp>
      </p:grpSp>
    </p:spTree>
    <p:extLst>
      <p:ext uri="{BB962C8B-B14F-4D97-AF65-F5344CB8AC3E}">
        <p14:creationId xmlns:p14="http://schemas.microsoft.com/office/powerpoint/2010/main" val="2383610694"/>
      </p:ext>
    </p:extLst>
  </p:cSld>
  <p:clrMap bg1="lt1" tx1="dk1" bg2="lt2" tx2="dk2" accent1="accent1" accent2="accent2" accent3="accent3" accent4="accent4" accent5="accent5" accent6="accent6" hlink="hlink" folHlink="folHlink"/>
  <p:sldLayoutIdLst>
    <p:sldLayoutId id="2147483742" r:id="rId1"/>
  </p:sldLayoutIdLst>
  <p:hf sldNum="0" hdr="0" dt="0"/>
  <p:txStyles>
    <p:titleStyle>
      <a:lvl1pPr algn="l" defTabSz="457063" rtl="0" eaLnBrk="1" latinLnBrk="0" hangingPunct="1">
        <a:lnSpc>
          <a:spcPct val="85000"/>
        </a:lnSpc>
        <a:spcBef>
          <a:spcPct val="0"/>
        </a:spcBef>
        <a:buNone/>
        <a:tabLst>
          <a:tab pos="2226595" algn="l"/>
        </a:tabLst>
        <a:defRPr sz="2799" b="1" i="0" kern="1200" spc="-50" baseline="0">
          <a:solidFill>
            <a:schemeClr val="tx1"/>
          </a:solidFill>
          <a:latin typeface="Arial" panose="020B0604020202020204" pitchFamily="34" charset="0"/>
          <a:ea typeface="+mj-ea"/>
          <a:cs typeface="Arial"/>
        </a:defRPr>
      </a:lvl1pPr>
    </p:titleStyle>
    <p:bodyStyle>
      <a:lvl1pPr marL="0" indent="0" algn="l" defTabSz="457063" rtl="0" eaLnBrk="1" latinLnBrk="0" hangingPunct="1">
        <a:spcBef>
          <a:spcPts val="1000"/>
        </a:spcBef>
        <a:buFont typeface="Arial"/>
        <a:buNone/>
        <a:defRPr sz="1999" kern="1200">
          <a:solidFill>
            <a:schemeClr val="tx1"/>
          </a:solidFill>
          <a:latin typeface="Arial"/>
          <a:ea typeface="+mn-ea"/>
          <a:cs typeface="Arial"/>
        </a:defRPr>
      </a:lvl1pPr>
      <a:lvl2pPr marL="174573" indent="-174573" algn="l" defTabSz="457063" rtl="0" eaLnBrk="1" latinLnBrk="0" hangingPunct="1">
        <a:spcBef>
          <a:spcPts val="500"/>
        </a:spcBef>
        <a:buClr>
          <a:schemeClr val="accent1"/>
        </a:buClr>
        <a:buFont typeface="Arial"/>
        <a:buChar char="•"/>
        <a:defRPr sz="1999" kern="1200">
          <a:solidFill>
            <a:schemeClr val="tx1"/>
          </a:solidFill>
          <a:latin typeface="Arial"/>
          <a:ea typeface="+mn-ea"/>
          <a:cs typeface="Arial"/>
        </a:defRPr>
      </a:lvl2pPr>
      <a:lvl3pPr marL="339623" indent="-165050" algn="l" defTabSz="457063" rtl="0" eaLnBrk="1" latinLnBrk="0" hangingPunct="1">
        <a:spcBef>
          <a:spcPts val="300"/>
        </a:spcBef>
        <a:buClr>
          <a:schemeClr val="accent1"/>
        </a:buClr>
        <a:buFont typeface="Lucida Grande"/>
        <a:buChar char="-"/>
        <a:defRPr sz="1999" kern="1200">
          <a:solidFill>
            <a:schemeClr val="tx1"/>
          </a:solidFill>
          <a:latin typeface="Arial"/>
          <a:ea typeface="+mn-ea"/>
          <a:cs typeface="Arial"/>
        </a:defRPr>
      </a:lvl3pPr>
      <a:lvl4pPr marL="512609" indent="-172986" algn="l" defTabSz="457063" rtl="0" eaLnBrk="1" latinLnBrk="0" hangingPunct="1">
        <a:spcBef>
          <a:spcPts val="200"/>
        </a:spcBef>
        <a:buClr>
          <a:schemeClr val="accent1"/>
        </a:buClr>
        <a:buFont typeface="Arial"/>
        <a:buChar char="•"/>
        <a:defRPr sz="1999" kern="1200">
          <a:solidFill>
            <a:schemeClr val="tx1"/>
          </a:solidFill>
          <a:latin typeface="Arial"/>
          <a:ea typeface="+mn-ea"/>
          <a:cs typeface="Arial"/>
        </a:defRPr>
      </a:lvl4pPr>
      <a:lvl5pPr marL="687182" indent="-174573" algn="l" defTabSz="457063" rtl="0" eaLnBrk="1" latinLnBrk="0" hangingPunct="1">
        <a:spcBef>
          <a:spcPts val="100"/>
        </a:spcBef>
        <a:buClr>
          <a:schemeClr val="accent1"/>
        </a:buClr>
        <a:buFont typeface="Lucida Grande"/>
        <a:buChar char="-"/>
        <a:defRPr sz="1999" kern="1200">
          <a:solidFill>
            <a:schemeClr val="tx1"/>
          </a:solidFill>
          <a:latin typeface="Arial"/>
          <a:ea typeface="+mn-ea"/>
          <a:cs typeface="Arial"/>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p15:clr>
            <a:srgbClr val="F26B43"/>
          </p15:clr>
        </p15:guide>
        <p15:guide id="2" pos="239">
          <p15:clr>
            <a:srgbClr val="F26B43"/>
          </p15:clr>
        </p15:guide>
        <p15:guide id="3" pos="7439">
          <p15:clr>
            <a:srgbClr val="F26B43"/>
          </p15:clr>
        </p15:guide>
        <p15:guide id="4" orient="horz" pos="660">
          <p15:clr>
            <a:srgbClr val="F26B43"/>
          </p15:clr>
        </p15:guide>
        <p15:guide id="5" orient="horz" pos="83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101" y="357722"/>
            <a:ext cx="6610663" cy="690029"/>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381101" y="1322024"/>
            <a:ext cx="11429800" cy="4888276"/>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43A5BB14-D036-4AC1-9435-9025BF12CBD4}"/>
              </a:ext>
            </a:extLst>
          </p:cNvPr>
          <p:cNvSpPr txBox="1"/>
          <p:nvPr userDrawn="1"/>
        </p:nvSpPr>
        <p:spPr>
          <a:xfrm>
            <a:off x="11457723" y="6472936"/>
            <a:ext cx="353177"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err="1">
              <a:solidFill>
                <a:schemeClr val="tx1"/>
              </a:solidFill>
              <a:latin typeface="Arial"/>
              <a:ea typeface="+mn-ea"/>
              <a:cs typeface="Arial"/>
            </a:endParaRPr>
          </a:p>
        </p:txBody>
      </p:sp>
      <p:sp>
        <p:nvSpPr>
          <p:cNvPr id="10" name="Rectangle 9">
            <a:extLst>
              <a:ext uri="{FF2B5EF4-FFF2-40B4-BE49-F238E27FC236}">
                <a16:creationId xmlns:a16="http://schemas.microsoft.com/office/drawing/2014/main" id="{BE111FAC-D0E4-4BBA-92AA-8EB0FD97D243}"/>
              </a:ext>
            </a:extLst>
          </p:cNvPr>
          <p:cNvSpPr/>
          <p:nvPr userDrawn="1"/>
        </p:nvSpPr>
        <p:spPr>
          <a:xfrm>
            <a:off x="-1" y="6812282"/>
            <a:ext cx="12192001"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D716C905-C136-4D1D-AD21-AC53D4A8C87B}"/>
              </a:ext>
            </a:extLst>
          </p:cNvPr>
          <p:cNvPicPr>
            <a:picLocks noChangeAspect="1"/>
          </p:cNvPicPr>
          <p:nvPr userDrawn="1"/>
        </p:nvPicPr>
        <p:blipFill>
          <a:blip r:embed="rId3"/>
          <a:srcRect/>
          <a:stretch/>
        </p:blipFill>
        <p:spPr>
          <a:xfrm>
            <a:off x="10353196" y="349030"/>
            <a:ext cx="1419987" cy="325698"/>
          </a:xfrm>
          <a:prstGeom prst="rect">
            <a:avLst/>
          </a:prstGeom>
        </p:spPr>
      </p:pic>
      <p:sp>
        <p:nvSpPr>
          <p:cNvPr id="15" name="Freeform: Shape 41">
            <a:extLst>
              <a:ext uri="{FF2B5EF4-FFF2-40B4-BE49-F238E27FC236}">
                <a16:creationId xmlns:a16="http://schemas.microsoft.com/office/drawing/2014/main" id="{541202CC-94B5-442C-92E1-B478268C118E}"/>
              </a:ext>
            </a:extLst>
          </p:cNvPr>
          <p:cNvSpPr txBox="1">
            <a:spLocks/>
          </p:cNvSpPr>
          <p:nvPr userDrawn="1"/>
        </p:nvSpPr>
        <p:spPr>
          <a:xfrm rot="16200000">
            <a:off x="9350039" y="515505"/>
            <a:ext cx="520273" cy="52040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t> </a:t>
            </a:r>
          </a:p>
        </p:txBody>
      </p:sp>
      <p:sp>
        <p:nvSpPr>
          <p:cNvPr id="16" name="TextBox 15">
            <a:extLst>
              <a:ext uri="{FF2B5EF4-FFF2-40B4-BE49-F238E27FC236}">
                <a16:creationId xmlns:a16="http://schemas.microsoft.com/office/drawing/2014/main" id="{42EDF6A8-A828-4C8E-8DCC-8294A4F43BB9}"/>
              </a:ext>
            </a:extLst>
          </p:cNvPr>
          <p:cNvSpPr txBox="1">
            <a:spLocks/>
          </p:cNvSpPr>
          <p:nvPr userDrawn="1"/>
        </p:nvSpPr>
        <p:spPr>
          <a:xfrm>
            <a:off x="7041922" y="1"/>
            <a:ext cx="2011251"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 </a:t>
            </a:r>
          </a:p>
        </p:txBody>
      </p:sp>
      <p:grpSp>
        <p:nvGrpSpPr>
          <p:cNvPr id="17" name="Group 16">
            <a:extLst>
              <a:ext uri="{FF2B5EF4-FFF2-40B4-BE49-F238E27FC236}">
                <a16:creationId xmlns:a16="http://schemas.microsoft.com/office/drawing/2014/main" id="{3A0999A1-9B1F-4556-BFDE-4CD504AEEEE7}"/>
              </a:ext>
            </a:extLst>
          </p:cNvPr>
          <p:cNvGrpSpPr/>
          <p:nvPr userDrawn="1"/>
        </p:nvGrpSpPr>
        <p:grpSpPr>
          <a:xfrm>
            <a:off x="6991767" y="244608"/>
            <a:ext cx="4972747" cy="549346"/>
            <a:chOff x="6989946" y="244608"/>
            <a:chExt cx="4971452" cy="549346"/>
          </a:xfrm>
        </p:grpSpPr>
        <p:sp>
          <p:nvSpPr>
            <p:cNvPr id="20" name="Freeform: Shape 19">
              <a:extLst>
                <a:ext uri="{FF2B5EF4-FFF2-40B4-BE49-F238E27FC236}">
                  <a16:creationId xmlns:a16="http://schemas.microsoft.com/office/drawing/2014/main" id="{1BFB8933-A4CE-469D-B507-8AA0924EC179}"/>
                </a:ext>
              </a:extLst>
            </p:cNvPr>
            <p:cNvSpPr/>
            <p:nvPr userDrawn="1"/>
          </p:nvSpPr>
          <p:spPr>
            <a:xfrm rot="5400000">
              <a:off x="11021749"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tx2">
                <a:alpha val="20000"/>
              </a:schemeClr>
            </a:solidFill>
            <a:ln w="10294" cap="flat">
              <a:noFill/>
              <a:prstDash val="solid"/>
              <a:miter/>
            </a:ln>
          </p:spPr>
          <p:txBody>
            <a:bodyPr wrap="square" rtlCol="0" anchor="ctr">
              <a:noAutofit/>
            </a:bodyPr>
            <a:lstStyle/>
            <a:p>
              <a:pPr lvl="0"/>
              <a:endParaRPr lang="en-US" sz="1800"/>
            </a:p>
          </p:txBody>
        </p:sp>
        <p:sp>
          <p:nvSpPr>
            <p:cNvPr id="24" name="Freeform: Shape 23">
              <a:extLst>
                <a:ext uri="{FF2B5EF4-FFF2-40B4-BE49-F238E27FC236}">
                  <a16:creationId xmlns:a16="http://schemas.microsoft.com/office/drawing/2014/main" id="{2513E87F-820D-4A7A-9D31-A26D68EA0837}"/>
                </a:ext>
              </a:extLst>
            </p:cNvPr>
            <p:cNvSpPr/>
            <p:nvPr userDrawn="1"/>
          </p:nvSpPr>
          <p:spPr>
            <a:xfrm rot="5400000">
              <a:off x="7380249"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sz="1800"/>
            </a:p>
          </p:txBody>
        </p:sp>
        <p:sp>
          <p:nvSpPr>
            <p:cNvPr id="25" name="Freeform: Shape 24">
              <a:extLst>
                <a:ext uri="{FF2B5EF4-FFF2-40B4-BE49-F238E27FC236}">
                  <a16:creationId xmlns:a16="http://schemas.microsoft.com/office/drawing/2014/main" id="{2CE497EA-D9C9-41D3-83F4-07E026FE6B00}"/>
                </a:ext>
              </a:extLst>
            </p:cNvPr>
            <p:cNvSpPr/>
            <p:nvPr userDrawn="1"/>
          </p:nvSpPr>
          <p:spPr>
            <a:xfrm rot="5400000">
              <a:off x="8941015"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sz="1800"/>
            </a:p>
          </p:txBody>
        </p:sp>
        <p:sp>
          <p:nvSpPr>
            <p:cNvPr id="26" name="Freeform: Shape 25">
              <a:extLst>
                <a:ext uri="{FF2B5EF4-FFF2-40B4-BE49-F238E27FC236}">
                  <a16:creationId xmlns:a16="http://schemas.microsoft.com/office/drawing/2014/main" id="{8D6FD626-A54A-45F5-9E25-50C5D4A453EC}"/>
                </a:ext>
              </a:extLst>
            </p:cNvPr>
            <p:cNvSpPr/>
            <p:nvPr userDrawn="1"/>
          </p:nvSpPr>
          <p:spPr>
            <a:xfrm rot="5400000">
              <a:off x="9981382" y="374704"/>
              <a:ext cx="549346" cy="289153"/>
            </a:xfrm>
            <a:custGeom>
              <a:avLst/>
              <a:gdLst>
                <a:gd name="connsiteX0" fmla="*/ 520400 w 549346"/>
                <a:gd name="connsiteY0" fmla="*/ 28953 h 289153"/>
                <a:gd name="connsiteX1" fmla="*/ 520400 w 549346"/>
                <a:gd name="connsiteY1" fmla="*/ 9 h 289153"/>
                <a:gd name="connsiteX2" fmla="*/ 549346 w 549346"/>
                <a:gd name="connsiteY2" fmla="*/ 9 h 289153"/>
                <a:gd name="connsiteX3" fmla="*/ 549346 w 549346"/>
                <a:gd name="connsiteY3" fmla="*/ 28953 h 289153"/>
                <a:gd name="connsiteX4" fmla="*/ 520400 w 549346"/>
                <a:gd name="connsiteY4" fmla="*/ 289153 h 289153"/>
                <a:gd name="connsiteX5" fmla="*/ 520400 w 549346"/>
                <a:gd name="connsiteY5" fmla="*/ 260209 h 289153"/>
                <a:gd name="connsiteX6" fmla="*/ 549346 w 549346"/>
                <a:gd name="connsiteY6" fmla="*/ 260209 h 289153"/>
                <a:gd name="connsiteX7" fmla="*/ 549346 w 549346"/>
                <a:gd name="connsiteY7" fmla="*/ 289153 h 289153"/>
                <a:gd name="connsiteX8" fmla="*/ 260201 w 549346"/>
                <a:gd name="connsiteY8" fmla="*/ 289151 h 289153"/>
                <a:gd name="connsiteX9" fmla="*/ 260201 w 549346"/>
                <a:gd name="connsiteY9" fmla="*/ 260207 h 289153"/>
                <a:gd name="connsiteX10" fmla="*/ 289145 w 549346"/>
                <a:gd name="connsiteY10" fmla="*/ 260207 h 289153"/>
                <a:gd name="connsiteX11" fmla="*/ 289145 w 549346"/>
                <a:gd name="connsiteY11" fmla="*/ 289151 h 289153"/>
                <a:gd name="connsiteX12" fmla="*/ 0 w 549346"/>
                <a:gd name="connsiteY12" fmla="*/ 28949 h 289153"/>
                <a:gd name="connsiteX13" fmla="*/ 0 w 549346"/>
                <a:gd name="connsiteY13" fmla="*/ 0 h 289153"/>
                <a:gd name="connsiteX14" fmla="*/ 28944 w 549346"/>
                <a:gd name="connsiteY14" fmla="*/ 0 h 289153"/>
                <a:gd name="connsiteX15" fmla="*/ 28944 w 549346"/>
                <a:gd name="connsiteY15" fmla="*/ 28949 h 289153"/>
                <a:gd name="connsiteX16" fmla="*/ 0 w 549346"/>
                <a:gd name="connsiteY16" fmla="*/ 289149 h 289153"/>
                <a:gd name="connsiteX17" fmla="*/ 0 w 549346"/>
                <a:gd name="connsiteY17" fmla="*/ 260205 h 289153"/>
                <a:gd name="connsiteX18" fmla="*/ 28944 w 549346"/>
                <a:gd name="connsiteY18" fmla="*/ 260205 h 289153"/>
                <a:gd name="connsiteX19" fmla="*/ 28944 w 549346"/>
                <a:gd name="connsiteY19" fmla="*/ 289149 h 28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346" h="289153">
                  <a:moveTo>
                    <a:pt x="520400" y="28953"/>
                  </a:moveTo>
                  <a:lnTo>
                    <a:pt x="520400" y="9"/>
                  </a:lnTo>
                  <a:lnTo>
                    <a:pt x="549346" y="9"/>
                  </a:lnTo>
                  <a:lnTo>
                    <a:pt x="549346" y="28953"/>
                  </a:lnTo>
                  <a:close/>
                  <a:moveTo>
                    <a:pt x="520400" y="289153"/>
                  </a:moveTo>
                  <a:lnTo>
                    <a:pt x="520400" y="260209"/>
                  </a:lnTo>
                  <a:lnTo>
                    <a:pt x="549346" y="260209"/>
                  </a:lnTo>
                  <a:lnTo>
                    <a:pt x="549346" y="289153"/>
                  </a:lnTo>
                  <a:close/>
                  <a:moveTo>
                    <a:pt x="260201" y="289151"/>
                  </a:moveTo>
                  <a:lnTo>
                    <a:pt x="260201" y="260207"/>
                  </a:lnTo>
                  <a:lnTo>
                    <a:pt x="289145" y="260207"/>
                  </a:lnTo>
                  <a:lnTo>
                    <a:pt x="289145" y="289151"/>
                  </a:lnTo>
                  <a:close/>
                  <a:moveTo>
                    <a:pt x="0" y="28949"/>
                  </a:moveTo>
                  <a:lnTo>
                    <a:pt x="0" y="0"/>
                  </a:lnTo>
                  <a:lnTo>
                    <a:pt x="28944" y="0"/>
                  </a:lnTo>
                  <a:lnTo>
                    <a:pt x="28944" y="28949"/>
                  </a:lnTo>
                  <a:close/>
                  <a:moveTo>
                    <a:pt x="0" y="289149"/>
                  </a:moveTo>
                  <a:lnTo>
                    <a:pt x="0" y="260205"/>
                  </a:lnTo>
                  <a:lnTo>
                    <a:pt x="28944" y="260205"/>
                  </a:lnTo>
                  <a:lnTo>
                    <a:pt x="28944" y="289149"/>
                  </a:lnTo>
                  <a:close/>
                </a:path>
              </a:pathLst>
            </a:custGeom>
            <a:solidFill>
              <a:schemeClr val="tx2">
                <a:alpha val="20000"/>
              </a:schemeClr>
            </a:solidFill>
            <a:ln w="10294" cap="flat">
              <a:noFill/>
              <a:prstDash val="solid"/>
              <a:miter/>
            </a:ln>
          </p:spPr>
          <p:txBody>
            <a:bodyPr wrap="square" rtlCol="0" anchor="ctr">
              <a:noAutofit/>
            </a:bodyPr>
            <a:lstStyle/>
            <a:p>
              <a:endParaRPr lang="en-US" sz="1800"/>
            </a:p>
          </p:txBody>
        </p:sp>
      </p:grpSp>
    </p:spTree>
    <p:extLst>
      <p:ext uri="{BB962C8B-B14F-4D97-AF65-F5344CB8AC3E}">
        <p14:creationId xmlns:p14="http://schemas.microsoft.com/office/powerpoint/2010/main" val="2649258108"/>
      </p:ext>
    </p:extLst>
  </p:cSld>
  <p:clrMap bg1="lt1" tx1="dk1" bg2="lt2" tx2="dk2" accent1="accent1" accent2="accent2" accent3="accent3" accent4="accent4" accent5="accent5" accent6="accent6" hlink="hlink" folHlink="folHlink"/>
  <p:sldLayoutIdLst>
    <p:sldLayoutId id="2147483743" r:id="rId1"/>
  </p:sldLayoutIdLst>
  <p:hf sldNum="0" hdr="0" ftr="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p15:clr>
            <a:srgbClr val="F26B43"/>
          </p15:clr>
        </p15:guide>
        <p15:guide id="2" pos="239">
          <p15:clr>
            <a:srgbClr val="F26B43"/>
          </p15:clr>
        </p15:guide>
        <p15:guide id="3" pos="7439">
          <p15:clr>
            <a:srgbClr val="F26B43"/>
          </p15:clr>
        </p15:guide>
        <p15:guide id="4" orient="horz" pos="660">
          <p15:clr>
            <a:srgbClr val="F26B43"/>
          </p15:clr>
        </p15:guide>
        <p15:guide id="5" orient="horz" pos="83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 Type="http://schemas.openxmlformats.org/officeDocument/2006/relationships/image" Target="../media/image47.png"/><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3.png"/><Relationship Id="rId7" Type="http://schemas.openxmlformats.org/officeDocument/2006/relationships/image" Target="../media/image64.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9.jpe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8.emf"/><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9.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burniegroup.com/contact-center-automation-calculator/" TargetMode="External"/><Relationship Id="rId5" Type="http://schemas.openxmlformats.org/officeDocument/2006/relationships/hyperlink" Target="https://info.burniegroup.com/12-benefits-of-contact-center-automation" TargetMode="External"/><Relationship Id="rId4" Type="http://schemas.openxmlformats.org/officeDocument/2006/relationships/hyperlink" Target="https://info.burniegroup.com/schedule-contact-center-automation-consultatio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mailto:eli.federman@burniegroup.com"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mailto:david.burnie@burniegroup.com" TargetMode="External"/><Relationship Id="rId5" Type="http://schemas.openxmlformats.org/officeDocument/2006/relationships/image" Target="../media/image80.jpe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sv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280D1-B3A2-46DF-8086-08631DF58501}"/>
              </a:ext>
            </a:extLst>
          </p:cNvPr>
          <p:cNvSpPr>
            <a:spLocks noGrp="1"/>
          </p:cNvSpPr>
          <p:nvPr>
            <p:ph type="title"/>
          </p:nvPr>
        </p:nvSpPr>
        <p:spPr>
          <a:xfrm>
            <a:off x="1320088" y="2345730"/>
            <a:ext cx="9551823" cy="1212479"/>
          </a:xfrm>
        </p:spPr>
        <p:txBody>
          <a:bodyPr/>
          <a:lstStyle/>
          <a:p>
            <a:pPr algn="ctr"/>
            <a:r>
              <a:rPr lang="en-GB" sz="3600" b="1"/>
              <a:t>Transforming the Contact </a:t>
            </a:r>
            <a:r>
              <a:rPr lang="en-GB" sz="3600" b="1" err="1"/>
              <a:t>Center</a:t>
            </a:r>
            <a:r>
              <a:rPr lang="en-GB" sz="3600" b="1"/>
              <a:t> Experience in Banking with Automation</a:t>
            </a:r>
            <a:br>
              <a:rPr lang="en-GB" b="1"/>
            </a:br>
            <a:endParaRPr lang="en-CA"/>
          </a:p>
        </p:txBody>
      </p:sp>
      <p:sp>
        <p:nvSpPr>
          <p:cNvPr id="3" name="Subtitle 2">
            <a:extLst>
              <a:ext uri="{FF2B5EF4-FFF2-40B4-BE49-F238E27FC236}">
                <a16:creationId xmlns:a16="http://schemas.microsoft.com/office/drawing/2014/main" id="{E10DFA9C-6DA2-440B-805D-56EC0AB29968}"/>
              </a:ext>
            </a:extLst>
          </p:cNvPr>
          <p:cNvSpPr>
            <a:spLocks noGrp="1"/>
          </p:cNvSpPr>
          <p:nvPr>
            <p:ph type="subTitle" idx="1"/>
          </p:nvPr>
        </p:nvSpPr>
        <p:spPr>
          <a:xfrm>
            <a:off x="1320088" y="4131342"/>
            <a:ext cx="9551823" cy="411816"/>
          </a:xfrm>
        </p:spPr>
        <p:txBody>
          <a:bodyPr/>
          <a:lstStyle/>
          <a:p>
            <a:r>
              <a:rPr lang="en-CA"/>
              <a:t>January 25</a:t>
            </a:r>
            <a:r>
              <a:rPr lang="en-CA" baseline="30000"/>
              <a:t>th</a:t>
            </a:r>
            <a:r>
              <a:rPr lang="en-CA"/>
              <a:t>, 2022</a:t>
            </a:r>
          </a:p>
        </p:txBody>
      </p:sp>
    </p:spTree>
    <p:extLst>
      <p:ext uri="{BB962C8B-B14F-4D97-AF65-F5344CB8AC3E}">
        <p14:creationId xmlns:p14="http://schemas.microsoft.com/office/powerpoint/2010/main" val="366366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6A7E38-7F67-4B7A-AFBB-F040F84AA7E7}"/>
              </a:ext>
            </a:extLst>
          </p:cNvPr>
          <p:cNvSpPr>
            <a:spLocks noGrp="1"/>
          </p:cNvSpPr>
          <p:nvPr>
            <p:ph type="sldNum" sz="quarter" idx="4"/>
          </p:nvPr>
        </p:nvSpPr>
        <p:spPr/>
        <p:txBody>
          <a:bodyPr/>
          <a:lstStyle/>
          <a:p>
            <a:fld id="{123DE807-727B-4E7F-BD5E-47D56DC16D4C}" type="slidenum">
              <a:rPr lang="en-CA" smtClean="0"/>
              <a:pPr/>
              <a:t>10</a:t>
            </a:fld>
            <a:endParaRPr lang="en-CA"/>
          </a:p>
        </p:txBody>
      </p:sp>
      <p:sp>
        <p:nvSpPr>
          <p:cNvPr id="4" name="Title 1">
            <a:extLst>
              <a:ext uri="{FF2B5EF4-FFF2-40B4-BE49-F238E27FC236}">
                <a16:creationId xmlns:a16="http://schemas.microsoft.com/office/drawing/2014/main" id="{873D61FF-0780-41E5-AB12-4757628AE5D3}"/>
              </a:ext>
            </a:extLst>
          </p:cNvPr>
          <p:cNvSpPr txBox="1">
            <a:spLocks/>
          </p:cNvSpPr>
          <p:nvPr/>
        </p:nvSpPr>
        <p:spPr>
          <a:xfrm>
            <a:off x="381101" y="357722"/>
            <a:ext cx="6610663" cy="6900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R"/>
          </a:p>
        </p:txBody>
      </p:sp>
      <p:sp>
        <p:nvSpPr>
          <p:cNvPr id="5" name="Text Placeholder 17">
            <a:extLst>
              <a:ext uri="{FF2B5EF4-FFF2-40B4-BE49-F238E27FC236}">
                <a16:creationId xmlns:a16="http://schemas.microsoft.com/office/drawing/2014/main" id="{FDB3D9BA-B5F1-4C75-B831-3DF6F803B77D}"/>
              </a:ext>
            </a:extLst>
          </p:cNvPr>
          <p:cNvSpPr txBox="1">
            <a:spLocks/>
          </p:cNvSpPr>
          <p:nvPr/>
        </p:nvSpPr>
        <p:spPr>
          <a:xfrm>
            <a:off x="4269264" y="1322388"/>
            <a:ext cx="3656648" cy="2079392"/>
          </a:xfrm>
          <a:prstGeom prst="rect">
            <a:avLst/>
          </a:prstGeom>
          <a:solidFill>
            <a:schemeClr val="accent2"/>
          </a:solidFill>
          <a:ln>
            <a:noFill/>
          </a:ln>
        </p:spPr>
        <p:txBody>
          <a:bodyPr vert="horz" lIns="91416" tIns="1005578" rIns="91416" bIns="182832" rtlCol="0" anchor="t" anchorCtr="0">
            <a:noAutofit/>
          </a:bodyPr>
          <a:lstStyle>
            <a:defPPr>
              <a:defRPr lang="en-US"/>
            </a:defPPr>
            <a:lvl1pPr indent="0" algn="ctr" defTabSz="457200">
              <a:spcBef>
                <a:spcPts val="600"/>
              </a:spcBef>
              <a:buFont typeface="Arial"/>
              <a:buNone/>
              <a:defRPr b="1">
                <a:solidFill>
                  <a:schemeClr val="bg1"/>
                </a:solidFill>
                <a:latin typeface="Arial"/>
                <a:cs typeface="Arial"/>
              </a:defRPr>
            </a:lvl1pPr>
            <a:lvl2pPr marL="174625" indent="-174625" defTabSz="457200">
              <a:spcBef>
                <a:spcPts val="500"/>
              </a:spcBef>
              <a:buClr>
                <a:schemeClr val="accent1"/>
              </a:buClr>
              <a:buFont typeface="Arial"/>
              <a:buChar char="•"/>
              <a:defRPr sz="2000">
                <a:latin typeface="Arial"/>
                <a:cs typeface="Arial"/>
              </a:defRPr>
            </a:lvl2pPr>
            <a:lvl3pPr marL="339725" indent="-165100" defTabSz="457200">
              <a:spcBef>
                <a:spcPts val="300"/>
              </a:spcBef>
              <a:buClr>
                <a:schemeClr val="accent1"/>
              </a:buClr>
              <a:buFont typeface="Lucida Grande"/>
              <a:buChar char="-"/>
              <a:defRPr sz="2000">
                <a:latin typeface="Arial"/>
                <a:cs typeface="Arial"/>
              </a:defRPr>
            </a:lvl3pPr>
            <a:lvl4pPr marL="512763" indent="-173038" defTabSz="457200">
              <a:spcBef>
                <a:spcPts val="200"/>
              </a:spcBef>
              <a:buClr>
                <a:schemeClr val="accent1"/>
              </a:buClr>
              <a:buFont typeface="Arial"/>
              <a:buChar char="•"/>
              <a:defRPr sz="2000">
                <a:latin typeface="Arial"/>
                <a:cs typeface="Arial"/>
              </a:defRPr>
            </a:lvl4pPr>
            <a:lvl5pPr marL="687388" indent="-174625" defTabSz="457200">
              <a:spcBef>
                <a:spcPts val="100"/>
              </a:spcBef>
              <a:buClr>
                <a:schemeClr val="accent1"/>
              </a:buClr>
              <a:buFont typeface="Lucida Grande"/>
              <a:buChar char="-"/>
              <a:defRPr sz="2000">
                <a:latin typeface="Arial"/>
                <a:cs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ctr" defTabSz="457063" rtl="0" eaLnBrk="1" fontAlgn="auto" latinLnBrk="0" hangingPunct="1">
              <a:lnSpc>
                <a:spcPct val="100000"/>
              </a:lnSpc>
              <a:spcBef>
                <a:spcPts val="600"/>
              </a:spcBef>
              <a:spcAft>
                <a:spcPts val="0"/>
              </a:spcAft>
              <a:buClrTx/>
              <a:buSzTx/>
              <a:buFont typeface="Arial"/>
              <a:buNone/>
              <a:tabLst/>
              <a:defRPr/>
            </a:pPr>
            <a:r>
              <a:rPr kumimoji="0" lang="en-US" sz="2000" b="1" i="0" u="none" strike="noStrike" kern="1200" cap="none" spc="0" normalizeH="0" baseline="0" noProof="0">
                <a:ln>
                  <a:noFill/>
                </a:ln>
                <a:solidFill>
                  <a:srgbClr val="FFFFFF"/>
                </a:solidFill>
                <a:effectLst/>
                <a:uLnTx/>
                <a:uFillTx/>
                <a:latin typeface="Arial"/>
                <a:ea typeface="+mn-ea"/>
                <a:cs typeface="Arial"/>
              </a:rPr>
              <a:t>Assist agents and boost productivity</a:t>
            </a:r>
          </a:p>
        </p:txBody>
      </p:sp>
      <p:sp>
        <p:nvSpPr>
          <p:cNvPr id="6" name="Text Placeholder 17">
            <a:extLst>
              <a:ext uri="{FF2B5EF4-FFF2-40B4-BE49-F238E27FC236}">
                <a16:creationId xmlns:a16="http://schemas.microsoft.com/office/drawing/2014/main" id="{04AA588A-FF68-4508-88D2-8613ED92AFE3}"/>
              </a:ext>
            </a:extLst>
          </p:cNvPr>
          <p:cNvSpPr txBox="1">
            <a:spLocks/>
          </p:cNvSpPr>
          <p:nvPr/>
        </p:nvSpPr>
        <p:spPr>
          <a:xfrm>
            <a:off x="8171124" y="1322388"/>
            <a:ext cx="3656648" cy="2086952"/>
          </a:xfrm>
          <a:prstGeom prst="rect">
            <a:avLst/>
          </a:prstGeom>
          <a:solidFill>
            <a:schemeClr val="accent3"/>
          </a:solidFill>
          <a:ln>
            <a:noFill/>
          </a:ln>
        </p:spPr>
        <p:txBody>
          <a:bodyPr vert="horz" lIns="91416" tIns="1005578" rIns="91416" bIns="182832" rtlCol="0" anchor="t" anchorCtr="0">
            <a:noAutofit/>
          </a:bodyPr>
          <a:lstStyle>
            <a:defPPr>
              <a:defRPr lang="en-US"/>
            </a:defPPr>
            <a:lvl1pPr indent="0" algn="ctr" defTabSz="457200">
              <a:spcBef>
                <a:spcPts val="600"/>
              </a:spcBef>
              <a:buFont typeface="Arial"/>
              <a:buNone/>
              <a:defRPr b="1">
                <a:solidFill>
                  <a:schemeClr val="bg1"/>
                </a:solidFill>
                <a:latin typeface="Arial"/>
                <a:cs typeface="Arial"/>
              </a:defRPr>
            </a:lvl1pPr>
            <a:lvl2pPr marL="174625" indent="-174625" defTabSz="457200">
              <a:spcBef>
                <a:spcPts val="500"/>
              </a:spcBef>
              <a:buClr>
                <a:schemeClr val="accent1"/>
              </a:buClr>
              <a:buFont typeface="Arial"/>
              <a:buChar char="•"/>
              <a:defRPr sz="2000">
                <a:latin typeface="Arial"/>
                <a:cs typeface="Arial"/>
              </a:defRPr>
            </a:lvl2pPr>
            <a:lvl3pPr marL="339725" indent="-165100" defTabSz="457200">
              <a:spcBef>
                <a:spcPts val="300"/>
              </a:spcBef>
              <a:buClr>
                <a:schemeClr val="accent1"/>
              </a:buClr>
              <a:buFont typeface="Lucida Grande"/>
              <a:buChar char="-"/>
              <a:defRPr sz="2000">
                <a:latin typeface="Arial"/>
                <a:cs typeface="Arial"/>
              </a:defRPr>
            </a:lvl3pPr>
            <a:lvl4pPr marL="512763" indent="-173038" defTabSz="457200">
              <a:spcBef>
                <a:spcPts val="200"/>
              </a:spcBef>
              <a:buClr>
                <a:schemeClr val="accent1"/>
              </a:buClr>
              <a:buFont typeface="Arial"/>
              <a:buChar char="•"/>
              <a:defRPr sz="2000">
                <a:latin typeface="Arial"/>
                <a:cs typeface="Arial"/>
              </a:defRPr>
            </a:lvl4pPr>
            <a:lvl5pPr marL="687388" indent="-174625" defTabSz="457200">
              <a:spcBef>
                <a:spcPts val="100"/>
              </a:spcBef>
              <a:buClr>
                <a:schemeClr val="accent1"/>
              </a:buClr>
              <a:buFont typeface="Lucida Grande"/>
              <a:buChar char="-"/>
              <a:defRPr sz="2000">
                <a:latin typeface="Arial"/>
                <a:cs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ctr" defTabSz="457063" rtl="0" eaLnBrk="1" fontAlgn="auto" latinLnBrk="0" hangingPunct="1">
              <a:lnSpc>
                <a:spcPct val="100000"/>
              </a:lnSpc>
              <a:spcBef>
                <a:spcPts val="600"/>
              </a:spcBef>
              <a:spcAft>
                <a:spcPts val="0"/>
              </a:spcAft>
              <a:buClrTx/>
              <a:buSzTx/>
              <a:buFont typeface="Arial"/>
              <a:buNone/>
              <a:tabLst/>
              <a:defRPr/>
            </a:pPr>
            <a:r>
              <a:rPr kumimoji="0" lang="en-US" sz="2000" b="1" i="0" u="none" strike="noStrike" kern="1200" cap="none" spc="0" normalizeH="0" baseline="0" noProof="0">
                <a:ln>
                  <a:noFill/>
                </a:ln>
                <a:solidFill>
                  <a:srgbClr val="FFFFFF"/>
                </a:solidFill>
                <a:effectLst/>
                <a:uLnTx/>
                <a:uFillTx/>
                <a:latin typeface="Arial"/>
                <a:ea typeface="+mn-ea"/>
                <a:cs typeface="Arial"/>
              </a:rPr>
              <a:t>Reduce costs and improve operational efficiency </a:t>
            </a:r>
            <a:br>
              <a:rPr kumimoji="0" lang="en-US" sz="2000" b="1" i="0" u="none" strike="noStrike" kern="1200" cap="none" spc="0" normalizeH="0" baseline="0" noProof="0">
                <a:ln>
                  <a:noFill/>
                </a:ln>
                <a:solidFill>
                  <a:srgbClr val="FFFFFF"/>
                </a:solidFill>
                <a:effectLst/>
                <a:uLnTx/>
                <a:uFillTx/>
                <a:latin typeface="Arial"/>
                <a:ea typeface="+mn-ea"/>
                <a:cs typeface="Arial"/>
              </a:rPr>
            </a:br>
            <a:endParaRPr kumimoji="0" lang="en-US" sz="2000" b="1" i="0" u="none" strike="noStrike" kern="1200" cap="none" spc="0" normalizeH="0" baseline="0" noProof="0">
              <a:ln>
                <a:noFill/>
              </a:ln>
              <a:solidFill>
                <a:srgbClr val="FFFFFF"/>
              </a:solidFill>
              <a:effectLst/>
              <a:uLnTx/>
              <a:uFillTx/>
              <a:latin typeface="Arial"/>
              <a:ea typeface="+mn-ea"/>
              <a:cs typeface="Arial"/>
            </a:endParaRPr>
          </a:p>
        </p:txBody>
      </p:sp>
      <p:sp>
        <p:nvSpPr>
          <p:cNvPr id="7" name="Text Placeholder 17">
            <a:extLst>
              <a:ext uri="{FF2B5EF4-FFF2-40B4-BE49-F238E27FC236}">
                <a16:creationId xmlns:a16="http://schemas.microsoft.com/office/drawing/2014/main" id="{9321D8CB-FF55-4948-9CD7-E6461EDF4715}"/>
              </a:ext>
            </a:extLst>
          </p:cNvPr>
          <p:cNvSpPr txBox="1">
            <a:spLocks/>
          </p:cNvSpPr>
          <p:nvPr/>
        </p:nvSpPr>
        <p:spPr>
          <a:xfrm>
            <a:off x="384076" y="1322388"/>
            <a:ext cx="3656648" cy="2079392"/>
          </a:xfrm>
          <a:prstGeom prst="rect">
            <a:avLst/>
          </a:prstGeom>
          <a:solidFill>
            <a:schemeClr val="accent1"/>
          </a:solidFill>
          <a:ln>
            <a:noFill/>
          </a:ln>
        </p:spPr>
        <p:txBody>
          <a:bodyPr vert="horz" wrap="square" lIns="144000" tIns="1005578" rIns="144000" bIns="182832"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063" rtl="0" eaLnBrk="1" fontAlgn="auto" latinLnBrk="0" hangingPunct="1">
              <a:lnSpc>
                <a:spcPct val="100000"/>
              </a:lnSpc>
              <a:spcBef>
                <a:spcPts val="600"/>
              </a:spcBef>
              <a:spcAft>
                <a:spcPts val="0"/>
              </a:spcAft>
              <a:buClrTx/>
              <a:buSzTx/>
              <a:buFont typeface="Arial"/>
              <a:buNone/>
              <a:tabLst/>
              <a:defRPr/>
            </a:pPr>
            <a:r>
              <a:rPr kumimoji="0" lang="en-US" sz="2000" b="1" i="0" u="none" strike="noStrike" kern="1200" cap="none" spc="0" normalizeH="0" baseline="0" noProof="0">
                <a:ln>
                  <a:noFill/>
                </a:ln>
                <a:solidFill>
                  <a:srgbClr val="FFFFFF"/>
                </a:solidFill>
                <a:effectLst/>
                <a:uLnTx/>
                <a:uFillTx/>
                <a:latin typeface="Arial"/>
                <a:ea typeface="+mn-ea"/>
                <a:cs typeface="Arial"/>
              </a:rPr>
              <a:t>Improve self-service options</a:t>
            </a:r>
          </a:p>
        </p:txBody>
      </p:sp>
      <p:sp>
        <p:nvSpPr>
          <p:cNvPr id="8" name="Text Placeholder 17">
            <a:extLst>
              <a:ext uri="{FF2B5EF4-FFF2-40B4-BE49-F238E27FC236}">
                <a16:creationId xmlns:a16="http://schemas.microsoft.com/office/drawing/2014/main" id="{350041B0-42AF-4A1E-A968-0C149AAA4A3A}"/>
              </a:ext>
            </a:extLst>
          </p:cNvPr>
          <p:cNvSpPr txBox="1">
            <a:spLocks/>
          </p:cNvSpPr>
          <p:nvPr/>
        </p:nvSpPr>
        <p:spPr>
          <a:xfrm>
            <a:off x="380449" y="3956722"/>
            <a:ext cx="11430650" cy="689849"/>
          </a:xfrm>
          <a:prstGeom prst="rect">
            <a:avLst/>
          </a:prstGeom>
          <a:solidFill>
            <a:schemeClr val="accent4"/>
          </a:solidFill>
          <a:ln>
            <a:noFill/>
          </a:ln>
        </p:spPr>
        <p:txBody>
          <a:bodyPr vert="horz" lIns="91416" tIns="1005578" rIns="91416" bIns="182832" rtlCol="0" anchor="t" anchorCtr="0">
            <a:noAutofit/>
          </a:bodyPr>
          <a:lstStyle>
            <a:defPPr>
              <a:defRPr lang="en-US"/>
            </a:defPPr>
            <a:lvl1pPr indent="0" algn="ctr" defTabSz="457200">
              <a:spcBef>
                <a:spcPts val="600"/>
              </a:spcBef>
              <a:buFont typeface="Arial"/>
              <a:buNone/>
              <a:defRPr b="1">
                <a:solidFill>
                  <a:schemeClr val="bg1"/>
                </a:solidFill>
                <a:latin typeface="Arial"/>
                <a:cs typeface="Arial"/>
              </a:defRPr>
            </a:lvl1pPr>
            <a:lvl2pPr marL="174625" indent="-174625" defTabSz="457200">
              <a:spcBef>
                <a:spcPts val="500"/>
              </a:spcBef>
              <a:buClr>
                <a:schemeClr val="accent1"/>
              </a:buClr>
              <a:buFont typeface="Arial"/>
              <a:buChar char="•"/>
              <a:defRPr sz="2000">
                <a:latin typeface="Arial"/>
                <a:cs typeface="Arial"/>
              </a:defRPr>
            </a:lvl2pPr>
            <a:lvl3pPr marL="339725" indent="-165100" defTabSz="457200">
              <a:spcBef>
                <a:spcPts val="300"/>
              </a:spcBef>
              <a:buClr>
                <a:schemeClr val="accent1"/>
              </a:buClr>
              <a:buFont typeface="Lucida Grande"/>
              <a:buChar char="-"/>
              <a:defRPr sz="2000">
                <a:latin typeface="Arial"/>
                <a:cs typeface="Arial"/>
              </a:defRPr>
            </a:lvl3pPr>
            <a:lvl4pPr marL="512763" indent="-173038" defTabSz="457200">
              <a:spcBef>
                <a:spcPts val="200"/>
              </a:spcBef>
              <a:buClr>
                <a:schemeClr val="accent1"/>
              </a:buClr>
              <a:buFont typeface="Arial"/>
              <a:buChar char="•"/>
              <a:defRPr sz="2000">
                <a:latin typeface="Arial"/>
                <a:cs typeface="Arial"/>
              </a:defRPr>
            </a:lvl4pPr>
            <a:lvl5pPr marL="687388" indent="-174625" defTabSz="457200">
              <a:spcBef>
                <a:spcPts val="100"/>
              </a:spcBef>
              <a:buClr>
                <a:schemeClr val="accent1"/>
              </a:buClr>
              <a:buFont typeface="Lucida Grande"/>
              <a:buChar char="-"/>
              <a:defRPr sz="2000">
                <a:latin typeface="Arial"/>
                <a:cs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ctr" defTabSz="457063" rtl="0" eaLnBrk="1" fontAlgn="auto" latinLnBrk="0" hangingPunct="1">
              <a:lnSpc>
                <a:spcPct val="100000"/>
              </a:lnSpc>
              <a:spcBef>
                <a:spcPts val="600"/>
              </a:spcBef>
              <a:spcAft>
                <a:spcPts val="0"/>
              </a:spcAft>
              <a:buClrTx/>
              <a:buSzTx/>
              <a:buFont typeface="Arial"/>
              <a:buNone/>
              <a:tabLst/>
              <a:defRPr/>
            </a:pPr>
            <a:endParaRPr kumimoji="0" lang="en-US" sz="1600" b="1" i="0" u="none" strike="noStrike" kern="1200" cap="none" spc="0" normalizeH="0" baseline="0" noProof="0">
              <a:ln>
                <a:noFill/>
              </a:ln>
              <a:solidFill>
                <a:srgbClr val="FFFFFF"/>
              </a:solidFill>
              <a:effectLst/>
              <a:uLnTx/>
              <a:uFillTx/>
              <a:latin typeface="Arial"/>
              <a:ea typeface="+mn-ea"/>
              <a:cs typeface="Arial"/>
            </a:endParaRPr>
          </a:p>
        </p:txBody>
      </p:sp>
      <p:sp>
        <p:nvSpPr>
          <p:cNvPr id="9" name="TextBox 8">
            <a:extLst>
              <a:ext uri="{FF2B5EF4-FFF2-40B4-BE49-F238E27FC236}">
                <a16:creationId xmlns:a16="http://schemas.microsoft.com/office/drawing/2014/main" id="{7152A83C-4056-412E-BCC9-62D41BDDA294}"/>
              </a:ext>
            </a:extLst>
          </p:cNvPr>
          <p:cNvSpPr txBox="1"/>
          <p:nvPr/>
        </p:nvSpPr>
        <p:spPr>
          <a:xfrm>
            <a:off x="2615068" y="3970135"/>
            <a:ext cx="6805427" cy="685990"/>
          </a:xfrm>
          <a:prstGeom prst="rect">
            <a:avLst/>
          </a:prstGeom>
          <a:noFill/>
        </p:spPr>
        <p:txBody>
          <a:bodyPr wrap="square" lIns="0" tIns="0" rIns="0" bIns="0" rtlCol="0" anchor="ctr">
            <a:noAutofit/>
          </a:bodyPr>
          <a:lstStyle/>
          <a:p>
            <a:pPr marL="0" marR="0" lvl="0" indent="0" algn="ctr" defTabSz="457063"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Arial"/>
              </a:rPr>
              <a:t>Increase customer </a:t>
            </a:r>
            <a:r>
              <a:rPr kumimoji="0" lang="en-US" sz="2000" b="1" i="0" u="sng" strike="noStrike" kern="1200" cap="none" spc="0" normalizeH="0" baseline="0" noProof="0">
                <a:ln>
                  <a:noFill/>
                </a:ln>
                <a:solidFill>
                  <a:srgbClr val="FFFFFF"/>
                </a:solidFill>
                <a:effectLst/>
                <a:uLnTx/>
                <a:uFillTx/>
                <a:latin typeface="Arial"/>
                <a:ea typeface="+mn-ea"/>
                <a:cs typeface="Arial"/>
              </a:rPr>
              <a:t>and</a:t>
            </a:r>
            <a:r>
              <a:rPr kumimoji="0" lang="en-US" sz="2000" b="1" i="0" u="none" strike="noStrike" kern="1200" cap="none" spc="0" normalizeH="0" baseline="0" noProof="0">
                <a:ln>
                  <a:noFill/>
                </a:ln>
                <a:solidFill>
                  <a:srgbClr val="FFFFFF"/>
                </a:solidFill>
                <a:effectLst/>
                <a:uLnTx/>
                <a:uFillTx/>
                <a:latin typeface="Arial"/>
                <a:ea typeface="+mn-ea"/>
                <a:cs typeface="Arial"/>
              </a:rPr>
              <a:t> employee satisfaction</a:t>
            </a:r>
          </a:p>
        </p:txBody>
      </p:sp>
      <p:cxnSp>
        <p:nvCxnSpPr>
          <p:cNvPr id="10" name="Straight Connector 9">
            <a:extLst>
              <a:ext uri="{FF2B5EF4-FFF2-40B4-BE49-F238E27FC236}">
                <a16:creationId xmlns:a16="http://schemas.microsoft.com/office/drawing/2014/main" id="{215FF187-42D7-40FA-A02A-93D3A16E525C}"/>
              </a:ext>
            </a:extLst>
          </p:cNvPr>
          <p:cNvCxnSpPr>
            <a:cxnSpLocks/>
          </p:cNvCxnSpPr>
          <p:nvPr/>
        </p:nvCxnSpPr>
        <p:spPr>
          <a:xfrm>
            <a:off x="384077" y="3680589"/>
            <a:ext cx="11427022" cy="17163"/>
          </a:xfrm>
          <a:prstGeom prst="line">
            <a:avLst/>
          </a:prstGeom>
          <a:ln w="19050" cap="flat" cmpd="sng" algn="ctr">
            <a:solidFill>
              <a:schemeClr val="tx1"/>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1" name="Text Placeholder 3">
            <a:extLst>
              <a:ext uri="{FF2B5EF4-FFF2-40B4-BE49-F238E27FC236}">
                <a16:creationId xmlns:a16="http://schemas.microsoft.com/office/drawing/2014/main" id="{827B0C66-114B-4A09-869F-952793F170B2}"/>
              </a:ext>
            </a:extLst>
          </p:cNvPr>
          <p:cNvSpPr txBox="1">
            <a:spLocks/>
          </p:cNvSpPr>
          <p:nvPr/>
        </p:nvSpPr>
        <p:spPr>
          <a:xfrm>
            <a:off x="381002" y="5201511"/>
            <a:ext cx="11430001" cy="1008789"/>
          </a:xfrm>
          <a:prstGeom prst="rect">
            <a:avLst/>
          </a:prstGeom>
        </p:spPr>
        <p:txBody>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Tx/>
              <a:buSzTx/>
              <a:buFont typeface="Arial"/>
              <a:buNone/>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“Customers will love a company when the employees love it first”</a:t>
            </a:r>
          </a:p>
          <a:p>
            <a:pPr marL="0" marR="0" lvl="1" indent="0" algn="r" defTabSz="457200" rtl="0" eaLnBrk="1" fontAlgn="auto" latinLnBrk="0" hangingPunct="1">
              <a:lnSpc>
                <a:spcPct val="100000"/>
              </a:lnSpc>
              <a:spcBef>
                <a:spcPts val="1200"/>
              </a:spcBef>
              <a:spcAft>
                <a:spcPts val="0"/>
              </a:spcAft>
              <a:buClr>
                <a:srgbClr val="FA4616"/>
              </a:buClr>
              <a:buSzTx/>
              <a:buFont typeface="Arial"/>
              <a:buNone/>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Simon Sinek</a:t>
            </a:r>
          </a:p>
        </p:txBody>
      </p:sp>
      <p:pic>
        <p:nvPicPr>
          <p:cNvPr id="13" name="Graphic 12">
            <a:extLst>
              <a:ext uri="{FF2B5EF4-FFF2-40B4-BE49-F238E27FC236}">
                <a16:creationId xmlns:a16="http://schemas.microsoft.com/office/drawing/2014/main" id="{19C77CBA-9DF7-42D0-967C-BD36F3AE11C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30720" y="1578843"/>
            <a:ext cx="563365" cy="563365"/>
          </a:xfrm>
          <a:prstGeom prst="rect">
            <a:avLst/>
          </a:prstGeom>
        </p:spPr>
      </p:pic>
      <p:pic>
        <p:nvPicPr>
          <p:cNvPr id="14" name="Graphic 13">
            <a:extLst>
              <a:ext uri="{FF2B5EF4-FFF2-40B4-BE49-F238E27FC236}">
                <a16:creationId xmlns:a16="http://schemas.microsoft.com/office/drawing/2014/main" id="{A25CDBCE-34BE-4B9F-87EF-32D6F5117FE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800577" y="1576302"/>
            <a:ext cx="568442" cy="568442"/>
          </a:xfrm>
          <a:prstGeom prst="rect">
            <a:avLst/>
          </a:prstGeom>
        </p:spPr>
      </p:pic>
      <p:pic>
        <p:nvPicPr>
          <p:cNvPr id="15" name="Graphic 14">
            <a:extLst>
              <a:ext uri="{FF2B5EF4-FFF2-40B4-BE49-F238E27FC236}">
                <a16:creationId xmlns:a16="http://schemas.microsoft.com/office/drawing/2014/main" id="{AE950502-6206-46D9-8758-ADEAD20DE46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717767" y="1578843"/>
            <a:ext cx="563365" cy="563365"/>
          </a:xfrm>
          <a:prstGeom prst="rect">
            <a:avLst/>
          </a:prstGeom>
        </p:spPr>
      </p:pic>
      <p:sp>
        <p:nvSpPr>
          <p:cNvPr id="16" name="TextBox 15">
            <a:extLst>
              <a:ext uri="{FF2B5EF4-FFF2-40B4-BE49-F238E27FC236}">
                <a16:creationId xmlns:a16="http://schemas.microsoft.com/office/drawing/2014/main" id="{C5087D2D-DF99-4E49-AC6C-7E2040985407}"/>
              </a:ext>
            </a:extLst>
          </p:cNvPr>
          <p:cNvSpPr txBox="1"/>
          <p:nvPr/>
        </p:nvSpPr>
        <p:spPr>
          <a:xfrm>
            <a:off x="172016" y="389596"/>
            <a:ext cx="11778557" cy="769441"/>
          </a:xfrm>
          <a:prstGeom prst="rect">
            <a:avLst/>
          </a:prstGeom>
          <a:noFill/>
        </p:spPr>
        <p:txBody>
          <a:bodyPr wrap="square">
            <a:spAutoFit/>
          </a:bodyPr>
          <a:lstStyle/>
          <a:p>
            <a:pPr algn="ctr"/>
            <a:r>
              <a:rPr lang="en-GB" sz="2400" b="1">
                <a:latin typeface="+mj-lt"/>
              </a:rPr>
              <a:t>Automation Supports Top Customer Experience Improvement Priorities</a:t>
            </a:r>
          </a:p>
          <a:p>
            <a:endParaRPr lang="en-GB" sz="2000" b="1">
              <a:latin typeface="+mj-lt"/>
            </a:endParaRPr>
          </a:p>
        </p:txBody>
      </p:sp>
    </p:spTree>
    <p:extLst>
      <p:ext uri="{BB962C8B-B14F-4D97-AF65-F5344CB8AC3E}">
        <p14:creationId xmlns:p14="http://schemas.microsoft.com/office/powerpoint/2010/main" val="1866680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DF46D17-78B0-4299-8D2F-32169914370B}"/>
              </a:ext>
            </a:extLst>
          </p:cNvPr>
          <p:cNvSpPr>
            <a:spLocks noGrp="1"/>
          </p:cNvSpPr>
          <p:nvPr>
            <p:ph type="ctrTitle"/>
          </p:nvPr>
        </p:nvSpPr>
        <p:spPr/>
        <p:txBody>
          <a:bodyPr/>
          <a:lstStyle/>
          <a:p>
            <a:r>
              <a:rPr lang="en-US"/>
              <a:t>Improve Self-Service </a:t>
            </a:r>
            <a:br>
              <a:rPr lang="en-US"/>
            </a:br>
            <a:r>
              <a:rPr lang="en-US"/>
              <a:t>Options</a:t>
            </a:r>
          </a:p>
        </p:txBody>
      </p:sp>
      <p:pic>
        <p:nvPicPr>
          <p:cNvPr id="3" name="Picture 2" descr="A picture containing text, clipart, vector graphics&#10;&#10;Description automatically generated">
            <a:extLst>
              <a:ext uri="{FF2B5EF4-FFF2-40B4-BE49-F238E27FC236}">
                <a16:creationId xmlns:a16="http://schemas.microsoft.com/office/drawing/2014/main" id="{394FBA1A-68C4-4826-9638-EBD401CBE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838" y="6227092"/>
            <a:ext cx="929484" cy="450899"/>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635EC875-1B7F-4567-B47F-F9AD73738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8707" y="6271238"/>
            <a:ext cx="1017709" cy="362609"/>
          </a:xfrm>
          <a:prstGeom prst="rect">
            <a:avLst/>
          </a:prstGeom>
        </p:spPr>
      </p:pic>
      <p:sp>
        <p:nvSpPr>
          <p:cNvPr id="2" name="Rectangle 1">
            <a:extLst>
              <a:ext uri="{FF2B5EF4-FFF2-40B4-BE49-F238E27FC236}">
                <a16:creationId xmlns:a16="http://schemas.microsoft.com/office/drawing/2014/main" id="{3D3CA798-9B12-467D-86AC-D955B2DD511C}"/>
              </a:ext>
            </a:extLst>
          </p:cNvPr>
          <p:cNvSpPr/>
          <p:nvPr/>
        </p:nvSpPr>
        <p:spPr>
          <a:xfrm>
            <a:off x="307910" y="5980922"/>
            <a:ext cx="2705878" cy="75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CA" sz="120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671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72D4BA-807B-4018-AAB9-6ACA3B489229}"/>
              </a:ext>
            </a:extLst>
          </p:cNvPr>
          <p:cNvSpPr>
            <a:spLocks noGrp="1"/>
          </p:cNvSpPr>
          <p:nvPr>
            <p:ph type="sldNum" sz="quarter" idx="4"/>
          </p:nvPr>
        </p:nvSpPr>
        <p:spPr/>
        <p:txBody>
          <a:bodyPr/>
          <a:lstStyle/>
          <a:p>
            <a:fld id="{123DE807-727B-4E7F-BD5E-47D56DC16D4C}" type="slidenum">
              <a:rPr lang="en-CA" smtClean="0"/>
              <a:pPr/>
              <a:t>12</a:t>
            </a:fld>
            <a:endParaRPr lang="en-CA"/>
          </a:p>
        </p:txBody>
      </p:sp>
      <p:sp>
        <p:nvSpPr>
          <p:cNvPr id="4" name="Text Placeholder 2">
            <a:extLst>
              <a:ext uri="{FF2B5EF4-FFF2-40B4-BE49-F238E27FC236}">
                <a16:creationId xmlns:a16="http://schemas.microsoft.com/office/drawing/2014/main" id="{1FB80FF3-3EB2-409C-AB2F-8854B597CD0B}"/>
              </a:ext>
            </a:extLst>
          </p:cNvPr>
          <p:cNvSpPr txBox="1">
            <a:spLocks/>
          </p:cNvSpPr>
          <p:nvPr/>
        </p:nvSpPr>
        <p:spPr>
          <a:xfrm>
            <a:off x="413882" y="269572"/>
            <a:ext cx="11058151" cy="428625"/>
          </a:xfrm>
          <a:prstGeom prst="rect">
            <a:avLst/>
          </a:prstGeom>
        </p:spPr>
        <p:txBody>
          <a:bodyPr/>
          <a:lstStyle>
            <a:lvl1pPr marL="0" indent="0" algn="l" defTabSz="685800" rtl="0" eaLnBrk="1" latinLnBrk="0" hangingPunct="1">
              <a:lnSpc>
                <a:spcPct val="90000"/>
              </a:lnSpc>
              <a:spcBef>
                <a:spcPts val="1000"/>
              </a:spcBef>
              <a:buFont typeface="Arial" panose="020B0604020202020204" pitchFamily="34" charset="0"/>
              <a:buNone/>
              <a:tabLst/>
              <a:defRPr lang="en-CA" sz="2000" b="1" kern="1200" dirty="0" smtClean="0">
                <a:solidFill>
                  <a:schemeClr val="tx1"/>
                </a:solidFill>
                <a:latin typeface="Arial" panose="020B0604020202020204" pitchFamily="34" charset="0"/>
                <a:ea typeface="Tahoma" panose="020B0604030504040204" pitchFamily="34" charset="0"/>
                <a:cs typeface="Arial" panose="020B0604020202020204" pitchFamily="34" charset="0"/>
                <a:sym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UiPath and Chatbots</a:t>
            </a:r>
          </a:p>
        </p:txBody>
      </p:sp>
      <p:pic>
        <p:nvPicPr>
          <p:cNvPr id="5" name="Chatbot - Retail Video - DialogFlow">
            <a:hlinkClick r:id="" action="ppaction://media"/>
            <a:extLst>
              <a:ext uri="{FF2B5EF4-FFF2-40B4-BE49-F238E27FC236}">
                <a16:creationId xmlns:a16="http://schemas.microsoft.com/office/drawing/2014/main" id="{5E0254CC-1252-4989-92B2-285F41C3519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45515"/>
          <a:stretch>
            <a:fillRect/>
          </a:stretch>
        </p:blipFill>
        <p:spPr>
          <a:xfrm>
            <a:off x="412191" y="1217078"/>
            <a:ext cx="4811485" cy="4914143"/>
          </a:xfrm>
          <a:prstGeom prst="rect">
            <a:avLst/>
          </a:prstGeom>
        </p:spPr>
      </p:pic>
      <p:pic>
        <p:nvPicPr>
          <p:cNvPr id="6" name="Chatbot - Retail Video - DialogFlow">
            <a:hlinkClick r:id="" action="ppaction://media"/>
            <a:extLst>
              <a:ext uri="{FF2B5EF4-FFF2-40B4-BE49-F238E27FC236}">
                <a16:creationId xmlns:a16="http://schemas.microsoft.com/office/drawing/2014/main" id="{5BAE7EB6-D2BF-4FD6-9A15-D94791545FF2}"/>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6"/>
          <a:srcRect l="55130"/>
          <a:stretch>
            <a:fillRect/>
          </a:stretch>
        </p:blipFill>
        <p:spPr>
          <a:xfrm>
            <a:off x="7509676" y="1217079"/>
            <a:ext cx="3962357" cy="4914142"/>
          </a:xfrm>
          <a:prstGeom prst="rect">
            <a:avLst/>
          </a:prstGeom>
        </p:spPr>
      </p:pic>
      <p:sp>
        <p:nvSpPr>
          <p:cNvPr id="7" name="TextBox 6">
            <a:extLst>
              <a:ext uri="{FF2B5EF4-FFF2-40B4-BE49-F238E27FC236}">
                <a16:creationId xmlns:a16="http://schemas.microsoft.com/office/drawing/2014/main" id="{3D670EB8-9B12-4166-9E90-7212784E67D3}"/>
              </a:ext>
            </a:extLst>
          </p:cNvPr>
          <p:cNvSpPr txBox="1"/>
          <p:nvPr/>
        </p:nvSpPr>
        <p:spPr>
          <a:xfrm>
            <a:off x="412191" y="833814"/>
            <a:ext cx="4811485" cy="247647"/>
          </a:xfrm>
          <a:prstGeom prst="rect">
            <a:avLst/>
          </a:prstGeom>
          <a:noFill/>
        </p:spPr>
        <p:txBody>
          <a:bodyPr wrap="square" lIns="0" tIns="0" rIns="0" bIns="0" rtlCol="0">
            <a:noAutofit/>
          </a:bodyPr>
          <a:lstStyle/>
          <a:p>
            <a:pPr marL="0" marR="0" lvl="0" indent="0" algn="ctr" defTabSz="457063" rtl="0" eaLnBrk="1" fontAlgn="auto" latinLnBrk="0" hangingPunct="1">
              <a:lnSpc>
                <a:spcPct val="85000"/>
              </a:lnSpc>
              <a:spcBef>
                <a:spcPct val="0"/>
              </a:spcBef>
              <a:spcAft>
                <a:spcPts val="0"/>
              </a:spcAft>
              <a:buClrTx/>
              <a:buSzTx/>
              <a:buFontTx/>
              <a:buNone/>
              <a:tabLst>
                <a:tab pos="2226595" algn="l"/>
              </a:tabLst>
              <a:defRPr/>
            </a:pPr>
            <a:r>
              <a:rPr kumimoji="0" lang="en-US" sz="1800" b="0" i="0" u="none" strike="noStrike" kern="1200" cap="none" spc="-50" normalizeH="0" baseline="0" noProof="0">
                <a:ln>
                  <a:noFill/>
                </a:ln>
                <a:solidFill>
                  <a:srgbClr val="000000"/>
                </a:solidFill>
                <a:effectLst/>
                <a:uLnTx/>
                <a:uFillTx/>
                <a:latin typeface="Arial" panose="020B0604020202020204" pitchFamily="34" charset="0"/>
                <a:ea typeface="+mn-ea"/>
                <a:cs typeface="Arial"/>
              </a:rPr>
              <a:t>Your Customer Web Portal and Chatbot</a:t>
            </a:r>
          </a:p>
        </p:txBody>
      </p:sp>
      <p:sp>
        <p:nvSpPr>
          <p:cNvPr id="8" name="TextBox 7">
            <a:extLst>
              <a:ext uri="{FF2B5EF4-FFF2-40B4-BE49-F238E27FC236}">
                <a16:creationId xmlns:a16="http://schemas.microsoft.com/office/drawing/2014/main" id="{ACDBB126-F9DE-4B59-B3E9-49B775903DD9}"/>
              </a:ext>
            </a:extLst>
          </p:cNvPr>
          <p:cNvSpPr txBox="1"/>
          <p:nvPr/>
        </p:nvSpPr>
        <p:spPr>
          <a:xfrm>
            <a:off x="7509676" y="833814"/>
            <a:ext cx="3962357" cy="247647"/>
          </a:xfrm>
          <a:prstGeom prst="rect">
            <a:avLst/>
          </a:prstGeom>
          <a:noFill/>
        </p:spPr>
        <p:txBody>
          <a:bodyPr wrap="square" lIns="0" tIns="0" rIns="0" bIns="0" rtlCol="0">
            <a:noAutofit/>
          </a:bodyPr>
          <a:lstStyle/>
          <a:p>
            <a:pPr marL="0" marR="0" lvl="0" indent="0" algn="ctr" defTabSz="457063" rtl="0" eaLnBrk="1" fontAlgn="auto" latinLnBrk="0" hangingPunct="1">
              <a:lnSpc>
                <a:spcPct val="85000"/>
              </a:lnSpc>
              <a:spcBef>
                <a:spcPct val="0"/>
              </a:spcBef>
              <a:spcAft>
                <a:spcPts val="0"/>
              </a:spcAft>
              <a:buClrTx/>
              <a:buSzTx/>
              <a:buFontTx/>
              <a:buNone/>
              <a:tabLst>
                <a:tab pos="2226595" algn="l"/>
              </a:tabLst>
              <a:defRPr/>
            </a:pPr>
            <a:r>
              <a:rPr kumimoji="0" lang="en-US" sz="1800" b="0" i="0" u="none" strike="noStrike" kern="1200" cap="none" spc="-50" normalizeH="0" baseline="0" noProof="0">
                <a:ln>
                  <a:noFill/>
                </a:ln>
                <a:solidFill>
                  <a:srgbClr val="000000"/>
                </a:solidFill>
                <a:effectLst/>
                <a:uLnTx/>
                <a:uFillTx/>
                <a:latin typeface="Arial" panose="020B0604020202020204" pitchFamily="34" charset="0"/>
                <a:ea typeface="+mn-ea"/>
                <a:cs typeface="Arial"/>
              </a:rPr>
              <a:t>Your Backend Systems</a:t>
            </a:r>
          </a:p>
        </p:txBody>
      </p:sp>
      <p:pic>
        <p:nvPicPr>
          <p:cNvPr id="9" name="Picture 8" descr="A picture containing drawing&#10;&#10;Description automatically generated">
            <a:extLst>
              <a:ext uri="{FF2B5EF4-FFF2-40B4-BE49-F238E27FC236}">
                <a16:creationId xmlns:a16="http://schemas.microsoft.com/office/drawing/2014/main" id="{755247BA-B819-409C-AC47-077EA55E5E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35466" y="3259052"/>
            <a:ext cx="1462419" cy="1597025"/>
          </a:xfrm>
          <a:prstGeom prst="rect">
            <a:avLst/>
          </a:prstGeom>
        </p:spPr>
      </p:pic>
    </p:spTree>
    <p:extLst>
      <p:ext uri="{BB962C8B-B14F-4D97-AF65-F5344CB8AC3E}">
        <p14:creationId xmlns:p14="http://schemas.microsoft.com/office/powerpoint/2010/main" val="86248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572" fill="hold"/>
                                        <p:tgtEl>
                                          <p:spTgt spid="5"/>
                                        </p:tgtEl>
                                      </p:cBhvr>
                                    </p:cmd>
                                  </p:childTnLst>
                                </p:cTn>
                              </p:par>
                              <p:par>
                                <p:cTn id="7" presetID="1" presetClass="mediacall" presetSubtype="0" fill="hold" nodeType="withEffect">
                                  <p:stCondLst>
                                    <p:cond delay="0"/>
                                  </p:stCondLst>
                                  <p:childTnLst>
                                    <p:cmd type="call" cmd="playFrom(0.0)">
                                      <p:cBhvr>
                                        <p:cTn id="8" dur="141572" fill="hold"/>
                                        <p:tgtEl>
                                          <p:spTgt spid="6"/>
                                        </p:tgtEl>
                                      </p:cBhvr>
                                    </p:cmd>
                                  </p:childTnLst>
                                </p:cTn>
                              </p:par>
                              <p:par>
                                <p:cTn id="9" presetID="42" presetClass="entr" presetSubtype="0" fill="hold" nodeType="withEffect">
                                  <p:stCondLst>
                                    <p:cond delay="15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3000"/>
                                        <p:tgtEl>
                                          <p:spTgt spid="9"/>
                                        </p:tgtEl>
                                      </p:cBhvr>
                                    </p:animEffect>
                                    <p:anim calcmode="lin" valueType="num">
                                      <p:cBhvr>
                                        <p:cTn id="12" dur="3000" fill="hold"/>
                                        <p:tgtEl>
                                          <p:spTgt spid="9"/>
                                        </p:tgtEl>
                                        <p:attrNameLst>
                                          <p:attrName>ppt_x</p:attrName>
                                        </p:attrNameLst>
                                      </p:cBhvr>
                                      <p:tavLst>
                                        <p:tav tm="0">
                                          <p:val>
                                            <p:strVal val="#ppt_x"/>
                                          </p:val>
                                        </p:tav>
                                        <p:tav tm="100000">
                                          <p:val>
                                            <p:strVal val="#ppt_x"/>
                                          </p:val>
                                        </p:tav>
                                      </p:tavLst>
                                    </p:anim>
                                    <p:anim calcmode="lin" valueType="num">
                                      <p:cBhvr>
                                        <p:cTn id="13" dur="3000" fill="hold"/>
                                        <p:tgtEl>
                                          <p:spTgt spid="9"/>
                                        </p:tgtEl>
                                        <p:attrNameLst>
                                          <p:attrName>ppt_y</p:attrName>
                                        </p:attrNameLst>
                                      </p:cBhvr>
                                      <p:tavLst>
                                        <p:tav tm="0">
                                          <p:val>
                                            <p:strVal val="#ppt_y+.1"/>
                                          </p:val>
                                        </p:tav>
                                        <p:tav tm="100000">
                                          <p:val>
                                            <p:strVal val="#ppt_y"/>
                                          </p:val>
                                        </p:tav>
                                      </p:tavLst>
                                    </p:anim>
                                  </p:childTnLst>
                                </p:cTn>
                              </p:par>
                              <p:par>
                                <p:cTn id="14" presetID="32" presetClass="emph" presetSubtype="0" repeatCount="indefinite" fill="remove" nodeType="withEffect">
                                  <p:stCondLst>
                                    <p:cond delay="16000"/>
                                  </p:stCondLst>
                                  <p:childTnLst>
                                    <p:animRot by="120000">
                                      <p:cBhvr>
                                        <p:cTn id="15" dur="200" fill="hold">
                                          <p:stCondLst>
                                            <p:cond delay="0"/>
                                          </p:stCondLst>
                                        </p:cTn>
                                        <p:tgtEl>
                                          <p:spTgt spid="9"/>
                                        </p:tgtEl>
                                        <p:attrNameLst>
                                          <p:attrName>r</p:attrName>
                                        </p:attrNameLst>
                                      </p:cBhvr>
                                    </p:animRot>
                                    <p:animRot by="-240000">
                                      <p:cBhvr>
                                        <p:cTn id="16" dur="400" fill="hold">
                                          <p:stCondLst>
                                            <p:cond delay="400"/>
                                          </p:stCondLst>
                                        </p:cTn>
                                        <p:tgtEl>
                                          <p:spTgt spid="9"/>
                                        </p:tgtEl>
                                        <p:attrNameLst>
                                          <p:attrName>r</p:attrName>
                                        </p:attrNameLst>
                                      </p:cBhvr>
                                    </p:animRot>
                                    <p:animRot by="240000">
                                      <p:cBhvr>
                                        <p:cTn id="17" dur="400" fill="hold">
                                          <p:stCondLst>
                                            <p:cond delay="800"/>
                                          </p:stCondLst>
                                        </p:cTn>
                                        <p:tgtEl>
                                          <p:spTgt spid="9"/>
                                        </p:tgtEl>
                                        <p:attrNameLst>
                                          <p:attrName>r</p:attrName>
                                        </p:attrNameLst>
                                      </p:cBhvr>
                                    </p:animRot>
                                    <p:animRot by="-240000">
                                      <p:cBhvr>
                                        <p:cTn id="18" dur="400" fill="hold">
                                          <p:stCondLst>
                                            <p:cond delay="1200"/>
                                          </p:stCondLst>
                                        </p:cTn>
                                        <p:tgtEl>
                                          <p:spTgt spid="9"/>
                                        </p:tgtEl>
                                        <p:attrNameLst>
                                          <p:attrName>r</p:attrName>
                                        </p:attrNameLst>
                                      </p:cBhvr>
                                    </p:animRot>
                                    <p:animRot by="120000">
                                      <p:cBhvr>
                                        <p:cTn id="19" dur="400" fill="hold">
                                          <p:stCondLst>
                                            <p:cond delay="1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6"/>
                                        </p:tgtEl>
                                      </p:cBhvr>
                                    </p:cmd>
                                  </p:childTnLst>
                                </p:cTn>
                              </p:par>
                            </p:childTnLst>
                          </p:cTn>
                        </p:par>
                      </p:childTnLst>
                    </p:cTn>
                  </p:par>
                </p:childTnLst>
              </p:cTn>
              <p:nextCondLst>
                <p:cond evt="onClick" delay="0">
                  <p:tgtEl>
                    <p:spTgt spid="6"/>
                  </p:tgtEl>
                </p:cond>
              </p:nextCondLst>
            </p:seq>
            <p:video>
              <p:cMediaNode vol="80000">
                <p:cTn id="30" fill="hold" display="0">
                  <p:stCondLst>
                    <p:cond delay="indefinite"/>
                  </p:stCondLst>
                </p:cTn>
                <p:tgtEl>
                  <p:spTgt spid="5"/>
                </p:tgtEl>
              </p:cMediaNode>
            </p:video>
            <p:video>
              <p:cMediaNode vol="80000">
                <p:cTn id="31"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771B5D-B285-4344-B20D-E8A01CD7A64E}"/>
              </a:ext>
            </a:extLst>
          </p:cNvPr>
          <p:cNvSpPr txBox="1">
            <a:spLocks/>
          </p:cNvSpPr>
          <p:nvPr/>
        </p:nvSpPr>
        <p:spPr>
          <a:xfrm>
            <a:off x="413882" y="275352"/>
            <a:ext cx="11763605" cy="6900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Build Once, Deploy Across All Channels for a Consistent Customer Experience</a:t>
            </a:r>
            <a:endParaRPr lang="en-AR" sz="2400" b="1"/>
          </a:p>
        </p:txBody>
      </p:sp>
      <p:sp>
        <p:nvSpPr>
          <p:cNvPr id="3" name="Slide Number Placeholder 2">
            <a:extLst>
              <a:ext uri="{FF2B5EF4-FFF2-40B4-BE49-F238E27FC236}">
                <a16:creationId xmlns:a16="http://schemas.microsoft.com/office/drawing/2014/main" id="{64E93822-4F81-4757-AA6C-B11B266D9557}"/>
              </a:ext>
            </a:extLst>
          </p:cNvPr>
          <p:cNvSpPr>
            <a:spLocks noGrp="1"/>
          </p:cNvSpPr>
          <p:nvPr>
            <p:ph type="sldNum" sz="quarter" idx="4"/>
          </p:nvPr>
        </p:nvSpPr>
        <p:spPr/>
        <p:txBody>
          <a:bodyPr/>
          <a:lstStyle/>
          <a:p>
            <a:fld id="{123DE807-727B-4E7F-BD5E-47D56DC16D4C}" type="slidenum">
              <a:rPr lang="en-CA" smtClean="0"/>
              <a:pPr/>
              <a:t>13</a:t>
            </a:fld>
            <a:endParaRPr lang="en-CA"/>
          </a:p>
        </p:txBody>
      </p:sp>
      <p:sp>
        <p:nvSpPr>
          <p:cNvPr id="5" name="Rectangle 4">
            <a:extLst>
              <a:ext uri="{FF2B5EF4-FFF2-40B4-BE49-F238E27FC236}">
                <a16:creationId xmlns:a16="http://schemas.microsoft.com/office/drawing/2014/main" id="{51C80E5D-A976-41D4-901C-DCCB58EDDD12}"/>
              </a:ext>
            </a:extLst>
          </p:cNvPr>
          <p:cNvSpPr/>
          <p:nvPr/>
        </p:nvSpPr>
        <p:spPr>
          <a:xfrm>
            <a:off x="3305960" y="2828421"/>
            <a:ext cx="1071017" cy="4997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a:ea typeface="黑体" panose="02010609060101010101" pitchFamily="49" charset="-122"/>
                <a:cs typeface="Arial"/>
              </a:rPr>
              <a:t>Connect &amp; Triage</a:t>
            </a:r>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
        <p:nvSpPr>
          <p:cNvPr id="6" name="Rectangle 5">
            <a:extLst>
              <a:ext uri="{FF2B5EF4-FFF2-40B4-BE49-F238E27FC236}">
                <a16:creationId xmlns:a16="http://schemas.microsoft.com/office/drawing/2014/main" id="{F2BA5E49-6192-4662-B686-981B8A582CB6}"/>
              </a:ext>
            </a:extLst>
          </p:cNvPr>
          <p:cNvSpPr/>
          <p:nvPr/>
        </p:nvSpPr>
        <p:spPr>
          <a:xfrm>
            <a:off x="4886028" y="1975261"/>
            <a:ext cx="881455" cy="4766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Arial"/>
              </a:rPr>
              <a:t>Account Unlock</a:t>
            </a:r>
          </a:p>
        </p:txBody>
      </p:sp>
      <p:sp>
        <p:nvSpPr>
          <p:cNvPr id="7" name="Rectangle 6">
            <a:extLst>
              <a:ext uri="{FF2B5EF4-FFF2-40B4-BE49-F238E27FC236}">
                <a16:creationId xmlns:a16="http://schemas.microsoft.com/office/drawing/2014/main" id="{BBB73013-6629-486D-B46D-433C6ADCCC13}"/>
              </a:ext>
            </a:extLst>
          </p:cNvPr>
          <p:cNvSpPr/>
          <p:nvPr/>
        </p:nvSpPr>
        <p:spPr>
          <a:xfrm>
            <a:off x="4886028" y="2828422"/>
            <a:ext cx="881455" cy="4766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Arial"/>
              </a:rPr>
              <a:t>New Applications</a:t>
            </a:r>
          </a:p>
        </p:txBody>
      </p:sp>
      <p:sp>
        <p:nvSpPr>
          <p:cNvPr id="8" name="Rectangle 7">
            <a:extLst>
              <a:ext uri="{FF2B5EF4-FFF2-40B4-BE49-F238E27FC236}">
                <a16:creationId xmlns:a16="http://schemas.microsoft.com/office/drawing/2014/main" id="{3FB7F99D-FA8C-4215-AF54-6F3877CC64FF}"/>
              </a:ext>
            </a:extLst>
          </p:cNvPr>
          <p:cNvSpPr/>
          <p:nvPr/>
        </p:nvSpPr>
        <p:spPr>
          <a:xfrm>
            <a:off x="4886028" y="3670950"/>
            <a:ext cx="881455" cy="4766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Arial"/>
              </a:rPr>
              <a:t>Other Interaction Types</a:t>
            </a:r>
          </a:p>
        </p:txBody>
      </p:sp>
      <p:cxnSp>
        <p:nvCxnSpPr>
          <p:cNvPr id="9" name="Connector: Curved 18">
            <a:extLst>
              <a:ext uri="{FF2B5EF4-FFF2-40B4-BE49-F238E27FC236}">
                <a16:creationId xmlns:a16="http://schemas.microsoft.com/office/drawing/2014/main" id="{E3991D13-3617-4EFA-B7D2-F450F989B5BB}"/>
              </a:ext>
            </a:extLst>
          </p:cNvPr>
          <p:cNvCxnSpPr>
            <a:cxnSpLocks/>
            <a:stCxn id="5" idx="3"/>
            <a:endCxn id="6" idx="1"/>
          </p:cNvCxnSpPr>
          <p:nvPr/>
        </p:nvCxnSpPr>
        <p:spPr>
          <a:xfrm flipV="1">
            <a:off x="4376977" y="2213574"/>
            <a:ext cx="509051" cy="864736"/>
          </a:xfrm>
          <a:prstGeom prst="curvedConnector3">
            <a:avLst/>
          </a:prstGeom>
          <a:ln w="9525" cap="flat" cmpd="sng" algn="ctr">
            <a:solidFill>
              <a:srgbClr val="DEDEDE"/>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0" name="Connector: Curved 19">
            <a:extLst>
              <a:ext uri="{FF2B5EF4-FFF2-40B4-BE49-F238E27FC236}">
                <a16:creationId xmlns:a16="http://schemas.microsoft.com/office/drawing/2014/main" id="{10002509-A38E-4BFB-8D48-E2B20235FFED}"/>
              </a:ext>
            </a:extLst>
          </p:cNvPr>
          <p:cNvCxnSpPr>
            <a:cxnSpLocks/>
          </p:cNvCxnSpPr>
          <p:nvPr/>
        </p:nvCxnSpPr>
        <p:spPr>
          <a:xfrm flipV="1">
            <a:off x="4396227" y="3066736"/>
            <a:ext cx="509051" cy="11575"/>
          </a:xfrm>
          <a:prstGeom prst="curvedConnector3">
            <a:avLst/>
          </a:prstGeom>
          <a:ln w="9525" cap="flat" cmpd="sng" algn="ctr">
            <a:solidFill>
              <a:srgbClr val="DEDEDE"/>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1" name="Connector: Curved 20">
            <a:extLst>
              <a:ext uri="{FF2B5EF4-FFF2-40B4-BE49-F238E27FC236}">
                <a16:creationId xmlns:a16="http://schemas.microsoft.com/office/drawing/2014/main" id="{102164D5-B34E-4004-BA2D-4D48229F3B97}"/>
              </a:ext>
            </a:extLst>
          </p:cNvPr>
          <p:cNvCxnSpPr>
            <a:cxnSpLocks/>
            <a:stCxn id="5" idx="3"/>
            <a:endCxn id="8" idx="1"/>
          </p:cNvCxnSpPr>
          <p:nvPr/>
        </p:nvCxnSpPr>
        <p:spPr>
          <a:xfrm>
            <a:off x="4376977" y="3078311"/>
            <a:ext cx="509051" cy="830953"/>
          </a:xfrm>
          <a:prstGeom prst="curvedConnector3">
            <a:avLst/>
          </a:prstGeom>
          <a:ln w="9525" cap="flat" cmpd="sng" algn="ctr">
            <a:solidFill>
              <a:srgbClr val="DEDEDE"/>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211AAA21-9B91-43A8-904D-6977202F3B6B}"/>
              </a:ext>
            </a:extLst>
          </p:cNvPr>
          <p:cNvSpPr/>
          <p:nvPr/>
        </p:nvSpPr>
        <p:spPr>
          <a:xfrm>
            <a:off x="6047874" y="2813093"/>
            <a:ext cx="1071017" cy="4997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a:ea typeface="黑体" panose="02010609060101010101" pitchFamily="49" charset="-122"/>
                <a:cs typeface="Arial"/>
              </a:rPr>
              <a:t>Data Extraction</a:t>
            </a:r>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cxnSp>
        <p:nvCxnSpPr>
          <p:cNvPr id="13" name="Connector: Curved 72">
            <a:extLst>
              <a:ext uri="{FF2B5EF4-FFF2-40B4-BE49-F238E27FC236}">
                <a16:creationId xmlns:a16="http://schemas.microsoft.com/office/drawing/2014/main" id="{D388BBB4-54D9-4C52-A16A-8D240670661C}"/>
              </a:ext>
            </a:extLst>
          </p:cNvPr>
          <p:cNvCxnSpPr>
            <a:cxnSpLocks/>
            <a:stCxn id="7" idx="3"/>
            <a:endCxn id="12" idx="1"/>
          </p:cNvCxnSpPr>
          <p:nvPr/>
        </p:nvCxnSpPr>
        <p:spPr>
          <a:xfrm flipV="1">
            <a:off x="5767483" y="3062983"/>
            <a:ext cx="280391" cy="3753"/>
          </a:xfrm>
          <a:prstGeom prst="curvedConnector3">
            <a:avLst/>
          </a:prstGeom>
          <a:ln w="9525" cap="flat" cmpd="sng" algn="ctr">
            <a:solidFill>
              <a:srgbClr val="DEDEDE"/>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4" name="Connector: Curved 77">
            <a:extLst>
              <a:ext uri="{FF2B5EF4-FFF2-40B4-BE49-F238E27FC236}">
                <a16:creationId xmlns:a16="http://schemas.microsoft.com/office/drawing/2014/main" id="{1F5F2DEC-7FD0-40C6-A8B4-646D6E3E018B}"/>
              </a:ext>
            </a:extLst>
          </p:cNvPr>
          <p:cNvCxnSpPr>
            <a:cxnSpLocks/>
            <a:stCxn id="12" idx="3"/>
          </p:cNvCxnSpPr>
          <p:nvPr/>
        </p:nvCxnSpPr>
        <p:spPr>
          <a:xfrm flipV="1">
            <a:off x="7118890" y="3040582"/>
            <a:ext cx="1662240" cy="22401"/>
          </a:xfrm>
          <a:prstGeom prst="curvedConnector3">
            <a:avLst/>
          </a:prstGeom>
          <a:ln w="9525" cap="flat" cmpd="sng" algn="ctr">
            <a:solidFill>
              <a:srgbClr val="DEDEDE"/>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5" name="Connector: Curved 84">
            <a:extLst>
              <a:ext uri="{FF2B5EF4-FFF2-40B4-BE49-F238E27FC236}">
                <a16:creationId xmlns:a16="http://schemas.microsoft.com/office/drawing/2014/main" id="{CE590BF6-3204-4A17-A57F-280FE73703DC}"/>
              </a:ext>
            </a:extLst>
          </p:cNvPr>
          <p:cNvCxnSpPr>
            <a:cxnSpLocks/>
            <a:stCxn id="6" idx="3"/>
          </p:cNvCxnSpPr>
          <p:nvPr/>
        </p:nvCxnSpPr>
        <p:spPr>
          <a:xfrm flipV="1">
            <a:off x="5767482" y="2187420"/>
            <a:ext cx="3013648" cy="26154"/>
          </a:xfrm>
          <a:prstGeom prst="curvedConnector3">
            <a:avLst>
              <a:gd name="adj1" fmla="val 50000"/>
            </a:avLst>
          </a:prstGeom>
          <a:ln w="9525" cap="flat" cmpd="sng" algn="ctr">
            <a:solidFill>
              <a:srgbClr val="DEDEDE"/>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DC52D93C-70BE-4CB0-B849-B8C9068E88A9}"/>
              </a:ext>
            </a:extLst>
          </p:cNvPr>
          <p:cNvSpPr/>
          <p:nvPr/>
        </p:nvSpPr>
        <p:spPr>
          <a:xfrm>
            <a:off x="6047874" y="3657507"/>
            <a:ext cx="1071017" cy="4997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a:ea typeface="黑体" panose="02010609060101010101" pitchFamily="49" charset="-122"/>
                <a:cs typeface="Arial"/>
              </a:rPr>
              <a:t>Data Extraction</a:t>
            </a:r>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cxnSp>
        <p:nvCxnSpPr>
          <p:cNvPr id="17" name="Connector: Curved 108">
            <a:extLst>
              <a:ext uri="{FF2B5EF4-FFF2-40B4-BE49-F238E27FC236}">
                <a16:creationId xmlns:a16="http://schemas.microsoft.com/office/drawing/2014/main" id="{5CA255FD-E2FB-4645-80CA-EFE90BD6CEBA}"/>
              </a:ext>
            </a:extLst>
          </p:cNvPr>
          <p:cNvCxnSpPr>
            <a:cxnSpLocks/>
            <a:stCxn id="8" idx="3"/>
            <a:endCxn id="16" idx="1"/>
          </p:cNvCxnSpPr>
          <p:nvPr/>
        </p:nvCxnSpPr>
        <p:spPr>
          <a:xfrm flipV="1">
            <a:off x="5767483" y="3907397"/>
            <a:ext cx="280391" cy="1867"/>
          </a:xfrm>
          <a:prstGeom prst="curvedConnector3">
            <a:avLst/>
          </a:prstGeom>
          <a:ln w="9525" cap="flat" cmpd="sng" algn="ctr">
            <a:solidFill>
              <a:srgbClr val="DEDEDE"/>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0CFC9A89-50DE-4566-B188-DEEC71D5D3D8}"/>
              </a:ext>
            </a:extLst>
          </p:cNvPr>
          <p:cNvSpPr/>
          <p:nvPr/>
        </p:nvSpPr>
        <p:spPr>
          <a:xfrm>
            <a:off x="7388199" y="3646874"/>
            <a:ext cx="1071017" cy="4997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Arial"/>
              </a:rPr>
              <a:t>NLP/U</a:t>
            </a:r>
          </a:p>
        </p:txBody>
      </p:sp>
      <p:cxnSp>
        <p:nvCxnSpPr>
          <p:cNvPr id="19" name="Connector: Curved 110">
            <a:extLst>
              <a:ext uri="{FF2B5EF4-FFF2-40B4-BE49-F238E27FC236}">
                <a16:creationId xmlns:a16="http://schemas.microsoft.com/office/drawing/2014/main" id="{29ADBAF1-3F67-406A-A032-90D91A576E4F}"/>
              </a:ext>
            </a:extLst>
          </p:cNvPr>
          <p:cNvCxnSpPr>
            <a:cxnSpLocks/>
            <a:stCxn id="16" idx="3"/>
            <a:endCxn id="18" idx="1"/>
          </p:cNvCxnSpPr>
          <p:nvPr/>
        </p:nvCxnSpPr>
        <p:spPr>
          <a:xfrm flipV="1">
            <a:off x="7118890" y="3896764"/>
            <a:ext cx="269308" cy="10633"/>
          </a:xfrm>
          <a:prstGeom prst="curvedConnector3">
            <a:avLst/>
          </a:prstGeom>
          <a:ln w="9525" cap="flat" cmpd="sng" algn="ctr">
            <a:solidFill>
              <a:srgbClr val="DEDEDE"/>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0" name="Connector: Curved 111">
            <a:extLst>
              <a:ext uri="{FF2B5EF4-FFF2-40B4-BE49-F238E27FC236}">
                <a16:creationId xmlns:a16="http://schemas.microsoft.com/office/drawing/2014/main" id="{F92A2D0B-B2EB-458F-AC15-9F2627AC7A3D}"/>
              </a:ext>
            </a:extLst>
          </p:cNvPr>
          <p:cNvCxnSpPr>
            <a:cxnSpLocks/>
            <a:stCxn id="18" idx="3"/>
          </p:cNvCxnSpPr>
          <p:nvPr/>
        </p:nvCxnSpPr>
        <p:spPr>
          <a:xfrm flipV="1">
            <a:off x="8459216" y="3893743"/>
            <a:ext cx="321915" cy="3021"/>
          </a:xfrm>
          <a:prstGeom prst="curvedConnector3">
            <a:avLst/>
          </a:prstGeom>
          <a:ln w="9525" cap="flat" cmpd="sng" algn="ctr">
            <a:solidFill>
              <a:srgbClr val="DEDEDE"/>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563E3B16-AE15-4ACD-BF53-A0EDCE78B02B}"/>
              </a:ext>
            </a:extLst>
          </p:cNvPr>
          <p:cNvSpPr txBox="1"/>
          <p:nvPr/>
        </p:nvSpPr>
        <p:spPr>
          <a:xfrm>
            <a:off x="10569238" y="5253839"/>
            <a:ext cx="1238630" cy="47662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a:ea typeface="+mn-ea"/>
                <a:cs typeface="Arial"/>
              </a:rPr>
              <a:t>Legend</a:t>
            </a:r>
          </a:p>
        </p:txBody>
      </p:sp>
      <p:sp>
        <p:nvSpPr>
          <p:cNvPr id="22" name="Rectangle 21">
            <a:extLst>
              <a:ext uri="{FF2B5EF4-FFF2-40B4-BE49-F238E27FC236}">
                <a16:creationId xmlns:a16="http://schemas.microsoft.com/office/drawing/2014/main" id="{ABFE6288-A0B3-419D-A39D-87AC846821B6}"/>
              </a:ext>
            </a:extLst>
          </p:cNvPr>
          <p:cNvSpPr/>
          <p:nvPr/>
        </p:nvSpPr>
        <p:spPr>
          <a:xfrm>
            <a:off x="10531962" y="5458821"/>
            <a:ext cx="1275907" cy="182880"/>
          </a:xfrm>
          <a:prstGeom prst="rect">
            <a:avLst/>
          </a:prstGeom>
          <a:solidFill>
            <a:srgbClr val="DFE3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Arial"/>
              </a:rPr>
              <a:t>Your Ecosystem</a:t>
            </a:r>
          </a:p>
        </p:txBody>
      </p:sp>
      <p:sp>
        <p:nvSpPr>
          <p:cNvPr id="23" name="Rectangle 22">
            <a:extLst>
              <a:ext uri="{FF2B5EF4-FFF2-40B4-BE49-F238E27FC236}">
                <a16:creationId xmlns:a16="http://schemas.microsoft.com/office/drawing/2014/main" id="{E1E64939-0C98-4135-BAD3-8A94AD259630}"/>
              </a:ext>
            </a:extLst>
          </p:cNvPr>
          <p:cNvSpPr/>
          <p:nvPr/>
        </p:nvSpPr>
        <p:spPr>
          <a:xfrm>
            <a:off x="10531961" y="5682912"/>
            <a:ext cx="1275907" cy="1828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Arial"/>
              </a:rPr>
              <a:t>UiPath</a:t>
            </a:r>
          </a:p>
        </p:txBody>
      </p:sp>
      <p:sp>
        <p:nvSpPr>
          <p:cNvPr id="24" name="Rectangle 23">
            <a:extLst>
              <a:ext uri="{FF2B5EF4-FFF2-40B4-BE49-F238E27FC236}">
                <a16:creationId xmlns:a16="http://schemas.microsoft.com/office/drawing/2014/main" id="{A1655519-865B-4AF6-BD28-52A93EB8554E}"/>
              </a:ext>
            </a:extLst>
          </p:cNvPr>
          <p:cNvSpPr/>
          <p:nvPr/>
        </p:nvSpPr>
        <p:spPr>
          <a:xfrm>
            <a:off x="10629885" y="1688629"/>
            <a:ext cx="881455" cy="476627"/>
          </a:xfrm>
          <a:prstGeom prst="rect">
            <a:avLst/>
          </a:prstGeom>
          <a:solidFill>
            <a:srgbClr val="DFE3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CRM</a:t>
            </a:r>
          </a:p>
        </p:txBody>
      </p:sp>
      <p:sp>
        <p:nvSpPr>
          <p:cNvPr id="25" name="Rectangle 24">
            <a:extLst>
              <a:ext uri="{FF2B5EF4-FFF2-40B4-BE49-F238E27FC236}">
                <a16:creationId xmlns:a16="http://schemas.microsoft.com/office/drawing/2014/main" id="{09DCF715-1412-44A0-9925-F0510DCFCAC9}"/>
              </a:ext>
            </a:extLst>
          </p:cNvPr>
          <p:cNvSpPr/>
          <p:nvPr/>
        </p:nvSpPr>
        <p:spPr>
          <a:xfrm>
            <a:off x="10629885" y="2361545"/>
            <a:ext cx="881455" cy="476627"/>
          </a:xfrm>
          <a:prstGeom prst="rect">
            <a:avLst/>
          </a:prstGeom>
          <a:solidFill>
            <a:srgbClr val="DFE3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a:rPr>
              <a:t>Core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a:rPr>
              <a:t>Banking</a:t>
            </a:r>
          </a:p>
        </p:txBody>
      </p:sp>
      <p:sp>
        <p:nvSpPr>
          <p:cNvPr id="26" name="Rectangle 25">
            <a:extLst>
              <a:ext uri="{FF2B5EF4-FFF2-40B4-BE49-F238E27FC236}">
                <a16:creationId xmlns:a16="http://schemas.microsoft.com/office/drawing/2014/main" id="{652398F9-D1E9-4955-8859-856BD17F749A}"/>
              </a:ext>
            </a:extLst>
          </p:cNvPr>
          <p:cNvSpPr/>
          <p:nvPr/>
        </p:nvSpPr>
        <p:spPr>
          <a:xfrm>
            <a:off x="10629884" y="3034461"/>
            <a:ext cx="881455" cy="476627"/>
          </a:xfrm>
          <a:prstGeom prst="rect">
            <a:avLst/>
          </a:prstGeom>
          <a:solidFill>
            <a:srgbClr val="DFE3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a:rPr>
              <a:t>Fraud &amp; Security</a:t>
            </a:r>
          </a:p>
        </p:txBody>
      </p:sp>
      <p:sp>
        <p:nvSpPr>
          <p:cNvPr id="27" name="Rectangle 26">
            <a:extLst>
              <a:ext uri="{FF2B5EF4-FFF2-40B4-BE49-F238E27FC236}">
                <a16:creationId xmlns:a16="http://schemas.microsoft.com/office/drawing/2014/main" id="{2C837529-EC09-4160-A19B-EB09CCB67677}"/>
              </a:ext>
            </a:extLst>
          </p:cNvPr>
          <p:cNvSpPr/>
          <p:nvPr/>
        </p:nvSpPr>
        <p:spPr>
          <a:xfrm>
            <a:off x="10629883" y="3707377"/>
            <a:ext cx="881455" cy="476627"/>
          </a:xfrm>
          <a:prstGeom prst="rect">
            <a:avLst/>
          </a:prstGeom>
          <a:solidFill>
            <a:srgbClr val="DFE3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a:rPr>
              <a:t>APIs</a:t>
            </a:r>
          </a:p>
        </p:txBody>
      </p:sp>
      <p:sp>
        <p:nvSpPr>
          <p:cNvPr id="28" name="Rectangle 27">
            <a:extLst>
              <a:ext uri="{FF2B5EF4-FFF2-40B4-BE49-F238E27FC236}">
                <a16:creationId xmlns:a16="http://schemas.microsoft.com/office/drawing/2014/main" id="{A897FD6C-1BA7-4CFC-AAF9-3754437B4E27}"/>
              </a:ext>
            </a:extLst>
          </p:cNvPr>
          <p:cNvSpPr/>
          <p:nvPr/>
        </p:nvSpPr>
        <p:spPr>
          <a:xfrm>
            <a:off x="10629883" y="4380294"/>
            <a:ext cx="881455" cy="476627"/>
          </a:xfrm>
          <a:prstGeom prst="rect">
            <a:avLst/>
          </a:prstGeom>
          <a:solidFill>
            <a:srgbClr val="DFE3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a:rPr>
              <a:t>External Systems</a:t>
            </a:r>
          </a:p>
        </p:txBody>
      </p:sp>
      <p:sp>
        <p:nvSpPr>
          <p:cNvPr id="29" name="Left Brace 28">
            <a:extLst>
              <a:ext uri="{FF2B5EF4-FFF2-40B4-BE49-F238E27FC236}">
                <a16:creationId xmlns:a16="http://schemas.microsoft.com/office/drawing/2014/main" id="{6D3B6DC7-E506-4B76-BADC-450DABA4B952}"/>
              </a:ext>
            </a:extLst>
          </p:cNvPr>
          <p:cNvSpPr/>
          <p:nvPr/>
        </p:nvSpPr>
        <p:spPr>
          <a:xfrm>
            <a:off x="9781907" y="1450784"/>
            <a:ext cx="321915" cy="3620703"/>
          </a:xfrm>
          <a:prstGeom prst="leftBrace">
            <a:avLst/>
          </a:prstGeom>
          <a:ln w="9525" cap="flat" cmpd="sng" algn="ctr">
            <a:solidFill>
              <a:srgbClr val="DEDEDE"/>
            </a:solidFill>
            <a:prstDash val="solid"/>
            <a:roun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TextBox 29">
            <a:extLst>
              <a:ext uri="{FF2B5EF4-FFF2-40B4-BE49-F238E27FC236}">
                <a16:creationId xmlns:a16="http://schemas.microsoft.com/office/drawing/2014/main" id="{F19EB301-B009-428C-9FB9-C56AD8FB9221}"/>
              </a:ext>
            </a:extLst>
          </p:cNvPr>
          <p:cNvSpPr txBox="1"/>
          <p:nvPr/>
        </p:nvSpPr>
        <p:spPr>
          <a:xfrm>
            <a:off x="4203475" y="5258715"/>
            <a:ext cx="5780315" cy="747075"/>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Improve call deflection rates by 20-40%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Reduces customer wait times and provide 24x7x365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Improve NPS by 10% or more</a:t>
            </a:r>
          </a:p>
        </p:txBody>
      </p:sp>
      <p:pic>
        <p:nvPicPr>
          <p:cNvPr id="31" name="Picture 30" descr="A picture containing table, blue, sitting, food&#10;&#10;Description automatically generated">
            <a:extLst>
              <a:ext uri="{FF2B5EF4-FFF2-40B4-BE49-F238E27FC236}">
                <a16:creationId xmlns:a16="http://schemas.microsoft.com/office/drawing/2014/main" id="{452FC0EF-BAA5-4A20-A52F-5AFFD909B6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2481487" y="4949915"/>
            <a:ext cx="1607680" cy="1182324"/>
          </a:xfrm>
          <a:prstGeom prst="rect">
            <a:avLst/>
          </a:prstGeom>
        </p:spPr>
      </p:pic>
      <p:sp>
        <p:nvSpPr>
          <p:cNvPr id="32" name="Rectangle 31">
            <a:extLst>
              <a:ext uri="{FF2B5EF4-FFF2-40B4-BE49-F238E27FC236}">
                <a16:creationId xmlns:a16="http://schemas.microsoft.com/office/drawing/2014/main" id="{A59EFD0D-E5F4-4CD4-87AB-A90DDFF0696D}"/>
              </a:ext>
            </a:extLst>
          </p:cNvPr>
          <p:cNvSpPr/>
          <p:nvPr/>
        </p:nvSpPr>
        <p:spPr>
          <a:xfrm>
            <a:off x="687805" y="1688629"/>
            <a:ext cx="881455" cy="476627"/>
          </a:xfrm>
          <a:prstGeom prst="rect">
            <a:avLst/>
          </a:prstGeom>
          <a:solidFill>
            <a:srgbClr val="DFE3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Chat</a:t>
            </a:r>
            <a:endParaRPr kumimoji="0" lang="en-US" sz="1100" b="0" i="1" u="none" strike="noStrike" kern="1200" cap="none" spc="0" normalizeH="0" baseline="0" noProof="0">
              <a:ln>
                <a:noFill/>
              </a:ln>
              <a:solidFill>
                <a:srgbClr val="000000"/>
              </a:solidFill>
              <a:effectLst/>
              <a:uLnTx/>
              <a:uFillTx/>
              <a:latin typeface="Arial"/>
              <a:ea typeface="+mn-ea"/>
              <a:cs typeface="Arial"/>
            </a:endParaRPr>
          </a:p>
        </p:txBody>
      </p:sp>
      <p:sp>
        <p:nvSpPr>
          <p:cNvPr id="33" name="Rectangle 32">
            <a:extLst>
              <a:ext uri="{FF2B5EF4-FFF2-40B4-BE49-F238E27FC236}">
                <a16:creationId xmlns:a16="http://schemas.microsoft.com/office/drawing/2014/main" id="{907DA808-D765-4790-A480-08DD8C23B93E}"/>
              </a:ext>
            </a:extLst>
          </p:cNvPr>
          <p:cNvSpPr/>
          <p:nvPr/>
        </p:nvSpPr>
        <p:spPr>
          <a:xfrm>
            <a:off x="687805" y="2361545"/>
            <a:ext cx="881455" cy="476627"/>
          </a:xfrm>
          <a:prstGeom prst="rect">
            <a:avLst/>
          </a:prstGeom>
          <a:solidFill>
            <a:srgbClr val="DFE3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IVR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rial"/>
                <a:ea typeface="+mn-ea"/>
                <a:cs typeface="Arial"/>
              </a:rPr>
              <a:t>(phone)</a:t>
            </a:r>
          </a:p>
        </p:txBody>
      </p:sp>
      <p:sp>
        <p:nvSpPr>
          <p:cNvPr id="34" name="Rectangle 33">
            <a:extLst>
              <a:ext uri="{FF2B5EF4-FFF2-40B4-BE49-F238E27FC236}">
                <a16:creationId xmlns:a16="http://schemas.microsoft.com/office/drawing/2014/main" id="{C19E9863-B637-4428-AD5D-A10635857375}"/>
              </a:ext>
            </a:extLst>
          </p:cNvPr>
          <p:cNvSpPr/>
          <p:nvPr/>
        </p:nvSpPr>
        <p:spPr>
          <a:xfrm>
            <a:off x="687804" y="3034461"/>
            <a:ext cx="881455" cy="476627"/>
          </a:xfrm>
          <a:prstGeom prst="rect">
            <a:avLst/>
          </a:prstGeom>
          <a:solidFill>
            <a:srgbClr val="DFE3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a:rPr>
              <a:t>Email</a:t>
            </a:r>
          </a:p>
        </p:txBody>
      </p:sp>
      <p:sp>
        <p:nvSpPr>
          <p:cNvPr id="35" name="Rectangle 34">
            <a:extLst>
              <a:ext uri="{FF2B5EF4-FFF2-40B4-BE49-F238E27FC236}">
                <a16:creationId xmlns:a16="http://schemas.microsoft.com/office/drawing/2014/main" id="{D8295E15-B189-49C7-9E08-E11DB9E56E5C}"/>
              </a:ext>
            </a:extLst>
          </p:cNvPr>
          <p:cNvSpPr/>
          <p:nvPr/>
        </p:nvSpPr>
        <p:spPr>
          <a:xfrm>
            <a:off x="687803" y="3707377"/>
            <a:ext cx="881455" cy="476627"/>
          </a:xfrm>
          <a:prstGeom prst="rect">
            <a:avLst/>
          </a:prstGeom>
          <a:solidFill>
            <a:srgbClr val="DFE3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Social</a:t>
            </a:r>
          </a:p>
        </p:txBody>
      </p:sp>
      <p:sp>
        <p:nvSpPr>
          <p:cNvPr id="36" name="Rectangle 35">
            <a:extLst>
              <a:ext uri="{FF2B5EF4-FFF2-40B4-BE49-F238E27FC236}">
                <a16:creationId xmlns:a16="http://schemas.microsoft.com/office/drawing/2014/main" id="{77E5EBB2-B582-4288-B173-073020CEE6AF}"/>
              </a:ext>
            </a:extLst>
          </p:cNvPr>
          <p:cNvSpPr/>
          <p:nvPr/>
        </p:nvSpPr>
        <p:spPr>
          <a:xfrm>
            <a:off x="687803" y="4380294"/>
            <a:ext cx="881455" cy="476627"/>
          </a:xfrm>
          <a:prstGeom prst="rect">
            <a:avLst/>
          </a:prstGeom>
          <a:solidFill>
            <a:srgbClr val="DFE3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Web, Mobile, Fax</a:t>
            </a:r>
          </a:p>
        </p:txBody>
      </p:sp>
      <p:sp>
        <p:nvSpPr>
          <p:cNvPr id="37" name="Left Brace 36">
            <a:extLst>
              <a:ext uri="{FF2B5EF4-FFF2-40B4-BE49-F238E27FC236}">
                <a16:creationId xmlns:a16="http://schemas.microsoft.com/office/drawing/2014/main" id="{D223D91D-3A9A-49E2-97E2-B58C28206767}"/>
              </a:ext>
            </a:extLst>
          </p:cNvPr>
          <p:cNvSpPr/>
          <p:nvPr/>
        </p:nvSpPr>
        <p:spPr>
          <a:xfrm rot="10800000">
            <a:off x="1984231" y="1450783"/>
            <a:ext cx="321915" cy="3620703"/>
          </a:xfrm>
          <a:prstGeom prst="leftBrace">
            <a:avLst/>
          </a:prstGeom>
          <a:ln w="9525" cap="flat" cmpd="sng" algn="ctr">
            <a:solidFill>
              <a:srgbClr val="DEDEDE"/>
            </a:solidFill>
            <a:prstDash val="solid"/>
            <a:roun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TextBox 37">
            <a:extLst>
              <a:ext uri="{FF2B5EF4-FFF2-40B4-BE49-F238E27FC236}">
                <a16:creationId xmlns:a16="http://schemas.microsoft.com/office/drawing/2014/main" id="{327B51FC-6B92-403C-9054-DD6792A8B312}"/>
              </a:ext>
            </a:extLst>
          </p:cNvPr>
          <p:cNvSpPr txBox="1"/>
          <p:nvPr/>
        </p:nvSpPr>
        <p:spPr>
          <a:xfrm>
            <a:off x="382691" y="1236860"/>
            <a:ext cx="1556555" cy="28586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Your Channels</a:t>
            </a:r>
          </a:p>
        </p:txBody>
      </p:sp>
      <p:sp>
        <p:nvSpPr>
          <p:cNvPr id="39" name="TextBox 38">
            <a:extLst>
              <a:ext uri="{FF2B5EF4-FFF2-40B4-BE49-F238E27FC236}">
                <a16:creationId xmlns:a16="http://schemas.microsoft.com/office/drawing/2014/main" id="{AFBA4613-F186-484E-AAE0-9FD0F1A2931F}"/>
              </a:ext>
            </a:extLst>
          </p:cNvPr>
          <p:cNvSpPr txBox="1"/>
          <p:nvPr/>
        </p:nvSpPr>
        <p:spPr>
          <a:xfrm>
            <a:off x="10255932" y="1236860"/>
            <a:ext cx="1556555" cy="28586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Your Systems</a:t>
            </a:r>
          </a:p>
        </p:txBody>
      </p:sp>
      <p:sp>
        <p:nvSpPr>
          <p:cNvPr id="40" name="TextBox 39">
            <a:extLst>
              <a:ext uri="{FF2B5EF4-FFF2-40B4-BE49-F238E27FC236}">
                <a16:creationId xmlns:a16="http://schemas.microsoft.com/office/drawing/2014/main" id="{C401A4FF-8B15-4A13-815B-B4C8DDB0FFC4}"/>
              </a:ext>
            </a:extLst>
          </p:cNvPr>
          <p:cNvSpPr txBox="1"/>
          <p:nvPr/>
        </p:nvSpPr>
        <p:spPr>
          <a:xfrm>
            <a:off x="3360390" y="1236860"/>
            <a:ext cx="5475171" cy="48860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UiPath Omnichannel Orchestration</a:t>
            </a:r>
          </a:p>
        </p:txBody>
      </p:sp>
      <p:sp>
        <p:nvSpPr>
          <p:cNvPr id="41" name="Speech Bubble: Oval 1">
            <a:extLst>
              <a:ext uri="{FF2B5EF4-FFF2-40B4-BE49-F238E27FC236}">
                <a16:creationId xmlns:a16="http://schemas.microsoft.com/office/drawing/2014/main" id="{9DC8EEE8-970B-4D39-93E1-DB24C275DB94}"/>
              </a:ext>
            </a:extLst>
          </p:cNvPr>
          <p:cNvSpPr/>
          <p:nvPr/>
        </p:nvSpPr>
        <p:spPr>
          <a:xfrm>
            <a:off x="2221308" y="1668338"/>
            <a:ext cx="1476445" cy="929278"/>
          </a:xfrm>
          <a:prstGeom prst="wedgeEllipseCallout">
            <a:avLst>
              <a:gd name="adj1" fmla="val -90937"/>
              <a:gd name="adj2" fmla="val 112879"/>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Ask us about our Smart Email solution</a:t>
            </a:r>
          </a:p>
        </p:txBody>
      </p:sp>
    </p:spTree>
    <p:extLst>
      <p:ext uri="{BB962C8B-B14F-4D97-AF65-F5344CB8AC3E}">
        <p14:creationId xmlns:p14="http://schemas.microsoft.com/office/powerpoint/2010/main" val="195355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5AC101-EA75-44F8-845E-04A549E40471}"/>
              </a:ext>
            </a:extLst>
          </p:cNvPr>
          <p:cNvSpPr>
            <a:spLocks noGrp="1"/>
          </p:cNvSpPr>
          <p:nvPr>
            <p:ph type="sldNum" sz="quarter" idx="4"/>
          </p:nvPr>
        </p:nvSpPr>
        <p:spPr/>
        <p:txBody>
          <a:bodyPr/>
          <a:lstStyle/>
          <a:p>
            <a:fld id="{123DE807-727B-4E7F-BD5E-47D56DC16D4C}" type="slidenum">
              <a:rPr lang="en-CA" smtClean="0"/>
              <a:pPr/>
              <a:t>14</a:t>
            </a:fld>
            <a:endParaRPr lang="en-CA"/>
          </a:p>
        </p:txBody>
      </p:sp>
      <p:sp>
        <p:nvSpPr>
          <p:cNvPr id="6" name="Text Placeholder 2">
            <a:extLst>
              <a:ext uri="{FF2B5EF4-FFF2-40B4-BE49-F238E27FC236}">
                <a16:creationId xmlns:a16="http://schemas.microsoft.com/office/drawing/2014/main" id="{197514F3-7F59-4C64-A984-924ADA96F11B}"/>
              </a:ext>
            </a:extLst>
          </p:cNvPr>
          <p:cNvSpPr txBox="1">
            <a:spLocks/>
          </p:cNvSpPr>
          <p:nvPr/>
        </p:nvSpPr>
        <p:spPr>
          <a:xfrm>
            <a:off x="413882" y="269572"/>
            <a:ext cx="11058151" cy="428625"/>
          </a:xfrm>
          <a:prstGeom prst="rect">
            <a:avLst/>
          </a:prstGeom>
        </p:spPr>
        <p:txBody>
          <a:bodyPr/>
          <a:lstStyle>
            <a:lvl1pPr marL="0" indent="0" algn="l" defTabSz="685800" rtl="0" eaLnBrk="1" latinLnBrk="0" hangingPunct="1">
              <a:lnSpc>
                <a:spcPct val="90000"/>
              </a:lnSpc>
              <a:spcBef>
                <a:spcPts val="1000"/>
              </a:spcBef>
              <a:buFont typeface="Arial" panose="020B0604020202020204" pitchFamily="34" charset="0"/>
              <a:buNone/>
              <a:tabLst/>
              <a:defRPr lang="en-CA" sz="2000" b="1" kern="1200" dirty="0" smtClean="0">
                <a:solidFill>
                  <a:schemeClr val="tx1"/>
                </a:solidFill>
                <a:latin typeface="Arial" panose="020B0604020202020204" pitchFamily="34" charset="0"/>
                <a:ea typeface="Tahoma" panose="020B0604030504040204" pitchFamily="34" charset="0"/>
                <a:cs typeface="Arial" panose="020B0604020202020204" pitchFamily="34" charset="0"/>
                <a:sym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Smart Email Automation – US Banking Client</a:t>
            </a:r>
          </a:p>
          <a:p>
            <a:r>
              <a:rPr lang="en-GB" sz="2400"/>
              <a:t> </a:t>
            </a:r>
          </a:p>
        </p:txBody>
      </p:sp>
      <p:sp>
        <p:nvSpPr>
          <p:cNvPr id="49" name="Rectangle 48">
            <a:extLst>
              <a:ext uri="{FF2B5EF4-FFF2-40B4-BE49-F238E27FC236}">
                <a16:creationId xmlns:a16="http://schemas.microsoft.com/office/drawing/2014/main" id="{776ABE5F-D48B-45B4-9845-10FF1ED68976}"/>
              </a:ext>
            </a:extLst>
          </p:cNvPr>
          <p:cNvSpPr/>
          <p:nvPr/>
        </p:nvSpPr>
        <p:spPr>
          <a:xfrm>
            <a:off x="3335299" y="4202161"/>
            <a:ext cx="2650727" cy="174115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a:ea typeface="+mn-ea"/>
              <a:cs typeface="Arial"/>
            </a:endParaRPr>
          </a:p>
        </p:txBody>
      </p:sp>
      <p:sp>
        <p:nvSpPr>
          <p:cNvPr id="50" name="Rectangle 49">
            <a:extLst>
              <a:ext uri="{FF2B5EF4-FFF2-40B4-BE49-F238E27FC236}">
                <a16:creationId xmlns:a16="http://schemas.microsoft.com/office/drawing/2014/main" id="{880CACDF-40F1-45A6-B7E8-98ACC26FCE18}"/>
              </a:ext>
            </a:extLst>
          </p:cNvPr>
          <p:cNvSpPr/>
          <p:nvPr/>
        </p:nvSpPr>
        <p:spPr>
          <a:xfrm>
            <a:off x="6309138" y="4197990"/>
            <a:ext cx="2292465" cy="17453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a:ea typeface="+mn-ea"/>
              <a:cs typeface="Arial"/>
            </a:endParaRPr>
          </a:p>
        </p:txBody>
      </p:sp>
      <p:sp>
        <p:nvSpPr>
          <p:cNvPr id="51" name="Rectangle 50">
            <a:extLst>
              <a:ext uri="{FF2B5EF4-FFF2-40B4-BE49-F238E27FC236}">
                <a16:creationId xmlns:a16="http://schemas.microsoft.com/office/drawing/2014/main" id="{2F0535A6-0B56-4884-A0FC-74939E366BFA}"/>
              </a:ext>
            </a:extLst>
          </p:cNvPr>
          <p:cNvSpPr/>
          <p:nvPr/>
        </p:nvSpPr>
        <p:spPr>
          <a:xfrm>
            <a:off x="8919035" y="4197990"/>
            <a:ext cx="2292465" cy="174532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a:ea typeface="+mn-ea"/>
              <a:cs typeface="Arial"/>
            </a:endParaRPr>
          </a:p>
        </p:txBody>
      </p:sp>
      <p:sp>
        <p:nvSpPr>
          <p:cNvPr id="52" name="Rectangle 51">
            <a:extLst>
              <a:ext uri="{FF2B5EF4-FFF2-40B4-BE49-F238E27FC236}">
                <a16:creationId xmlns:a16="http://schemas.microsoft.com/office/drawing/2014/main" id="{0BC4DFB5-5AA9-40EE-8F16-6747D27AEF13}"/>
              </a:ext>
            </a:extLst>
          </p:cNvPr>
          <p:cNvSpPr/>
          <p:nvPr/>
        </p:nvSpPr>
        <p:spPr>
          <a:xfrm>
            <a:off x="766733" y="4197990"/>
            <a:ext cx="2308346" cy="174532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
        <p:nvSpPr>
          <p:cNvPr id="53" name="Google Shape;224;p34">
            <a:extLst>
              <a:ext uri="{FF2B5EF4-FFF2-40B4-BE49-F238E27FC236}">
                <a16:creationId xmlns:a16="http://schemas.microsoft.com/office/drawing/2014/main" id="{9F339FA8-3A3A-4BEB-98BA-FC3F37AD5DCE}"/>
              </a:ext>
            </a:extLst>
          </p:cNvPr>
          <p:cNvSpPr txBox="1"/>
          <p:nvPr/>
        </p:nvSpPr>
        <p:spPr>
          <a:xfrm>
            <a:off x="746855" y="698197"/>
            <a:ext cx="3319672" cy="27916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noAutofit/>
          </a:bodyPr>
          <a:lstStyle>
            <a:defPPr>
              <a:defRPr lang="en-US"/>
            </a:defPPr>
            <a:lvl1pPr algn="ctr">
              <a:defRPr sz="1400">
                <a:solidFill>
                  <a:srgbClr val="FFFFFF"/>
                </a:solidFill>
                <a:latin typeface="Arial"/>
                <a:cs typeface="Aria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mn-ea"/>
              <a:cs typeface="Arial"/>
              <a:sym typeface="Calibri"/>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chemeClr val="tx1"/>
                </a:solidFill>
                <a:effectLst/>
                <a:uLnTx/>
                <a:uFillTx/>
                <a:latin typeface="Arial"/>
                <a:ea typeface="+mn-ea"/>
                <a:cs typeface="Arial"/>
                <a:sym typeface="Calibri"/>
              </a:rPr>
              <a:t>The</a:t>
            </a:r>
            <a:r>
              <a:rPr kumimoji="0" lang="en-US" sz="2000" b="1" i="0" u="none" strike="noStrike" kern="1200" cap="none" spc="0" normalizeH="0" baseline="0" noProof="0">
                <a:ln>
                  <a:noFill/>
                </a:ln>
                <a:solidFill>
                  <a:schemeClr val="tx1"/>
                </a:solidFill>
                <a:effectLst/>
                <a:uLnTx/>
                <a:uFillTx/>
                <a:latin typeface="Arial"/>
                <a:ea typeface="+mn-ea"/>
                <a:cs typeface="Calibri"/>
                <a:sym typeface="Calibri"/>
              </a:rPr>
              <a:t> Challenge</a:t>
            </a:r>
            <a:endParaRPr kumimoji="0" lang="en-US" sz="2000" b="1" i="0" u="none" strike="noStrike" kern="1200" cap="none" spc="0" normalizeH="0" baseline="0" noProof="0">
              <a:ln>
                <a:noFill/>
              </a:ln>
              <a:solidFill>
                <a:schemeClr val="tx1"/>
              </a:solidFill>
              <a:effectLst/>
              <a:uLnTx/>
              <a:uFillTx/>
              <a:latin typeface="Arial"/>
              <a:ea typeface="+mn-ea"/>
              <a:cs typeface="Arial"/>
            </a:endParaRPr>
          </a:p>
          <a:p>
            <a:pPr marL="182880" marR="0" lvl="0" indent="-18288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Calibri"/>
              </a:rPr>
              <a:t>Top US bank performs high amounts of manual effort to process </a:t>
            </a:r>
            <a:r>
              <a:rPr kumimoji="0" lang="en-US" sz="1200" b="1" i="0" u="none" strike="noStrike" kern="1200" cap="none" spc="0" normalizeH="0" baseline="0" noProof="0">
                <a:ln>
                  <a:noFill/>
                </a:ln>
                <a:solidFill>
                  <a:srgbClr val="000000"/>
                </a:solidFill>
                <a:effectLst/>
                <a:uLnTx/>
                <a:uFillTx/>
                <a:latin typeface="Arial"/>
                <a:ea typeface="+mn-ea"/>
                <a:cs typeface="Calibri"/>
              </a:rPr>
              <a:t>over 700 million </a:t>
            </a:r>
            <a:r>
              <a:rPr kumimoji="0" lang="en-US" sz="1200" b="0" i="0" u="none" strike="noStrike" kern="1200" cap="none" spc="0" normalizeH="0" baseline="0" noProof="0">
                <a:ln>
                  <a:noFill/>
                </a:ln>
                <a:solidFill>
                  <a:srgbClr val="000000"/>
                </a:solidFill>
                <a:effectLst/>
                <a:uLnTx/>
                <a:uFillTx/>
                <a:latin typeface="Arial"/>
                <a:ea typeface="+mn-ea"/>
                <a:cs typeface="Calibri"/>
              </a:rPr>
              <a:t>inbound customer emails across </a:t>
            </a:r>
            <a:r>
              <a:rPr kumimoji="0" lang="en-US" sz="1200" b="1" i="0" u="none" strike="noStrike" kern="1200" cap="none" spc="0" normalizeH="0" baseline="0" noProof="0">
                <a:ln>
                  <a:noFill/>
                </a:ln>
                <a:solidFill>
                  <a:srgbClr val="000000"/>
                </a:solidFill>
                <a:effectLst/>
                <a:uLnTx/>
                <a:uFillTx/>
                <a:latin typeface="Arial"/>
                <a:ea typeface="+mn-ea"/>
                <a:cs typeface="Calibri"/>
              </a:rPr>
              <a:t>10,000+ inboxes</a:t>
            </a:r>
            <a:r>
              <a:rPr kumimoji="0" lang="en-US" sz="1200" b="0" i="0" u="none" strike="noStrike" kern="1200" cap="none" spc="0" normalizeH="0" baseline="0" noProof="0">
                <a:ln>
                  <a:noFill/>
                </a:ln>
                <a:solidFill>
                  <a:srgbClr val="000000"/>
                </a:solidFill>
                <a:effectLst/>
                <a:uLnTx/>
                <a:uFillTx/>
                <a:latin typeface="Arial"/>
                <a:ea typeface="+mn-ea"/>
                <a:cs typeface="Calibri"/>
              </a:rPr>
              <a:t> annually</a:t>
            </a:r>
          </a:p>
          <a:p>
            <a:pPr marL="182880" marR="0" lvl="0" indent="-18288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Calibri"/>
              </a:rPr>
              <a:t>The bank was in search of an end-to-end solution that leveraged AI to classify and extract data from emails to streamline processing and provide analytics </a:t>
            </a:r>
          </a:p>
          <a:p>
            <a:pPr marL="0" marR="0" lvl="0" indent="0" algn="l" defTabSz="914400" rtl="0" eaLnBrk="1" fontAlgn="auto" latinLnBrk="0" hangingPunct="1">
              <a:lnSpc>
                <a:spcPct val="110000"/>
              </a:lnSpc>
              <a:spcBef>
                <a:spcPts val="0"/>
              </a:spcBef>
              <a:spcAft>
                <a:spcPts val="12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Calibri"/>
            </a:endParaRPr>
          </a:p>
          <a:p>
            <a:pPr marL="182880" marR="0" lvl="0" indent="-18288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Arial"/>
              <a:ea typeface="+mn-ea"/>
              <a:cs typeface="Calibri"/>
            </a:endParaRPr>
          </a:p>
        </p:txBody>
      </p:sp>
      <p:sp>
        <p:nvSpPr>
          <p:cNvPr id="54" name="Rectangle 53">
            <a:extLst>
              <a:ext uri="{FF2B5EF4-FFF2-40B4-BE49-F238E27FC236}">
                <a16:creationId xmlns:a16="http://schemas.microsoft.com/office/drawing/2014/main" id="{9228D2CA-F64D-471E-BCB5-1687E36596A0}"/>
              </a:ext>
            </a:extLst>
          </p:cNvPr>
          <p:cNvSpPr/>
          <p:nvPr/>
        </p:nvSpPr>
        <p:spPr>
          <a:xfrm>
            <a:off x="4446321" y="1026740"/>
            <a:ext cx="2002151" cy="777859"/>
          </a:xfrm>
          <a:prstGeom prst="rect">
            <a:avLst/>
          </a:prstGeom>
        </p:spPr>
        <p:txBody>
          <a:bodyPr wrap="non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Calibri"/>
              </a:rPr>
              <a:t>The</a:t>
            </a:r>
            <a:r>
              <a:rPr kumimoji="0" lang="en-US" sz="2000" b="1" i="0" u="none" strike="noStrike" kern="1200" cap="none" spc="0" normalizeH="0" baseline="0" noProof="0">
                <a:ln>
                  <a:noFill/>
                </a:ln>
                <a:effectLst/>
                <a:uLnTx/>
                <a:uFillTx/>
                <a:latin typeface="Arial"/>
                <a:ea typeface="+mn-ea"/>
                <a:cs typeface="Calibri"/>
                <a:sym typeface="Calibri"/>
              </a:rPr>
              <a:t> Solution</a:t>
            </a:r>
            <a:endParaRPr kumimoji="0" lang="en-US" sz="2000" b="1" i="0" u="none" strike="noStrike" kern="1200" cap="none" spc="0" normalizeH="0" baseline="0" noProof="0">
              <a:ln>
                <a:noFill/>
              </a:ln>
              <a:effectLst/>
              <a:uLnTx/>
              <a:uFillTx/>
              <a:latin typeface="Arial"/>
              <a:ea typeface="+mn-ea"/>
              <a:cs typeface="+mn-cs"/>
            </a:endParaRPr>
          </a:p>
        </p:txBody>
      </p:sp>
      <p:cxnSp>
        <p:nvCxnSpPr>
          <p:cNvPr id="55" name="Straight Connector 54">
            <a:extLst>
              <a:ext uri="{FF2B5EF4-FFF2-40B4-BE49-F238E27FC236}">
                <a16:creationId xmlns:a16="http://schemas.microsoft.com/office/drawing/2014/main" id="{6E654C63-D639-4E64-86B5-DCD450E6614E}"/>
              </a:ext>
            </a:extLst>
          </p:cNvPr>
          <p:cNvCxnSpPr>
            <a:cxnSpLocks/>
          </p:cNvCxnSpPr>
          <p:nvPr/>
        </p:nvCxnSpPr>
        <p:spPr>
          <a:xfrm>
            <a:off x="4156695" y="1231152"/>
            <a:ext cx="0" cy="2338167"/>
          </a:xfrm>
          <a:prstGeom prst="line">
            <a:avLst/>
          </a:prstGeom>
          <a:ln w="9525"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66E1B505-ED1D-40B4-9379-947CB7064B09}"/>
              </a:ext>
            </a:extLst>
          </p:cNvPr>
          <p:cNvSpPr/>
          <p:nvPr/>
        </p:nvSpPr>
        <p:spPr>
          <a:xfrm>
            <a:off x="766733" y="3701722"/>
            <a:ext cx="1453924" cy="307777"/>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Calibri"/>
              </a:rPr>
              <a:t>The</a:t>
            </a:r>
            <a:r>
              <a:rPr kumimoji="0" lang="en-US" sz="2000" b="1" i="0" u="none" strike="noStrike" kern="1200" cap="none" spc="0" normalizeH="0" baseline="0" noProof="0">
                <a:ln>
                  <a:noFill/>
                </a:ln>
                <a:effectLst/>
                <a:uLnTx/>
                <a:uFillTx/>
                <a:latin typeface="Arial"/>
                <a:ea typeface="+mn-ea"/>
                <a:cs typeface="Calibri"/>
                <a:sym typeface="Calibri"/>
              </a:rPr>
              <a:t> Results</a:t>
            </a:r>
          </a:p>
        </p:txBody>
      </p:sp>
      <p:sp>
        <p:nvSpPr>
          <p:cNvPr id="57" name="Rectangle 56">
            <a:extLst>
              <a:ext uri="{FF2B5EF4-FFF2-40B4-BE49-F238E27FC236}">
                <a16:creationId xmlns:a16="http://schemas.microsoft.com/office/drawing/2014/main" id="{28520D9D-9B00-4BC6-A36B-07FF943BE4A7}"/>
              </a:ext>
            </a:extLst>
          </p:cNvPr>
          <p:cNvSpPr/>
          <p:nvPr/>
        </p:nvSpPr>
        <p:spPr>
          <a:xfrm>
            <a:off x="3683343" y="4637137"/>
            <a:ext cx="2025109" cy="1433236"/>
          </a:xfrm>
          <a:prstGeom prst="rect">
            <a:avLst/>
          </a:prstGeom>
        </p:spPr>
        <p:txBody>
          <a:bodyPr wrap="square" lIns="0" tIns="0" rIns="0" bIns="0" anchor="t" anchorCtr="0">
            <a:noAutofit/>
          </a:bodyPr>
          <a:lstStyle/>
          <a:p>
            <a:pPr marL="0" marR="0" lvl="1" indent="0" algn="l" defTabSz="666750" rtl="0" eaLnBrk="1" fontAlgn="auto" latinLnBrk="0" hangingPunct="1">
              <a:lnSpc>
                <a:spcPct val="100000"/>
              </a:lnSpc>
              <a:spcBef>
                <a:spcPct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mn-ea"/>
                <a:cs typeface="+mn-cs"/>
              </a:rPr>
              <a:t>1-2 Minutes</a:t>
            </a:r>
          </a:p>
          <a:p>
            <a:pPr marL="0" marR="0" lvl="1" indent="0" algn="l" defTabSz="66675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saved per email </a:t>
            </a:r>
          </a:p>
          <a:p>
            <a:pPr marL="0" marR="0" lvl="1" indent="0" algn="l" defTabSz="666750" rtl="0" eaLnBrk="1" fontAlgn="auto"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 </a:t>
            </a: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CDD139A1-2F78-4FD9-B6DE-B53E125BFB08}"/>
              </a:ext>
            </a:extLst>
          </p:cNvPr>
          <p:cNvSpPr/>
          <p:nvPr/>
        </p:nvSpPr>
        <p:spPr>
          <a:xfrm>
            <a:off x="6504823" y="4716518"/>
            <a:ext cx="1968466" cy="1163062"/>
          </a:xfrm>
          <a:prstGeom prst="rect">
            <a:avLst/>
          </a:prstGeom>
        </p:spPr>
        <p:txBody>
          <a:bodyPr wrap="square" lIns="0" tIns="0" rIns="0" bIns="0" anchor="t" anchorCtr="0">
            <a:noAutofit/>
          </a:bodyPr>
          <a:lstStyle/>
          <a:p>
            <a:pPr marL="0" marR="0" lvl="1" indent="0" algn="l" defTabSz="666750" rtl="0" eaLnBrk="1" fontAlgn="auto"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Initial phase targeted top 10% of email types e.g., complaints, address changes, </a:t>
            </a:r>
            <a:r>
              <a:rPr kumimoji="0" lang="en-US" sz="1400" b="1" i="0" u="none" strike="noStrike" kern="1200" cap="none" spc="0" normalizeH="0" baseline="0" noProof="0" err="1">
                <a:ln>
                  <a:noFill/>
                </a:ln>
                <a:solidFill>
                  <a:srgbClr val="FFFFFF"/>
                </a:solidFill>
                <a:effectLst/>
                <a:uLnTx/>
                <a:uFillTx/>
                <a:latin typeface="Arial"/>
                <a:ea typeface="+mn-ea"/>
                <a:cs typeface="+mn-cs"/>
              </a:rPr>
              <a:t>etc</a:t>
            </a:r>
            <a:endParaRPr kumimoji="0" lang="en-US" sz="1400" b="1" i="0" u="none" strike="noStrike" kern="1200" cap="none" spc="0" normalizeH="0" baseline="0" noProof="0">
              <a:ln>
                <a:noFill/>
              </a:ln>
              <a:solidFill>
                <a:srgbClr val="FFFFFF"/>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50755984-8ABC-4636-9186-5EC54E3FCC1C}"/>
              </a:ext>
            </a:extLst>
          </p:cNvPr>
          <p:cNvSpPr/>
          <p:nvPr/>
        </p:nvSpPr>
        <p:spPr>
          <a:xfrm>
            <a:off x="9062333" y="4659825"/>
            <a:ext cx="2197272" cy="1421198"/>
          </a:xfrm>
          <a:prstGeom prst="rect">
            <a:avLst/>
          </a:prstGeom>
        </p:spPr>
        <p:txBody>
          <a:bodyPr wrap="square" lIns="0" tIns="0" rIns="0" bIns="0" anchor="t" anchorCtr="0">
            <a:noAutofit/>
          </a:bodyPr>
          <a:lstStyle/>
          <a:p>
            <a:pPr marL="0" marR="0" lvl="1" indent="0" algn="l" defTabSz="666750" rtl="0" eaLnBrk="1" fontAlgn="auto"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UiPath ML models used: text classification, sentiment analysis &amp; named entity recognition (NER)</a:t>
            </a:r>
          </a:p>
        </p:txBody>
      </p:sp>
      <p:sp>
        <p:nvSpPr>
          <p:cNvPr id="60" name="Rectangle 59">
            <a:extLst>
              <a:ext uri="{FF2B5EF4-FFF2-40B4-BE49-F238E27FC236}">
                <a16:creationId xmlns:a16="http://schemas.microsoft.com/office/drawing/2014/main" id="{E2763D2E-623D-4E24-A6EE-C716E973ED85}"/>
              </a:ext>
            </a:extLst>
          </p:cNvPr>
          <p:cNvSpPr/>
          <p:nvPr/>
        </p:nvSpPr>
        <p:spPr>
          <a:xfrm>
            <a:off x="1056132" y="4616193"/>
            <a:ext cx="1894036" cy="1163062"/>
          </a:xfrm>
          <a:prstGeom prst="rect">
            <a:avLst/>
          </a:prstGeom>
        </p:spPr>
        <p:txBody>
          <a:bodyPr wrap="square" lIns="0" tIns="0" rIns="0" bIns="0" anchor="t" anchorCtr="0">
            <a:noAutofit/>
          </a:bodyPr>
          <a:lstStyle/>
          <a:p>
            <a:pPr marL="0" marR="0" lvl="0" indent="0" algn="l" defTabSz="666750" rtl="0" eaLnBrk="1" fontAlgn="auto" latinLnBrk="0" hangingPunct="1">
              <a:lnSpc>
                <a:spcPct val="100000"/>
              </a:lnSpc>
              <a:spcBef>
                <a:spcPct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mn-ea"/>
                <a:cs typeface="+mn-cs"/>
              </a:rPr>
              <a:t>$20 Million</a:t>
            </a:r>
          </a:p>
          <a:p>
            <a:pPr marL="0" marR="0" lvl="0" indent="0" algn="l" defTabSz="66675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Estimated annual savings</a:t>
            </a:r>
          </a:p>
        </p:txBody>
      </p:sp>
      <p:pic>
        <p:nvPicPr>
          <p:cNvPr id="61" name="Graphic 60">
            <a:extLst>
              <a:ext uri="{FF2B5EF4-FFF2-40B4-BE49-F238E27FC236}">
                <a16:creationId xmlns:a16="http://schemas.microsoft.com/office/drawing/2014/main" id="{F3EA2C50-1DD9-466C-9B77-8836A1FB74F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379099" y="4194092"/>
            <a:ext cx="458688" cy="458688"/>
          </a:xfrm>
          <a:prstGeom prst="rect">
            <a:avLst/>
          </a:prstGeom>
        </p:spPr>
      </p:pic>
      <p:cxnSp>
        <p:nvCxnSpPr>
          <p:cNvPr id="62" name="Straight Connector 61">
            <a:extLst>
              <a:ext uri="{FF2B5EF4-FFF2-40B4-BE49-F238E27FC236}">
                <a16:creationId xmlns:a16="http://schemas.microsoft.com/office/drawing/2014/main" id="{014C739A-39FA-40AC-9010-CC62C714136C}"/>
              </a:ext>
            </a:extLst>
          </p:cNvPr>
          <p:cNvCxnSpPr>
            <a:cxnSpLocks/>
            <a:stCxn id="64" idx="2"/>
            <a:endCxn id="73" idx="6"/>
          </p:cNvCxnSpPr>
          <p:nvPr/>
        </p:nvCxnSpPr>
        <p:spPr>
          <a:xfrm flipV="1">
            <a:off x="4572947" y="1834672"/>
            <a:ext cx="6052414" cy="14128"/>
          </a:xfrm>
          <a:prstGeom prst="line">
            <a:avLst/>
          </a:prstGeom>
          <a:ln w="25400" cap="rnd" cmpd="sng" algn="ctr">
            <a:gradFill>
              <a:gsLst>
                <a:gs pos="0">
                  <a:schemeClr val="accent3"/>
                </a:gs>
                <a:gs pos="39000">
                  <a:schemeClr val="accent2"/>
                </a:gs>
                <a:gs pos="70000">
                  <a:schemeClr val="accent4"/>
                </a:gs>
                <a:gs pos="100000">
                  <a:schemeClr val="accent5"/>
                </a:gs>
              </a:gsLst>
              <a:lin ang="0" scaled="0"/>
            </a:gra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3" name="Freeform 11">
            <a:extLst>
              <a:ext uri="{FF2B5EF4-FFF2-40B4-BE49-F238E27FC236}">
                <a16:creationId xmlns:a16="http://schemas.microsoft.com/office/drawing/2014/main" id="{277854C4-8A36-4FB1-A8FF-9FE5C3FDD208}"/>
              </a:ext>
            </a:extLst>
          </p:cNvPr>
          <p:cNvSpPr/>
          <p:nvPr/>
        </p:nvSpPr>
        <p:spPr>
          <a:xfrm>
            <a:off x="4246864" y="2461313"/>
            <a:ext cx="1362689" cy="392482"/>
          </a:xfrm>
          <a:custGeom>
            <a:avLst/>
            <a:gdLst>
              <a:gd name="connsiteX0" fmla="*/ 0 w 1357564"/>
              <a:gd name="connsiteY0" fmla="*/ 0 h 447379"/>
              <a:gd name="connsiteX1" fmla="*/ 1357564 w 1357564"/>
              <a:gd name="connsiteY1" fmla="*/ 0 h 447379"/>
              <a:gd name="connsiteX2" fmla="*/ 1357564 w 1357564"/>
              <a:gd name="connsiteY2" fmla="*/ 447379 h 447379"/>
              <a:gd name="connsiteX3" fmla="*/ 0 w 1357564"/>
              <a:gd name="connsiteY3" fmla="*/ 447379 h 447379"/>
              <a:gd name="connsiteX4" fmla="*/ 0 w 1357564"/>
              <a:gd name="connsiteY4" fmla="*/ 0 h 447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64" h="447379">
                <a:moveTo>
                  <a:pt x="0" y="0"/>
                </a:moveTo>
                <a:lnTo>
                  <a:pt x="1357564" y="0"/>
                </a:lnTo>
                <a:lnTo>
                  <a:pt x="1357564" y="447379"/>
                </a:lnTo>
                <a:lnTo>
                  <a:pt x="0" y="4473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sym typeface="Calibri"/>
              </a:rPr>
              <a:t>Detect</a:t>
            </a:r>
            <a:r>
              <a:rPr kumimoji="0" lang="en-US" sz="1200" b="0" i="0" u="none" strike="noStrike" kern="1200" cap="none" spc="0" normalizeH="0" baseline="0" noProof="0">
                <a:ln>
                  <a:noFill/>
                </a:ln>
                <a:solidFill>
                  <a:srgbClr val="000000"/>
                </a:solidFill>
                <a:effectLst/>
                <a:uLnTx/>
                <a:uFillTx/>
                <a:latin typeface="Arial"/>
                <a:ea typeface="+mn-ea"/>
                <a:cs typeface="+mn-cs"/>
                <a:sym typeface="Calibri"/>
              </a:rPr>
              <a:t> intent to organize and route emails to different departments</a:t>
            </a:r>
          </a:p>
        </p:txBody>
      </p:sp>
      <p:sp>
        <p:nvSpPr>
          <p:cNvPr id="64" name="Oval 63">
            <a:extLst>
              <a:ext uri="{FF2B5EF4-FFF2-40B4-BE49-F238E27FC236}">
                <a16:creationId xmlns:a16="http://schemas.microsoft.com/office/drawing/2014/main" id="{01D89249-4F81-4DBA-8E53-46460B3CF335}"/>
              </a:ext>
            </a:extLst>
          </p:cNvPr>
          <p:cNvSpPr/>
          <p:nvPr/>
        </p:nvSpPr>
        <p:spPr>
          <a:xfrm>
            <a:off x="4572947" y="1533247"/>
            <a:ext cx="631106" cy="631105"/>
          </a:xfrm>
          <a:prstGeom prst="ellipse">
            <a:avLst/>
          </a:prstGeom>
          <a:solidFill>
            <a:schemeClr val="bg1"/>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Arial"/>
              <a:ea typeface="+mn-ea"/>
              <a:cs typeface="+mn-cs"/>
            </a:endParaRPr>
          </a:p>
        </p:txBody>
      </p:sp>
      <p:grpSp>
        <p:nvGrpSpPr>
          <p:cNvPr id="65" name="Group 64">
            <a:extLst>
              <a:ext uri="{FF2B5EF4-FFF2-40B4-BE49-F238E27FC236}">
                <a16:creationId xmlns:a16="http://schemas.microsoft.com/office/drawing/2014/main" id="{030DE247-14F6-4036-844B-BA5740FAE86B}"/>
              </a:ext>
            </a:extLst>
          </p:cNvPr>
          <p:cNvGrpSpPr/>
          <p:nvPr/>
        </p:nvGrpSpPr>
        <p:grpSpPr>
          <a:xfrm>
            <a:off x="5838962" y="1533072"/>
            <a:ext cx="1454545" cy="1274204"/>
            <a:chOff x="2731712" y="4948859"/>
            <a:chExt cx="1759091" cy="1540990"/>
          </a:xfrm>
        </p:grpSpPr>
        <p:sp>
          <p:nvSpPr>
            <p:cNvPr id="66" name="Freeform 61">
              <a:extLst>
                <a:ext uri="{FF2B5EF4-FFF2-40B4-BE49-F238E27FC236}">
                  <a16:creationId xmlns:a16="http://schemas.microsoft.com/office/drawing/2014/main" id="{14213215-E2C1-48F2-A090-DFBFEF086659}"/>
                </a:ext>
              </a:extLst>
            </p:cNvPr>
            <p:cNvSpPr/>
            <p:nvPr/>
          </p:nvSpPr>
          <p:spPr>
            <a:xfrm>
              <a:off x="2731712" y="6074516"/>
              <a:ext cx="1759091" cy="415333"/>
            </a:xfrm>
            <a:custGeom>
              <a:avLst/>
              <a:gdLst>
                <a:gd name="connsiteX0" fmla="*/ 0 w 1359195"/>
                <a:gd name="connsiteY0" fmla="*/ 0 h 951436"/>
                <a:gd name="connsiteX1" fmla="*/ 1359195 w 1359195"/>
                <a:gd name="connsiteY1" fmla="*/ 0 h 951436"/>
                <a:gd name="connsiteX2" fmla="*/ 1359195 w 1359195"/>
                <a:gd name="connsiteY2" fmla="*/ 951436 h 951436"/>
                <a:gd name="connsiteX3" fmla="*/ 0 w 1359195"/>
                <a:gd name="connsiteY3" fmla="*/ 951436 h 951436"/>
                <a:gd name="connsiteX4" fmla="*/ 0 w 1359195"/>
                <a:gd name="connsiteY4" fmla="*/ 0 h 95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195" h="951436">
                  <a:moveTo>
                    <a:pt x="0" y="0"/>
                  </a:moveTo>
                  <a:lnTo>
                    <a:pt x="1359195" y="0"/>
                  </a:lnTo>
                  <a:lnTo>
                    <a:pt x="1359195" y="951436"/>
                  </a:lnTo>
                  <a:lnTo>
                    <a:pt x="0" y="9514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sym typeface="Calibri"/>
                </a:rPr>
                <a:t>Prioritize</a:t>
              </a:r>
              <a:r>
                <a:rPr kumimoji="0" lang="en-US" sz="1200" b="0" i="0" u="none" strike="noStrike" kern="1200" cap="none" spc="0" normalizeH="0" baseline="0" noProof="0">
                  <a:ln>
                    <a:noFill/>
                  </a:ln>
                  <a:solidFill>
                    <a:srgbClr val="000000"/>
                  </a:solidFill>
                  <a:effectLst/>
                  <a:uLnTx/>
                  <a:uFillTx/>
                  <a:latin typeface="Arial"/>
                  <a:ea typeface="+mn-ea"/>
                  <a:cs typeface="+mn-cs"/>
                  <a:sym typeface="Calibri"/>
                </a:rPr>
                <a:t> urgent high value emails based on sentiment and business needs</a:t>
              </a:r>
            </a:p>
          </p:txBody>
        </p:sp>
        <p:sp>
          <p:nvSpPr>
            <p:cNvPr id="67" name="Oval 66">
              <a:extLst>
                <a:ext uri="{FF2B5EF4-FFF2-40B4-BE49-F238E27FC236}">
                  <a16:creationId xmlns:a16="http://schemas.microsoft.com/office/drawing/2014/main" id="{71F6804A-5F91-4F27-A375-39FAC2AFBF18}"/>
                </a:ext>
              </a:extLst>
            </p:cNvPr>
            <p:cNvSpPr/>
            <p:nvPr/>
          </p:nvSpPr>
          <p:spPr>
            <a:xfrm>
              <a:off x="3318483" y="4948859"/>
              <a:ext cx="731520" cy="731520"/>
            </a:xfrm>
            <a:prstGeom prst="ellipse">
              <a:avLst/>
            </a:prstGeom>
            <a:solidFill>
              <a:schemeClr val="bg1"/>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Arial"/>
                <a:ea typeface="+mn-ea"/>
                <a:cs typeface="+mn-cs"/>
              </a:endParaRPr>
            </a:p>
          </p:txBody>
        </p:sp>
      </p:grpSp>
      <p:grpSp>
        <p:nvGrpSpPr>
          <p:cNvPr id="68" name="Group 67">
            <a:extLst>
              <a:ext uri="{FF2B5EF4-FFF2-40B4-BE49-F238E27FC236}">
                <a16:creationId xmlns:a16="http://schemas.microsoft.com/office/drawing/2014/main" id="{699D8A30-A7B4-47FB-AE5E-65787551C50E}"/>
              </a:ext>
            </a:extLst>
          </p:cNvPr>
          <p:cNvGrpSpPr/>
          <p:nvPr/>
        </p:nvGrpSpPr>
        <p:grpSpPr>
          <a:xfrm>
            <a:off x="7697993" y="1533064"/>
            <a:ext cx="1479589" cy="1314420"/>
            <a:chOff x="4162492" y="4958908"/>
            <a:chExt cx="1670224" cy="1483775"/>
          </a:xfrm>
        </p:grpSpPr>
        <p:sp>
          <p:nvSpPr>
            <p:cNvPr id="69" name="Oval 68">
              <a:extLst>
                <a:ext uri="{FF2B5EF4-FFF2-40B4-BE49-F238E27FC236}">
                  <a16:creationId xmlns:a16="http://schemas.microsoft.com/office/drawing/2014/main" id="{CF5E5540-E9CE-4A14-84A9-05143555F751}"/>
                </a:ext>
              </a:extLst>
            </p:cNvPr>
            <p:cNvSpPr/>
            <p:nvPr/>
          </p:nvSpPr>
          <p:spPr>
            <a:xfrm>
              <a:off x="4688396" y="4958908"/>
              <a:ext cx="731520" cy="731520"/>
            </a:xfrm>
            <a:prstGeom prst="ellipse">
              <a:avLst/>
            </a:prstGeom>
            <a:solidFill>
              <a:schemeClr val="bg1"/>
            </a:solidFill>
            <a:ln>
              <a:solidFill>
                <a:schemeClr val="accent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Arial"/>
                <a:ea typeface="+mn-ea"/>
                <a:cs typeface="+mn-cs"/>
              </a:endParaRPr>
            </a:p>
          </p:txBody>
        </p:sp>
        <p:sp>
          <p:nvSpPr>
            <p:cNvPr id="70" name="Freeform 59">
              <a:extLst>
                <a:ext uri="{FF2B5EF4-FFF2-40B4-BE49-F238E27FC236}">
                  <a16:creationId xmlns:a16="http://schemas.microsoft.com/office/drawing/2014/main" id="{BFD9D201-9EB3-4282-A9BD-3ACCC6573EBA}"/>
                </a:ext>
              </a:extLst>
            </p:cNvPr>
            <p:cNvSpPr/>
            <p:nvPr/>
          </p:nvSpPr>
          <p:spPr>
            <a:xfrm>
              <a:off x="4162492" y="6027350"/>
              <a:ext cx="1670224" cy="415333"/>
            </a:xfrm>
            <a:custGeom>
              <a:avLst/>
              <a:gdLst>
                <a:gd name="connsiteX0" fmla="*/ 0 w 1359195"/>
                <a:gd name="connsiteY0" fmla="*/ 0 h 951436"/>
                <a:gd name="connsiteX1" fmla="*/ 1359195 w 1359195"/>
                <a:gd name="connsiteY1" fmla="*/ 0 h 951436"/>
                <a:gd name="connsiteX2" fmla="*/ 1359195 w 1359195"/>
                <a:gd name="connsiteY2" fmla="*/ 951436 h 951436"/>
                <a:gd name="connsiteX3" fmla="*/ 0 w 1359195"/>
                <a:gd name="connsiteY3" fmla="*/ 951436 h 951436"/>
                <a:gd name="connsiteX4" fmla="*/ 0 w 1359195"/>
                <a:gd name="connsiteY4" fmla="*/ 0 h 95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195" h="951436">
                  <a:moveTo>
                    <a:pt x="0" y="0"/>
                  </a:moveTo>
                  <a:lnTo>
                    <a:pt x="1359195" y="0"/>
                  </a:lnTo>
                  <a:lnTo>
                    <a:pt x="1359195" y="951436"/>
                  </a:lnTo>
                  <a:lnTo>
                    <a:pt x="0" y="9514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sym typeface="Calibri"/>
                </a:rPr>
                <a:t>Extract</a:t>
              </a:r>
              <a:r>
                <a:rPr kumimoji="0" lang="en-US" sz="1200" b="0" i="0" u="none" strike="noStrike" kern="1200" cap="none" spc="0" normalizeH="0" baseline="0" noProof="0">
                  <a:ln>
                    <a:noFill/>
                  </a:ln>
                  <a:solidFill>
                    <a:srgbClr val="000000"/>
                  </a:solidFill>
                  <a:effectLst/>
                  <a:uLnTx/>
                  <a:uFillTx/>
                  <a:latin typeface="Arial"/>
                  <a:ea typeface="+mn-ea"/>
                  <a:cs typeface="+mn-cs"/>
                  <a:sym typeface="Calibri"/>
                </a:rPr>
                <a:t> entities &amp; execute business rules for escalations and data entry</a:t>
              </a:r>
            </a:p>
          </p:txBody>
        </p:sp>
      </p:grpSp>
      <p:grpSp>
        <p:nvGrpSpPr>
          <p:cNvPr id="71" name="Group 70">
            <a:extLst>
              <a:ext uri="{FF2B5EF4-FFF2-40B4-BE49-F238E27FC236}">
                <a16:creationId xmlns:a16="http://schemas.microsoft.com/office/drawing/2014/main" id="{A71242AE-B053-4CC5-9C4D-B40CBEA7EF51}"/>
              </a:ext>
            </a:extLst>
          </p:cNvPr>
          <p:cNvGrpSpPr/>
          <p:nvPr/>
        </p:nvGrpSpPr>
        <p:grpSpPr>
          <a:xfrm>
            <a:off x="9686953" y="1533064"/>
            <a:ext cx="1581278" cy="1289291"/>
            <a:chOff x="5659734" y="4965908"/>
            <a:chExt cx="1917618" cy="1563526"/>
          </a:xfrm>
        </p:grpSpPr>
        <p:sp>
          <p:nvSpPr>
            <p:cNvPr id="72" name="Freeform 65">
              <a:extLst>
                <a:ext uri="{FF2B5EF4-FFF2-40B4-BE49-F238E27FC236}">
                  <a16:creationId xmlns:a16="http://schemas.microsoft.com/office/drawing/2014/main" id="{21C036CC-8E01-4D16-95ED-8348FAD7AC78}"/>
                </a:ext>
              </a:extLst>
            </p:cNvPr>
            <p:cNvSpPr/>
            <p:nvPr/>
          </p:nvSpPr>
          <p:spPr>
            <a:xfrm>
              <a:off x="5659734" y="6114100"/>
              <a:ext cx="1917618" cy="415334"/>
            </a:xfrm>
            <a:custGeom>
              <a:avLst/>
              <a:gdLst>
                <a:gd name="connsiteX0" fmla="*/ 0 w 1359195"/>
                <a:gd name="connsiteY0" fmla="*/ 0 h 951436"/>
                <a:gd name="connsiteX1" fmla="*/ 1359195 w 1359195"/>
                <a:gd name="connsiteY1" fmla="*/ 0 h 951436"/>
                <a:gd name="connsiteX2" fmla="*/ 1359195 w 1359195"/>
                <a:gd name="connsiteY2" fmla="*/ 951436 h 951436"/>
                <a:gd name="connsiteX3" fmla="*/ 0 w 1359195"/>
                <a:gd name="connsiteY3" fmla="*/ 951436 h 951436"/>
                <a:gd name="connsiteX4" fmla="*/ 0 w 1359195"/>
                <a:gd name="connsiteY4" fmla="*/ 0 h 95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195" h="951436">
                  <a:moveTo>
                    <a:pt x="0" y="0"/>
                  </a:moveTo>
                  <a:lnTo>
                    <a:pt x="1359195" y="0"/>
                  </a:lnTo>
                  <a:lnTo>
                    <a:pt x="1359195" y="951436"/>
                  </a:lnTo>
                  <a:lnTo>
                    <a:pt x="0" y="9514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sym typeface="Calibri"/>
                </a:rPr>
                <a:t>Realize</a:t>
              </a:r>
              <a:r>
                <a:rPr kumimoji="0" lang="en-US" sz="1200" b="0" i="0" u="none" strike="noStrike" kern="1200" cap="none" spc="0" normalizeH="0" baseline="0" noProof="0">
                  <a:ln>
                    <a:noFill/>
                  </a:ln>
                  <a:solidFill>
                    <a:srgbClr val="000000"/>
                  </a:solidFill>
                  <a:effectLst/>
                  <a:uLnTx/>
                  <a:uFillTx/>
                  <a:latin typeface="Arial"/>
                  <a:ea typeface="+mn-ea"/>
                  <a:cs typeface="+mn-cs"/>
                  <a:sym typeface="Calibri"/>
                </a:rPr>
                <a:t> impact of AI, business processes &amp; automation using Insights dashboard</a:t>
              </a:r>
            </a:p>
          </p:txBody>
        </p:sp>
        <p:sp>
          <p:nvSpPr>
            <p:cNvPr id="73" name="Oval 72">
              <a:extLst>
                <a:ext uri="{FF2B5EF4-FFF2-40B4-BE49-F238E27FC236}">
                  <a16:creationId xmlns:a16="http://schemas.microsoft.com/office/drawing/2014/main" id="{4270B080-61F7-48F4-BA53-423811188EB4}"/>
                </a:ext>
              </a:extLst>
            </p:cNvPr>
            <p:cNvSpPr/>
            <p:nvPr/>
          </p:nvSpPr>
          <p:spPr>
            <a:xfrm>
              <a:off x="6066223" y="4965908"/>
              <a:ext cx="731520" cy="731520"/>
            </a:xfrm>
            <a:prstGeom prst="ellipse">
              <a:avLst/>
            </a:prstGeom>
            <a:solidFill>
              <a:schemeClr val="bg1"/>
            </a:solidFill>
            <a:ln w="25400">
              <a:solidFill>
                <a:schemeClr val="accent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4572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grpSp>
      <p:pic>
        <p:nvPicPr>
          <p:cNvPr id="74" name="Graphic 73">
            <a:extLst>
              <a:ext uri="{FF2B5EF4-FFF2-40B4-BE49-F238E27FC236}">
                <a16:creationId xmlns:a16="http://schemas.microsoft.com/office/drawing/2014/main" id="{3A3EAEA6-4929-4173-B35D-2713F01AF8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0346" y="1663549"/>
            <a:ext cx="319905" cy="319905"/>
          </a:xfrm>
          <a:prstGeom prst="rect">
            <a:avLst/>
          </a:prstGeom>
        </p:spPr>
      </p:pic>
      <p:pic>
        <p:nvPicPr>
          <p:cNvPr id="75" name="Graphic 74">
            <a:extLst>
              <a:ext uri="{FF2B5EF4-FFF2-40B4-BE49-F238E27FC236}">
                <a16:creationId xmlns:a16="http://schemas.microsoft.com/office/drawing/2014/main" id="{A9C903F8-8332-4B7C-882C-830039C7C49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170733" y="1685718"/>
            <a:ext cx="319027" cy="319027"/>
          </a:xfrm>
          <a:prstGeom prst="rect">
            <a:avLst/>
          </a:prstGeom>
        </p:spPr>
      </p:pic>
      <p:grpSp>
        <p:nvGrpSpPr>
          <p:cNvPr id="76" name="Group 75">
            <a:extLst>
              <a:ext uri="{FF2B5EF4-FFF2-40B4-BE49-F238E27FC236}">
                <a16:creationId xmlns:a16="http://schemas.microsoft.com/office/drawing/2014/main" id="{F7F98A78-02FD-41C4-89D4-08A5221BE917}"/>
              </a:ext>
            </a:extLst>
          </p:cNvPr>
          <p:cNvGrpSpPr/>
          <p:nvPr/>
        </p:nvGrpSpPr>
        <p:grpSpPr>
          <a:xfrm>
            <a:off x="5838962" y="1737092"/>
            <a:ext cx="3483307" cy="210114"/>
            <a:chOff x="5513303" y="5235794"/>
            <a:chExt cx="3302118" cy="181900"/>
          </a:xfrm>
          <a:effectLst>
            <a:outerShdw blurRad="50800" dist="25400" dir="5400000" algn="t" rotWithShape="0">
              <a:prstClr val="black">
                <a:alpha val="40000"/>
              </a:prstClr>
            </a:outerShdw>
          </a:effectLst>
        </p:grpSpPr>
        <p:grpSp>
          <p:nvGrpSpPr>
            <p:cNvPr id="77" name="Group 76">
              <a:extLst>
                <a:ext uri="{FF2B5EF4-FFF2-40B4-BE49-F238E27FC236}">
                  <a16:creationId xmlns:a16="http://schemas.microsoft.com/office/drawing/2014/main" id="{C3DC3BC2-4400-4252-AF37-411B0B06B321}"/>
                </a:ext>
              </a:extLst>
            </p:cNvPr>
            <p:cNvGrpSpPr/>
            <p:nvPr/>
          </p:nvGrpSpPr>
          <p:grpSpPr>
            <a:xfrm>
              <a:off x="5513303" y="5235794"/>
              <a:ext cx="179970" cy="181900"/>
              <a:chOff x="3529952" y="5235794"/>
              <a:chExt cx="179970" cy="181900"/>
            </a:xfrm>
          </p:grpSpPr>
          <p:sp>
            <p:nvSpPr>
              <p:cNvPr id="84" name="Chevron 60">
                <a:extLst>
                  <a:ext uri="{FF2B5EF4-FFF2-40B4-BE49-F238E27FC236}">
                    <a16:creationId xmlns:a16="http://schemas.microsoft.com/office/drawing/2014/main" id="{ECD324D8-F805-4F45-A6D2-274722E61BB6}"/>
                  </a:ext>
                </a:extLst>
              </p:cNvPr>
              <p:cNvSpPr/>
              <p:nvPr/>
            </p:nvSpPr>
            <p:spPr>
              <a:xfrm>
                <a:off x="3529952" y="5235794"/>
                <a:ext cx="179970" cy="181900"/>
              </a:xfrm>
              <a:prstGeom prst="ellipse">
                <a:avLst/>
              </a:prstGeom>
              <a:solidFill>
                <a:schemeClr val="bg1"/>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Arial"/>
                  <a:ea typeface="+mn-ea"/>
                  <a:cs typeface="+mn-cs"/>
                </a:endParaRPr>
              </a:p>
            </p:txBody>
          </p:sp>
          <p:sp>
            <p:nvSpPr>
              <p:cNvPr id="85" name="Chevron 53">
                <a:extLst>
                  <a:ext uri="{FF2B5EF4-FFF2-40B4-BE49-F238E27FC236}">
                    <a16:creationId xmlns:a16="http://schemas.microsoft.com/office/drawing/2014/main" id="{2A2F6118-2DDD-483C-ADD1-757EEE3FA355}"/>
                  </a:ext>
                </a:extLst>
              </p:cNvPr>
              <p:cNvSpPr/>
              <p:nvPr/>
            </p:nvSpPr>
            <p:spPr>
              <a:xfrm>
                <a:off x="3580503" y="5274158"/>
                <a:ext cx="71741" cy="101750"/>
              </a:xfrm>
              <a:prstGeom prst="chevron">
                <a:avLst>
                  <a:gd name="adj" fmla="val 62310"/>
                </a:avLst>
              </a:prstGeom>
              <a:solidFill>
                <a:schemeClr val="tx1"/>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grpSp>
          <p:nvGrpSpPr>
            <p:cNvPr id="78" name="Group 77">
              <a:extLst>
                <a:ext uri="{FF2B5EF4-FFF2-40B4-BE49-F238E27FC236}">
                  <a16:creationId xmlns:a16="http://schemas.microsoft.com/office/drawing/2014/main" id="{0D3B07E8-00BE-4E10-AF30-1E85A205540F}"/>
                </a:ext>
              </a:extLst>
            </p:cNvPr>
            <p:cNvGrpSpPr/>
            <p:nvPr/>
          </p:nvGrpSpPr>
          <p:grpSpPr>
            <a:xfrm>
              <a:off x="7074377" y="5235794"/>
              <a:ext cx="179970" cy="181900"/>
              <a:chOff x="5648388" y="5235794"/>
              <a:chExt cx="179970" cy="181900"/>
            </a:xfrm>
          </p:grpSpPr>
          <p:sp>
            <p:nvSpPr>
              <p:cNvPr id="82" name="Chevron 62">
                <a:extLst>
                  <a:ext uri="{FF2B5EF4-FFF2-40B4-BE49-F238E27FC236}">
                    <a16:creationId xmlns:a16="http://schemas.microsoft.com/office/drawing/2014/main" id="{F1C03488-C30C-4FDF-986E-B8AE256D9E68}"/>
                  </a:ext>
                </a:extLst>
              </p:cNvPr>
              <p:cNvSpPr/>
              <p:nvPr/>
            </p:nvSpPr>
            <p:spPr>
              <a:xfrm>
                <a:off x="5648388" y="5235794"/>
                <a:ext cx="179970" cy="181900"/>
              </a:xfrm>
              <a:prstGeom prst="ellipse">
                <a:avLst/>
              </a:prstGeom>
              <a:solidFill>
                <a:schemeClr val="bg1"/>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3" name="Chevron 56">
                <a:extLst>
                  <a:ext uri="{FF2B5EF4-FFF2-40B4-BE49-F238E27FC236}">
                    <a16:creationId xmlns:a16="http://schemas.microsoft.com/office/drawing/2014/main" id="{C388D5B8-A044-49DB-93A8-10764B675C98}"/>
                  </a:ext>
                </a:extLst>
              </p:cNvPr>
              <p:cNvSpPr/>
              <p:nvPr/>
            </p:nvSpPr>
            <p:spPr>
              <a:xfrm>
                <a:off x="5698208" y="5274158"/>
                <a:ext cx="71741" cy="101750"/>
              </a:xfrm>
              <a:prstGeom prst="chevron">
                <a:avLst>
                  <a:gd name="adj" fmla="val 62310"/>
                </a:avLst>
              </a:prstGeom>
              <a:solidFill>
                <a:schemeClr val="tx1"/>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grpSp>
          <p:nvGrpSpPr>
            <p:cNvPr id="79" name="Group 78">
              <a:extLst>
                <a:ext uri="{FF2B5EF4-FFF2-40B4-BE49-F238E27FC236}">
                  <a16:creationId xmlns:a16="http://schemas.microsoft.com/office/drawing/2014/main" id="{7F0D9B04-8B2E-43E8-BBF4-2A7DD85B3EAC}"/>
                </a:ext>
              </a:extLst>
            </p:cNvPr>
            <p:cNvGrpSpPr/>
            <p:nvPr/>
          </p:nvGrpSpPr>
          <p:grpSpPr>
            <a:xfrm>
              <a:off x="8635451" y="5235794"/>
              <a:ext cx="179970" cy="181900"/>
              <a:chOff x="7766824" y="5235794"/>
              <a:chExt cx="179970" cy="181900"/>
            </a:xfrm>
          </p:grpSpPr>
          <p:sp>
            <p:nvSpPr>
              <p:cNvPr id="80" name="Chevron 64">
                <a:extLst>
                  <a:ext uri="{FF2B5EF4-FFF2-40B4-BE49-F238E27FC236}">
                    <a16:creationId xmlns:a16="http://schemas.microsoft.com/office/drawing/2014/main" id="{D83A4B88-497B-4840-8242-F4973076A8CE}"/>
                  </a:ext>
                </a:extLst>
              </p:cNvPr>
              <p:cNvSpPr/>
              <p:nvPr/>
            </p:nvSpPr>
            <p:spPr>
              <a:xfrm>
                <a:off x="7766824" y="5235794"/>
                <a:ext cx="179970" cy="181900"/>
              </a:xfrm>
              <a:prstGeom prst="ellipse">
                <a:avLst/>
              </a:prstGeom>
              <a:solidFill>
                <a:schemeClr val="bg1"/>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1" name="Chevron 58">
                <a:extLst>
                  <a:ext uri="{FF2B5EF4-FFF2-40B4-BE49-F238E27FC236}">
                    <a16:creationId xmlns:a16="http://schemas.microsoft.com/office/drawing/2014/main" id="{B61F1B45-BD94-4318-B748-CAA52DB7FB27}"/>
                  </a:ext>
                </a:extLst>
              </p:cNvPr>
              <p:cNvSpPr/>
              <p:nvPr/>
            </p:nvSpPr>
            <p:spPr>
              <a:xfrm>
                <a:off x="7815913" y="5274158"/>
                <a:ext cx="71741" cy="101750"/>
              </a:xfrm>
              <a:prstGeom prst="chevron">
                <a:avLst>
                  <a:gd name="adj" fmla="val 62310"/>
                </a:avLst>
              </a:prstGeom>
              <a:solidFill>
                <a:schemeClr val="tx1"/>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grpSp>
      <p:pic>
        <p:nvPicPr>
          <p:cNvPr id="86" name="Graphic 85">
            <a:extLst>
              <a:ext uri="{FF2B5EF4-FFF2-40B4-BE49-F238E27FC236}">
                <a16:creationId xmlns:a16="http://schemas.microsoft.com/office/drawing/2014/main" id="{1B905A5E-C146-4AC8-858E-8E38D9D2712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726510" y="1695850"/>
            <a:ext cx="319027" cy="319027"/>
          </a:xfrm>
          <a:prstGeom prst="rect">
            <a:avLst/>
          </a:prstGeom>
        </p:spPr>
      </p:pic>
      <p:pic>
        <p:nvPicPr>
          <p:cNvPr id="87" name="Graphic 86">
            <a:extLst>
              <a:ext uri="{FF2B5EF4-FFF2-40B4-BE49-F238E27FC236}">
                <a16:creationId xmlns:a16="http://schemas.microsoft.com/office/drawing/2014/main" id="{A96D75CC-7888-4CC3-B751-4053E6885D96}"/>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294441" y="1641233"/>
            <a:ext cx="386885" cy="386885"/>
          </a:xfrm>
          <a:prstGeom prst="rect">
            <a:avLst/>
          </a:prstGeom>
        </p:spPr>
      </p:pic>
      <p:pic>
        <p:nvPicPr>
          <p:cNvPr id="88" name="Graphic 87">
            <a:extLst>
              <a:ext uri="{FF2B5EF4-FFF2-40B4-BE49-F238E27FC236}">
                <a16:creationId xmlns:a16="http://schemas.microsoft.com/office/drawing/2014/main" id="{40EB2442-4E24-41C5-8869-CB7E8767DC0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7032" y="4265895"/>
            <a:ext cx="302495" cy="302495"/>
          </a:xfrm>
          <a:prstGeom prst="rect">
            <a:avLst/>
          </a:prstGeom>
        </p:spPr>
      </p:pic>
      <p:pic>
        <p:nvPicPr>
          <p:cNvPr id="89" name="Graphic 88">
            <a:extLst>
              <a:ext uri="{FF2B5EF4-FFF2-40B4-BE49-F238E27FC236}">
                <a16:creationId xmlns:a16="http://schemas.microsoft.com/office/drawing/2014/main" id="{39449FFC-4333-4E00-845B-7AA253B3C76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16250" y="4307971"/>
            <a:ext cx="299226" cy="277853"/>
          </a:xfrm>
          <a:prstGeom prst="rect">
            <a:avLst/>
          </a:prstGeom>
        </p:spPr>
      </p:pic>
      <p:pic>
        <p:nvPicPr>
          <p:cNvPr id="90" name="Graphic 89">
            <a:extLst>
              <a:ext uri="{FF2B5EF4-FFF2-40B4-BE49-F238E27FC236}">
                <a16:creationId xmlns:a16="http://schemas.microsoft.com/office/drawing/2014/main" id="{DD9E4E30-BB8D-40A3-A148-5266CC66808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03742" y="4290665"/>
            <a:ext cx="277725" cy="277725"/>
          </a:xfrm>
          <a:prstGeom prst="rect">
            <a:avLst/>
          </a:prstGeom>
        </p:spPr>
      </p:pic>
    </p:spTree>
    <p:extLst>
      <p:ext uri="{BB962C8B-B14F-4D97-AF65-F5344CB8AC3E}">
        <p14:creationId xmlns:p14="http://schemas.microsoft.com/office/powerpoint/2010/main" val="3945842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DF46D17-78B0-4299-8D2F-32169914370B}"/>
              </a:ext>
            </a:extLst>
          </p:cNvPr>
          <p:cNvSpPr>
            <a:spLocks noGrp="1"/>
          </p:cNvSpPr>
          <p:nvPr>
            <p:ph type="ctrTitle"/>
          </p:nvPr>
        </p:nvSpPr>
        <p:spPr/>
        <p:txBody>
          <a:bodyPr/>
          <a:lstStyle/>
          <a:p>
            <a:r>
              <a:rPr lang="en-US"/>
              <a:t>Improve Agent </a:t>
            </a:r>
            <a:br>
              <a:rPr lang="en-US"/>
            </a:br>
            <a:r>
              <a:rPr lang="en-US"/>
              <a:t>Productivity</a:t>
            </a:r>
          </a:p>
        </p:txBody>
      </p:sp>
      <p:pic>
        <p:nvPicPr>
          <p:cNvPr id="3" name="Picture 2" descr="A picture containing text, clipart, vector graphics&#10;&#10;Description automatically generated">
            <a:extLst>
              <a:ext uri="{FF2B5EF4-FFF2-40B4-BE49-F238E27FC236}">
                <a16:creationId xmlns:a16="http://schemas.microsoft.com/office/drawing/2014/main" id="{394FBA1A-68C4-4826-9638-EBD401CBE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838" y="6227092"/>
            <a:ext cx="929484" cy="450899"/>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635EC875-1B7F-4567-B47F-F9AD73738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8707" y="6271238"/>
            <a:ext cx="1017709" cy="362609"/>
          </a:xfrm>
          <a:prstGeom prst="rect">
            <a:avLst/>
          </a:prstGeom>
        </p:spPr>
      </p:pic>
      <p:sp>
        <p:nvSpPr>
          <p:cNvPr id="2" name="Rectangle 1">
            <a:extLst>
              <a:ext uri="{FF2B5EF4-FFF2-40B4-BE49-F238E27FC236}">
                <a16:creationId xmlns:a16="http://schemas.microsoft.com/office/drawing/2014/main" id="{3D3CA798-9B12-467D-86AC-D955B2DD511C}"/>
              </a:ext>
            </a:extLst>
          </p:cNvPr>
          <p:cNvSpPr/>
          <p:nvPr/>
        </p:nvSpPr>
        <p:spPr>
          <a:xfrm>
            <a:off x="307910" y="5980922"/>
            <a:ext cx="2705878" cy="75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CA" sz="120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9783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23265C9-76AD-4005-9BBE-63ECD2EA4696}"/>
              </a:ext>
            </a:extLst>
          </p:cNvPr>
          <p:cNvSpPr txBox="1">
            <a:spLocks/>
          </p:cNvSpPr>
          <p:nvPr/>
        </p:nvSpPr>
        <p:spPr>
          <a:xfrm>
            <a:off x="413882" y="297558"/>
            <a:ext cx="10563051" cy="6900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Challenge: System Functionality Gaps Cause Agents to Transverse Multiple Systems While Trying to Focus on the Customer</a:t>
            </a:r>
            <a:endParaRPr lang="en-AR" sz="2400" b="1"/>
          </a:p>
        </p:txBody>
      </p:sp>
      <p:sp>
        <p:nvSpPr>
          <p:cNvPr id="3" name="Slide Number Placeholder 2">
            <a:extLst>
              <a:ext uri="{FF2B5EF4-FFF2-40B4-BE49-F238E27FC236}">
                <a16:creationId xmlns:a16="http://schemas.microsoft.com/office/drawing/2014/main" id="{E75AC101-EA75-44F8-845E-04A549E40471}"/>
              </a:ext>
            </a:extLst>
          </p:cNvPr>
          <p:cNvSpPr>
            <a:spLocks noGrp="1"/>
          </p:cNvSpPr>
          <p:nvPr>
            <p:ph type="sldNum" sz="quarter" idx="4"/>
          </p:nvPr>
        </p:nvSpPr>
        <p:spPr>
          <a:xfrm>
            <a:off x="0" y="6195317"/>
            <a:ext cx="438150" cy="365125"/>
          </a:xfrm>
        </p:spPr>
        <p:txBody>
          <a:bodyPr/>
          <a:lstStyle/>
          <a:p>
            <a:fld id="{123DE807-727B-4E7F-BD5E-47D56DC16D4C}" type="slidenum">
              <a:rPr lang="en-CA" smtClean="0"/>
              <a:pPr/>
              <a:t>16</a:t>
            </a:fld>
            <a:endParaRPr lang="en-CA"/>
          </a:p>
        </p:txBody>
      </p:sp>
      <p:pic>
        <p:nvPicPr>
          <p:cNvPr id="6" name="Picture 5">
            <a:extLst>
              <a:ext uri="{FF2B5EF4-FFF2-40B4-BE49-F238E27FC236}">
                <a16:creationId xmlns:a16="http://schemas.microsoft.com/office/drawing/2014/main" id="{DE172B37-D4A0-4B2C-B068-C4360E43424F}"/>
              </a:ext>
            </a:extLst>
          </p:cNvPr>
          <p:cNvPicPr>
            <a:picLocks noChangeAspect="1"/>
          </p:cNvPicPr>
          <p:nvPr/>
        </p:nvPicPr>
        <p:blipFill>
          <a:blip r:embed="rId2"/>
          <a:stretch>
            <a:fillRect/>
          </a:stretch>
        </p:blipFill>
        <p:spPr>
          <a:xfrm>
            <a:off x="3570758" y="1808409"/>
            <a:ext cx="2079105" cy="1005840"/>
          </a:xfrm>
          <a:prstGeom prst="rect">
            <a:avLst/>
          </a:prstGeom>
          <a:noFill/>
          <a:ln>
            <a:solidFill>
              <a:schemeClr val="bg1">
                <a:lumMod val="85000"/>
              </a:schemeClr>
            </a:solidFill>
          </a:ln>
        </p:spPr>
      </p:pic>
      <p:sp>
        <p:nvSpPr>
          <p:cNvPr id="7" name="Rectangle 6">
            <a:extLst>
              <a:ext uri="{FF2B5EF4-FFF2-40B4-BE49-F238E27FC236}">
                <a16:creationId xmlns:a16="http://schemas.microsoft.com/office/drawing/2014/main" id="{A78E645C-9F70-40CB-9C03-03164E30D353}"/>
              </a:ext>
            </a:extLst>
          </p:cNvPr>
          <p:cNvSpPr/>
          <p:nvPr/>
        </p:nvSpPr>
        <p:spPr bwMode="gray">
          <a:xfrm>
            <a:off x="504762" y="2163684"/>
            <a:ext cx="914400" cy="914400"/>
          </a:xfrm>
          <a:prstGeom prst="rect">
            <a:avLst/>
          </a:prstGeom>
          <a:solidFill>
            <a:schemeClr val="accent1"/>
          </a:solidFill>
          <a:ln w="12700">
            <a:noFill/>
            <a:miter lim="800000"/>
            <a:headEnd/>
            <a:tailEn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Picture 8" descr="A Basic Guide to Microsoft Outlook">
            <a:extLst>
              <a:ext uri="{FF2B5EF4-FFF2-40B4-BE49-F238E27FC236}">
                <a16:creationId xmlns:a16="http://schemas.microsoft.com/office/drawing/2014/main" id="{516CD10E-41E3-4CAC-8F6E-380BDB95613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8973" b="10824"/>
          <a:stretch/>
        </p:blipFill>
        <p:spPr bwMode="auto">
          <a:xfrm>
            <a:off x="1495648" y="4677568"/>
            <a:ext cx="1851160" cy="98797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9" name="Picture 2" descr="Green screen | Article about green screen by The Free Dictionary">
            <a:extLst>
              <a:ext uri="{FF2B5EF4-FFF2-40B4-BE49-F238E27FC236}">
                <a16:creationId xmlns:a16="http://schemas.microsoft.com/office/drawing/2014/main" id="{D91B40DE-237D-4793-998C-88DCFA2644C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70124" y="2521318"/>
            <a:ext cx="1696176" cy="91460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33FB977-D466-411E-B244-488548944F43}"/>
              </a:ext>
            </a:extLst>
          </p:cNvPr>
          <p:cNvSpPr txBox="1"/>
          <p:nvPr/>
        </p:nvSpPr>
        <p:spPr>
          <a:xfrm>
            <a:off x="522225" y="1754605"/>
            <a:ext cx="883975" cy="37152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a:ea typeface="+mn-ea"/>
                <a:cs typeface="Arial"/>
              </a:rPr>
              <a:t>Frontline employee</a:t>
            </a:r>
          </a:p>
        </p:txBody>
      </p:sp>
      <p:pic>
        <p:nvPicPr>
          <p:cNvPr id="11" name="Picture 10">
            <a:extLst>
              <a:ext uri="{FF2B5EF4-FFF2-40B4-BE49-F238E27FC236}">
                <a16:creationId xmlns:a16="http://schemas.microsoft.com/office/drawing/2014/main" id="{4909BB94-3FD8-48E6-B0AF-6530BE2D7AAF}"/>
              </a:ext>
            </a:extLst>
          </p:cNvPr>
          <p:cNvPicPr>
            <a:picLocks noChangeAspect="1"/>
          </p:cNvPicPr>
          <p:nvPr/>
        </p:nvPicPr>
        <p:blipFill>
          <a:blip r:embed="rId5"/>
          <a:stretch>
            <a:fillRect/>
          </a:stretch>
        </p:blipFill>
        <p:spPr>
          <a:xfrm>
            <a:off x="5197338" y="3121218"/>
            <a:ext cx="1667073" cy="1071690"/>
          </a:xfrm>
          <a:prstGeom prst="rect">
            <a:avLst/>
          </a:prstGeom>
          <a:noFill/>
          <a:ln>
            <a:solidFill>
              <a:schemeClr val="bg1">
                <a:lumMod val="85000"/>
              </a:schemeClr>
            </a:solidFill>
          </a:ln>
        </p:spPr>
      </p:pic>
      <p:sp>
        <p:nvSpPr>
          <p:cNvPr id="12" name="TextBox 11">
            <a:extLst>
              <a:ext uri="{FF2B5EF4-FFF2-40B4-BE49-F238E27FC236}">
                <a16:creationId xmlns:a16="http://schemas.microsoft.com/office/drawing/2014/main" id="{03BC53DA-CD84-4598-A059-BF65B0BB8A96}"/>
              </a:ext>
            </a:extLst>
          </p:cNvPr>
          <p:cNvSpPr txBox="1"/>
          <p:nvPr/>
        </p:nvSpPr>
        <p:spPr>
          <a:xfrm>
            <a:off x="3455858" y="4677568"/>
            <a:ext cx="1317335" cy="61668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Arial"/>
              </a:rPr>
              <a:t>Emails, live chats, social, fax, written mail, and other requests</a:t>
            </a:r>
          </a:p>
        </p:txBody>
      </p:sp>
      <p:sp>
        <p:nvSpPr>
          <p:cNvPr id="13" name="Freeform 84">
            <a:extLst>
              <a:ext uri="{FF2B5EF4-FFF2-40B4-BE49-F238E27FC236}">
                <a16:creationId xmlns:a16="http://schemas.microsoft.com/office/drawing/2014/main" id="{6734FE1B-8F3E-4D2D-84E3-5D2837FFF1AE}"/>
              </a:ext>
            </a:extLst>
          </p:cNvPr>
          <p:cNvSpPr>
            <a:spLocks noChangeAspect="1"/>
          </p:cNvSpPr>
          <p:nvPr/>
        </p:nvSpPr>
        <p:spPr>
          <a:xfrm>
            <a:off x="716112" y="2371156"/>
            <a:ext cx="468296" cy="524227"/>
          </a:xfrm>
          <a:custGeom>
            <a:avLst/>
            <a:gdLst>
              <a:gd name="connsiteX0" fmla="*/ 2251776 w 4485569"/>
              <a:gd name="connsiteY0" fmla="*/ 315913 h 5021337"/>
              <a:gd name="connsiteX1" fmla="*/ 3193165 w 4485569"/>
              <a:gd name="connsiteY1" fmla="*/ 1530348 h 5021337"/>
              <a:gd name="connsiteX2" fmla="*/ 3283653 w 4485569"/>
              <a:gd name="connsiteY2" fmla="*/ 1758753 h 5021337"/>
              <a:gd name="connsiteX3" fmla="*/ 3014570 w 4485569"/>
              <a:gd name="connsiteY3" fmla="*/ 2435223 h 5021337"/>
              <a:gd name="connsiteX4" fmla="*/ 2810839 w 4485569"/>
              <a:gd name="connsiteY4" fmla="*/ 2861719 h 5021337"/>
              <a:gd name="connsiteX5" fmla="*/ 2771000 w 4485569"/>
              <a:gd name="connsiteY5" fmla="*/ 2901988 h 5021337"/>
              <a:gd name="connsiteX6" fmla="*/ 2778414 w 4485569"/>
              <a:gd name="connsiteY6" fmla="*/ 2902053 h 5021337"/>
              <a:gd name="connsiteX7" fmla="*/ 4052888 w 4485569"/>
              <a:gd name="connsiteY7" fmla="*/ 3537732 h 5021337"/>
              <a:gd name="connsiteX8" fmla="*/ 4485569 w 4485569"/>
              <a:gd name="connsiteY8" fmla="*/ 4666456 h 5021337"/>
              <a:gd name="connsiteX9" fmla="*/ 2219441 w 4485569"/>
              <a:gd name="connsiteY9" fmla="*/ 5021337 h 5021337"/>
              <a:gd name="connsiteX10" fmla="*/ 450 w 4485569"/>
              <a:gd name="connsiteY10" fmla="*/ 4683061 h 5021337"/>
              <a:gd name="connsiteX11" fmla="*/ 389552 w 4485569"/>
              <a:gd name="connsiteY11" fmla="*/ 3572007 h 5021337"/>
              <a:gd name="connsiteX12" fmla="*/ 1068097 w 4485569"/>
              <a:gd name="connsiteY12" fmla="*/ 3212827 h 5021337"/>
              <a:gd name="connsiteX13" fmla="*/ 1088809 w 4485569"/>
              <a:gd name="connsiteY13" fmla="*/ 3203019 h 5021337"/>
              <a:gd name="connsiteX14" fmla="*/ 1153830 w 4485569"/>
              <a:gd name="connsiteY14" fmla="*/ 3281063 h 5021337"/>
              <a:gd name="connsiteX15" fmla="*/ 1647205 w 4485569"/>
              <a:gd name="connsiteY15" fmla="*/ 3614815 h 5021337"/>
              <a:gd name="connsiteX16" fmla="*/ 1871768 w 4485569"/>
              <a:gd name="connsiteY16" fmla="*/ 3698221 h 5021337"/>
              <a:gd name="connsiteX17" fmla="*/ 1885325 w 4485569"/>
              <a:gd name="connsiteY17" fmla="*/ 3723198 h 5021337"/>
              <a:gd name="connsiteX18" fmla="*/ 2194881 w 4485569"/>
              <a:gd name="connsiteY18" fmla="*/ 3887787 h 5021337"/>
              <a:gd name="connsiteX19" fmla="*/ 2500769 w 4485569"/>
              <a:gd name="connsiteY19" fmla="*/ 3887787 h 5021337"/>
              <a:gd name="connsiteX20" fmla="*/ 2874081 w 4485569"/>
              <a:gd name="connsiteY20" fmla="*/ 3514475 h 5021337"/>
              <a:gd name="connsiteX21" fmla="*/ 2874081 w 4485569"/>
              <a:gd name="connsiteY21" fmla="*/ 3384801 h 5021337"/>
              <a:gd name="connsiteX22" fmla="*/ 2500769 w 4485569"/>
              <a:gd name="connsiteY22" fmla="*/ 3011489 h 5021337"/>
              <a:gd name="connsiteX23" fmla="*/ 2194881 w 4485569"/>
              <a:gd name="connsiteY23" fmla="*/ 3011489 h 5021337"/>
              <a:gd name="connsiteX24" fmla="*/ 1885325 w 4485569"/>
              <a:gd name="connsiteY24" fmla="*/ 3176079 h 5021337"/>
              <a:gd name="connsiteX25" fmla="*/ 1873961 w 4485569"/>
              <a:gd name="connsiteY25" fmla="*/ 3197015 h 5021337"/>
              <a:gd name="connsiteX26" fmla="*/ 1830933 w 4485569"/>
              <a:gd name="connsiteY26" fmla="*/ 3180669 h 5021337"/>
              <a:gd name="connsiteX27" fmla="*/ 1625338 w 4485569"/>
              <a:gd name="connsiteY27" fmla="*/ 3068950 h 5021337"/>
              <a:gd name="connsiteX28" fmla="*/ 1530634 w 4485569"/>
              <a:gd name="connsiteY28" fmla="*/ 2984263 h 5021337"/>
              <a:gd name="connsiteX29" fmla="*/ 1612013 w 4485569"/>
              <a:gd name="connsiteY29" fmla="*/ 2940623 h 5021337"/>
              <a:gd name="connsiteX30" fmla="*/ 1692737 w 4485569"/>
              <a:gd name="connsiteY30" fmla="*/ 2893111 h 5021337"/>
              <a:gd name="connsiteX31" fmla="*/ 1674971 w 4485569"/>
              <a:gd name="connsiteY31" fmla="*/ 2872107 h 5021337"/>
              <a:gd name="connsiteX32" fmla="*/ 1458821 w 4485569"/>
              <a:gd name="connsiteY32" fmla="*/ 2438398 h 5021337"/>
              <a:gd name="connsiteX33" fmla="*/ 1192120 w 4485569"/>
              <a:gd name="connsiteY33" fmla="*/ 1792090 h 5021337"/>
              <a:gd name="connsiteX34" fmla="*/ 1288957 w 4485569"/>
              <a:gd name="connsiteY34" fmla="*/ 1523998 h 5021337"/>
              <a:gd name="connsiteX35" fmla="*/ 2251776 w 4485569"/>
              <a:gd name="connsiteY35" fmla="*/ 315913 h 5021337"/>
              <a:gd name="connsiteX36" fmla="*/ 2213193 w 4485569"/>
              <a:gd name="connsiteY36" fmla="*/ 0 h 5021337"/>
              <a:gd name="connsiteX37" fmla="*/ 3508077 w 4485569"/>
              <a:gd name="connsiteY37" fmla="*/ 915279 h 5021337"/>
              <a:gd name="connsiteX38" fmla="*/ 3540984 w 4485569"/>
              <a:gd name="connsiteY38" fmla="*/ 1057200 h 5021337"/>
              <a:gd name="connsiteX39" fmla="*/ 3567773 w 4485569"/>
              <a:gd name="connsiteY39" fmla="*/ 1059901 h 5021337"/>
              <a:gd name="connsiteX40" fmla="*/ 3580773 w 4485569"/>
              <a:gd name="connsiteY40" fmla="*/ 1057276 h 5021337"/>
              <a:gd name="connsiteX41" fmla="*/ 3605277 w 4485569"/>
              <a:gd name="connsiteY41" fmla="*/ 1057276 h 5021337"/>
              <a:gd name="connsiteX42" fmla="*/ 3792382 w 4485569"/>
              <a:gd name="connsiteY42" fmla="*/ 1244381 h 5021337"/>
              <a:gd name="connsiteX43" fmla="*/ 3792382 w 4485569"/>
              <a:gd name="connsiteY43" fmla="*/ 1940145 h 5021337"/>
              <a:gd name="connsiteX44" fmla="*/ 3605277 w 4485569"/>
              <a:gd name="connsiteY44" fmla="*/ 2127250 h 5021337"/>
              <a:gd name="connsiteX45" fmla="*/ 3580773 w 4485569"/>
              <a:gd name="connsiteY45" fmla="*/ 2127250 h 5021337"/>
              <a:gd name="connsiteX46" fmla="*/ 3397470 w 4485569"/>
              <a:gd name="connsiteY46" fmla="*/ 1977853 h 5021337"/>
              <a:gd name="connsiteX47" fmla="*/ 3395288 w 4485569"/>
              <a:gd name="connsiteY47" fmla="*/ 1956217 h 5021337"/>
              <a:gd name="connsiteX48" fmla="*/ 3390811 w 4485569"/>
              <a:gd name="connsiteY48" fmla="*/ 1956217 h 5021337"/>
              <a:gd name="connsiteX49" fmla="*/ 3390811 w 4485569"/>
              <a:gd name="connsiteY49" fmla="*/ 1235418 h 5021337"/>
              <a:gd name="connsiteX50" fmla="*/ 2326844 w 4485569"/>
              <a:gd name="connsiteY50" fmla="*/ 171451 h 5021337"/>
              <a:gd name="connsiteX51" fmla="*/ 2116390 w 4485569"/>
              <a:gd name="connsiteY51" fmla="*/ 171451 h 5021337"/>
              <a:gd name="connsiteX52" fmla="*/ 1052423 w 4485569"/>
              <a:gd name="connsiteY52" fmla="*/ 1235418 h 5021337"/>
              <a:gd name="connsiteX53" fmla="*/ 1071473 w 4485569"/>
              <a:gd name="connsiteY53" fmla="*/ 2331696 h 5021337"/>
              <a:gd name="connsiteX54" fmla="*/ 1863927 w 4485569"/>
              <a:gd name="connsiteY54" fmla="*/ 3361704 h 5021337"/>
              <a:gd name="connsiteX55" fmla="*/ 1970159 w 4485569"/>
              <a:gd name="connsiteY55" fmla="*/ 3377324 h 5021337"/>
              <a:gd name="connsiteX56" fmla="*/ 1970159 w 4485569"/>
              <a:gd name="connsiteY56" fmla="*/ 3376454 h 5021337"/>
              <a:gd name="connsiteX57" fmla="*/ 2163677 w 4485569"/>
              <a:gd name="connsiteY57" fmla="*/ 3182936 h 5021337"/>
              <a:gd name="connsiteX58" fmla="*/ 2525780 w 4485569"/>
              <a:gd name="connsiteY58" fmla="*/ 3182936 h 5021337"/>
              <a:gd name="connsiteX59" fmla="*/ 2719298 w 4485569"/>
              <a:gd name="connsiteY59" fmla="*/ 3376454 h 5021337"/>
              <a:gd name="connsiteX60" fmla="*/ 2719298 w 4485569"/>
              <a:gd name="connsiteY60" fmla="*/ 3521865 h 5021337"/>
              <a:gd name="connsiteX61" fmla="*/ 2525780 w 4485569"/>
              <a:gd name="connsiteY61" fmla="*/ 3715383 h 5021337"/>
              <a:gd name="connsiteX62" fmla="*/ 2163677 w 4485569"/>
              <a:gd name="connsiteY62" fmla="*/ 3715383 h 5021337"/>
              <a:gd name="connsiteX63" fmla="*/ 1974091 w 4485569"/>
              <a:gd name="connsiteY63" fmla="*/ 3560866 h 5021337"/>
              <a:gd name="connsiteX64" fmla="*/ 1971937 w 4485569"/>
              <a:gd name="connsiteY64" fmla="*/ 3539495 h 5021337"/>
              <a:gd name="connsiteX65" fmla="*/ 1892426 w 4485569"/>
              <a:gd name="connsiteY65" fmla="*/ 3525758 h 5021337"/>
              <a:gd name="connsiteX66" fmla="*/ 909584 w 4485569"/>
              <a:gd name="connsiteY66" fmla="*/ 2308329 h 5021337"/>
              <a:gd name="connsiteX67" fmla="*/ 888212 w 4485569"/>
              <a:gd name="connsiteY67" fmla="*/ 2129769 h 5021337"/>
              <a:gd name="connsiteX68" fmla="*/ 871987 w 4485569"/>
              <a:gd name="connsiteY68" fmla="*/ 2128133 h 5021337"/>
              <a:gd name="connsiteX69" fmla="*/ 657134 w 4485569"/>
              <a:gd name="connsiteY69" fmla="*/ 1864518 h 5021337"/>
              <a:gd name="connsiteX70" fmla="*/ 657134 w 4485569"/>
              <a:gd name="connsiteY70" fmla="*/ 1324450 h 5021337"/>
              <a:gd name="connsiteX71" fmla="*/ 871987 w 4485569"/>
              <a:gd name="connsiteY71" fmla="*/ 1060835 h 5021337"/>
              <a:gd name="connsiteX72" fmla="*/ 903748 w 4485569"/>
              <a:gd name="connsiteY72" fmla="*/ 1057633 h 5021337"/>
              <a:gd name="connsiteX73" fmla="*/ 935820 w 4485569"/>
              <a:gd name="connsiteY73" fmla="*/ 923337 h 5021337"/>
              <a:gd name="connsiteX74" fmla="*/ 2213193 w 4485569"/>
              <a:gd name="connsiteY74" fmla="*/ 0 h 50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85569" h="5021337">
                <a:moveTo>
                  <a:pt x="2251776" y="315913"/>
                </a:moveTo>
                <a:cubicBezTo>
                  <a:pt x="2999753" y="356262"/>
                  <a:pt x="3224783" y="742187"/>
                  <a:pt x="3193165" y="1530348"/>
                </a:cubicBezTo>
                <a:cubicBezTo>
                  <a:pt x="3171073" y="1704146"/>
                  <a:pt x="3263016" y="1499592"/>
                  <a:pt x="3283653" y="1758753"/>
                </a:cubicBezTo>
                <a:cubicBezTo>
                  <a:pt x="3298205" y="2115411"/>
                  <a:pt x="3157180" y="2277829"/>
                  <a:pt x="3014570" y="2435223"/>
                </a:cubicBezTo>
                <a:cubicBezTo>
                  <a:pt x="2989071" y="2598128"/>
                  <a:pt x="2911631" y="2743574"/>
                  <a:pt x="2810839" y="2861719"/>
                </a:cubicBezTo>
                <a:lnTo>
                  <a:pt x="2771000" y="2901988"/>
                </a:lnTo>
                <a:lnTo>
                  <a:pt x="2778414" y="2902053"/>
                </a:lnTo>
                <a:cubicBezTo>
                  <a:pt x="3424989" y="3253316"/>
                  <a:pt x="3892356" y="3390202"/>
                  <a:pt x="4052888" y="3537732"/>
                </a:cubicBezTo>
                <a:cubicBezTo>
                  <a:pt x="4237434" y="3732949"/>
                  <a:pt x="4434430" y="4004379"/>
                  <a:pt x="4485569" y="4666456"/>
                </a:cubicBezTo>
                <a:cubicBezTo>
                  <a:pt x="4396187" y="4906804"/>
                  <a:pt x="3115931" y="4992810"/>
                  <a:pt x="2219441" y="5021337"/>
                </a:cubicBezTo>
                <a:cubicBezTo>
                  <a:pt x="1505273" y="4995152"/>
                  <a:pt x="213011" y="4940227"/>
                  <a:pt x="450" y="4683061"/>
                </a:cubicBezTo>
                <a:cubicBezTo>
                  <a:pt x="-10667" y="4247921"/>
                  <a:pt x="185885" y="3829599"/>
                  <a:pt x="389552" y="3572007"/>
                </a:cubicBezTo>
                <a:cubicBezTo>
                  <a:pt x="461988" y="3491427"/>
                  <a:pt x="754575" y="3359537"/>
                  <a:pt x="1068097" y="3212827"/>
                </a:cubicBezTo>
                <a:lnTo>
                  <a:pt x="1088809" y="3203019"/>
                </a:lnTo>
                <a:lnTo>
                  <a:pt x="1153830" y="3281063"/>
                </a:lnTo>
                <a:cubicBezTo>
                  <a:pt x="1308400" y="3451967"/>
                  <a:pt x="1473435" y="3543511"/>
                  <a:pt x="1647205" y="3614815"/>
                </a:cubicBezTo>
                <a:lnTo>
                  <a:pt x="1871768" y="3698221"/>
                </a:lnTo>
                <a:lnTo>
                  <a:pt x="1885325" y="3723198"/>
                </a:lnTo>
                <a:cubicBezTo>
                  <a:pt x="1952412" y="3822499"/>
                  <a:pt x="2066022" y="3887787"/>
                  <a:pt x="2194881" y="3887787"/>
                </a:cubicBezTo>
                <a:lnTo>
                  <a:pt x="2500769" y="3887787"/>
                </a:lnTo>
                <a:cubicBezTo>
                  <a:pt x="2706944" y="3887787"/>
                  <a:pt x="2874081" y="3720650"/>
                  <a:pt x="2874081" y="3514475"/>
                </a:cubicBezTo>
                <a:lnTo>
                  <a:pt x="2874081" y="3384801"/>
                </a:lnTo>
                <a:cubicBezTo>
                  <a:pt x="2874081" y="3178626"/>
                  <a:pt x="2706944" y="3011489"/>
                  <a:pt x="2500769" y="3011489"/>
                </a:cubicBezTo>
                <a:lnTo>
                  <a:pt x="2194881" y="3011489"/>
                </a:lnTo>
                <a:cubicBezTo>
                  <a:pt x="2066022" y="3011489"/>
                  <a:pt x="1952412" y="3076777"/>
                  <a:pt x="1885325" y="3176079"/>
                </a:cubicBezTo>
                <a:lnTo>
                  <a:pt x="1873961" y="3197015"/>
                </a:lnTo>
                <a:lnTo>
                  <a:pt x="1830933" y="3180669"/>
                </a:lnTo>
                <a:cubicBezTo>
                  <a:pt x="1745588" y="3145502"/>
                  <a:pt x="1680514" y="3109745"/>
                  <a:pt x="1625338" y="3068950"/>
                </a:cubicBezTo>
                <a:lnTo>
                  <a:pt x="1530634" y="2984263"/>
                </a:lnTo>
                <a:lnTo>
                  <a:pt x="1612013" y="2940623"/>
                </a:lnTo>
                <a:lnTo>
                  <a:pt x="1692737" y="2893111"/>
                </a:lnTo>
                <a:lnTo>
                  <a:pt x="1674971" y="2872107"/>
                </a:lnTo>
                <a:cubicBezTo>
                  <a:pt x="1575750" y="2738655"/>
                  <a:pt x="1496822" y="2582055"/>
                  <a:pt x="1458821" y="2438398"/>
                </a:cubicBezTo>
                <a:cubicBezTo>
                  <a:pt x="1381298" y="2327569"/>
                  <a:pt x="1183918" y="2129962"/>
                  <a:pt x="1192120" y="1792090"/>
                </a:cubicBezTo>
                <a:cubicBezTo>
                  <a:pt x="1204291" y="1490465"/>
                  <a:pt x="1324146" y="1681657"/>
                  <a:pt x="1288957" y="1523998"/>
                </a:cubicBezTo>
                <a:cubicBezTo>
                  <a:pt x="1260911" y="731339"/>
                  <a:pt x="1497449" y="352194"/>
                  <a:pt x="2251776" y="315913"/>
                </a:cubicBezTo>
                <a:close/>
                <a:moveTo>
                  <a:pt x="2213193" y="0"/>
                </a:moveTo>
                <a:cubicBezTo>
                  <a:pt x="2946811" y="36016"/>
                  <a:pt x="3354405" y="370171"/>
                  <a:pt x="3508077" y="915279"/>
                </a:cubicBezTo>
                <a:lnTo>
                  <a:pt x="3540984" y="1057200"/>
                </a:lnTo>
                <a:lnTo>
                  <a:pt x="3567773" y="1059901"/>
                </a:lnTo>
                <a:lnTo>
                  <a:pt x="3580773" y="1057276"/>
                </a:lnTo>
                <a:lnTo>
                  <a:pt x="3605277" y="1057276"/>
                </a:lnTo>
                <a:cubicBezTo>
                  <a:pt x="3708612" y="1057276"/>
                  <a:pt x="3792382" y="1141046"/>
                  <a:pt x="3792382" y="1244381"/>
                </a:cubicBezTo>
                <a:lnTo>
                  <a:pt x="3792382" y="1940145"/>
                </a:lnTo>
                <a:cubicBezTo>
                  <a:pt x="3792382" y="2043480"/>
                  <a:pt x="3708612" y="2127250"/>
                  <a:pt x="3605277" y="2127250"/>
                </a:cubicBezTo>
                <a:lnTo>
                  <a:pt x="3580773" y="2127250"/>
                </a:lnTo>
                <a:cubicBezTo>
                  <a:pt x="3490355" y="2127250"/>
                  <a:pt x="3414916" y="2063114"/>
                  <a:pt x="3397470" y="1977853"/>
                </a:cubicBezTo>
                <a:lnTo>
                  <a:pt x="3395288" y="1956217"/>
                </a:lnTo>
                <a:lnTo>
                  <a:pt x="3390811" y="1956217"/>
                </a:lnTo>
                <a:lnTo>
                  <a:pt x="3390811" y="1235418"/>
                </a:lnTo>
                <a:cubicBezTo>
                  <a:pt x="3390811" y="647805"/>
                  <a:pt x="2914457" y="171451"/>
                  <a:pt x="2326844" y="171451"/>
                </a:cubicBezTo>
                <a:lnTo>
                  <a:pt x="2116390" y="171451"/>
                </a:lnTo>
                <a:cubicBezTo>
                  <a:pt x="1528777" y="171451"/>
                  <a:pt x="1052423" y="647805"/>
                  <a:pt x="1052423" y="1235418"/>
                </a:cubicBezTo>
                <a:cubicBezTo>
                  <a:pt x="1058773" y="1600844"/>
                  <a:pt x="1046073" y="1956745"/>
                  <a:pt x="1071473" y="2331696"/>
                </a:cubicBezTo>
                <a:cubicBezTo>
                  <a:pt x="1180861" y="2930925"/>
                  <a:pt x="1491195" y="3270364"/>
                  <a:pt x="1863927" y="3361704"/>
                </a:cubicBezTo>
                <a:lnTo>
                  <a:pt x="1970159" y="3377324"/>
                </a:lnTo>
                <a:lnTo>
                  <a:pt x="1970159" y="3376454"/>
                </a:lnTo>
                <a:cubicBezTo>
                  <a:pt x="1970159" y="3269577"/>
                  <a:pt x="2056800" y="3182936"/>
                  <a:pt x="2163677" y="3182936"/>
                </a:cubicBezTo>
                <a:lnTo>
                  <a:pt x="2525780" y="3182936"/>
                </a:lnTo>
                <a:cubicBezTo>
                  <a:pt x="2632657" y="3182936"/>
                  <a:pt x="2719298" y="3269577"/>
                  <a:pt x="2719298" y="3376454"/>
                </a:cubicBezTo>
                <a:lnTo>
                  <a:pt x="2719298" y="3521865"/>
                </a:lnTo>
                <a:cubicBezTo>
                  <a:pt x="2719298" y="3628742"/>
                  <a:pt x="2632657" y="3715383"/>
                  <a:pt x="2525780" y="3715383"/>
                </a:cubicBezTo>
                <a:lnTo>
                  <a:pt x="2163677" y="3715383"/>
                </a:lnTo>
                <a:cubicBezTo>
                  <a:pt x="2070160" y="3715383"/>
                  <a:pt x="1992136" y="3649049"/>
                  <a:pt x="1974091" y="3560866"/>
                </a:cubicBezTo>
                <a:lnTo>
                  <a:pt x="1971937" y="3539495"/>
                </a:lnTo>
                <a:lnTo>
                  <a:pt x="1892426" y="3525758"/>
                </a:lnTo>
                <a:cubicBezTo>
                  <a:pt x="1507566" y="3435303"/>
                  <a:pt x="1047136" y="3144361"/>
                  <a:pt x="909584" y="2308329"/>
                </a:cubicBezTo>
                <a:lnTo>
                  <a:pt x="888212" y="2129769"/>
                </a:lnTo>
                <a:lnTo>
                  <a:pt x="871987" y="2128133"/>
                </a:lnTo>
                <a:cubicBezTo>
                  <a:pt x="749370" y="2103042"/>
                  <a:pt x="657134" y="1994552"/>
                  <a:pt x="657134" y="1864518"/>
                </a:cubicBezTo>
                <a:lnTo>
                  <a:pt x="657134" y="1324450"/>
                </a:lnTo>
                <a:cubicBezTo>
                  <a:pt x="657134" y="1194416"/>
                  <a:pt x="749370" y="1085926"/>
                  <a:pt x="871987" y="1060835"/>
                </a:cubicBezTo>
                <a:lnTo>
                  <a:pt x="903748" y="1057633"/>
                </a:lnTo>
                <a:lnTo>
                  <a:pt x="935820" y="923337"/>
                </a:lnTo>
                <a:cubicBezTo>
                  <a:pt x="1091455" y="382859"/>
                  <a:pt x="1492684" y="49113"/>
                  <a:pt x="2213193" y="0"/>
                </a:cubicBezTo>
                <a:close/>
              </a:path>
            </a:pathLst>
          </a:custGeom>
          <a:solidFill>
            <a:schemeClr val="bg1"/>
          </a:solidFill>
          <a:ln w="6350" cap="flat" cmpd="sng" algn="ctr">
            <a:noFill/>
            <a:prstDash val="solid"/>
            <a:miter lim="800000"/>
          </a:ln>
          <a:effectLst/>
        </p:spPr>
        <p:txBody>
          <a:bodyPr rtlCol="0" anchor="ctr"/>
          <a:lstStyle/>
          <a:p>
            <a:pPr marL="0" marR="0" lvl="0" indent="0" algn="ctr" defTabSz="108038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D7735484-A1D4-48A1-84B4-AF92E7BECEDD}"/>
              </a:ext>
            </a:extLst>
          </p:cNvPr>
          <p:cNvSpPr/>
          <p:nvPr/>
        </p:nvSpPr>
        <p:spPr bwMode="gray">
          <a:xfrm>
            <a:off x="1243957" y="2249337"/>
            <a:ext cx="251690" cy="118067"/>
          </a:xfrm>
          <a:prstGeom prst="rect">
            <a:avLst/>
          </a:prstGeom>
          <a:noFill/>
          <a:ln w="28575">
            <a:noFill/>
            <a:miter lim="800000"/>
            <a:headEnd/>
            <a:tailEn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77075701-3E3C-4A65-A69D-8FB84A98A5EF}"/>
              </a:ext>
            </a:extLst>
          </p:cNvPr>
          <p:cNvSpPr/>
          <p:nvPr/>
        </p:nvSpPr>
        <p:spPr bwMode="gray">
          <a:xfrm>
            <a:off x="3852748" y="2180741"/>
            <a:ext cx="251690" cy="251690"/>
          </a:xfrm>
          <a:prstGeom prst="rect">
            <a:avLst/>
          </a:prstGeom>
          <a:noFill/>
          <a:ln w="28575">
            <a:noFill/>
            <a:miter lim="800000"/>
            <a:headEnd/>
            <a:tailEn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A8A8222C-1B08-4088-B101-AF13F08E7241}"/>
              </a:ext>
            </a:extLst>
          </p:cNvPr>
          <p:cNvSpPr/>
          <p:nvPr/>
        </p:nvSpPr>
        <p:spPr bwMode="gray">
          <a:xfrm>
            <a:off x="4321506" y="3124102"/>
            <a:ext cx="251690" cy="251690"/>
          </a:xfrm>
          <a:prstGeom prst="rect">
            <a:avLst/>
          </a:prstGeom>
          <a:noFill/>
          <a:ln w="28575">
            <a:noFill/>
            <a:miter lim="800000"/>
            <a:headEnd/>
            <a:tailEn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7" name="Elbow Connector 38">
            <a:extLst>
              <a:ext uri="{FF2B5EF4-FFF2-40B4-BE49-F238E27FC236}">
                <a16:creationId xmlns:a16="http://schemas.microsoft.com/office/drawing/2014/main" id="{049637E1-4CFD-42B4-8609-AB2ADB1E6FED}"/>
              </a:ext>
            </a:extLst>
          </p:cNvPr>
          <p:cNvCxnSpPr>
            <a:cxnSpLocks/>
            <a:stCxn id="18" idx="3"/>
            <a:endCxn id="9" idx="1"/>
          </p:cNvCxnSpPr>
          <p:nvPr/>
        </p:nvCxnSpPr>
        <p:spPr>
          <a:xfrm>
            <a:off x="1495648" y="2519620"/>
            <a:ext cx="2874477" cy="459001"/>
          </a:xfrm>
          <a:prstGeom prst="bentConnector3">
            <a:avLst>
              <a:gd name="adj1" fmla="val 64769"/>
            </a:avLst>
          </a:prstGeom>
          <a:ln w="127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E8F35172-B3D9-42BA-987A-616C2D1B0234}"/>
              </a:ext>
            </a:extLst>
          </p:cNvPr>
          <p:cNvSpPr/>
          <p:nvPr/>
        </p:nvSpPr>
        <p:spPr bwMode="gray">
          <a:xfrm>
            <a:off x="1243957" y="2460586"/>
            <a:ext cx="251690" cy="118067"/>
          </a:xfrm>
          <a:prstGeom prst="rect">
            <a:avLst/>
          </a:prstGeom>
          <a:noFill/>
          <a:ln w="28575">
            <a:noFill/>
            <a:miter lim="800000"/>
            <a:headEnd/>
            <a:tailEn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C9769EFA-A61B-49F7-B887-296A63EBD223}"/>
              </a:ext>
            </a:extLst>
          </p:cNvPr>
          <p:cNvSpPr/>
          <p:nvPr/>
        </p:nvSpPr>
        <p:spPr bwMode="gray">
          <a:xfrm>
            <a:off x="1243957" y="2671835"/>
            <a:ext cx="251690" cy="118067"/>
          </a:xfrm>
          <a:prstGeom prst="rect">
            <a:avLst/>
          </a:prstGeom>
          <a:noFill/>
          <a:ln w="28575">
            <a:noFill/>
            <a:miter lim="800000"/>
            <a:headEnd/>
            <a:tailEn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FAF0F8D3-B93D-456A-9FD1-516ED3D0A87F}"/>
              </a:ext>
            </a:extLst>
          </p:cNvPr>
          <p:cNvSpPr/>
          <p:nvPr/>
        </p:nvSpPr>
        <p:spPr bwMode="gray">
          <a:xfrm>
            <a:off x="5269679" y="3639575"/>
            <a:ext cx="251690" cy="251690"/>
          </a:xfrm>
          <a:prstGeom prst="rect">
            <a:avLst/>
          </a:prstGeom>
          <a:noFill/>
          <a:ln w="28575">
            <a:noFill/>
            <a:miter lim="800000"/>
            <a:headEnd/>
            <a:tailEn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1" name="Elbow Connector 47">
            <a:extLst>
              <a:ext uri="{FF2B5EF4-FFF2-40B4-BE49-F238E27FC236}">
                <a16:creationId xmlns:a16="http://schemas.microsoft.com/office/drawing/2014/main" id="{9B796B42-E6FA-4C7D-B651-FB00C4B3E2DA}"/>
              </a:ext>
            </a:extLst>
          </p:cNvPr>
          <p:cNvCxnSpPr>
            <a:cxnSpLocks/>
            <a:stCxn id="19" idx="3"/>
            <a:endCxn id="11" idx="1"/>
          </p:cNvCxnSpPr>
          <p:nvPr/>
        </p:nvCxnSpPr>
        <p:spPr>
          <a:xfrm>
            <a:off x="1495647" y="2730869"/>
            <a:ext cx="3701690" cy="926195"/>
          </a:xfrm>
          <a:prstGeom prst="bentConnector3">
            <a:avLst>
              <a:gd name="adj1" fmla="val 45001"/>
            </a:avLst>
          </a:prstGeom>
          <a:ln w="127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29BF2C15-8213-4F22-A8EA-1C0DF872E798}"/>
              </a:ext>
            </a:extLst>
          </p:cNvPr>
          <p:cNvPicPr>
            <a:picLocks noChangeAspect="1"/>
          </p:cNvPicPr>
          <p:nvPr/>
        </p:nvPicPr>
        <p:blipFill>
          <a:blip r:embed="rId6"/>
          <a:stretch>
            <a:fillRect/>
          </a:stretch>
        </p:blipFill>
        <p:spPr>
          <a:xfrm>
            <a:off x="6028652" y="3878205"/>
            <a:ext cx="1828270" cy="1110928"/>
          </a:xfrm>
          <a:prstGeom prst="rect">
            <a:avLst/>
          </a:prstGeom>
        </p:spPr>
      </p:pic>
      <p:cxnSp>
        <p:nvCxnSpPr>
          <p:cNvPr id="23" name="Straight Connector 22">
            <a:extLst>
              <a:ext uri="{FF2B5EF4-FFF2-40B4-BE49-F238E27FC236}">
                <a16:creationId xmlns:a16="http://schemas.microsoft.com/office/drawing/2014/main" id="{F4C39FC0-F8C6-4D87-BEAA-5494769FE3DB}"/>
              </a:ext>
            </a:extLst>
          </p:cNvPr>
          <p:cNvCxnSpPr>
            <a:cxnSpLocks/>
            <a:stCxn id="14" idx="3"/>
            <a:endCxn id="6" idx="1"/>
          </p:cNvCxnSpPr>
          <p:nvPr/>
        </p:nvCxnSpPr>
        <p:spPr>
          <a:xfrm>
            <a:off x="1495647" y="2308371"/>
            <a:ext cx="2075110" cy="2959"/>
          </a:xfrm>
          <a:prstGeom prst="line">
            <a:avLst/>
          </a:prstGeom>
          <a:ln w="127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D13FF42F-112C-4D97-A9A6-5FDF60B33B84}"/>
              </a:ext>
            </a:extLst>
          </p:cNvPr>
          <p:cNvSpPr/>
          <p:nvPr/>
        </p:nvSpPr>
        <p:spPr bwMode="gray">
          <a:xfrm>
            <a:off x="5711826" y="4329014"/>
            <a:ext cx="251690" cy="251690"/>
          </a:xfrm>
          <a:prstGeom prst="rect">
            <a:avLst/>
          </a:prstGeom>
          <a:noFill/>
          <a:ln w="28575">
            <a:noFill/>
            <a:miter lim="800000"/>
            <a:headEnd/>
            <a:tailEn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5" name="Elbow Connector 63">
            <a:extLst>
              <a:ext uri="{FF2B5EF4-FFF2-40B4-BE49-F238E27FC236}">
                <a16:creationId xmlns:a16="http://schemas.microsoft.com/office/drawing/2014/main" id="{9F483673-79F5-402D-8082-49E04E31090D}"/>
              </a:ext>
            </a:extLst>
          </p:cNvPr>
          <p:cNvCxnSpPr>
            <a:cxnSpLocks/>
            <a:stCxn id="26" idx="3"/>
            <a:endCxn id="22" idx="1"/>
          </p:cNvCxnSpPr>
          <p:nvPr/>
        </p:nvCxnSpPr>
        <p:spPr>
          <a:xfrm>
            <a:off x="1495648" y="2942117"/>
            <a:ext cx="4533005" cy="1491553"/>
          </a:xfrm>
          <a:prstGeom prst="bentConnector3">
            <a:avLst>
              <a:gd name="adj1" fmla="val 31749"/>
            </a:avLst>
          </a:prstGeom>
          <a:ln w="127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3D7B7C41-6B8B-447E-BD70-34DB0CAA16FC}"/>
              </a:ext>
            </a:extLst>
          </p:cNvPr>
          <p:cNvSpPr/>
          <p:nvPr/>
        </p:nvSpPr>
        <p:spPr bwMode="gray">
          <a:xfrm>
            <a:off x="1243957" y="2883083"/>
            <a:ext cx="251690" cy="118067"/>
          </a:xfrm>
          <a:prstGeom prst="rect">
            <a:avLst/>
          </a:prstGeom>
          <a:noFill/>
          <a:ln w="28575">
            <a:noFill/>
            <a:miter lim="800000"/>
            <a:headEnd/>
            <a:tailEn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BE2B3D4B-7E2F-42E4-BBC5-1EB2694E9B3C}"/>
              </a:ext>
            </a:extLst>
          </p:cNvPr>
          <p:cNvSpPr/>
          <p:nvPr/>
        </p:nvSpPr>
        <p:spPr bwMode="gray">
          <a:xfrm>
            <a:off x="577214" y="2997572"/>
            <a:ext cx="251690" cy="118067"/>
          </a:xfrm>
          <a:prstGeom prst="rect">
            <a:avLst/>
          </a:prstGeom>
          <a:noFill/>
          <a:ln w="28575">
            <a:noFill/>
            <a:miter lim="800000"/>
            <a:headEnd/>
            <a:tailEn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D70D4665-110C-4CF4-823C-BE93CA3B4272}"/>
              </a:ext>
            </a:extLst>
          </p:cNvPr>
          <p:cNvSpPr/>
          <p:nvPr/>
        </p:nvSpPr>
        <p:spPr bwMode="gray">
          <a:xfrm>
            <a:off x="896789" y="5059693"/>
            <a:ext cx="251690" cy="118067"/>
          </a:xfrm>
          <a:prstGeom prst="rect">
            <a:avLst/>
          </a:prstGeom>
          <a:noFill/>
          <a:ln w="28575">
            <a:noFill/>
            <a:miter lim="800000"/>
            <a:headEnd/>
            <a:tailEn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9" name="Elbow Connector 82">
            <a:extLst>
              <a:ext uri="{FF2B5EF4-FFF2-40B4-BE49-F238E27FC236}">
                <a16:creationId xmlns:a16="http://schemas.microsoft.com/office/drawing/2014/main" id="{184149C1-7764-49C2-A07B-1712D805C3B7}"/>
              </a:ext>
            </a:extLst>
          </p:cNvPr>
          <p:cNvCxnSpPr>
            <a:cxnSpLocks/>
            <a:endCxn id="8" idx="1"/>
          </p:cNvCxnSpPr>
          <p:nvPr/>
        </p:nvCxnSpPr>
        <p:spPr>
          <a:xfrm rot="16200000" flipH="1">
            <a:off x="196745" y="3872651"/>
            <a:ext cx="2040115" cy="557694"/>
          </a:xfrm>
          <a:prstGeom prst="bentConnector2">
            <a:avLst/>
          </a:prstGeom>
          <a:ln w="127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B0ABFDBF-1224-49D3-80F6-7FEB3C5BB92A}"/>
              </a:ext>
            </a:extLst>
          </p:cNvPr>
          <p:cNvSpPr txBox="1"/>
          <p:nvPr/>
        </p:nvSpPr>
        <p:spPr>
          <a:xfrm>
            <a:off x="5682380" y="1808410"/>
            <a:ext cx="487954" cy="276999"/>
          </a:xfrm>
          <a:prstGeom prst="rect">
            <a:avLst/>
          </a:prstGeom>
          <a:noFill/>
          <a:ln w="28575">
            <a:noFill/>
            <a:miter lim="800000"/>
            <a:headEnd/>
            <a:tailEnd/>
          </a:ln>
          <a:effectLst/>
        </p:spPr>
        <p:txBody>
          <a:bodyPr wrap="none" l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CRM</a:t>
            </a:r>
          </a:p>
        </p:txBody>
      </p:sp>
      <p:sp>
        <p:nvSpPr>
          <p:cNvPr id="31" name="TextBox 30">
            <a:extLst>
              <a:ext uri="{FF2B5EF4-FFF2-40B4-BE49-F238E27FC236}">
                <a16:creationId xmlns:a16="http://schemas.microsoft.com/office/drawing/2014/main" id="{2F58C17E-D0ED-481D-B803-708E54BD92E2}"/>
              </a:ext>
            </a:extLst>
          </p:cNvPr>
          <p:cNvSpPr txBox="1"/>
          <p:nvPr/>
        </p:nvSpPr>
        <p:spPr>
          <a:xfrm>
            <a:off x="6116769" y="2521318"/>
            <a:ext cx="1066639" cy="276999"/>
          </a:xfrm>
          <a:prstGeom prst="rect">
            <a:avLst/>
          </a:prstGeom>
          <a:noFill/>
          <a:ln w="28575">
            <a:noFill/>
            <a:miter lim="800000"/>
            <a:headEnd/>
            <a:tailEnd/>
          </a:ln>
          <a:effectLst/>
        </p:spPr>
        <p:txBody>
          <a:bodyPr wrap="none" l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Core Banking</a:t>
            </a:r>
          </a:p>
        </p:txBody>
      </p:sp>
      <p:sp>
        <p:nvSpPr>
          <p:cNvPr id="32" name="TextBox 31">
            <a:extLst>
              <a:ext uri="{FF2B5EF4-FFF2-40B4-BE49-F238E27FC236}">
                <a16:creationId xmlns:a16="http://schemas.microsoft.com/office/drawing/2014/main" id="{6938CFE5-37BD-4B45-93A1-1686BBA28ADA}"/>
              </a:ext>
            </a:extLst>
          </p:cNvPr>
          <p:cNvSpPr txBox="1"/>
          <p:nvPr/>
        </p:nvSpPr>
        <p:spPr>
          <a:xfrm>
            <a:off x="6957846" y="3121219"/>
            <a:ext cx="1326325" cy="276999"/>
          </a:xfrm>
          <a:prstGeom prst="rect">
            <a:avLst/>
          </a:prstGeom>
          <a:noFill/>
          <a:ln w="28575">
            <a:noFill/>
            <a:miter lim="800000"/>
            <a:headEnd/>
            <a:tailEnd/>
          </a:ln>
          <a:effectLst/>
        </p:spPr>
        <p:txBody>
          <a:bodyPr wrap="none" l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Fraud &amp; Security</a:t>
            </a:r>
          </a:p>
        </p:txBody>
      </p:sp>
      <p:sp>
        <p:nvSpPr>
          <p:cNvPr id="33" name="TextBox 32">
            <a:extLst>
              <a:ext uri="{FF2B5EF4-FFF2-40B4-BE49-F238E27FC236}">
                <a16:creationId xmlns:a16="http://schemas.microsoft.com/office/drawing/2014/main" id="{A65C9063-1F60-4184-A5FC-CE3BCDEF2418}"/>
              </a:ext>
            </a:extLst>
          </p:cNvPr>
          <p:cNvSpPr txBox="1"/>
          <p:nvPr/>
        </p:nvSpPr>
        <p:spPr>
          <a:xfrm>
            <a:off x="7891428" y="3878206"/>
            <a:ext cx="744435" cy="461665"/>
          </a:xfrm>
          <a:prstGeom prst="rect">
            <a:avLst/>
          </a:prstGeom>
          <a:noFill/>
          <a:ln w="28575">
            <a:noFill/>
            <a:miter lim="800000"/>
            <a:headEnd/>
            <a:tailEnd/>
          </a:ln>
          <a:effectLst/>
        </p:spPr>
        <p:txBody>
          <a:bodyPr wrap="none" l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External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Systems</a:t>
            </a:r>
          </a:p>
        </p:txBody>
      </p:sp>
      <p:graphicFrame>
        <p:nvGraphicFramePr>
          <p:cNvPr id="34" name="Content Placeholder 13">
            <a:extLst>
              <a:ext uri="{FF2B5EF4-FFF2-40B4-BE49-F238E27FC236}">
                <a16:creationId xmlns:a16="http://schemas.microsoft.com/office/drawing/2014/main" id="{808BA2AC-7DF9-4035-BF03-9FD70B223CF5}"/>
              </a:ext>
            </a:extLst>
          </p:cNvPr>
          <p:cNvGraphicFramePr>
            <a:graphicFrameLocks/>
          </p:cNvGraphicFramePr>
          <p:nvPr>
            <p:extLst>
              <p:ext uri="{D42A27DB-BD31-4B8C-83A1-F6EECF244321}">
                <p14:modId xmlns:p14="http://schemas.microsoft.com/office/powerpoint/2010/main" val="2738811273"/>
              </p:ext>
            </p:extLst>
          </p:nvPr>
        </p:nvGraphicFramePr>
        <p:xfrm>
          <a:off x="9345697" y="1245492"/>
          <a:ext cx="2465305" cy="4667250"/>
        </p:xfrm>
        <a:graphic>
          <a:graphicData uri="http://schemas.openxmlformats.org/drawingml/2006/table">
            <a:tbl>
              <a:tblPr firstRow="1" bandRow="1">
                <a:tableStyleId>{912C8C85-51F0-491E-9774-3900AFEF0FD7}</a:tableStyleId>
              </a:tblPr>
              <a:tblGrid>
                <a:gridCol w="2465305">
                  <a:extLst>
                    <a:ext uri="{9D8B030D-6E8A-4147-A177-3AD203B41FA5}">
                      <a16:colId xmlns:a16="http://schemas.microsoft.com/office/drawing/2014/main" val="3339575091"/>
                    </a:ext>
                  </a:extLst>
                </a:gridCol>
              </a:tblGrid>
              <a:tr h="93345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chemeClr val="bg1"/>
                          </a:solidFill>
                          <a:effectLst/>
                          <a:uLnTx/>
                          <a:uFillTx/>
                        </a:rPr>
                        <a:t>Key Challenges</a:t>
                      </a:r>
                    </a:p>
                  </a:txBody>
                  <a:tcPr marL="106757" marR="106757" anchor="ctr">
                    <a:lnL>
                      <a:noFill/>
                    </a:lnL>
                    <a:lnR w="9525" cap="flat" cmpd="sng" algn="ctr">
                      <a:noFill/>
                      <a:prstDash val="solid"/>
                    </a:lnR>
                    <a:lnT w="1905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10907341"/>
                  </a:ext>
                </a:extLst>
              </a:tr>
              <a:tr h="93345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effectLst/>
                          <a:uLnTx/>
                          <a:uFillTx/>
                        </a:rPr>
                        <a:t>Too many apps, screens, keystrokes, and commands to learn </a:t>
                      </a:r>
                    </a:p>
                  </a:txBody>
                  <a:tcPr marL="106757" marR="106757" anchor="ctr">
                    <a:lnL>
                      <a:noFill/>
                    </a:lnL>
                    <a:lnR w="9525" cap="flat" cmpd="sng" algn="ctr">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5103068"/>
                  </a:ext>
                </a:extLst>
              </a:tr>
              <a:tr h="93345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effectLst/>
                          <a:uLnTx/>
                          <a:uFillTx/>
                        </a:rPr>
                        <a:t>Redundant data, copy and paste, and similar issues lead to errors (virtual swivel chair)</a:t>
                      </a:r>
                    </a:p>
                  </a:txBody>
                  <a:tcPr marL="106757" marR="106757" anchor="ctr">
                    <a:lnL>
                      <a:noFill/>
                    </a:lnL>
                    <a:lnR w="9525" cap="flat" cmpd="sng" algn="ctr">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5594835"/>
                  </a:ext>
                </a:extLst>
              </a:tr>
              <a:tr h="93345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effectLst/>
                          <a:uLnTx/>
                          <a:uFillTx/>
                        </a:rPr>
                        <a:t>Pressure to reduce wait times and resolve requests on the first call (FCR)</a:t>
                      </a:r>
                    </a:p>
                  </a:txBody>
                  <a:tcPr marL="106757" marR="106757" anchor="ctr">
                    <a:lnL>
                      <a:noFill/>
                    </a:lnL>
                    <a:lnR w="9525" cap="flat" cmpd="sng" algn="ctr">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5537706"/>
                  </a:ext>
                </a:extLst>
              </a:tr>
              <a:tr h="93345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effectLst/>
                          <a:uLnTx/>
                          <a:uFillTx/>
                        </a:rPr>
                        <a:t>Focus on soft skills to improve NPS, perform cross and upsell, and win back cancellations </a:t>
                      </a:r>
                    </a:p>
                  </a:txBody>
                  <a:tcPr marL="106757" marR="106757" anchor="ctr">
                    <a:lnL>
                      <a:noFill/>
                    </a:lnL>
                    <a:lnR w="9525" cap="flat" cmpd="sng" algn="ctr">
                      <a:noFill/>
                      <a:prstDash val="solid"/>
                    </a:lnR>
                    <a:lnT w="12700" cap="flat" cmpd="sng" algn="ctr">
                      <a:solidFill>
                        <a:schemeClr val="bg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2082361"/>
                  </a:ext>
                </a:extLst>
              </a:tr>
            </a:tbl>
          </a:graphicData>
        </a:graphic>
      </p:graphicFrame>
    </p:spTree>
    <p:extLst>
      <p:ext uri="{BB962C8B-B14F-4D97-AF65-F5344CB8AC3E}">
        <p14:creationId xmlns:p14="http://schemas.microsoft.com/office/powerpoint/2010/main" val="1695445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662DC0-F77B-41D7-9923-03D195E74891}"/>
              </a:ext>
            </a:extLst>
          </p:cNvPr>
          <p:cNvSpPr>
            <a:spLocks noGrp="1"/>
          </p:cNvSpPr>
          <p:nvPr>
            <p:ph type="sldNum" sz="quarter" idx="4"/>
          </p:nvPr>
        </p:nvSpPr>
        <p:spPr/>
        <p:txBody>
          <a:bodyPr/>
          <a:lstStyle/>
          <a:p>
            <a:fld id="{123DE807-727B-4E7F-BD5E-47D56DC16D4C}" type="slidenum">
              <a:rPr lang="en-CA" smtClean="0"/>
              <a:pPr/>
              <a:t>17</a:t>
            </a:fld>
            <a:endParaRPr lang="en-CA"/>
          </a:p>
        </p:txBody>
      </p:sp>
      <p:pic>
        <p:nvPicPr>
          <p:cNvPr id="4" name="Picture 3">
            <a:extLst>
              <a:ext uri="{FF2B5EF4-FFF2-40B4-BE49-F238E27FC236}">
                <a16:creationId xmlns:a16="http://schemas.microsoft.com/office/drawing/2014/main" id="{FBBE95FD-5022-4570-886D-C842A7D2D490}"/>
              </a:ext>
            </a:extLst>
          </p:cNvPr>
          <p:cNvPicPr>
            <a:picLocks noChangeAspect="1"/>
          </p:cNvPicPr>
          <p:nvPr/>
        </p:nvPicPr>
        <p:blipFill rotWithShape="1">
          <a:blip r:embed="rId2"/>
          <a:srcRect l="1519" r="9013"/>
          <a:stretch/>
        </p:blipFill>
        <p:spPr>
          <a:xfrm>
            <a:off x="2203212" y="2474616"/>
            <a:ext cx="3693457" cy="1828800"/>
          </a:xfrm>
          <a:prstGeom prst="rect">
            <a:avLst/>
          </a:prstGeom>
        </p:spPr>
      </p:pic>
      <p:pic>
        <p:nvPicPr>
          <p:cNvPr id="6" name="Picture 5">
            <a:extLst>
              <a:ext uri="{FF2B5EF4-FFF2-40B4-BE49-F238E27FC236}">
                <a16:creationId xmlns:a16="http://schemas.microsoft.com/office/drawing/2014/main" id="{F4446343-92D8-49EA-9BE2-1F8F0B15028F}"/>
              </a:ext>
            </a:extLst>
          </p:cNvPr>
          <p:cNvPicPr>
            <a:picLocks noChangeAspect="1"/>
          </p:cNvPicPr>
          <p:nvPr/>
        </p:nvPicPr>
        <p:blipFill>
          <a:blip r:embed="rId3"/>
          <a:stretch>
            <a:fillRect/>
          </a:stretch>
        </p:blipFill>
        <p:spPr>
          <a:xfrm>
            <a:off x="6523046" y="2004481"/>
            <a:ext cx="1890095" cy="914400"/>
          </a:xfrm>
          <a:prstGeom prst="rect">
            <a:avLst/>
          </a:prstGeom>
          <a:ln>
            <a:solidFill>
              <a:schemeClr val="bg1">
                <a:lumMod val="85000"/>
              </a:schemeClr>
            </a:solidFill>
          </a:ln>
        </p:spPr>
      </p:pic>
      <p:sp>
        <p:nvSpPr>
          <p:cNvPr id="7" name="Rectangle 6">
            <a:extLst>
              <a:ext uri="{FF2B5EF4-FFF2-40B4-BE49-F238E27FC236}">
                <a16:creationId xmlns:a16="http://schemas.microsoft.com/office/drawing/2014/main" id="{4CB8AE38-D901-4CAD-A6BE-1C0B4D3CDEA8}"/>
              </a:ext>
            </a:extLst>
          </p:cNvPr>
          <p:cNvSpPr/>
          <p:nvPr/>
        </p:nvSpPr>
        <p:spPr bwMode="gray">
          <a:xfrm>
            <a:off x="10574404" y="2392568"/>
            <a:ext cx="251690" cy="118067"/>
          </a:xfrm>
          <a:prstGeom prst="rect">
            <a:avLst/>
          </a:prstGeom>
          <a:noFill/>
          <a:ln w="28575">
            <a:noFill/>
            <a:miter lim="800000"/>
            <a:headEnd/>
            <a:tailEn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Picture 2" descr="Green screen | Article about green screen by The Free Dictionary">
            <a:extLst>
              <a:ext uri="{FF2B5EF4-FFF2-40B4-BE49-F238E27FC236}">
                <a16:creationId xmlns:a16="http://schemas.microsoft.com/office/drawing/2014/main" id="{118E5777-CEA2-4889-A8E3-6033DABD9A9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99636" y="2604065"/>
            <a:ext cx="1696176" cy="91460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E17C8C0-DD9A-4D70-AF87-357D756A1E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4721" y="3302724"/>
            <a:ext cx="1667073" cy="1071690"/>
          </a:xfrm>
          <a:prstGeom prst="rect">
            <a:avLst/>
          </a:prstGeom>
          <a:ln>
            <a:solidFill>
              <a:schemeClr val="bg1">
                <a:lumMod val="85000"/>
              </a:schemeClr>
            </a:solidFill>
          </a:ln>
        </p:spPr>
      </p:pic>
      <p:sp>
        <p:nvSpPr>
          <p:cNvPr id="10" name="Rectangle 9">
            <a:extLst>
              <a:ext uri="{FF2B5EF4-FFF2-40B4-BE49-F238E27FC236}">
                <a16:creationId xmlns:a16="http://schemas.microsoft.com/office/drawing/2014/main" id="{6F509A19-E2FA-40D6-9BD7-446D870A7FD9}"/>
              </a:ext>
            </a:extLst>
          </p:cNvPr>
          <p:cNvSpPr/>
          <p:nvPr/>
        </p:nvSpPr>
        <p:spPr bwMode="gray">
          <a:xfrm>
            <a:off x="4346275" y="2227213"/>
            <a:ext cx="251690" cy="251690"/>
          </a:xfrm>
          <a:prstGeom prst="rect">
            <a:avLst/>
          </a:prstGeom>
          <a:no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BDC718E0-5923-4AAD-9CD7-226BED079AC1}"/>
              </a:ext>
            </a:extLst>
          </p:cNvPr>
          <p:cNvPicPr>
            <a:picLocks noChangeAspect="1"/>
          </p:cNvPicPr>
          <p:nvPr/>
        </p:nvPicPr>
        <p:blipFill>
          <a:blip r:embed="rId6"/>
          <a:stretch>
            <a:fillRect/>
          </a:stretch>
        </p:blipFill>
        <p:spPr>
          <a:xfrm>
            <a:off x="6935319" y="3869078"/>
            <a:ext cx="1828270" cy="1110928"/>
          </a:xfrm>
          <a:prstGeom prst="rect">
            <a:avLst/>
          </a:prstGeom>
        </p:spPr>
      </p:pic>
      <p:pic>
        <p:nvPicPr>
          <p:cNvPr id="12" name="Picture 8" descr="A Basic Guide to Microsoft Outlook">
            <a:extLst>
              <a:ext uri="{FF2B5EF4-FFF2-40B4-BE49-F238E27FC236}">
                <a16:creationId xmlns:a16="http://schemas.microsoft.com/office/drawing/2014/main" id="{A79C16E8-5F25-4C5D-A074-29500A5DE2F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53658" y="4628059"/>
            <a:ext cx="1503309" cy="1000383"/>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D060E7D-91FB-488E-9831-2BAD66692E6C}"/>
              </a:ext>
            </a:extLst>
          </p:cNvPr>
          <p:cNvSpPr/>
          <p:nvPr/>
        </p:nvSpPr>
        <p:spPr bwMode="gray">
          <a:xfrm>
            <a:off x="5530613" y="2602892"/>
            <a:ext cx="251690" cy="118067"/>
          </a:xfrm>
          <a:prstGeom prst="rect">
            <a:avLst/>
          </a:prstGeom>
          <a:no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ABCF9061-533B-4067-B26D-23311710FC7F}"/>
              </a:ext>
            </a:extLst>
          </p:cNvPr>
          <p:cNvSpPr/>
          <p:nvPr/>
        </p:nvSpPr>
        <p:spPr bwMode="gray">
          <a:xfrm>
            <a:off x="5530613" y="3250559"/>
            <a:ext cx="251690" cy="118067"/>
          </a:xfrm>
          <a:prstGeom prst="rect">
            <a:avLst/>
          </a:prstGeom>
          <a:no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4E285833-0F09-4BEB-BE93-0DBA9C62E68F}"/>
              </a:ext>
            </a:extLst>
          </p:cNvPr>
          <p:cNvSpPr/>
          <p:nvPr/>
        </p:nvSpPr>
        <p:spPr bwMode="gray">
          <a:xfrm>
            <a:off x="5530613" y="3645991"/>
            <a:ext cx="251690" cy="118067"/>
          </a:xfrm>
          <a:prstGeom prst="rect">
            <a:avLst/>
          </a:prstGeom>
          <a:no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93731811-308D-4D6F-91A8-5D90F7B051D5}"/>
              </a:ext>
            </a:extLst>
          </p:cNvPr>
          <p:cNvSpPr/>
          <p:nvPr/>
        </p:nvSpPr>
        <p:spPr bwMode="gray">
          <a:xfrm>
            <a:off x="5530613" y="3962583"/>
            <a:ext cx="251690" cy="118067"/>
          </a:xfrm>
          <a:prstGeom prst="rect">
            <a:avLst/>
          </a:prstGeom>
          <a:no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2A7DFF47-2DE5-4759-B7D5-169DBF0FC18F}"/>
              </a:ext>
            </a:extLst>
          </p:cNvPr>
          <p:cNvSpPr/>
          <p:nvPr/>
        </p:nvSpPr>
        <p:spPr bwMode="gray">
          <a:xfrm>
            <a:off x="5606816" y="4274677"/>
            <a:ext cx="251690" cy="118067"/>
          </a:xfrm>
          <a:prstGeom prst="rect">
            <a:avLst/>
          </a:prstGeom>
          <a:no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A8F01B01-D847-4C16-80C4-8B65EB9B4999}"/>
              </a:ext>
            </a:extLst>
          </p:cNvPr>
          <p:cNvSpPr/>
          <p:nvPr/>
        </p:nvSpPr>
        <p:spPr bwMode="gray">
          <a:xfrm>
            <a:off x="6508938" y="2431997"/>
            <a:ext cx="251690" cy="118067"/>
          </a:xfrm>
          <a:prstGeom prst="rect">
            <a:avLst/>
          </a:prstGeom>
          <a:no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2B7A2785-18B0-48DD-9078-0C9C5DA5A46A}"/>
              </a:ext>
            </a:extLst>
          </p:cNvPr>
          <p:cNvSpPr/>
          <p:nvPr/>
        </p:nvSpPr>
        <p:spPr bwMode="gray">
          <a:xfrm>
            <a:off x="6839448" y="3250559"/>
            <a:ext cx="251690" cy="118067"/>
          </a:xfrm>
          <a:prstGeom prst="rect">
            <a:avLst/>
          </a:prstGeom>
          <a:no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A730D964-6986-465D-8810-546049A06113}"/>
              </a:ext>
            </a:extLst>
          </p:cNvPr>
          <p:cNvSpPr/>
          <p:nvPr/>
        </p:nvSpPr>
        <p:spPr bwMode="gray">
          <a:xfrm>
            <a:off x="7071653" y="3647709"/>
            <a:ext cx="251690" cy="118067"/>
          </a:xfrm>
          <a:prstGeom prst="rect">
            <a:avLst/>
          </a:prstGeom>
          <a:no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2B75BB4B-3E79-4D15-87E5-B254DEE72BD2}"/>
              </a:ext>
            </a:extLst>
          </p:cNvPr>
          <p:cNvSpPr/>
          <p:nvPr/>
        </p:nvSpPr>
        <p:spPr bwMode="gray">
          <a:xfrm>
            <a:off x="6841829" y="4115465"/>
            <a:ext cx="251690" cy="118067"/>
          </a:xfrm>
          <a:prstGeom prst="rect">
            <a:avLst/>
          </a:prstGeom>
          <a:no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BE1D1BC6-F589-4766-81F3-047A99E3CD22}"/>
              </a:ext>
            </a:extLst>
          </p:cNvPr>
          <p:cNvSpPr/>
          <p:nvPr/>
        </p:nvSpPr>
        <p:spPr bwMode="gray">
          <a:xfrm>
            <a:off x="6523045" y="5010183"/>
            <a:ext cx="251690" cy="118067"/>
          </a:xfrm>
          <a:prstGeom prst="rect">
            <a:avLst/>
          </a:prstGeom>
          <a:no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3" name="Elbow Connector 59">
            <a:extLst>
              <a:ext uri="{FF2B5EF4-FFF2-40B4-BE49-F238E27FC236}">
                <a16:creationId xmlns:a16="http://schemas.microsoft.com/office/drawing/2014/main" id="{F8754836-119C-42EC-BBF1-9EA780B3AD7B}"/>
              </a:ext>
            </a:extLst>
          </p:cNvPr>
          <p:cNvCxnSpPr>
            <a:cxnSpLocks/>
            <a:endCxn id="18" idx="1"/>
          </p:cNvCxnSpPr>
          <p:nvPr/>
        </p:nvCxnSpPr>
        <p:spPr>
          <a:xfrm flipV="1">
            <a:off x="5530614" y="2491030"/>
            <a:ext cx="978325" cy="227276"/>
          </a:xfrm>
          <a:prstGeom prst="bentConnector3">
            <a:avLst>
              <a:gd name="adj1" fmla="val 83342"/>
            </a:avLst>
          </a:prstGeom>
          <a:ln w="127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Elbow Connector 65">
            <a:extLst>
              <a:ext uri="{FF2B5EF4-FFF2-40B4-BE49-F238E27FC236}">
                <a16:creationId xmlns:a16="http://schemas.microsoft.com/office/drawing/2014/main" id="{71FBC59F-10C8-4E6D-9129-AC5435C92488}"/>
              </a:ext>
            </a:extLst>
          </p:cNvPr>
          <p:cNvCxnSpPr>
            <a:cxnSpLocks/>
            <a:endCxn id="11" idx="1"/>
          </p:cNvCxnSpPr>
          <p:nvPr/>
        </p:nvCxnSpPr>
        <p:spPr>
          <a:xfrm>
            <a:off x="5624103" y="3889068"/>
            <a:ext cx="1311216" cy="535474"/>
          </a:xfrm>
          <a:prstGeom prst="bentConnector3">
            <a:avLst>
              <a:gd name="adj1" fmla="val 62235"/>
            </a:avLst>
          </a:prstGeom>
          <a:ln w="127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Elbow Connector 70">
            <a:extLst>
              <a:ext uri="{FF2B5EF4-FFF2-40B4-BE49-F238E27FC236}">
                <a16:creationId xmlns:a16="http://schemas.microsoft.com/office/drawing/2014/main" id="{1DC703FF-40C8-4941-B772-F43DF2179502}"/>
              </a:ext>
            </a:extLst>
          </p:cNvPr>
          <p:cNvCxnSpPr>
            <a:cxnSpLocks/>
            <a:endCxn id="12" idx="1"/>
          </p:cNvCxnSpPr>
          <p:nvPr/>
        </p:nvCxnSpPr>
        <p:spPr>
          <a:xfrm>
            <a:off x="5624103" y="4139684"/>
            <a:ext cx="1029554" cy="988567"/>
          </a:xfrm>
          <a:prstGeom prst="bentConnector3">
            <a:avLst>
              <a:gd name="adj1" fmla="val 69217"/>
            </a:avLst>
          </a:prstGeom>
          <a:ln w="127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16E2446-2289-44D8-8AD8-2F7415B6C80E}"/>
              </a:ext>
            </a:extLst>
          </p:cNvPr>
          <p:cNvCxnSpPr>
            <a:cxnSpLocks/>
          </p:cNvCxnSpPr>
          <p:nvPr/>
        </p:nvCxnSpPr>
        <p:spPr>
          <a:xfrm>
            <a:off x="5553204" y="3705025"/>
            <a:ext cx="1621517" cy="1"/>
          </a:xfrm>
          <a:prstGeom prst="line">
            <a:avLst/>
          </a:prstGeom>
          <a:ln w="127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B2844A9-A8E4-48A1-8D0B-9E720EE8E561}"/>
              </a:ext>
            </a:extLst>
          </p:cNvPr>
          <p:cNvCxnSpPr>
            <a:cxnSpLocks/>
            <a:endCxn id="8" idx="1"/>
          </p:cNvCxnSpPr>
          <p:nvPr/>
        </p:nvCxnSpPr>
        <p:spPr>
          <a:xfrm>
            <a:off x="5624104" y="3059547"/>
            <a:ext cx="1275533" cy="1820"/>
          </a:xfrm>
          <a:prstGeom prst="line">
            <a:avLst/>
          </a:prstGeom>
          <a:ln w="127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BF5206DB-C7F9-428C-97CF-D061FEE4530E}"/>
              </a:ext>
            </a:extLst>
          </p:cNvPr>
          <p:cNvSpPr txBox="1"/>
          <p:nvPr/>
        </p:nvSpPr>
        <p:spPr>
          <a:xfrm>
            <a:off x="2672118" y="2138012"/>
            <a:ext cx="3130537" cy="307777"/>
          </a:xfrm>
          <a:prstGeom prst="rect">
            <a:avLst/>
          </a:prstGeom>
          <a:noFill/>
          <a:ln w="28575">
            <a:noFill/>
            <a:miter lim="800000"/>
            <a:headEnd/>
            <a:tailEnd/>
          </a:ln>
          <a:effectLst/>
        </p:spPr>
        <p:txBody>
          <a:bodyPr wrap="none" l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UiPath Agent Assisted Automation</a:t>
            </a:r>
          </a:p>
        </p:txBody>
      </p:sp>
      <p:sp>
        <p:nvSpPr>
          <p:cNvPr id="29" name="Rectangle 28">
            <a:extLst>
              <a:ext uri="{FF2B5EF4-FFF2-40B4-BE49-F238E27FC236}">
                <a16:creationId xmlns:a16="http://schemas.microsoft.com/office/drawing/2014/main" id="{70775F42-6DAC-4835-93F3-D02F6EC989B0}"/>
              </a:ext>
            </a:extLst>
          </p:cNvPr>
          <p:cNvSpPr/>
          <p:nvPr/>
        </p:nvSpPr>
        <p:spPr bwMode="gray">
          <a:xfrm>
            <a:off x="1279211" y="2295809"/>
            <a:ext cx="251690" cy="118067"/>
          </a:xfrm>
          <a:prstGeom prst="rect">
            <a:avLst/>
          </a:prstGeom>
          <a:no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6A493634-B293-408F-8531-68DA3A6C13A9}"/>
              </a:ext>
            </a:extLst>
          </p:cNvPr>
          <p:cNvSpPr/>
          <p:nvPr/>
        </p:nvSpPr>
        <p:spPr bwMode="gray">
          <a:xfrm>
            <a:off x="1288812" y="2634717"/>
            <a:ext cx="251690" cy="118067"/>
          </a:xfrm>
          <a:prstGeom prst="rect">
            <a:avLst/>
          </a:prstGeom>
          <a:no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Rectangle 30">
            <a:extLst>
              <a:ext uri="{FF2B5EF4-FFF2-40B4-BE49-F238E27FC236}">
                <a16:creationId xmlns:a16="http://schemas.microsoft.com/office/drawing/2014/main" id="{92926B0A-9909-4324-AED2-8E7FB871A63F}"/>
              </a:ext>
            </a:extLst>
          </p:cNvPr>
          <p:cNvSpPr/>
          <p:nvPr/>
        </p:nvSpPr>
        <p:spPr bwMode="gray">
          <a:xfrm>
            <a:off x="1279211" y="2718307"/>
            <a:ext cx="251690" cy="118067"/>
          </a:xfrm>
          <a:prstGeom prst="rect">
            <a:avLst/>
          </a:prstGeom>
          <a:no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7812A177-AF09-4FBA-A9D0-3060C5927F89}"/>
              </a:ext>
            </a:extLst>
          </p:cNvPr>
          <p:cNvSpPr/>
          <p:nvPr/>
        </p:nvSpPr>
        <p:spPr bwMode="gray">
          <a:xfrm>
            <a:off x="1279211" y="2929555"/>
            <a:ext cx="251690" cy="118067"/>
          </a:xfrm>
          <a:prstGeom prst="rect">
            <a:avLst/>
          </a:prstGeom>
          <a:no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4AC41E7F-EDEB-49DF-9712-AE446C2401BE}"/>
              </a:ext>
            </a:extLst>
          </p:cNvPr>
          <p:cNvSpPr/>
          <p:nvPr/>
        </p:nvSpPr>
        <p:spPr bwMode="gray">
          <a:xfrm>
            <a:off x="1979308" y="2634717"/>
            <a:ext cx="251690" cy="118067"/>
          </a:xfrm>
          <a:prstGeom prst="rect">
            <a:avLst/>
          </a:prstGeom>
          <a:no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34" name="Straight Connector 33">
            <a:extLst>
              <a:ext uri="{FF2B5EF4-FFF2-40B4-BE49-F238E27FC236}">
                <a16:creationId xmlns:a16="http://schemas.microsoft.com/office/drawing/2014/main" id="{CD8DAF2E-479B-439A-B5D9-AE071279DDDA}"/>
              </a:ext>
            </a:extLst>
          </p:cNvPr>
          <p:cNvCxnSpPr>
            <a:cxnSpLocks/>
            <a:stCxn id="30" idx="3"/>
          </p:cNvCxnSpPr>
          <p:nvPr/>
        </p:nvCxnSpPr>
        <p:spPr>
          <a:xfrm flipV="1">
            <a:off x="1540502" y="2693750"/>
            <a:ext cx="632118" cy="1"/>
          </a:xfrm>
          <a:prstGeom prst="line">
            <a:avLst/>
          </a:prstGeom>
          <a:ln w="127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09D0EB49-7EE1-4F25-A016-BA72496EE9FA}"/>
              </a:ext>
            </a:extLst>
          </p:cNvPr>
          <p:cNvSpPr txBox="1"/>
          <p:nvPr/>
        </p:nvSpPr>
        <p:spPr>
          <a:xfrm>
            <a:off x="2672118" y="1572397"/>
            <a:ext cx="2552589" cy="4315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Arial"/>
              </a:rPr>
              <a:t>Agent is provided real time guidance, suggestions, and next best actions</a:t>
            </a:r>
          </a:p>
        </p:txBody>
      </p:sp>
      <p:sp>
        <p:nvSpPr>
          <p:cNvPr id="36" name="Oval 35">
            <a:extLst>
              <a:ext uri="{FF2B5EF4-FFF2-40B4-BE49-F238E27FC236}">
                <a16:creationId xmlns:a16="http://schemas.microsoft.com/office/drawing/2014/main" id="{5E9AAFD9-3F6B-41C4-B1F8-7C48467D7F0B}"/>
              </a:ext>
            </a:extLst>
          </p:cNvPr>
          <p:cNvSpPr>
            <a:spLocks noChangeAspect="1"/>
          </p:cNvSpPr>
          <p:nvPr/>
        </p:nvSpPr>
        <p:spPr bwMode="gray">
          <a:xfrm>
            <a:off x="2398636" y="1550355"/>
            <a:ext cx="228600" cy="228600"/>
          </a:xfrm>
          <a:prstGeom prst="ellipse">
            <a:avLst/>
          </a:prstGeom>
          <a:solidFill>
            <a:schemeClr val="accent1"/>
          </a:solid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37" name="TextBox 36">
            <a:extLst>
              <a:ext uri="{FF2B5EF4-FFF2-40B4-BE49-F238E27FC236}">
                <a16:creationId xmlns:a16="http://schemas.microsoft.com/office/drawing/2014/main" id="{85E4FC57-60AD-41C1-8A1A-DF392C9F25B6}"/>
              </a:ext>
            </a:extLst>
          </p:cNvPr>
          <p:cNvSpPr txBox="1"/>
          <p:nvPr/>
        </p:nvSpPr>
        <p:spPr>
          <a:xfrm>
            <a:off x="443569" y="4303416"/>
            <a:ext cx="1492685" cy="32462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Arial"/>
              </a:rPr>
              <a:t>Robots are triggered based on agent actions (e.g., button click) or keyword utterances (e.g., account number, order number, phone number, etc.)</a:t>
            </a:r>
          </a:p>
        </p:txBody>
      </p:sp>
      <p:sp>
        <p:nvSpPr>
          <p:cNvPr id="38" name="Oval 37">
            <a:extLst>
              <a:ext uri="{FF2B5EF4-FFF2-40B4-BE49-F238E27FC236}">
                <a16:creationId xmlns:a16="http://schemas.microsoft.com/office/drawing/2014/main" id="{7543A7BB-0003-44C3-A154-94DE148A3173}"/>
              </a:ext>
            </a:extLst>
          </p:cNvPr>
          <p:cNvSpPr>
            <a:spLocks noChangeAspect="1"/>
          </p:cNvSpPr>
          <p:nvPr/>
        </p:nvSpPr>
        <p:spPr bwMode="gray">
          <a:xfrm>
            <a:off x="480763" y="3934270"/>
            <a:ext cx="228600" cy="228600"/>
          </a:xfrm>
          <a:prstGeom prst="ellipse">
            <a:avLst/>
          </a:prstGeom>
          <a:solidFill>
            <a:schemeClr val="accent1"/>
          </a:solid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39" name="TextBox 38">
            <a:extLst>
              <a:ext uri="{FF2B5EF4-FFF2-40B4-BE49-F238E27FC236}">
                <a16:creationId xmlns:a16="http://schemas.microsoft.com/office/drawing/2014/main" id="{90152B36-7F77-4EFE-B7E7-5B204EF1B637}"/>
              </a:ext>
            </a:extLst>
          </p:cNvPr>
          <p:cNvSpPr txBox="1"/>
          <p:nvPr/>
        </p:nvSpPr>
        <p:spPr>
          <a:xfrm>
            <a:off x="4194513" y="4897442"/>
            <a:ext cx="1907244" cy="65432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Arial"/>
              </a:rPr>
              <a:t>Robots interact with all the required systems, removing the need for the agent to interact with any process or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a:ea typeface="+mn-ea"/>
              <a:cs typeface="Arial"/>
            </a:endParaRPr>
          </a:p>
        </p:txBody>
      </p:sp>
      <p:sp>
        <p:nvSpPr>
          <p:cNvPr id="40" name="Oval 39">
            <a:extLst>
              <a:ext uri="{FF2B5EF4-FFF2-40B4-BE49-F238E27FC236}">
                <a16:creationId xmlns:a16="http://schemas.microsoft.com/office/drawing/2014/main" id="{AA66120F-BB01-409D-8BB0-FB77C53437DC}"/>
              </a:ext>
            </a:extLst>
          </p:cNvPr>
          <p:cNvSpPr>
            <a:spLocks noChangeAspect="1"/>
          </p:cNvSpPr>
          <p:nvPr/>
        </p:nvSpPr>
        <p:spPr bwMode="gray">
          <a:xfrm>
            <a:off x="3888082" y="4908535"/>
            <a:ext cx="228600" cy="228600"/>
          </a:xfrm>
          <a:prstGeom prst="ellipse">
            <a:avLst/>
          </a:prstGeom>
          <a:solidFill>
            <a:schemeClr val="accent1"/>
          </a:solidFill>
          <a:ln w="28575">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cxnSp>
        <p:nvCxnSpPr>
          <p:cNvPr id="41" name="Straight Connector 40">
            <a:extLst>
              <a:ext uri="{FF2B5EF4-FFF2-40B4-BE49-F238E27FC236}">
                <a16:creationId xmlns:a16="http://schemas.microsoft.com/office/drawing/2014/main" id="{948640FB-1140-4F55-A14B-06A70DCCD558}"/>
              </a:ext>
            </a:extLst>
          </p:cNvPr>
          <p:cNvCxnSpPr>
            <a:cxnSpLocks/>
          </p:cNvCxnSpPr>
          <p:nvPr/>
        </p:nvCxnSpPr>
        <p:spPr>
          <a:xfrm flipV="1">
            <a:off x="2512805" y="1810052"/>
            <a:ext cx="0" cy="914400"/>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A0891B3-509D-4221-BC48-4FADD03B1564}"/>
              </a:ext>
            </a:extLst>
          </p:cNvPr>
          <p:cNvCxnSpPr>
            <a:cxnSpLocks/>
          </p:cNvCxnSpPr>
          <p:nvPr/>
        </p:nvCxnSpPr>
        <p:spPr>
          <a:xfrm flipH="1">
            <a:off x="755568" y="4037657"/>
            <a:ext cx="1470087" cy="0"/>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22BD1223-31A3-4A92-ABBE-789268B013A3}"/>
              </a:ext>
            </a:extLst>
          </p:cNvPr>
          <p:cNvCxnSpPr>
            <a:cxnSpLocks/>
          </p:cNvCxnSpPr>
          <p:nvPr/>
        </p:nvCxnSpPr>
        <p:spPr>
          <a:xfrm>
            <a:off x="4002382" y="4260639"/>
            <a:ext cx="0" cy="605120"/>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44" name="Picture 43">
            <a:extLst>
              <a:ext uri="{FF2B5EF4-FFF2-40B4-BE49-F238E27FC236}">
                <a16:creationId xmlns:a16="http://schemas.microsoft.com/office/drawing/2014/main" id="{ECD75931-5A1A-44C4-B589-E38F2BE9587D}"/>
              </a:ext>
            </a:extLst>
          </p:cNvPr>
          <p:cNvPicPr>
            <a:picLocks noChangeAspect="1"/>
          </p:cNvPicPr>
          <p:nvPr/>
        </p:nvPicPr>
        <p:blipFill>
          <a:blip r:embed="rId3"/>
          <a:stretch>
            <a:fillRect/>
          </a:stretch>
        </p:blipFill>
        <p:spPr>
          <a:xfrm>
            <a:off x="2029687" y="2452092"/>
            <a:ext cx="4158209" cy="2011680"/>
          </a:xfrm>
          <a:prstGeom prst="rect">
            <a:avLst/>
          </a:prstGeom>
          <a:ln>
            <a:solidFill>
              <a:schemeClr val="bg1">
                <a:lumMod val="85000"/>
              </a:schemeClr>
            </a:solidFill>
          </a:ln>
        </p:spPr>
      </p:pic>
      <p:sp>
        <p:nvSpPr>
          <p:cNvPr id="45" name="Rectangle 44">
            <a:extLst>
              <a:ext uri="{FF2B5EF4-FFF2-40B4-BE49-F238E27FC236}">
                <a16:creationId xmlns:a16="http://schemas.microsoft.com/office/drawing/2014/main" id="{095A9D21-595F-4C49-A2F2-4C485D965E3A}"/>
              </a:ext>
            </a:extLst>
          </p:cNvPr>
          <p:cNvSpPr/>
          <p:nvPr/>
        </p:nvSpPr>
        <p:spPr bwMode="gray">
          <a:xfrm>
            <a:off x="504762" y="2461242"/>
            <a:ext cx="914400" cy="914400"/>
          </a:xfrm>
          <a:prstGeom prst="rect">
            <a:avLst/>
          </a:prstGeom>
          <a:solidFill>
            <a:schemeClr val="accent1"/>
          </a:solidFill>
          <a:ln w="12700">
            <a:noFill/>
            <a:miter lim="800000"/>
            <a:headEnd/>
            <a:tailEn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 name="Freeform 84">
            <a:extLst>
              <a:ext uri="{FF2B5EF4-FFF2-40B4-BE49-F238E27FC236}">
                <a16:creationId xmlns:a16="http://schemas.microsoft.com/office/drawing/2014/main" id="{B78906CE-1879-4649-9501-8C3488C8DB8B}"/>
              </a:ext>
            </a:extLst>
          </p:cNvPr>
          <p:cNvSpPr>
            <a:spLocks noChangeAspect="1"/>
          </p:cNvSpPr>
          <p:nvPr/>
        </p:nvSpPr>
        <p:spPr>
          <a:xfrm>
            <a:off x="716112" y="2668714"/>
            <a:ext cx="468296" cy="524227"/>
          </a:xfrm>
          <a:custGeom>
            <a:avLst/>
            <a:gdLst>
              <a:gd name="connsiteX0" fmla="*/ 2251776 w 4485569"/>
              <a:gd name="connsiteY0" fmla="*/ 315913 h 5021337"/>
              <a:gd name="connsiteX1" fmla="*/ 3193165 w 4485569"/>
              <a:gd name="connsiteY1" fmla="*/ 1530348 h 5021337"/>
              <a:gd name="connsiteX2" fmla="*/ 3283653 w 4485569"/>
              <a:gd name="connsiteY2" fmla="*/ 1758753 h 5021337"/>
              <a:gd name="connsiteX3" fmla="*/ 3014570 w 4485569"/>
              <a:gd name="connsiteY3" fmla="*/ 2435223 h 5021337"/>
              <a:gd name="connsiteX4" fmla="*/ 2810839 w 4485569"/>
              <a:gd name="connsiteY4" fmla="*/ 2861719 h 5021337"/>
              <a:gd name="connsiteX5" fmla="*/ 2771000 w 4485569"/>
              <a:gd name="connsiteY5" fmla="*/ 2901988 h 5021337"/>
              <a:gd name="connsiteX6" fmla="*/ 2778414 w 4485569"/>
              <a:gd name="connsiteY6" fmla="*/ 2902053 h 5021337"/>
              <a:gd name="connsiteX7" fmla="*/ 4052888 w 4485569"/>
              <a:gd name="connsiteY7" fmla="*/ 3537732 h 5021337"/>
              <a:gd name="connsiteX8" fmla="*/ 4485569 w 4485569"/>
              <a:gd name="connsiteY8" fmla="*/ 4666456 h 5021337"/>
              <a:gd name="connsiteX9" fmla="*/ 2219441 w 4485569"/>
              <a:gd name="connsiteY9" fmla="*/ 5021337 h 5021337"/>
              <a:gd name="connsiteX10" fmla="*/ 450 w 4485569"/>
              <a:gd name="connsiteY10" fmla="*/ 4683061 h 5021337"/>
              <a:gd name="connsiteX11" fmla="*/ 389552 w 4485569"/>
              <a:gd name="connsiteY11" fmla="*/ 3572007 h 5021337"/>
              <a:gd name="connsiteX12" fmla="*/ 1068097 w 4485569"/>
              <a:gd name="connsiteY12" fmla="*/ 3212827 h 5021337"/>
              <a:gd name="connsiteX13" fmla="*/ 1088809 w 4485569"/>
              <a:gd name="connsiteY13" fmla="*/ 3203019 h 5021337"/>
              <a:gd name="connsiteX14" fmla="*/ 1153830 w 4485569"/>
              <a:gd name="connsiteY14" fmla="*/ 3281063 h 5021337"/>
              <a:gd name="connsiteX15" fmla="*/ 1647205 w 4485569"/>
              <a:gd name="connsiteY15" fmla="*/ 3614815 h 5021337"/>
              <a:gd name="connsiteX16" fmla="*/ 1871768 w 4485569"/>
              <a:gd name="connsiteY16" fmla="*/ 3698221 h 5021337"/>
              <a:gd name="connsiteX17" fmla="*/ 1885325 w 4485569"/>
              <a:gd name="connsiteY17" fmla="*/ 3723198 h 5021337"/>
              <a:gd name="connsiteX18" fmla="*/ 2194881 w 4485569"/>
              <a:gd name="connsiteY18" fmla="*/ 3887787 h 5021337"/>
              <a:gd name="connsiteX19" fmla="*/ 2500769 w 4485569"/>
              <a:gd name="connsiteY19" fmla="*/ 3887787 h 5021337"/>
              <a:gd name="connsiteX20" fmla="*/ 2874081 w 4485569"/>
              <a:gd name="connsiteY20" fmla="*/ 3514475 h 5021337"/>
              <a:gd name="connsiteX21" fmla="*/ 2874081 w 4485569"/>
              <a:gd name="connsiteY21" fmla="*/ 3384801 h 5021337"/>
              <a:gd name="connsiteX22" fmla="*/ 2500769 w 4485569"/>
              <a:gd name="connsiteY22" fmla="*/ 3011489 h 5021337"/>
              <a:gd name="connsiteX23" fmla="*/ 2194881 w 4485569"/>
              <a:gd name="connsiteY23" fmla="*/ 3011489 h 5021337"/>
              <a:gd name="connsiteX24" fmla="*/ 1885325 w 4485569"/>
              <a:gd name="connsiteY24" fmla="*/ 3176079 h 5021337"/>
              <a:gd name="connsiteX25" fmla="*/ 1873961 w 4485569"/>
              <a:gd name="connsiteY25" fmla="*/ 3197015 h 5021337"/>
              <a:gd name="connsiteX26" fmla="*/ 1830933 w 4485569"/>
              <a:gd name="connsiteY26" fmla="*/ 3180669 h 5021337"/>
              <a:gd name="connsiteX27" fmla="*/ 1625338 w 4485569"/>
              <a:gd name="connsiteY27" fmla="*/ 3068950 h 5021337"/>
              <a:gd name="connsiteX28" fmla="*/ 1530634 w 4485569"/>
              <a:gd name="connsiteY28" fmla="*/ 2984263 h 5021337"/>
              <a:gd name="connsiteX29" fmla="*/ 1612013 w 4485569"/>
              <a:gd name="connsiteY29" fmla="*/ 2940623 h 5021337"/>
              <a:gd name="connsiteX30" fmla="*/ 1692737 w 4485569"/>
              <a:gd name="connsiteY30" fmla="*/ 2893111 h 5021337"/>
              <a:gd name="connsiteX31" fmla="*/ 1674971 w 4485569"/>
              <a:gd name="connsiteY31" fmla="*/ 2872107 h 5021337"/>
              <a:gd name="connsiteX32" fmla="*/ 1458821 w 4485569"/>
              <a:gd name="connsiteY32" fmla="*/ 2438398 h 5021337"/>
              <a:gd name="connsiteX33" fmla="*/ 1192120 w 4485569"/>
              <a:gd name="connsiteY33" fmla="*/ 1792090 h 5021337"/>
              <a:gd name="connsiteX34" fmla="*/ 1288957 w 4485569"/>
              <a:gd name="connsiteY34" fmla="*/ 1523998 h 5021337"/>
              <a:gd name="connsiteX35" fmla="*/ 2251776 w 4485569"/>
              <a:gd name="connsiteY35" fmla="*/ 315913 h 5021337"/>
              <a:gd name="connsiteX36" fmla="*/ 2213193 w 4485569"/>
              <a:gd name="connsiteY36" fmla="*/ 0 h 5021337"/>
              <a:gd name="connsiteX37" fmla="*/ 3508077 w 4485569"/>
              <a:gd name="connsiteY37" fmla="*/ 915279 h 5021337"/>
              <a:gd name="connsiteX38" fmla="*/ 3540984 w 4485569"/>
              <a:gd name="connsiteY38" fmla="*/ 1057200 h 5021337"/>
              <a:gd name="connsiteX39" fmla="*/ 3567773 w 4485569"/>
              <a:gd name="connsiteY39" fmla="*/ 1059901 h 5021337"/>
              <a:gd name="connsiteX40" fmla="*/ 3580773 w 4485569"/>
              <a:gd name="connsiteY40" fmla="*/ 1057276 h 5021337"/>
              <a:gd name="connsiteX41" fmla="*/ 3605277 w 4485569"/>
              <a:gd name="connsiteY41" fmla="*/ 1057276 h 5021337"/>
              <a:gd name="connsiteX42" fmla="*/ 3792382 w 4485569"/>
              <a:gd name="connsiteY42" fmla="*/ 1244381 h 5021337"/>
              <a:gd name="connsiteX43" fmla="*/ 3792382 w 4485569"/>
              <a:gd name="connsiteY43" fmla="*/ 1940145 h 5021337"/>
              <a:gd name="connsiteX44" fmla="*/ 3605277 w 4485569"/>
              <a:gd name="connsiteY44" fmla="*/ 2127250 h 5021337"/>
              <a:gd name="connsiteX45" fmla="*/ 3580773 w 4485569"/>
              <a:gd name="connsiteY45" fmla="*/ 2127250 h 5021337"/>
              <a:gd name="connsiteX46" fmla="*/ 3397470 w 4485569"/>
              <a:gd name="connsiteY46" fmla="*/ 1977853 h 5021337"/>
              <a:gd name="connsiteX47" fmla="*/ 3395288 w 4485569"/>
              <a:gd name="connsiteY47" fmla="*/ 1956217 h 5021337"/>
              <a:gd name="connsiteX48" fmla="*/ 3390811 w 4485569"/>
              <a:gd name="connsiteY48" fmla="*/ 1956217 h 5021337"/>
              <a:gd name="connsiteX49" fmla="*/ 3390811 w 4485569"/>
              <a:gd name="connsiteY49" fmla="*/ 1235418 h 5021337"/>
              <a:gd name="connsiteX50" fmla="*/ 2326844 w 4485569"/>
              <a:gd name="connsiteY50" fmla="*/ 171451 h 5021337"/>
              <a:gd name="connsiteX51" fmla="*/ 2116390 w 4485569"/>
              <a:gd name="connsiteY51" fmla="*/ 171451 h 5021337"/>
              <a:gd name="connsiteX52" fmla="*/ 1052423 w 4485569"/>
              <a:gd name="connsiteY52" fmla="*/ 1235418 h 5021337"/>
              <a:gd name="connsiteX53" fmla="*/ 1071473 w 4485569"/>
              <a:gd name="connsiteY53" fmla="*/ 2331696 h 5021337"/>
              <a:gd name="connsiteX54" fmla="*/ 1863927 w 4485569"/>
              <a:gd name="connsiteY54" fmla="*/ 3361704 h 5021337"/>
              <a:gd name="connsiteX55" fmla="*/ 1970159 w 4485569"/>
              <a:gd name="connsiteY55" fmla="*/ 3377324 h 5021337"/>
              <a:gd name="connsiteX56" fmla="*/ 1970159 w 4485569"/>
              <a:gd name="connsiteY56" fmla="*/ 3376454 h 5021337"/>
              <a:gd name="connsiteX57" fmla="*/ 2163677 w 4485569"/>
              <a:gd name="connsiteY57" fmla="*/ 3182936 h 5021337"/>
              <a:gd name="connsiteX58" fmla="*/ 2525780 w 4485569"/>
              <a:gd name="connsiteY58" fmla="*/ 3182936 h 5021337"/>
              <a:gd name="connsiteX59" fmla="*/ 2719298 w 4485569"/>
              <a:gd name="connsiteY59" fmla="*/ 3376454 h 5021337"/>
              <a:gd name="connsiteX60" fmla="*/ 2719298 w 4485569"/>
              <a:gd name="connsiteY60" fmla="*/ 3521865 h 5021337"/>
              <a:gd name="connsiteX61" fmla="*/ 2525780 w 4485569"/>
              <a:gd name="connsiteY61" fmla="*/ 3715383 h 5021337"/>
              <a:gd name="connsiteX62" fmla="*/ 2163677 w 4485569"/>
              <a:gd name="connsiteY62" fmla="*/ 3715383 h 5021337"/>
              <a:gd name="connsiteX63" fmla="*/ 1974091 w 4485569"/>
              <a:gd name="connsiteY63" fmla="*/ 3560866 h 5021337"/>
              <a:gd name="connsiteX64" fmla="*/ 1971937 w 4485569"/>
              <a:gd name="connsiteY64" fmla="*/ 3539495 h 5021337"/>
              <a:gd name="connsiteX65" fmla="*/ 1892426 w 4485569"/>
              <a:gd name="connsiteY65" fmla="*/ 3525758 h 5021337"/>
              <a:gd name="connsiteX66" fmla="*/ 909584 w 4485569"/>
              <a:gd name="connsiteY66" fmla="*/ 2308329 h 5021337"/>
              <a:gd name="connsiteX67" fmla="*/ 888212 w 4485569"/>
              <a:gd name="connsiteY67" fmla="*/ 2129769 h 5021337"/>
              <a:gd name="connsiteX68" fmla="*/ 871987 w 4485569"/>
              <a:gd name="connsiteY68" fmla="*/ 2128133 h 5021337"/>
              <a:gd name="connsiteX69" fmla="*/ 657134 w 4485569"/>
              <a:gd name="connsiteY69" fmla="*/ 1864518 h 5021337"/>
              <a:gd name="connsiteX70" fmla="*/ 657134 w 4485569"/>
              <a:gd name="connsiteY70" fmla="*/ 1324450 h 5021337"/>
              <a:gd name="connsiteX71" fmla="*/ 871987 w 4485569"/>
              <a:gd name="connsiteY71" fmla="*/ 1060835 h 5021337"/>
              <a:gd name="connsiteX72" fmla="*/ 903748 w 4485569"/>
              <a:gd name="connsiteY72" fmla="*/ 1057633 h 5021337"/>
              <a:gd name="connsiteX73" fmla="*/ 935820 w 4485569"/>
              <a:gd name="connsiteY73" fmla="*/ 923337 h 5021337"/>
              <a:gd name="connsiteX74" fmla="*/ 2213193 w 4485569"/>
              <a:gd name="connsiteY74" fmla="*/ 0 h 50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85569" h="5021337">
                <a:moveTo>
                  <a:pt x="2251776" y="315913"/>
                </a:moveTo>
                <a:cubicBezTo>
                  <a:pt x="2999753" y="356262"/>
                  <a:pt x="3224783" y="742187"/>
                  <a:pt x="3193165" y="1530348"/>
                </a:cubicBezTo>
                <a:cubicBezTo>
                  <a:pt x="3171073" y="1704146"/>
                  <a:pt x="3263016" y="1499592"/>
                  <a:pt x="3283653" y="1758753"/>
                </a:cubicBezTo>
                <a:cubicBezTo>
                  <a:pt x="3298205" y="2115411"/>
                  <a:pt x="3157180" y="2277829"/>
                  <a:pt x="3014570" y="2435223"/>
                </a:cubicBezTo>
                <a:cubicBezTo>
                  <a:pt x="2989071" y="2598128"/>
                  <a:pt x="2911631" y="2743574"/>
                  <a:pt x="2810839" y="2861719"/>
                </a:cubicBezTo>
                <a:lnTo>
                  <a:pt x="2771000" y="2901988"/>
                </a:lnTo>
                <a:lnTo>
                  <a:pt x="2778414" y="2902053"/>
                </a:lnTo>
                <a:cubicBezTo>
                  <a:pt x="3424989" y="3253316"/>
                  <a:pt x="3892356" y="3390202"/>
                  <a:pt x="4052888" y="3537732"/>
                </a:cubicBezTo>
                <a:cubicBezTo>
                  <a:pt x="4237434" y="3732949"/>
                  <a:pt x="4434430" y="4004379"/>
                  <a:pt x="4485569" y="4666456"/>
                </a:cubicBezTo>
                <a:cubicBezTo>
                  <a:pt x="4396187" y="4906804"/>
                  <a:pt x="3115931" y="4992810"/>
                  <a:pt x="2219441" y="5021337"/>
                </a:cubicBezTo>
                <a:cubicBezTo>
                  <a:pt x="1505273" y="4995152"/>
                  <a:pt x="213011" y="4940227"/>
                  <a:pt x="450" y="4683061"/>
                </a:cubicBezTo>
                <a:cubicBezTo>
                  <a:pt x="-10667" y="4247921"/>
                  <a:pt x="185885" y="3829599"/>
                  <a:pt x="389552" y="3572007"/>
                </a:cubicBezTo>
                <a:cubicBezTo>
                  <a:pt x="461988" y="3491427"/>
                  <a:pt x="754575" y="3359537"/>
                  <a:pt x="1068097" y="3212827"/>
                </a:cubicBezTo>
                <a:lnTo>
                  <a:pt x="1088809" y="3203019"/>
                </a:lnTo>
                <a:lnTo>
                  <a:pt x="1153830" y="3281063"/>
                </a:lnTo>
                <a:cubicBezTo>
                  <a:pt x="1308400" y="3451967"/>
                  <a:pt x="1473435" y="3543511"/>
                  <a:pt x="1647205" y="3614815"/>
                </a:cubicBezTo>
                <a:lnTo>
                  <a:pt x="1871768" y="3698221"/>
                </a:lnTo>
                <a:lnTo>
                  <a:pt x="1885325" y="3723198"/>
                </a:lnTo>
                <a:cubicBezTo>
                  <a:pt x="1952412" y="3822499"/>
                  <a:pt x="2066022" y="3887787"/>
                  <a:pt x="2194881" y="3887787"/>
                </a:cubicBezTo>
                <a:lnTo>
                  <a:pt x="2500769" y="3887787"/>
                </a:lnTo>
                <a:cubicBezTo>
                  <a:pt x="2706944" y="3887787"/>
                  <a:pt x="2874081" y="3720650"/>
                  <a:pt x="2874081" y="3514475"/>
                </a:cubicBezTo>
                <a:lnTo>
                  <a:pt x="2874081" y="3384801"/>
                </a:lnTo>
                <a:cubicBezTo>
                  <a:pt x="2874081" y="3178626"/>
                  <a:pt x="2706944" y="3011489"/>
                  <a:pt x="2500769" y="3011489"/>
                </a:cubicBezTo>
                <a:lnTo>
                  <a:pt x="2194881" y="3011489"/>
                </a:lnTo>
                <a:cubicBezTo>
                  <a:pt x="2066022" y="3011489"/>
                  <a:pt x="1952412" y="3076777"/>
                  <a:pt x="1885325" y="3176079"/>
                </a:cubicBezTo>
                <a:lnTo>
                  <a:pt x="1873961" y="3197015"/>
                </a:lnTo>
                <a:lnTo>
                  <a:pt x="1830933" y="3180669"/>
                </a:lnTo>
                <a:cubicBezTo>
                  <a:pt x="1745588" y="3145502"/>
                  <a:pt x="1680514" y="3109745"/>
                  <a:pt x="1625338" y="3068950"/>
                </a:cubicBezTo>
                <a:lnTo>
                  <a:pt x="1530634" y="2984263"/>
                </a:lnTo>
                <a:lnTo>
                  <a:pt x="1612013" y="2940623"/>
                </a:lnTo>
                <a:lnTo>
                  <a:pt x="1692737" y="2893111"/>
                </a:lnTo>
                <a:lnTo>
                  <a:pt x="1674971" y="2872107"/>
                </a:lnTo>
                <a:cubicBezTo>
                  <a:pt x="1575750" y="2738655"/>
                  <a:pt x="1496822" y="2582055"/>
                  <a:pt x="1458821" y="2438398"/>
                </a:cubicBezTo>
                <a:cubicBezTo>
                  <a:pt x="1381298" y="2327569"/>
                  <a:pt x="1183918" y="2129962"/>
                  <a:pt x="1192120" y="1792090"/>
                </a:cubicBezTo>
                <a:cubicBezTo>
                  <a:pt x="1204291" y="1490465"/>
                  <a:pt x="1324146" y="1681657"/>
                  <a:pt x="1288957" y="1523998"/>
                </a:cubicBezTo>
                <a:cubicBezTo>
                  <a:pt x="1260911" y="731339"/>
                  <a:pt x="1497449" y="352194"/>
                  <a:pt x="2251776" y="315913"/>
                </a:cubicBezTo>
                <a:close/>
                <a:moveTo>
                  <a:pt x="2213193" y="0"/>
                </a:moveTo>
                <a:cubicBezTo>
                  <a:pt x="2946811" y="36016"/>
                  <a:pt x="3354405" y="370171"/>
                  <a:pt x="3508077" y="915279"/>
                </a:cubicBezTo>
                <a:lnTo>
                  <a:pt x="3540984" y="1057200"/>
                </a:lnTo>
                <a:lnTo>
                  <a:pt x="3567773" y="1059901"/>
                </a:lnTo>
                <a:lnTo>
                  <a:pt x="3580773" y="1057276"/>
                </a:lnTo>
                <a:lnTo>
                  <a:pt x="3605277" y="1057276"/>
                </a:lnTo>
                <a:cubicBezTo>
                  <a:pt x="3708612" y="1057276"/>
                  <a:pt x="3792382" y="1141046"/>
                  <a:pt x="3792382" y="1244381"/>
                </a:cubicBezTo>
                <a:lnTo>
                  <a:pt x="3792382" y="1940145"/>
                </a:lnTo>
                <a:cubicBezTo>
                  <a:pt x="3792382" y="2043480"/>
                  <a:pt x="3708612" y="2127250"/>
                  <a:pt x="3605277" y="2127250"/>
                </a:cubicBezTo>
                <a:lnTo>
                  <a:pt x="3580773" y="2127250"/>
                </a:lnTo>
                <a:cubicBezTo>
                  <a:pt x="3490355" y="2127250"/>
                  <a:pt x="3414916" y="2063114"/>
                  <a:pt x="3397470" y="1977853"/>
                </a:cubicBezTo>
                <a:lnTo>
                  <a:pt x="3395288" y="1956217"/>
                </a:lnTo>
                <a:lnTo>
                  <a:pt x="3390811" y="1956217"/>
                </a:lnTo>
                <a:lnTo>
                  <a:pt x="3390811" y="1235418"/>
                </a:lnTo>
                <a:cubicBezTo>
                  <a:pt x="3390811" y="647805"/>
                  <a:pt x="2914457" y="171451"/>
                  <a:pt x="2326844" y="171451"/>
                </a:cubicBezTo>
                <a:lnTo>
                  <a:pt x="2116390" y="171451"/>
                </a:lnTo>
                <a:cubicBezTo>
                  <a:pt x="1528777" y="171451"/>
                  <a:pt x="1052423" y="647805"/>
                  <a:pt x="1052423" y="1235418"/>
                </a:cubicBezTo>
                <a:cubicBezTo>
                  <a:pt x="1058773" y="1600844"/>
                  <a:pt x="1046073" y="1956745"/>
                  <a:pt x="1071473" y="2331696"/>
                </a:cubicBezTo>
                <a:cubicBezTo>
                  <a:pt x="1180861" y="2930925"/>
                  <a:pt x="1491195" y="3270364"/>
                  <a:pt x="1863927" y="3361704"/>
                </a:cubicBezTo>
                <a:lnTo>
                  <a:pt x="1970159" y="3377324"/>
                </a:lnTo>
                <a:lnTo>
                  <a:pt x="1970159" y="3376454"/>
                </a:lnTo>
                <a:cubicBezTo>
                  <a:pt x="1970159" y="3269577"/>
                  <a:pt x="2056800" y="3182936"/>
                  <a:pt x="2163677" y="3182936"/>
                </a:cubicBezTo>
                <a:lnTo>
                  <a:pt x="2525780" y="3182936"/>
                </a:lnTo>
                <a:cubicBezTo>
                  <a:pt x="2632657" y="3182936"/>
                  <a:pt x="2719298" y="3269577"/>
                  <a:pt x="2719298" y="3376454"/>
                </a:cubicBezTo>
                <a:lnTo>
                  <a:pt x="2719298" y="3521865"/>
                </a:lnTo>
                <a:cubicBezTo>
                  <a:pt x="2719298" y="3628742"/>
                  <a:pt x="2632657" y="3715383"/>
                  <a:pt x="2525780" y="3715383"/>
                </a:cubicBezTo>
                <a:lnTo>
                  <a:pt x="2163677" y="3715383"/>
                </a:lnTo>
                <a:cubicBezTo>
                  <a:pt x="2070160" y="3715383"/>
                  <a:pt x="1992136" y="3649049"/>
                  <a:pt x="1974091" y="3560866"/>
                </a:cubicBezTo>
                <a:lnTo>
                  <a:pt x="1971937" y="3539495"/>
                </a:lnTo>
                <a:lnTo>
                  <a:pt x="1892426" y="3525758"/>
                </a:lnTo>
                <a:cubicBezTo>
                  <a:pt x="1507566" y="3435303"/>
                  <a:pt x="1047136" y="3144361"/>
                  <a:pt x="909584" y="2308329"/>
                </a:cubicBezTo>
                <a:lnTo>
                  <a:pt x="888212" y="2129769"/>
                </a:lnTo>
                <a:lnTo>
                  <a:pt x="871987" y="2128133"/>
                </a:lnTo>
                <a:cubicBezTo>
                  <a:pt x="749370" y="2103042"/>
                  <a:pt x="657134" y="1994552"/>
                  <a:pt x="657134" y="1864518"/>
                </a:cubicBezTo>
                <a:lnTo>
                  <a:pt x="657134" y="1324450"/>
                </a:lnTo>
                <a:cubicBezTo>
                  <a:pt x="657134" y="1194416"/>
                  <a:pt x="749370" y="1085926"/>
                  <a:pt x="871987" y="1060835"/>
                </a:cubicBezTo>
                <a:lnTo>
                  <a:pt x="903748" y="1057633"/>
                </a:lnTo>
                <a:lnTo>
                  <a:pt x="935820" y="923337"/>
                </a:lnTo>
                <a:cubicBezTo>
                  <a:pt x="1091455" y="382859"/>
                  <a:pt x="1492684" y="49113"/>
                  <a:pt x="2213193" y="0"/>
                </a:cubicBezTo>
                <a:close/>
              </a:path>
            </a:pathLst>
          </a:custGeom>
          <a:solidFill>
            <a:schemeClr val="bg1"/>
          </a:solidFill>
          <a:ln w="6350" cap="flat" cmpd="sng" algn="ctr">
            <a:noFill/>
            <a:prstDash val="solid"/>
            <a:miter lim="800000"/>
          </a:ln>
          <a:effectLst/>
        </p:spPr>
        <p:txBody>
          <a:bodyPr rtlCol="0" anchor="ctr"/>
          <a:lstStyle/>
          <a:p>
            <a:pPr marL="0" marR="0" lvl="0" indent="0" algn="ctr" defTabSz="108038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graphicFrame>
        <p:nvGraphicFramePr>
          <p:cNvPr id="48" name="Content Placeholder 13">
            <a:extLst>
              <a:ext uri="{FF2B5EF4-FFF2-40B4-BE49-F238E27FC236}">
                <a16:creationId xmlns:a16="http://schemas.microsoft.com/office/drawing/2014/main" id="{664F3ED3-19C1-440D-978B-59D2AD9BF61B}"/>
              </a:ext>
            </a:extLst>
          </p:cNvPr>
          <p:cNvGraphicFramePr>
            <a:graphicFrameLocks/>
          </p:cNvGraphicFramePr>
          <p:nvPr/>
        </p:nvGraphicFramePr>
        <p:xfrm>
          <a:off x="9345697" y="1543050"/>
          <a:ext cx="2465305" cy="4667250"/>
        </p:xfrm>
        <a:graphic>
          <a:graphicData uri="http://schemas.openxmlformats.org/drawingml/2006/table">
            <a:tbl>
              <a:tblPr firstRow="1" bandRow="1">
                <a:tableStyleId>{912C8C85-51F0-491E-9774-3900AFEF0FD7}</a:tableStyleId>
              </a:tblPr>
              <a:tblGrid>
                <a:gridCol w="2465305">
                  <a:extLst>
                    <a:ext uri="{9D8B030D-6E8A-4147-A177-3AD203B41FA5}">
                      <a16:colId xmlns:a16="http://schemas.microsoft.com/office/drawing/2014/main" val="3339575091"/>
                    </a:ext>
                  </a:extLst>
                </a:gridCol>
              </a:tblGrid>
              <a:tr h="777875">
                <a:tc>
                  <a:txBody>
                    <a:bodyPr/>
                    <a:lstStyle/>
                    <a:p>
                      <a:pPr marL="0" marR="0" lvl="0" indent="0" algn="ctr" defTabSz="914400" rtl="0" eaLnBrk="1" fontAlgn="auto" latinLnBrk="0" hangingPunct="1">
                        <a:lnSpc>
                          <a:spcPct val="100000"/>
                        </a:lnSpc>
                        <a:spcBef>
                          <a:spcPts val="0"/>
                        </a:spcBef>
                        <a:spcAft>
                          <a:spcPts val="217"/>
                        </a:spcAft>
                        <a:buClr>
                          <a:srgbClr val="000000"/>
                        </a:buClr>
                        <a:buSzTx/>
                        <a:buFontTx/>
                        <a:buNone/>
                        <a:tabLst/>
                        <a:defRPr/>
                      </a:pPr>
                      <a:r>
                        <a:rPr kumimoji="0" lang="en-US" sz="1600" b="1" i="0" u="none" strike="noStrike" kern="0" cap="none" spc="0" normalizeH="0" baseline="0" noProof="0">
                          <a:ln>
                            <a:noFill/>
                          </a:ln>
                          <a:solidFill>
                            <a:srgbClr val="FFFFFF"/>
                          </a:solidFill>
                          <a:effectLst/>
                          <a:uLnTx/>
                          <a:uFillTx/>
                          <a:latin typeface="+mn-lt"/>
                          <a:ea typeface="ヒラギノ角ゴ ProN W6" charset="-128"/>
                          <a:cs typeface="+mn-cs"/>
                          <a:sym typeface="Myriad Pro" pitchFamily="48" charset="0"/>
                        </a:rPr>
                        <a:t>Solution Benefits</a:t>
                      </a:r>
                    </a:p>
                  </a:txBody>
                  <a:tcPr marL="106757" marR="106757" anchor="ctr">
                    <a:lnL>
                      <a:noFill/>
                    </a:lnL>
                    <a:lnR w="9525" cap="flat" cmpd="sng" algn="ctr">
                      <a:noFill/>
                      <a:prstDash val="solid"/>
                    </a:lnR>
                    <a:lnT w="1905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10907341"/>
                  </a:ext>
                </a:extLst>
              </a:tr>
              <a:tr h="77787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effectLst/>
                          <a:uLnTx/>
                          <a:uFillTx/>
                        </a:rPr>
                        <a:t>Improve NPS by 10%</a:t>
                      </a:r>
                    </a:p>
                  </a:txBody>
                  <a:tcPr marL="106757" marR="106757" anchor="ctr">
                    <a:lnL>
                      <a:noFill/>
                    </a:lnL>
                    <a:lnR w="9525" cap="flat" cmpd="sng" algn="ctr">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5103068"/>
                  </a:ext>
                </a:extLst>
              </a:tr>
              <a:tr h="77787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effectLst/>
                          <a:uLnTx/>
                          <a:uFillTx/>
                        </a:rPr>
                        <a:t>Improve first call resolution, reduce wait times and average handle time by 40%</a:t>
                      </a:r>
                    </a:p>
                  </a:txBody>
                  <a:tcPr marL="106757" marR="106757" anchor="ctr">
                    <a:lnL>
                      <a:noFill/>
                    </a:lnL>
                    <a:lnR w="9525" cap="flat" cmpd="sng" algn="ctr">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5594835"/>
                  </a:ext>
                </a:extLst>
              </a:tr>
              <a:tr h="77787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effectLst/>
                          <a:uLnTx/>
                          <a:uFillTx/>
                        </a:rPr>
                        <a:t>Reduce training time by over 20%</a:t>
                      </a:r>
                    </a:p>
                  </a:txBody>
                  <a:tcPr marL="106757" marR="106757" anchor="ctr">
                    <a:lnL>
                      <a:noFill/>
                    </a:lnL>
                    <a:lnR w="9525" cap="flat" cmpd="sng" algn="ctr">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5537706"/>
                  </a:ext>
                </a:extLst>
              </a:tr>
              <a:tr h="77787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effectLst/>
                          <a:uLnTx/>
                          <a:uFillTx/>
                        </a:rPr>
                        <a:t>Increase upsell conversion rates by over 1%</a:t>
                      </a:r>
                    </a:p>
                  </a:txBody>
                  <a:tcPr marL="106757" marR="106757" anchor="ctr">
                    <a:lnL>
                      <a:noFill/>
                    </a:lnL>
                    <a:lnR w="9525" cap="flat" cmpd="sng" algn="ctr">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2082361"/>
                  </a:ext>
                </a:extLst>
              </a:tr>
              <a:tr h="77787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N W6" pitchFamily="32" charset="-128"/>
                          <a:cs typeface="Arial" panose="020B0604020202020204" pitchFamily="34" charset="0"/>
                          <a:sym typeface="Myriad Pro" pitchFamily="32" charset="0"/>
                        </a:rPr>
                        <a:t>Reduce errors and handle and increase consistency</a:t>
                      </a:r>
                    </a:p>
                  </a:txBody>
                  <a:tcPr marL="106757" marR="106757" anchor="ctr">
                    <a:lnL>
                      <a:noFill/>
                    </a:lnL>
                    <a:lnR w="9525" cap="flat" cmpd="sng" algn="ctr">
                      <a:noFill/>
                      <a:prstDash val="solid"/>
                    </a:lnR>
                    <a:lnT w="12700" cap="flat" cmpd="sng" algn="ctr">
                      <a:solidFill>
                        <a:schemeClr val="bg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465241"/>
                  </a:ext>
                </a:extLst>
              </a:tr>
            </a:tbl>
          </a:graphicData>
        </a:graphic>
      </p:graphicFrame>
      <p:pic>
        <p:nvPicPr>
          <p:cNvPr id="49" name="Picture 48" descr="A picture containing drawing&#10;&#10;Description automatically generated">
            <a:extLst>
              <a:ext uri="{FF2B5EF4-FFF2-40B4-BE49-F238E27FC236}">
                <a16:creationId xmlns:a16="http://schemas.microsoft.com/office/drawing/2014/main" id="{973DCB45-DFB8-410C-852A-F9F60649D92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90386" y="3164070"/>
            <a:ext cx="1043316" cy="1139346"/>
          </a:xfrm>
          <a:prstGeom prst="rect">
            <a:avLst/>
          </a:prstGeom>
        </p:spPr>
      </p:pic>
      <p:sp>
        <p:nvSpPr>
          <p:cNvPr id="50" name="Title 1">
            <a:extLst>
              <a:ext uri="{FF2B5EF4-FFF2-40B4-BE49-F238E27FC236}">
                <a16:creationId xmlns:a16="http://schemas.microsoft.com/office/drawing/2014/main" id="{605F4224-DF49-4423-803F-6CDFB64FB16C}"/>
              </a:ext>
            </a:extLst>
          </p:cNvPr>
          <p:cNvSpPr txBox="1">
            <a:spLocks/>
          </p:cNvSpPr>
          <p:nvPr/>
        </p:nvSpPr>
        <p:spPr>
          <a:xfrm>
            <a:off x="413883" y="297558"/>
            <a:ext cx="8521888" cy="6900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t>Solution: Guided Automation Allows Agents to Focus on the Customer Experience</a:t>
            </a:r>
          </a:p>
        </p:txBody>
      </p:sp>
      <p:sp>
        <p:nvSpPr>
          <p:cNvPr id="51" name="TextBox 50">
            <a:extLst>
              <a:ext uri="{FF2B5EF4-FFF2-40B4-BE49-F238E27FC236}">
                <a16:creationId xmlns:a16="http://schemas.microsoft.com/office/drawing/2014/main" id="{14121B0B-8F48-4F66-86F5-2CF64DBD68C4}"/>
              </a:ext>
            </a:extLst>
          </p:cNvPr>
          <p:cNvSpPr txBox="1"/>
          <p:nvPr/>
        </p:nvSpPr>
        <p:spPr>
          <a:xfrm>
            <a:off x="480886" y="2019064"/>
            <a:ext cx="883975" cy="37152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a:ea typeface="+mn-ea"/>
                <a:cs typeface="Arial"/>
              </a:rPr>
              <a:t>Frontline employee</a:t>
            </a:r>
          </a:p>
        </p:txBody>
      </p:sp>
    </p:spTree>
    <p:extLst>
      <p:ext uri="{BB962C8B-B14F-4D97-AF65-F5344CB8AC3E}">
        <p14:creationId xmlns:p14="http://schemas.microsoft.com/office/powerpoint/2010/main" val="45034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 presetClass="exit" presetSubtype="0" fill="hold" nodeType="withEffect">
                                  <p:stCondLst>
                                    <p:cond delay="0"/>
                                  </p:stCondLst>
                                  <p:childTnLst>
                                    <p:set>
                                      <p:cBhvr>
                                        <p:cTn id="9" dur="1" fill="hold">
                                          <p:stCondLst>
                                            <p:cond delay="0"/>
                                          </p:stCondLst>
                                        </p:cTn>
                                        <p:tgtEl>
                                          <p:spTgt spid="6"/>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par>
                          <p:cTn id="15" fill="hold">
                            <p:stCondLst>
                              <p:cond delay="500"/>
                            </p:stCondLst>
                            <p:childTnLst>
                              <p:par>
                                <p:cTn id="16" presetID="37" presetClass="path" presetSubtype="0" accel="50000" decel="50000" fill="hold" nodeType="afterEffect">
                                  <p:stCondLst>
                                    <p:cond delay="0"/>
                                  </p:stCondLst>
                                  <p:childTnLst>
                                    <p:animMotion origin="layout" path="M 1.24251E-6 -0.00069 C 0.04467 0.05672 0.28718 0.2088 0.46679 -0.10162 " pathEditMode="relative" rAng="0" ptsTypes="AA">
                                      <p:cBhvr>
                                        <p:cTn id="17" dur="2000" spd="-100000" fill="hold"/>
                                        <p:tgtEl>
                                          <p:spTgt spid="49"/>
                                        </p:tgtEl>
                                        <p:attrNameLst>
                                          <p:attrName>ppt_x</p:attrName>
                                          <p:attrName>ppt_y</p:attrName>
                                        </p:attrNameLst>
                                      </p:cBhvr>
                                      <p:rCtr x="23339" y="-648"/>
                                    </p:animMotion>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500" fill="hold">
                                          <p:stCondLst>
                                            <p:cond delay="0"/>
                                          </p:stCondLst>
                                        </p:cTn>
                                        <p:tgtEl>
                                          <p:spTgt spid="49"/>
                                        </p:tgtEl>
                                        <p:attrNameLst>
                                          <p:attrName>r</p:attrName>
                                        </p:attrNameLst>
                                      </p:cBhvr>
                                    </p:animRot>
                                    <p:animRot by="-240000">
                                      <p:cBhvr>
                                        <p:cTn id="21" dur="1000" fill="hold">
                                          <p:stCondLst>
                                            <p:cond delay="1000"/>
                                          </p:stCondLst>
                                        </p:cTn>
                                        <p:tgtEl>
                                          <p:spTgt spid="49"/>
                                        </p:tgtEl>
                                        <p:attrNameLst>
                                          <p:attrName>r</p:attrName>
                                        </p:attrNameLst>
                                      </p:cBhvr>
                                    </p:animRot>
                                    <p:animRot by="240000">
                                      <p:cBhvr>
                                        <p:cTn id="22" dur="1000" fill="hold">
                                          <p:stCondLst>
                                            <p:cond delay="2000"/>
                                          </p:stCondLst>
                                        </p:cTn>
                                        <p:tgtEl>
                                          <p:spTgt spid="49"/>
                                        </p:tgtEl>
                                        <p:attrNameLst>
                                          <p:attrName>r</p:attrName>
                                        </p:attrNameLst>
                                      </p:cBhvr>
                                    </p:animRot>
                                    <p:animRot by="-240000">
                                      <p:cBhvr>
                                        <p:cTn id="23" dur="1000" fill="hold">
                                          <p:stCondLst>
                                            <p:cond delay="3000"/>
                                          </p:stCondLst>
                                        </p:cTn>
                                        <p:tgtEl>
                                          <p:spTgt spid="49"/>
                                        </p:tgtEl>
                                        <p:attrNameLst>
                                          <p:attrName>r</p:attrName>
                                        </p:attrNameLst>
                                      </p:cBhvr>
                                    </p:animRot>
                                    <p:animRot by="120000">
                                      <p:cBhvr>
                                        <p:cTn id="24" dur="1000" fill="hold">
                                          <p:stCondLst>
                                            <p:cond delay="40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Icon&#10;&#10;Description automatically generated">
            <a:extLst>
              <a:ext uri="{FF2B5EF4-FFF2-40B4-BE49-F238E27FC236}">
                <a16:creationId xmlns:a16="http://schemas.microsoft.com/office/drawing/2014/main" id="{1323DAD6-DA72-46E9-8905-1DDE8825C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0938" y="968484"/>
            <a:ext cx="738847" cy="738847"/>
          </a:xfrm>
          <a:prstGeom prst="rect">
            <a:avLst/>
          </a:prstGeom>
        </p:spPr>
      </p:pic>
      <p:pic>
        <p:nvPicPr>
          <p:cNvPr id="59" name="Picture 58" descr="Logo, icon&#10;&#10;Description automatically generated">
            <a:extLst>
              <a:ext uri="{FF2B5EF4-FFF2-40B4-BE49-F238E27FC236}">
                <a16:creationId xmlns:a16="http://schemas.microsoft.com/office/drawing/2014/main" id="{B1429C37-B5A9-43F5-93CB-712EF7C0F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092" y="968484"/>
            <a:ext cx="738846" cy="738846"/>
          </a:xfrm>
          <a:prstGeom prst="rect">
            <a:avLst/>
          </a:prstGeom>
        </p:spPr>
      </p:pic>
      <p:pic>
        <p:nvPicPr>
          <p:cNvPr id="57" name="Picture 56" descr="Icon&#10;&#10;Description automatically generated">
            <a:extLst>
              <a:ext uri="{FF2B5EF4-FFF2-40B4-BE49-F238E27FC236}">
                <a16:creationId xmlns:a16="http://schemas.microsoft.com/office/drawing/2014/main" id="{59313798-4C90-4419-A0B9-2D3D84F38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848" y="968484"/>
            <a:ext cx="738847" cy="738847"/>
          </a:xfrm>
          <a:prstGeom prst="rect">
            <a:avLst/>
          </a:prstGeom>
        </p:spPr>
      </p:pic>
      <p:pic>
        <p:nvPicPr>
          <p:cNvPr id="55" name="Picture 54" descr="Logo, icon&#10;&#10;Description automatically generated">
            <a:extLst>
              <a:ext uri="{FF2B5EF4-FFF2-40B4-BE49-F238E27FC236}">
                <a16:creationId xmlns:a16="http://schemas.microsoft.com/office/drawing/2014/main" id="{3B91B41E-EBA1-414F-8CA3-720F11C83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8565" y="968484"/>
            <a:ext cx="738846" cy="738846"/>
          </a:xfrm>
          <a:prstGeom prst="rect">
            <a:avLst/>
          </a:prstGeom>
        </p:spPr>
      </p:pic>
      <p:pic>
        <p:nvPicPr>
          <p:cNvPr id="53" name="Picture 52" descr="Icon&#10;&#10;Description automatically generated">
            <a:extLst>
              <a:ext uri="{FF2B5EF4-FFF2-40B4-BE49-F238E27FC236}">
                <a16:creationId xmlns:a16="http://schemas.microsoft.com/office/drawing/2014/main" id="{045C3955-E2BD-492D-9EB0-E5AC35EDC1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861" y="980754"/>
            <a:ext cx="714306" cy="714306"/>
          </a:xfrm>
          <a:prstGeom prst="rect">
            <a:avLst/>
          </a:prstGeom>
        </p:spPr>
      </p:pic>
      <p:sp>
        <p:nvSpPr>
          <p:cNvPr id="45" name="Rectangle 44">
            <a:extLst>
              <a:ext uri="{FF2B5EF4-FFF2-40B4-BE49-F238E27FC236}">
                <a16:creationId xmlns:a16="http://schemas.microsoft.com/office/drawing/2014/main" id="{3F6A1E2D-E903-4781-8933-A6B8ED30A536}"/>
              </a:ext>
            </a:extLst>
          </p:cNvPr>
          <p:cNvSpPr/>
          <p:nvPr/>
        </p:nvSpPr>
        <p:spPr>
          <a:xfrm>
            <a:off x="9723537" y="1975093"/>
            <a:ext cx="2087464" cy="2825884"/>
          </a:xfrm>
          <a:prstGeom prst="rect">
            <a:avLst/>
          </a:prstGeom>
          <a:solidFill>
            <a:srgbClr val="E0E4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R" sz="1400" b="0" i="0" u="none" strike="noStrike" kern="1200" cap="none" spc="0" normalizeH="0" baseline="0" noProof="0" err="1">
              <a:ln>
                <a:noFill/>
              </a:ln>
              <a:solidFill>
                <a:srgbClr val="FFFFFF"/>
              </a:solidFill>
              <a:effectLst/>
              <a:uLnTx/>
              <a:uFillTx/>
              <a:latin typeface="Arial"/>
              <a:ea typeface="+mn-ea"/>
              <a:cs typeface="Arial"/>
            </a:endParaRPr>
          </a:p>
        </p:txBody>
      </p:sp>
      <p:sp>
        <p:nvSpPr>
          <p:cNvPr id="46" name="Rectangle 45">
            <a:extLst>
              <a:ext uri="{FF2B5EF4-FFF2-40B4-BE49-F238E27FC236}">
                <a16:creationId xmlns:a16="http://schemas.microsoft.com/office/drawing/2014/main" id="{CC6C5DAA-98C0-44C6-8954-8AD650D0A455}"/>
              </a:ext>
            </a:extLst>
          </p:cNvPr>
          <p:cNvSpPr/>
          <p:nvPr/>
        </p:nvSpPr>
        <p:spPr>
          <a:xfrm>
            <a:off x="7387133" y="1975093"/>
            <a:ext cx="2087464" cy="2825884"/>
          </a:xfrm>
          <a:prstGeom prst="rect">
            <a:avLst/>
          </a:prstGeom>
          <a:solidFill>
            <a:srgbClr val="E0E4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R" sz="1400" b="0" i="0" u="none" strike="noStrike" kern="1200" cap="none" spc="0" normalizeH="0" baseline="0" noProof="0" err="1">
              <a:ln>
                <a:noFill/>
              </a:ln>
              <a:solidFill>
                <a:srgbClr val="FFFFFF"/>
              </a:solidFill>
              <a:effectLst/>
              <a:uLnTx/>
              <a:uFillTx/>
              <a:latin typeface="Arial"/>
              <a:ea typeface="+mn-ea"/>
              <a:cs typeface="Arial"/>
            </a:endParaRPr>
          </a:p>
        </p:txBody>
      </p:sp>
      <p:sp>
        <p:nvSpPr>
          <p:cNvPr id="47" name="Rectangle 46">
            <a:extLst>
              <a:ext uri="{FF2B5EF4-FFF2-40B4-BE49-F238E27FC236}">
                <a16:creationId xmlns:a16="http://schemas.microsoft.com/office/drawing/2014/main" id="{350A8C4F-ED1B-4EBB-BF13-F907CCAABEB4}"/>
              </a:ext>
            </a:extLst>
          </p:cNvPr>
          <p:cNvSpPr/>
          <p:nvPr/>
        </p:nvSpPr>
        <p:spPr>
          <a:xfrm>
            <a:off x="5050730" y="1975093"/>
            <a:ext cx="2087464" cy="2825884"/>
          </a:xfrm>
          <a:prstGeom prst="rect">
            <a:avLst/>
          </a:prstGeom>
          <a:solidFill>
            <a:srgbClr val="E0E4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R" sz="1400" b="0" i="0" u="none" strike="noStrike" kern="1200" cap="none" spc="0" normalizeH="0" baseline="0" noProof="0" err="1">
              <a:ln>
                <a:noFill/>
              </a:ln>
              <a:solidFill>
                <a:srgbClr val="FFFFFF"/>
              </a:solidFill>
              <a:effectLst/>
              <a:uLnTx/>
              <a:uFillTx/>
              <a:latin typeface="Arial"/>
              <a:ea typeface="+mn-ea"/>
              <a:cs typeface="Arial"/>
            </a:endParaRPr>
          </a:p>
        </p:txBody>
      </p:sp>
      <p:sp>
        <p:nvSpPr>
          <p:cNvPr id="48" name="Rectangle 47">
            <a:extLst>
              <a:ext uri="{FF2B5EF4-FFF2-40B4-BE49-F238E27FC236}">
                <a16:creationId xmlns:a16="http://schemas.microsoft.com/office/drawing/2014/main" id="{D99DFBCC-F20A-4C88-984C-FF8EA3923594}"/>
              </a:ext>
            </a:extLst>
          </p:cNvPr>
          <p:cNvSpPr/>
          <p:nvPr/>
        </p:nvSpPr>
        <p:spPr>
          <a:xfrm>
            <a:off x="2714327" y="1975093"/>
            <a:ext cx="2087464" cy="2825884"/>
          </a:xfrm>
          <a:prstGeom prst="rect">
            <a:avLst/>
          </a:prstGeom>
          <a:solidFill>
            <a:srgbClr val="E0E4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R" sz="1400" b="0" i="0" u="none" strike="noStrike" kern="1200" cap="none" spc="0" normalizeH="0" baseline="0" noProof="0" err="1">
              <a:ln>
                <a:noFill/>
              </a:ln>
              <a:solidFill>
                <a:srgbClr val="FFFFFF"/>
              </a:solidFill>
              <a:effectLst/>
              <a:uLnTx/>
              <a:uFillTx/>
              <a:latin typeface="Arial"/>
              <a:ea typeface="+mn-ea"/>
              <a:cs typeface="Arial"/>
            </a:endParaRPr>
          </a:p>
        </p:txBody>
      </p:sp>
      <p:sp>
        <p:nvSpPr>
          <p:cNvPr id="49" name="Rectangle 48">
            <a:extLst>
              <a:ext uri="{FF2B5EF4-FFF2-40B4-BE49-F238E27FC236}">
                <a16:creationId xmlns:a16="http://schemas.microsoft.com/office/drawing/2014/main" id="{F2B9470A-FF72-40E2-BC17-B982EDC75216}"/>
              </a:ext>
            </a:extLst>
          </p:cNvPr>
          <p:cNvSpPr/>
          <p:nvPr/>
        </p:nvSpPr>
        <p:spPr>
          <a:xfrm>
            <a:off x="377924" y="1975093"/>
            <a:ext cx="2087464" cy="2825884"/>
          </a:xfrm>
          <a:prstGeom prst="rect">
            <a:avLst/>
          </a:prstGeom>
          <a:solidFill>
            <a:srgbClr val="E0E4E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R" sz="1400" b="0" i="0" u="none" strike="noStrike" kern="1200" cap="none" spc="0" normalizeH="0" baseline="0" noProof="0" err="1">
              <a:ln>
                <a:noFill/>
              </a:ln>
              <a:solidFill>
                <a:srgbClr val="FFFFFF"/>
              </a:solidFill>
              <a:effectLst/>
              <a:uLnTx/>
              <a:uFillTx/>
              <a:latin typeface="Arial"/>
              <a:ea typeface="+mn-ea"/>
              <a:cs typeface="Arial"/>
            </a:endParaRPr>
          </a:p>
        </p:txBody>
      </p:sp>
      <p:sp>
        <p:nvSpPr>
          <p:cNvPr id="3" name="Slide Number Placeholder 2">
            <a:extLst>
              <a:ext uri="{FF2B5EF4-FFF2-40B4-BE49-F238E27FC236}">
                <a16:creationId xmlns:a16="http://schemas.microsoft.com/office/drawing/2014/main" id="{BBA26703-494F-4C5C-9214-A4A24DA629E0}"/>
              </a:ext>
            </a:extLst>
          </p:cNvPr>
          <p:cNvSpPr>
            <a:spLocks noGrp="1"/>
          </p:cNvSpPr>
          <p:nvPr>
            <p:ph type="sldNum" sz="quarter" idx="4"/>
          </p:nvPr>
        </p:nvSpPr>
        <p:spPr/>
        <p:txBody>
          <a:bodyPr/>
          <a:lstStyle/>
          <a:p>
            <a:fld id="{123DE807-727B-4E7F-BD5E-47D56DC16D4C}" type="slidenum">
              <a:rPr lang="en-CA" smtClean="0"/>
              <a:pPr/>
              <a:t>18</a:t>
            </a:fld>
            <a:endParaRPr lang="en-CA"/>
          </a:p>
        </p:txBody>
      </p:sp>
      <p:sp>
        <p:nvSpPr>
          <p:cNvPr id="4" name="Title 1">
            <a:extLst>
              <a:ext uri="{FF2B5EF4-FFF2-40B4-BE49-F238E27FC236}">
                <a16:creationId xmlns:a16="http://schemas.microsoft.com/office/drawing/2014/main" id="{61A72891-AFC9-4EAC-B08D-4F1A489D4191}"/>
              </a:ext>
            </a:extLst>
          </p:cNvPr>
          <p:cNvSpPr txBox="1">
            <a:spLocks/>
          </p:cNvSpPr>
          <p:nvPr/>
        </p:nvSpPr>
        <p:spPr>
          <a:xfrm>
            <a:off x="1337175" y="297558"/>
            <a:ext cx="9282378" cy="6900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a:t>Getting Started with Automation and AI in the Contact </a:t>
            </a:r>
            <a:r>
              <a:rPr lang="en-GB" sz="2400" b="1" err="1"/>
              <a:t>Center</a:t>
            </a:r>
            <a:endParaRPr lang="en-GB" sz="2400" b="1"/>
          </a:p>
        </p:txBody>
      </p:sp>
      <p:grpSp>
        <p:nvGrpSpPr>
          <p:cNvPr id="11" name="Group 10">
            <a:extLst>
              <a:ext uri="{FF2B5EF4-FFF2-40B4-BE49-F238E27FC236}">
                <a16:creationId xmlns:a16="http://schemas.microsoft.com/office/drawing/2014/main" id="{D133857C-8548-47CC-AD17-D2B6A84640ED}"/>
              </a:ext>
            </a:extLst>
          </p:cNvPr>
          <p:cNvGrpSpPr/>
          <p:nvPr/>
        </p:nvGrpSpPr>
        <p:grpSpPr>
          <a:xfrm>
            <a:off x="413883" y="2016542"/>
            <a:ext cx="2051505" cy="319922"/>
            <a:chOff x="-99690" y="1313578"/>
            <a:chExt cx="2074651" cy="319922"/>
          </a:xfrm>
        </p:grpSpPr>
        <p:sp>
          <p:nvSpPr>
            <p:cNvPr id="43" name="Rectangle 42">
              <a:extLst>
                <a:ext uri="{FF2B5EF4-FFF2-40B4-BE49-F238E27FC236}">
                  <a16:creationId xmlns:a16="http://schemas.microsoft.com/office/drawing/2014/main" id="{7FF7B5C6-A330-4E1B-817E-61BCF4D77A7B}"/>
                </a:ext>
              </a:extLst>
            </p:cNvPr>
            <p:cNvSpPr/>
            <p:nvPr/>
          </p:nvSpPr>
          <p:spPr>
            <a:xfrm>
              <a:off x="4805" y="1313578"/>
              <a:ext cx="1970156" cy="29552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4" name="TextBox 43">
              <a:extLst>
                <a:ext uri="{FF2B5EF4-FFF2-40B4-BE49-F238E27FC236}">
                  <a16:creationId xmlns:a16="http://schemas.microsoft.com/office/drawing/2014/main" id="{E4CD5288-9188-486D-B65C-67252B7331D5}"/>
                </a:ext>
              </a:extLst>
            </p:cNvPr>
            <p:cNvSpPr txBox="1"/>
            <p:nvPr/>
          </p:nvSpPr>
          <p:spPr>
            <a:xfrm>
              <a:off x="-99690" y="1337977"/>
              <a:ext cx="1970156" cy="2955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a:latin typeface="+mn-lt"/>
                </a:rPr>
                <a:t>Start My Day</a:t>
              </a:r>
            </a:p>
          </p:txBody>
        </p:sp>
      </p:grpSp>
      <p:grpSp>
        <p:nvGrpSpPr>
          <p:cNvPr id="12" name="Group 11">
            <a:extLst>
              <a:ext uri="{FF2B5EF4-FFF2-40B4-BE49-F238E27FC236}">
                <a16:creationId xmlns:a16="http://schemas.microsoft.com/office/drawing/2014/main" id="{88F94976-98FC-43A7-81ED-8DC6C99C5D7F}"/>
              </a:ext>
            </a:extLst>
          </p:cNvPr>
          <p:cNvGrpSpPr/>
          <p:nvPr/>
        </p:nvGrpSpPr>
        <p:grpSpPr>
          <a:xfrm>
            <a:off x="517212" y="2381621"/>
            <a:ext cx="1948175" cy="2273628"/>
            <a:chOff x="4805" y="1678657"/>
            <a:chExt cx="1970156" cy="2273628"/>
          </a:xfrm>
        </p:grpSpPr>
        <p:sp>
          <p:nvSpPr>
            <p:cNvPr id="41" name="Rectangle 40">
              <a:extLst>
                <a:ext uri="{FF2B5EF4-FFF2-40B4-BE49-F238E27FC236}">
                  <a16:creationId xmlns:a16="http://schemas.microsoft.com/office/drawing/2014/main" id="{8C219160-E71A-4730-97DB-62C669750D8F}"/>
                </a:ext>
              </a:extLst>
            </p:cNvPr>
            <p:cNvSpPr/>
            <p:nvPr/>
          </p:nvSpPr>
          <p:spPr>
            <a:xfrm>
              <a:off x="4805" y="1678657"/>
              <a:ext cx="1970156" cy="2273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2" name="TextBox 41">
              <a:extLst>
                <a:ext uri="{FF2B5EF4-FFF2-40B4-BE49-F238E27FC236}">
                  <a16:creationId xmlns:a16="http://schemas.microsoft.com/office/drawing/2014/main" id="{DC57FE3C-A12D-48A9-AF92-0E5EB1314C07}"/>
                </a:ext>
              </a:extLst>
            </p:cNvPr>
            <p:cNvSpPr txBox="1"/>
            <p:nvPr/>
          </p:nvSpPr>
          <p:spPr>
            <a:xfrm>
              <a:off x="4805" y="1678657"/>
              <a:ext cx="1970156" cy="22736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a:latin typeface="+mn-lt"/>
                </a:rPr>
                <a:t>Log the banker (agent) into WFM, phone, CRM, and other systems</a:t>
              </a:r>
            </a:p>
            <a:p>
              <a:pPr marL="0" lvl="0" indent="0" algn="l" defTabSz="622300">
                <a:lnSpc>
                  <a:spcPct val="100000"/>
                </a:lnSpc>
                <a:spcBef>
                  <a:spcPct val="0"/>
                </a:spcBef>
                <a:spcAft>
                  <a:spcPct val="35000"/>
                </a:spcAft>
                <a:buNone/>
              </a:pPr>
              <a:r>
                <a:rPr lang="en-US" sz="1400" kern="1200">
                  <a:latin typeface="+mn-lt"/>
                </a:rPr>
                <a:t>3 or more times a day with breaks</a:t>
              </a:r>
            </a:p>
            <a:p>
              <a:pPr marL="0" lvl="0" indent="0" algn="l" defTabSz="666750">
                <a:lnSpc>
                  <a:spcPct val="100000"/>
                </a:lnSpc>
                <a:spcBef>
                  <a:spcPct val="0"/>
                </a:spcBef>
                <a:spcAft>
                  <a:spcPct val="35000"/>
                </a:spcAft>
                <a:buNone/>
              </a:pPr>
              <a:endParaRPr lang="en-US" sz="1500" kern="1200">
                <a:latin typeface="+mn-lt"/>
              </a:endParaRPr>
            </a:p>
            <a:p>
              <a:pPr marL="0" lvl="0" indent="0" algn="l" defTabSz="666750">
                <a:lnSpc>
                  <a:spcPct val="100000"/>
                </a:lnSpc>
                <a:spcBef>
                  <a:spcPct val="0"/>
                </a:spcBef>
                <a:spcAft>
                  <a:spcPct val="35000"/>
                </a:spcAft>
                <a:buNone/>
              </a:pPr>
              <a:endParaRPr lang="en-US" sz="1500" kern="1200">
                <a:latin typeface="+mn-lt"/>
              </a:endParaRPr>
            </a:p>
            <a:p>
              <a:pPr marL="0" lvl="0" indent="0" algn="l" defTabSz="666750">
                <a:lnSpc>
                  <a:spcPct val="100000"/>
                </a:lnSpc>
                <a:spcBef>
                  <a:spcPct val="0"/>
                </a:spcBef>
                <a:spcAft>
                  <a:spcPct val="35000"/>
                </a:spcAft>
                <a:buNone/>
              </a:pPr>
              <a:r>
                <a:rPr lang="en-US" sz="1500" i="1" kern="1200">
                  <a:latin typeface="+mn-lt"/>
                </a:rPr>
                <a:t>Benefit: 2 mins per agent/day</a:t>
              </a:r>
            </a:p>
          </p:txBody>
        </p:sp>
      </p:grpSp>
      <p:grpSp>
        <p:nvGrpSpPr>
          <p:cNvPr id="14" name="Group 13">
            <a:extLst>
              <a:ext uri="{FF2B5EF4-FFF2-40B4-BE49-F238E27FC236}">
                <a16:creationId xmlns:a16="http://schemas.microsoft.com/office/drawing/2014/main" id="{8C319B5F-175F-4404-8823-1BAD86E112A2}"/>
              </a:ext>
            </a:extLst>
          </p:cNvPr>
          <p:cNvGrpSpPr/>
          <p:nvPr/>
        </p:nvGrpSpPr>
        <p:grpSpPr>
          <a:xfrm>
            <a:off x="2772981" y="2016542"/>
            <a:ext cx="2029320" cy="295523"/>
            <a:chOff x="2260574" y="1313578"/>
            <a:chExt cx="2029320" cy="295523"/>
          </a:xfrm>
        </p:grpSpPr>
        <p:sp>
          <p:nvSpPr>
            <p:cNvPr id="39" name="Rectangle 38">
              <a:extLst>
                <a:ext uri="{FF2B5EF4-FFF2-40B4-BE49-F238E27FC236}">
                  <a16:creationId xmlns:a16="http://schemas.microsoft.com/office/drawing/2014/main" id="{C0B10451-FF0C-4C84-AD1F-FFB1E378DE71}"/>
                </a:ext>
              </a:extLst>
            </p:cNvPr>
            <p:cNvSpPr/>
            <p:nvPr/>
          </p:nvSpPr>
          <p:spPr>
            <a:xfrm>
              <a:off x="2319738" y="1313578"/>
              <a:ext cx="1970156" cy="29552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TextBox 39">
              <a:extLst>
                <a:ext uri="{FF2B5EF4-FFF2-40B4-BE49-F238E27FC236}">
                  <a16:creationId xmlns:a16="http://schemas.microsoft.com/office/drawing/2014/main" id="{7568F057-24C4-4F99-BFFD-F7183544C806}"/>
                </a:ext>
              </a:extLst>
            </p:cNvPr>
            <p:cNvSpPr txBox="1"/>
            <p:nvPr/>
          </p:nvSpPr>
          <p:spPr>
            <a:xfrm>
              <a:off x="2260574" y="1313578"/>
              <a:ext cx="1970156" cy="2955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a:latin typeface="+mn-lt"/>
                </a:rPr>
                <a:t>Start My Call</a:t>
              </a:r>
            </a:p>
          </p:txBody>
        </p:sp>
      </p:grpSp>
      <p:grpSp>
        <p:nvGrpSpPr>
          <p:cNvPr id="15" name="Group 14">
            <a:extLst>
              <a:ext uri="{FF2B5EF4-FFF2-40B4-BE49-F238E27FC236}">
                <a16:creationId xmlns:a16="http://schemas.microsoft.com/office/drawing/2014/main" id="{AF85B4C6-CEA2-424F-A1D4-9AE6D27C8538}"/>
              </a:ext>
            </a:extLst>
          </p:cNvPr>
          <p:cNvGrpSpPr/>
          <p:nvPr/>
        </p:nvGrpSpPr>
        <p:grpSpPr>
          <a:xfrm>
            <a:off x="2832145" y="2381621"/>
            <a:ext cx="1970156" cy="2273628"/>
            <a:chOff x="2319738" y="1678657"/>
            <a:chExt cx="1970156" cy="2273628"/>
          </a:xfrm>
        </p:grpSpPr>
        <p:sp>
          <p:nvSpPr>
            <p:cNvPr id="37" name="Rectangle 36">
              <a:extLst>
                <a:ext uri="{FF2B5EF4-FFF2-40B4-BE49-F238E27FC236}">
                  <a16:creationId xmlns:a16="http://schemas.microsoft.com/office/drawing/2014/main" id="{031C3D02-BBD7-4062-9131-C49DC4B5AE04}"/>
                </a:ext>
              </a:extLst>
            </p:cNvPr>
            <p:cNvSpPr/>
            <p:nvPr/>
          </p:nvSpPr>
          <p:spPr>
            <a:xfrm>
              <a:off x="2319738" y="1678657"/>
              <a:ext cx="1970156" cy="2273628"/>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38" name="TextBox 37">
              <a:extLst>
                <a:ext uri="{FF2B5EF4-FFF2-40B4-BE49-F238E27FC236}">
                  <a16:creationId xmlns:a16="http://schemas.microsoft.com/office/drawing/2014/main" id="{8CB7D4BD-4D9D-455E-8C1D-6040954E8E88}"/>
                </a:ext>
              </a:extLst>
            </p:cNvPr>
            <p:cNvSpPr txBox="1"/>
            <p:nvPr/>
          </p:nvSpPr>
          <p:spPr>
            <a:xfrm>
              <a:off x="2319738" y="1678657"/>
              <a:ext cx="1970156" cy="22736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a:solidFill>
                    <a:srgbClr val="000000">
                      <a:hueOff val="0"/>
                      <a:satOff val="0"/>
                      <a:lumOff val="0"/>
                      <a:alphaOff val="0"/>
                    </a:srgbClr>
                  </a:solidFill>
                  <a:latin typeface="Arial"/>
                  <a:ea typeface="+mn-ea"/>
                  <a:cs typeface="+mn-cs"/>
                </a:rPr>
                <a:t>Trigger</a:t>
              </a:r>
              <a:r>
                <a:rPr lang="en-US" sz="1400" kern="1200">
                  <a:latin typeface="+mn-lt"/>
                </a:rPr>
                <a:t> the robot using the softphone or screen pop. Automate caller validation, data retrieval, and provide indicators in a single view</a:t>
              </a:r>
            </a:p>
            <a:p>
              <a:pPr marL="0" lvl="0" indent="0" algn="l" defTabSz="622300">
                <a:lnSpc>
                  <a:spcPct val="100000"/>
                </a:lnSpc>
                <a:spcBef>
                  <a:spcPct val="0"/>
                </a:spcBef>
                <a:spcAft>
                  <a:spcPct val="35000"/>
                </a:spcAft>
                <a:buNone/>
              </a:pPr>
              <a:endParaRPr lang="en-US" sz="1400" kern="1200">
                <a:latin typeface="+mn-lt"/>
              </a:endParaRPr>
            </a:p>
            <a:p>
              <a:pPr marL="0" lvl="0" indent="0" algn="l" defTabSz="622300">
                <a:lnSpc>
                  <a:spcPct val="100000"/>
                </a:lnSpc>
                <a:spcBef>
                  <a:spcPct val="0"/>
                </a:spcBef>
                <a:spcAft>
                  <a:spcPct val="35000"/>
                </a:spcAft>
                <a:buNone/>
              </a:pPr>
              <a:endParaRPr lang="en-US" sz="1400" kern="1200">
                <a:latin typeface="+mn-lt"/>
              </a:endParaRPr>
            </a:p>
            <a:p>
              <a:pPr marL="0" lvl="0" indent="0" algn="l" defTabSz="622300">
                <a:lnSpc>
                  <a:spcPct val="100000"/>
                </a:lnSpc>
                <a:spcBef>
                  <a:spcPct val="0"/>
                </a:spcBef>
                <a:spcAft>
                  <a:spcPct val="35000"/>
                </a:spcAft>
                <a:buNone/>
              </a:pPr>
              <a:r>
                <a:rPr lang="en-US" sz="1400" i="1" kern="1200">
                  <a:latin typeface="+mn-lt"/>
                </a:rPr>
                <a:t>Benefit: 30-60 secs per call</a:t>
              </a:r>
            </a:p>
          </p:txBody>
        </p:sp>
      </p:grpSp>
      <p:grpSp>
        <p:nvGrpSpPr>
          <p:cNvPr id="17" name="Group 16">
            <a:extLst>
              <a:ext uri="{FF2B5EF4-FFF2-40B4-BE49-F238E27FC236}">
                <a16:creationId xmlns:a16="http://schemas.microsoft.com/office/drawing/2014/main" id="{E60171F4-B9C3-4ACB-BCBB-C2120D95E340}"/>
              </a:ext>
            </a:extLst>
          </p:cNvPr>
          <p:cNvGrpSpPr/>
          <p:nvPr/>
        </p:nvGrpSpPr>
        <p:grpSpPr>
          <a:xfrm>
            <a:off x="5107025" y="2001489"/>
            <a:ext cx="2010210" cy="295523"/>
            <a:chOff x="4594618" y="1298525"/>
            <a:chExt cx="2010210" cy="295523"/>
          </a:xfrm>
        </p:grpSpPr>
        <p:sp>
          <p:nvSpPr>
            <p:cNvPr id="35" name="Rectangle 34">
              <a:extLst>
                <a:ext uri="{FF2B5EF4-FFF2-40B4-BE49-F238E27FC236}">
                  <a16:creationId xmlns:a16="http://schemas.microsoft.com/office/drawing/2014/main" id="{EA3F7F58-F219-4CF4-BC14-62347F19E1EF}"/>
                </a:ext>
              </a:extLst>
            </p:cNvPr>
            <p:cNvSpPr/>
            <p:nvPr/>
          </p:nvSpPr>
          <p:spPr>
            <a:xfrm>
              <a:off x="4634672" y="1298525"/>
              <a:ext cx="1970156" cy="29552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6" name="TextBox 35">
              <a:extLst>
                <a:ext uri="{FF2B5EF4-FFF2-40B4-BE49-F238E27FC236}">
                  <a16:creationId xmlns:a16="http://schemas.microsoft.com/office/drawing/2014/main" id="{E0B443AF-8DCE-463D-B1F0-4BE9776838B8}"/>
                </a:ext>
              </a:extLst>
            </p:cNvPr>
            <p:cNvSpPr txBox="1"/>
            <p:nvPr/>
          </p:nvSpPr>
          <p:spPr>
            <a:xfrm>
              <a:off x="4594618" y="1298525"/>
              <a:ext cx="1970156" cy="2955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a:latin typeface="+mn-lt"/>
                </a:rPr>
                <a:t>Guide My Call</a:t>
              </a:r>
            </a:p>
          </p:txBody>
        </p:sp>
      </p:grpSp>
      <p:grpSp>
        <p:nvGrpSpPr>
          <p:cNvPr id="18" name="Group 17">
            <a:extLst>
              <a:ext uri="{FF2B5EF4-FFF2-40B4-BE49-F238E27FC236}">
                <a16:creationId xmlns:a16="http://schemas.microsoft.com/office/drawing/2014/main" id="{79D58EA6-35CB-431D-8A49-59919DC04277}"/>
              </a:ext>
            </a:extLst>
          </p:cNvPr>
          <p:cNvGrpSpPr/>
          <p:nvPr/>
        </p:nvGrpSpPr>
        <p:grpSpPr>
          <a:xfrm>
            <a:off x="5147079" y="2336464"/>
            <a:ext cx="1930102" cy="2333838"/>
            <a:chOff x="4634672" y="1633500"/>
            <a:chExt cx="1930102" cy="2333838"/>
          </a:xfrm>
        </p:grpSpPr>
        <p:sp>
          <p:nvSpPr>
            <p:cNvPr id="33" name="Rectangle 32">
              <a:extLst>
                <a:ext uri="{FF2B5EF4-FFF2-40B4-BE49-F238E27FC236}">
                  <a16:creationId xmlns:a16="http://schemas.microsoft.com/office/drawing/2014/main" id="{1C5FFAD5-7575-43C1-8CA9-8A5A31B3D706}"/>
                </a:ext>
              </a:extLst>
            </p:cNvPr>
            <p:cNvSpPr/>
            <p:nvPr/>
          </p:nvSpPr>
          <p:spPr>
            <a:xfrm>
              <a:off x="4634672" y="1633500"/>
              <a:ext cx="1930102" cy="23338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TextBox 33">
              <a:extLst>
                <a:ext uri="{FF2B5EF4-FFF2-40B4-BE49-F238E27FC236}">
                  <a16:creationId xmlns:a16="http://schemas.microsoft.com/office/drawing/2014/main" id="{EB78D316-5A0B-4C59-9E33-DA5219183EAB}"/>
                </a:ext>
              </a:extLst>
            </p:cNvPr>
            <p:cNvSpPr txBox="1"/>
            <p:nvPr/>
          </p:nvSpPr>
          <p:spPr>
            <a:xfrm>
              <a:off x="4634672" y="1633500"/>
              <a:ext cx="1930102" cy="23338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a:latin typeface="+mn-lt"/>
                </a:rPr>
                <a:t>Guide the agent through the call; robot eliminates swiveling, awkward silence, and executes NBAs</a:t>
              </a:r>
            </a:p>
            <a:p>
              <a:pPr marL="0" lvl="0" indent="0" algn="l" defTabSz="622300">
                <a:lnSpc>
                  <a:spcPct val="100000"/>
                </a:lnSpc>
                <a:spcBef>
                  <a:spcPct val="0"/>
                </a:spcBef>
                <a:spcAft>
                  <a:spcPct val="35000"/>
                </a:spcAft>
                <a:buNone/>
              </a:pPr>
              <a:endParaRPr lang="en-US" sz="1400" i="1" kern="1200">
                <a:latin typeface="+mn-lt"/>
              </a:endParaRPr>
            </a:p>
            <a:p>
              <a:pPr marL="0" lvl="0" indent="0" algn="l" defTabSz="622300">
                <a:lnSpc>
                  <a:spcPct val="100000"/>
                </a:lnSpc>
                <a:spcBef>
                  <a:spcPct val="0"/>
                </a:spcBef>
                <a:spcAft>
                  <a:spcPct val="35000"/>
                </a:spcAft>
                <a:buNone/>
              </a:pPr>
              <a:endParaRPr lang="en-US" sz="1400" i="1" kern="1200">
                <a:latin typeface="+mn-lt"/>
              </a:endParaRPr>
            </a:p>
            <a:p>
              <a:pPr marL="0" lvl="0" indent="0" algn="l" defTabSz="622300">
                <a:lnSpc>
                  <a:spcPct val="100000"/>
                </a:lnSpc>
                <a:spcBef>
                  <a:spcPct val="0"/>
                </a:spcBef>
                <a:spcAft>
                  <a:spcPct val="35000"/>
                </a:spcAft>
                <a:buNone/>
              </a:pPr>
              <a:endParaRPr lang="en-US" sz="1400" i="1" kern="1200">
                <a:latin typeface="+mn-lt"/>
              </a:endParaRPr>
            </a:p>
            <a:p>
              <a:pPr marL="0" lvl="0" indent="0" algn="l" defTabSz="622300">
                <a:lnSpc>
                  <a:spcPct val="100000"/>
                </a:lnSpc>
                <a:spcBef>
                  <a:spcPct val="0"/>
                </a:spcBef>
                <a:spcAft>
                  <a:spcPct val="35000"/>
                </a:spcAft>
                <a:buNone/>
              </a:pPr>
              <a:r>
                <a:rPr lang="en-US" sz="1400" i="1" kern="1200">
                  <a:latin typeface="+mn-lt"/>
                </a:rPr>
                <a:t>Benefit: 15-60 secs per call</a:t>
              </a:r>
            </a:p>
          </p:txBody>
        </p:sp>
      </p:grpSp>
      <p:grpSp>
        <p:nvGrpSpPr>
          <p:cNvPr id="20" name="Group 19">
            <a:extLst>
              <a:ext uri="{FF2B5EF4-FFF2-40B4-BE49-F238E27FC236}">
                <a16:creationId xmlns:a16="http://schemas.microsoft.com/office/drawing/2014/main" id="{F07341C1-CDB6-4EB7-9A65-5C56CB126112}"/>
              </a:ext>
            </a:extLst>
          </p:cNvPr>
          <p:cNvGrpSpPr/>
          <p:nvPr/>
        </p:nvGrpSpPr>
        <p:grpSpPr>
          <a:xfrm>
            <a:off x="7528356" y="2000657"/>
            <a:ext cx="1821243" cy="327292"/>
            <a:chOff x="7015949" y="1297693"/>
            <a:chExt cx="1821243" cy="327292"/>
          </a:xfrm>
        </p:grpSpPr>
        <p:sp>
          <p:nvSpPr>
            <p:cNvPr id="31" name="Rectangle 30">
              <a:extLst>
                <a:ext uri="{FF2B5EF4-FFF2-40B4-BE49-F238E27FC236}">
                  <a16:creationId xmlns:a16="http://schemas.microsoft.com/office/drawing/2014/main" id="{CE18CDC0-B33C-44CF-BD1E-D6B675AEEBD2}"/>
                </a:ext>
              </a:extLst>
            </p:cNvPr>
            <p:cNvSpPr/>
            <p:nvPr/>
          </p:nvSpPr>
          <p:spPr>
            <a:xfrm>
              <a:off x="7032175" y="1297693"/>
              <a:ext cx="1805017" cy="32729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TextBox 31">
              <a:extLst>
                <a:ext uri="{FF2B5EF4-FFF2-40B4-BE49-F238E27FC236}">
                  <a16:creationId xmlns:a16="http://schemas.microsoft.com/office/drawing/2014/main" id="{F4BF1B67-531C-413F-A567-0230661A470A}"/>
                </a:ext>
              </a:extLst>
            </p:cNvPr>
            <p:cNvSpPr txBox="1"/>
            <p:nvPr/>
          </p:nvSpPr>
          <p:spPr>
            <a:xfrm>
              <a:off x="7015949" y="1297693"/>
              <a:ext cx="1805017" cy="32729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a:latin typeface="+mn-lt"/>
                </a:rPr>
                <a:t>End My Call</a:t>
              </a:r>
            </a:p>
          </p:txBody>
        </p:sp>
      </p:grpSp>
      <p:grpSp>
        <p:nvGrpSpPr>
          <p:cNvPr id="21" name="Group 20">
            <a:extLst>
              <a:ext uri="{FF2B5EF4-FFF2-40B4-BE49-F238E27FC236}">
                <a16:creationId xmlns:a16="http://schemas.microsoft.com/office/drawing/2014/main" id="{B6D8CA6C-628E-4D95-9A6E-B3B9E9B60CEF}"/>
              </a:ext>
            </a:extLst>
          </p:cNvPr>
          <p:cNvGrpSpPr/>
          <p:nvPr/>
        </p:nvGrpSpPr>
        <p:grpSpPr>
          <a:xfrm>
            <a:off x="7469154" y="2381621"/>
            <a:ext cx="1955872" cy="2273628"/>
            <a:chOff x="6956747" y="1678657"/>
            <a:chExt cx="1955872" cy="2273628"/>
          </a:xfrm>
        </p:grpSpPr>
        <p:sp>
          <p:nvSpPr>
            <p:cNvPr id="29" name="Rectangle 28">
              <a:extLst>
                <a:ext uri="{FF2B5EF4-FFF2-40B4-BE49-F238E27FC236}">
                  <a16:creationId xmlns:a16="http://schemas.microsoft.com/office/drawing/2014/main" id="{4B30E279-7900-45CC-9A29-3C35597FE74C}"/>
                </a:ext>
              </a:extLst>
            </p:cNvPr>
            <p:cNvSpPr/>
            <p:nvPr/>
          </p:nvSpPr>
          <p:spPr>
            <a:xfrm>
              <a:off x="6956747" y="1678657"/>
              <a:ext cx="1955872" cy="2273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TextBox 29">
              <a:extLst>
                <a:ext uri="{FF2B5EF4-FFF2-40B4-BE49-F238E27FC236}">
                  <a16:creationId xmlns:a16="http://schemas.microsoft.com/office/drawing/2014/main" id="{459F4816-2571-46EB-AAA3-E07D1D24FB27}"/>
                </a:ext>
              </a:extLst>
            </p:cNvPr>
            <p:cNvSpPr txBox="1"/>
            <p:nvPr/>
          </p:nvSpPr>
          <p:spPr>
            <a:xfrm>
              <a:off x="6956747" y="1678657"/>
              <a:ext cx="1955872" cy="22736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a:latin typeface="+mn-lt"/>
                </a:rPr>
                <a:t>Enter call wrap-up notes, generate emails, and automate handoffs</a:t>
              </a:r>
            </a:p>
            <a:p>
              <a:pPr marL="0" lvl="0" indent="0" algn="l" defTabSz="622300">
                <a:lnSpc>
                  <a:spcPct val="100000"/>
                </a:lnSpc>
                <a:spcBef>
                  <a:spcPct val="0"/>
                </a:spcBef>
                <a:spcAft>
                  <a:spcPct val="35000"/>
                </a:spcAft>
                <a:buNone/>
              </a:pPr>
              <a:endParaRPr lang="en-US" sz="1400" kern="1200">
                <a:latin typeface="+mn-lt"/>
              </a:endParaRPr>
            </a:p>
            <a:p>
              <a:pPr marL="0" lvl="0" indent="0" algn="l" defTabSz="622300">
                <a:lnSpc>
                  <a:spcPct val="100000"/>
                </a:lnSpc>
                <a:spcBef>
                  <a:spcPct val="0"/>
                </a:spcBef>
                <a:spcAft>
                  <a:spcPct val="35000"/>
                </a:spcAft>
                <a:buNone/>
              </a:pPr>
              <a:endParaRPr lang="en-US" sz="1400" i="1" kern="1200">
                <a:latin typeface="+mn-lt"/>
              </a:endParaRPr>
            </a:p>
            <a:p>
              <a:pPr marL="0" lvl="0" indent="0" algn="l" defTabSz="622300">
                <a:lnSpc>
                  <a:spcPct val="100000"/>
                </a:lnSpc>
                <a:spcBef>
                  <a:spcPct val="0"/>
                </a:spcBef>
                <a:spcAft>
                  <a:spcPct val="35000"/>
                </a:spcAft>
                <a:buNone/>
              </a:pPr>
              <a:endParaRPr lang="en-US" sz="1400" i="1" kern="1200">
                <a:latin typeface="+mn-lt"/>
              </a:endParaRPr>
            </a:p>
            <a:p>
              <a:pPr marL="0" lvl="0" indent="0" algn="l" defTabSz="622300">
                <a:lnSpc>
                  <a:spcPct val="100000"/>
                </a:lnSpc>
                <a:spcBef>
                  <a:spcPct val="0"/>
                </a:spcBef>
                <a:spcAft>
                  <a:spcPct val="35000"/>
                </a:spcAft>
                <a:buNone/>
              </a:pPr>
              <a:endParaRPr lang="en-US" sz="1400" i="1" kern="1200">
                <a:latin typeface="+mn-lt"/>
              </a:endParaRPr>
            </a:p>
            <a:p>
              <a:pPr marL="0" lvl="0" indent="0" algn="l" defTabSz="622300">
                <a:lnSpc>
                  <a:spcPct val="100000"/>
                </a:lnSpc>
                <a:spcBef>
                  <a:spcPct val="0"/>
                </a:spcBef>
                <a:spcAft>
                  <a:spcPct val="35000"/>
                </a:spcAft>
                <a:buNone/>
              </a:pPr>
              <a:r>
                <a:rPr lang="en-US" sz="1400" i="1" kern="1200">
                  <a:latin typeface="+mn-lt"/>
                </a:rPr>
                <a:t>Benefit: 10-20% of AHT</a:t>
              </a:r>
            </a:p>
          </p:txBody>
        </p:sp>
      </p:grpSp>
      <p:grpSp>
        <p:nvGrpSpPr>
          <p:cNvPr id="23" name="Group 22">
            <a:extLst>
              <a:ext uri="{FF2B5EF4-FFF2-40B4-BE49-F238E27FC236}">
                <a16:creationId xmlns:a16="http://schemas.microsoft.com/office/drawing/2014/main" id="{78588C73-D168-4031-89C1-C78AED599848}"/>
              </a:ext>
            </a:extLst>
          </p:cNvPr>
          <p:cNvGrpSpPr/>
          <p:nvPr/>
        </p:nvGrpSpPr>
        <p:grpSpPr>
          <a:xfrm>
            <a:off x="9849261" y="1975093"/>
            <a:ext cx="1803865" cy="378420"/>
            <a:chOff x="9336854" y="1272129"/>
            <a:chExt cx="1803865" cy="378420"/>
          </a:xfrm>
        </p:grpSpPr>
        <p:sp>
          <p:nvSpPr>
            <p:cNvPr id="27" name="Rectangle 26">
              <a:extLst>
                <a:ext uri="{FF2B5EF4-FFF2-40B4-BE49-F238E27FC236}">
                  <a16:creationId xmlns:a16="http://schemas.microsoft.com/office/drawing/2014/main" id="{4355E695-8DD9-424E-B694-7EB4D126EBEE}"/>
                </a:ext>
              </a:extLst>
            </p:cNvPr>
            <p:cNvSpPr/>
            <p:nvPr/>
          </p:nvSpPr>
          <p:spPr>
            <a:xfrm>
              <a:off x="9358516" y="1272129"/>
              <a:ext cx="1782203" cy="3784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TextBox 27">
              <a:extLst>
                <a:ext uri="{FF2B5EF4-FFF2-40B4-BE49-F238E27FC236}">
                  <a16:creationId xmlns:a16="http://schemas.microsoft.com/office/drawing/2014/main" id="{B177B649-1EC2-4107-9122-46E830950572}"/>
                </a:ext>
              </a:extLst>
            </p:cNvPr>
            <p:cNvSpPr txBox="1"/>
            <p:nvPr/>
          </p:nvSpPr>
          <p:spPr>
            <a:xfrm>
              <a:off x="9336854" y="1272129"/>
              <a:ext cx="1782203" cy="3784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a:latin typeface="+mn-lt"/>
                </a:rPr>
                <a:t>End My Day</a:t>
              </a:r>
            </a:p>
          </p:txBody>
        </p:sp>
      </p:grpSp>
      <p:grpSp>
        <p:nvGrpSpPr>
          <p:cNvPr id="24" name="Group 23">
            <a:extLst>
              <a:ext uri="{FF2B5EF4-FFF2-40B4-BE49-F238E27FC236}">
                <a16:creationId xmlns:a16="http://schemas.microsoft.com/office/drawing/2014/main" id="{AE2049D8-99D8-49A9-AED8-944E0EEAA2F2}"/>
              </a:ext>
            </a:extLst>
          </p:cNvPr>
          <p:cNvGrpSpPr/>
          <p:nvPr/>
        </p:nvGrpSpPr>
        <p:grpSpPr>
          <a:xfrm>
            <a:off x="9849261" y="2381621"/>
            <a:ext cx="1825527" cy="2273628"/>
            <a:chOff x="9336854" y="1678657"/>
            <a:chExt cx="1825527" cy="2273628"/>
          </a:xfrm>
        </p:grpSpPr>
        <p:sp>
          <p:nvSpPr>
            <p:cNvPr id="25" name="Rectangle 24">
              <a:extLst>
                <a:ext uri="{FF2B5EF4-FFF2-40B4-BE49-F238E27FC236}">
                  <a16:creationId xmlns:a16="http://schemas.microsoft.com/office/drawing/2014/main" id="{C21F7634-F582-4366-B9BD-FE23D58F8EDB}"/>
                </a:ext>
              </a:extLst>
            </p:cNvPr>
            <p:cNvSpPr/>
            <p:nvPr/>
          </p:nvSpPr>
          <p:spPr>
            <a:xfrm>
              <a:off x="9336854" y="1678657"/>
              <a:ext cx="1825527" cy="2273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TextBox 25">
              <a:extLst>
                <a:ext uri="{FF2B5EF4-FFF2-40B4-BE49-F238E27FC236}">
                  <a16:creationId xmlns:a16="http://schemas.microsoft.com/office/drawing/2014/main" id="{5C07D0EB-9B28-4E52-895B-837B98548B49}"/>
                </a:ext>
              </a:extLst>
            </p:cNvPr>
            <p:cNvSpPr txBox="1"/>
            <p:nvPr/>
          </p:nvSpPr>
          <p:spPr>
            <a:xfrm>
              <a:off x="9336854" y="1678657"/>
              <a:ext cx="1825527" cy="22736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a:latin typeface="+mn-lt"/>
                </a:rPr>
                <a:t>Log the agent out of all systems and update the agent’s status in WFM</a:t>
              </a:r>
            </a:p>
            <a:p>
              <a:pPr marL="0" lvl="0" indent="0" algn="l" defTabSz="622300">
                <a:lnSpc>
                  <a:spcPct val="100000"/>
                </a:lnSpc>
                <a:spcBef>
                  <a:spcPct val="0"/>
                </a:spcBef>
                <a:spcAft>
                  <a:spcPct val="35000"/>
                </a:spcAft>
                <a:buNone/>
              </a:pPr>
              <a:endParaRPr lang="en-US" sz="1400" kern="1200">
                <a:latin typeface="+mn-lt"/>
              </a:endParaRPr>
            </a:p>
            <a:p>
              <a:pPr marL="0" lvl="0" indent="0" algn="l" defTabSz="622300">
                <a:lnSpc>
                  <a:spcPct val="100000"/>
                </a:lnSpc>
                <a:spcBef>
                  <a:spcPct val="0"/>
                </a:spcBef>
                <a:spcAft>
                  <a:spcPct val="35000"/>
                </a:spcAft>
                <a:buNone/>
              </a:pPr>
              <a:endParaRPr lang="en-US" sz="1400" i="1" kern="1200">
                <a:latin typeface="+mn-lt"/>
              </a:endParaRPr>
            </a:p>
            <a:p>
              <a:pPr marL="0" lvl="0" indent="0" algn="l" defTabSz="622300">
                <a:lnSpc>
                  <a:spcPct val="100000"/>
                </a:lnSpc>
                <a:spcBef>
                  <a:spcPct val="0"/>
                </a:spcBef>
                <a:spcAft>
                  <a:spcPct val="35000"/>
                </a:spcAft>
                <a:buNone/>
              </a:pPr>
              <a:endParaRPr lang="en-US" sz="1400" i="1" kern="1200">
                <a:latin typeface="+mn-lt"/>
              </a:endParaRPr>
            </a:p>
            <a:p>
              <a:pPr marL="0" lvl="0" indent="0" algn="l" defTabSz="622300">
                <a:lnSpc>
                  <a:spcPct val="100000"/>
                </a:lnSpc>
                <a:spcBef>
                  <a:spcPct val="0"/>
                </a:spcBef>
                <a:spcAft>
                  <a:spcPct val="35000"/>
                </a:spcAft>
                <a:buNone/>
              </a:pPr>
              <a:r>
                <a:rPr lang="en-US" sz="1400" i="1" kern="1200">
                  <a:latin typeface="+mn-lt"/>
                </a:rPr>
                <a:t>Benefit: Security and compliance </a:t>
              </a:r>
            </a:p>
          </p:txBody>
        </p:sp>
      </p:grpSp>
    </p:spTree>
    <p:extLst>
      <p:ext uri="{BB962C8B-B14F-4D97-AF65-F5344CB8AC3E}">
        <p14:creationId xmlns:p14="http://schemas.microsoft.com/office/powerpoint/2010/main" val="2019127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DF46D17-78B0-4299-8D2F-32169914370B}"/>
              </a:ext>
            </a:extLst>
          </p:cNvPr>
          <p:cNvSpPr>
            <a:spLocks noGrp="1"/>
          </p:cNvSpPr>
          <p:nvPr>
            <p:ph type="ctrTitle"/>
          </p:nvPr>
        </p:nvSpPr>
        <p:spPr/>
        <p:txBody>
          <a:bodyPr/>
          <a:lstStyle/>
          <a:p>
            <a:r>
              <a:rPr lang="en-US"/>
              <a:t>Improve Operational Efficiency</a:t>
            </a:r>
          </a:p>
        </p:txBody>
      </p:sp>
      <p:pic>
        <p:nvPicPr>
          <p:cNvPr id="3" name="Picture 2" descr="A picture containing text, clipart, vector graphics&#10;&#10;Description automatically generated">
            <a:extLst>
              <a:ext uri="{FF2B5EF4-FFF2-40B4-BE49-F238E27FC236}">
                <a16:creationId xmlns:a16="http://schemas.microsoft.com/office/drawing/2014/main" id="{394FBA1A-68C4-4826-9638-EBD401CBE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838" y="6227092"/>
            <a:ext cx="929484" cy="450899"/>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635EC875-1B7F-4567-B47F-F9AD73738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8707" y="6271238"/>
            <a:ext cx="1017709" cy="362609"/>
          </a:xfrm>
          <a:prstGeom prst="rect">
            <a:avLst/>
          </a:prstGeom>
        </p:spPr>
      </p:pic>
      <p:sp>
        <p:nvSpPr>
          <p:cNvPr id="2" name="Rectangle 1">
            <a:extLst>
              <a:ext uri="{FF2B5EF4-FFF2-40B4-BE49-F238E27FC236}">
                <a16:creationId xmlns:a16="http://schemas.microsoft.com/office/drawing/2014/main" id="{3D3CA798-9B12-467D-86AC-D955B2DD511C}"/>
              </a:ext>
            </a:extLst>
          </p:cNvPr>
          <p:cNvSpPr/>
          <p:nvPr/>
        </p:nvSpPr>
        <p:spPr>
          <a:xfrm>
            <a:off x="307910" y="5980922"/>
            <a:ext cx="2705878" cy="755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CA" sz="120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9096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10;&#10;Description automatically generated">
            <a:extLst>
              <a:ext uri="{FF2B5EF4-FFF2-40B4-BE49-F238E27FC236}">
                <a16:creationId xmlns:a16="http://schemas.microsoft.com/office/drawing/2014/main" id="{E59842F8-C03B-4437-BA7A-9B1BE1DCFC7F}"/>
              </a:ext>
            </a:extLst>
          </p:cNvPr>
          <p:cNvPicPr>
            <a:picLocks noChangeAspect="1"/>
          </p:cNvPicPr>
          <p:nvPr/>
        </p:nvPicPr>
        <p:blipFill rotWithShape="1">
          <a:blip r:embed="rId3">
            <a:extLst>
              <a:ext uri="{28A0092B-C50C-407E-A947-70E740481C1C}">
                <a14:useLocalDpi xmlns:a14="http://schemas.microsoft.com/office/drawing/2010/main" val="0"/>
              </a:ext>
            </a:extLst>
          </a:blip>
          <a:srcRect l="39616" r="-1" b="19266"/>
          <a:stretch/>
        </p:blipFill>
        <p:spPr>
          <a:xfrm>
            <a:off x="-1" y="1"/>
            <a:ext cx="7694625" cy="6858000"/>
          </a:xfrm>
          <a:prstGeom prst="rect">
            <a:avLst/>
          </a:prstGeom>
        </p:spPr>
      </p:pic>
      <p:sp>
        <p:nvSpPr>
          <p:cNvPr id="8" name="Rectangle 7">
            <a:extLst>
              <a:ext uri="{FF2B5EF4-FFF2-40B4-BE49-F238E27FC236}">
                <a16:creationId xmlns:a16="http://schemas.microsoft.com/office/drawing/2014/main" id="{0EF076AF-4F49-F240-8736-3432FA0F3E73}"/>
              </a:ext>
            </a:extLst>
          </p:cNvPr>
          <p:cNvSpPr/>
          <p:nvPr/>
        </p:nvSpPr>
        <p:spPr>
          <a:xfrm>
            <a:off x="7589750" y="-1"/>
            <a:ext cx="4608900" cy="6858001"/>
          </a:xfrm>
          <a:prstGeom prst="rect">
            <a:avLst/>
          </a:prstGeom>
          <a:solidFill>
            <a:srgbClr val="B12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0" name="Title 1"/>
          <p:cNvSpPr>
            <a:spLocks noGrp="1"/>
          </p:cNvSpPr>
          <p:nvPr>
            <p:ph type="title"/>
          </p:nvPr>
        </p:nvSpPr>
        <p:spPr>
          <a:xfrm>
            <a:off x="7771963" y="666825"/>
            <a:ext cx="4354134" cy="2091317"/>
          </a:xfrm>
        </p:spPr>
        <p:txBody>
          <a:bodyPr anchor="t">
            <a:normAutofit/>
          </a:bodyPr>
          <a:lstStyle/>
          <a:p>
            <a:pPr algn="ctr"/>
            <a:r>
              <a:rPr lang="en-CA" sz="4000" b="1">
                <a:solidFill>
                  <a:srgbClr val="FBFBFB"/>
                </a:solidFill>
                <a:latin typeface="Myriad Pro" charset="0"/>
                <a:ea typeface="Myriad Pro" charset="0"/>
                <a:cs typeface="Myriad Pro" charset="0"/>
              </a:rPr>
              <a:t>Thank you for </a:t>
            </a:r>
            <a:br>
              <a:rPr lang="en-CA" sz="4000" b="1">
                <a:solidFill>
                  <a:srgbClr val="FBFBFB"/>
                </a:solidFill>
                <a:latin typeface="Myriad Pro" charset="0"/>
                <a:ea typeface="Myriad Pro" charset="0"/>
                <a:cs typeface="Myriad Pro" charset="0"/>
              </a:rPr>
            </a:br>
            <a:r>
              <a:rPr lang="en-CA" sz="4000" b="1">
                <a:solidFill>
                  <a:srgbClr val="FBFBFB"/>
                </a:solidFill>
                <a:latin typeface="Myriad Pro" charset="0"/>
                <a:ea typeface="Myriad Pro" charset="0"/>
                <a:cs typeface="Myriad Pro" charset="0"/>
              </a:rPr>
              <a:t>joining us today!</a:t>
            </a:r>
          </a:p>
        </p:txBody>
      </p:sp>
      <p:sp>
        <p:nvSpPr>
          <p:cNvPr id="21" name="Rectangle 20"/>
          <p:cNvSpPr/>
          <p:nvPr/>
        </p:nvSpPr>
        <p:spPr>
          <a:xfrm>
            <a:off x="7767178" y="2041449"/>
            <a:ext cx="4423234" cy="3208571"/>
          </a:xfrm>
          <a:prstGeom prst="rect">
            <a:avLst/>
          </a:prstGeom>
        </p:spPr>
        <p:txBody>
          <a:bodyPr wrap="square">
            <a:spAutoFit/>
          </a:bodyPr>
          <a:lstStyle/>
          <a:p>
            <a:pPr marL="257098" indent="-257098">
              <a:spcAft>
                <a:spcPts val="900"/>
              </a:spcAft>
              <a:buFont typeface="Arial" charset="0"/>
              <a:buChar char="•"/>
            </a:pPr>
            <a:r>
              <a:rPr lang="en-GB" sz="2000">
                <a:solidFill>
                  <a:srgbClr val="FBFBFB"/>
                </a:solidFill>
                <a:latin typeface="+mj-lt"/>
              </a:rPr>
              <a:t>This session is being recorded and will be sent to all participants after the webinar.</a:t>
            </a:r>
          </a:p>
          <a:p>
            <a:pPr marL="257098" indent="-257098">
              <a:spcAft>
                <a:spcPts val="900"/>
              </a:spcAft>
              <a:buFont typeface="Arial" charset="0"/>
              <a:buChar char="•"/>
            </a:pPr>
            <a:r>
              <a:rPr lang="en-GB" sz="2000">
                <a:solidFill>
                  <a:srgbClr val="FBFBFB"/>
                </a:solidFill>
                <a:latin typeface="+mj-lt"/>
                <a:ea typeface="Myriad Pro" charset="0"/>
                <a:cs typeface="Myriad Pro" charset="0"/>
              </a:rPr>
              <a:t>Listen-only mode during the presentation</a:t>
            </a:r>
          </a:p>
          <a:p>
            <a:pPr marL="257098" indent="-257098">
              <a:spcAft>
                <a:spcPts val="900"/>
              </a:spcAft>
              <a:buFont typeface="Arial" charset="0"/>
              <a:buChar char="•"/>
            </a:pPr>
            <a:r>
              <a:rPr lang="en-GB" sz="2000">
                <a:solidFill>
                  <a:srgbClr val="FBFBFB"/>
                </a:solidFill>
                <a:latin typeface="+mj-lt"/>
                <a:ea typeface="Myriad Pro" charset="0"/>
                <a:cs typeface="Myriad Pro" charset="0"/>
              </a:rPr>
              <a:t>Please submit questions via the chat. We will have a Q&amp;A session at the end of the webinar.</a:t>
            </a:r>
          </a:p>
          <a:p>
            <a:pPr marL="257098" indent="-257098">
              <a:spcAft>
                <a:spcPts val="900"/>
              </a:spcAft>
              <a:buFont typeface="Arial" charset="0"/>
              <a:buChar char="•"/>
            </a:pPr>
            <a:endParaRPr lang="en-CA" sz="2000" b="1">
              <a:solidFill>
                <a:srgbClr val="585454"/>
              </a:solidFill>
              <a:latin typeface="Myriad Pro" charset="0"/>
              <a:ea typeface="Myriad Pro" charset="0"/>
              <a:cs typeface="Myriad Pro" charset="0"/>
            </a:endParaRPr>
          </a:p>
        </p:txBody>
      </p:sp>
      <p:pic>
        <p:nvPicPr>
          <p:cNvPr id="14" name="Picture 13" descr="A picture containing text, clipart, vector graphics&#10;&#10;Description automatically generated">
            <a:extLst>
              <a:ext uri="{FF2B5EF4-FFF2-40B4-BE49-F238E27FC236}">
                <a16:creationId xmlns:a16="http://schemas.microsoft.com/office/drawing/2014/main" id="{012AA5FE-F191-49AC-B908-01980F300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838" y="6227092"/>
            <a:ext cx="929484" cy="450899"/>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D6E36C6C-9AA6-4BEA-8B1D-0514A9C4F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8707" y="6271238"/>
            <a:ext cx="1017709" cy="362609"/>
          </a:xfrm>
          <a:prstGeom prst="rect">
            <a:avLst/>
          </a:prstGeom>
        </p:spPr>
      </p:pic>
    </p:spTree>
    <p:extLst>
      <p:ext uri="{BB962C8B-B14F-4D97-AF65-F5344CB8AC3E}">
        <p14:creationId xmlns:p14="http://schemas.microsoft.com/office/powerpoint/2010/main" val="1988189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BC658E-8194-4445-96B5-FD248A7DBFD0}"/>
              </a:ext>
            </a:extLst>
          </p:cNvPr>
          <p:cNvSpPr>
            <a:spLocks noGrp="1"/>
          </p:cNvSpPr>
          <p:nvPr>
            <p:ph type="sldNum" sz="quarter" idx="4"/>
          </p:nvPr>
        </p:nvSpPr>
        <p:spPr/>
        <p:txBody>
          <a:bodyPr/>
          <a:lstStyle/>
          <a:p>
            <a:fld id="{123DE807-727B-4E7F-BD5E-47D56DC16D4C}" type="slidenum">
              <a:rPr lang="en-CA" smtClean="0"/>
              <a:pPr/>
              <a:t>20</a:t>
            </a:fld>
            <a:endParaRPr lang="en-CA"/>
          </a:p>
        </p:txBody>
      </p:sp>
      <p:sp>
        <p:nvSpPr>
          <p:cNvPr id="4" name="Title 1">
            <a:extLst>
              <a:ext uri="{FF2B5EF4-FFF2-40B4-BE49-F238E27FC236}">
                <a16:creationId xmlns:a16="http://schemas.microsoft.com/office/drawing/2014/main" id="{66451C2A-D423-4310-B7B3-1E58E64BBF65}"/>
              </a:ext>
            </a:extLst>
          </p:cNvPr>
          <p:cNvSpPr txBox="1">
            <a:spLocks/>
          </p:cNvSpPr>
          <p:nvPr/>
        </p:nvSpPr>
        <p:spPr>
          <a:xfrm>
            <a:off x="413883" y="297558"/>
            <a:ext cx="9282378" cy="6900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t>The UiPath Platform for Customer Experience Automation</a:t>
            </a:r>
          </a:p>
        </p:txBody>
      </p:sp>
      <p:pic>
        <p:nvPicPr>
          <p:cNvPr id="5" name="Picture 4">
            <a:extLst>
              <a:ext uri="{FF2B5EF4-FFF2-40B4-BE49-F238E27FC236}">
                <a16:creationId xmlns:a16="http://schemas.microsoft.com/office/drawing/2014/main" id="{D8EBE762-A754-4C98-98D1-0F932C214BB2}"/>
              </a:ext>
            </a:extLst>
          </p:cNvPr>
          <p:cNvPicPr>
            <a:picLocks noChangeAspect="1"/>
          </p:cNvPicPr>
          <p:nvPr/>
        </p:nvPicPr>
        <p:blipFill>
          <a:blip r:embed="rId2"/>
          <a:stretch>
            <a:fillRect/>
          </a:stretch>
        </p:blipFill>
        <p:spPr>
          <a:xfrm>
            <a:off x="413883" y="1077945"/>
            <a:ext cx="4625658" cy="4720705"/>
          </a:xfrm>
          <a:prstGeom prst="rect">
            <a:avLst/>
          </a:prstGeom>
        </p:spPr>
      </p:pic>
      <p:cxnSp>
        <p:nvCxnSpPr>
          <p:cNvPr id="6" name="Straight Connector 5">
            <a:extLst>
              <a:ext uri="{FF2B5EF4-FFF2-40B4-BE49-F238E27FC236}">
                <a16:creationId xmlns:a16="http://schemas.microsoft.com/office/drawing/2014/main" id="{809D9D6A-5BE5-4A63-9949-343B90F1F81C}"/>
              </a:ext>
            </a:extLst>
          </p:cNvPr>
          <p:cNvCxnSpPr>
            <a:cxnSpLocks/>
          </p:cNvCxnSpPr>
          <p:nvPr/>
        </p:nvCxnSpPr>
        <p:spPr>
          <a:xfrm flipH="1">
            <a:off x="2520563" y="2273825"/>
            <a:ext cx="3749040" cy="0"/>
          </a:xfrm>
          <a:prstGeom prst="line">
            <a:avLst/>
          </a:prstGeom>
          <a:ln w="19050" cap="rnd" cmpd="sng" algn="ctr">
            <a:solidFill>
              <a:schemeClr val="bg1">
                <a:lumMod val="75000"/>
              </a:schemeClr>
            </a:solidFill>
            <a:prstDash val="sysDot"/>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CE0FED2-3A64-4C6B-AADA-05393FF87C2B}"/>
              </a:ext>
            </a:extLst>
          </p:cNvPr>
          <p:cNvCxnSpPr>
            <a:cxnSpLocks/>
          </p:cNvCxnSpPr>
          <p:nvPr/>
        </p:nvCxnSpPr>
        <p:spPr>
          <a:xfrm flipH="1">
            <a:off x="3709283" y="3307411"/>
            <a:ext cx="2560320" cy="0"/>
          </a:xfrm>
          <a:prstGeom prst="line">
            <a:avLst/>
          </a:prstGeom>
          <a:ln w="19050" cap="rnd" cmpd="sng" algn="ctr">
            <a:solidFill>
              <a:schemeClr val="bg1">
                <a:lumMod val="75000"/>
              </a:schemeClr>
            </a:solidFill>
            <a:prstDash val="sysDot"/>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D4A860E-72C9-470F-96B7-64C101FF5DDD}"/>
              </a:ext>
            </a:extLst>
          </p:cNvPr>
          <p:cNvCxnSpPr>
            <a:cxnSpLocks/>
          </p:cNvCxnSpPr>
          <p:nvPr/>
        </p:nvCxnSpPr>
        <p:spPr>
          <a:xfrm flipH="1">
            <a:off x="2520563" y="4747746"/>
            <a:ext cx="3749040" cy="0"/>
          </a:xfrm>
          <a:prstGeom prst="line">
            <a:avLst/>
          </a:prstGeom>
          <a:ln w="19050" cap="rnd" cmpd="sng" algn="ctr">
            <a:solidFill>
              <a:schemeClr val="bg1">
                <a:lumMod val="75000"/>
              </a:schemeClr>
            </a:solidFill>
            <a:prstDash val="sysDot"/>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7620ADAB-8693-4416-91DC-F854DDA4CF7B}"/>
              </a:ext>
            </a:extLst>
          </p:cNvPr>
          <p:cNvSpPr/>
          <p:nvPr/>
        </p:nvSpPr>
        <p:spPr>
          <a:xfrm>
            <a:off x="6285108" y="4659258"/>
            <a:ext cx="5555598" cy="908351"/>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182880" tIns="91440" rIns="91440" bIns="0" rtlCol="0" anchor="t" anchorCtr="0"/>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50" normalizeH="0" baseline="0" noProof="0">
                <a:ln>
                  <a:noFill/>
                </a:ln>
                <a:solidFill>
                  <a:srgbClr val="B12029"/>
                </a:solidFill>
                <a:effectLst/>
                <a:uLnTx/>
                <a:uFillTx/>
                <a:latin typeface="Arial" panose="020B0604020202020204" pitchFamily="34" charset="0"/>
                <a:ea typeface="+mn-ea"/>
                <a:cs typeface="Arial"/>
              </a:rPr>
              <a:t>Create a single view of the customer </a:t>
            </a:r>
            <a:r>
              <a:rPr kumimoji="0" lang="en-US" sz="1200" b="0" i="0" u="none" strike="noStrike" kern="1200" cap="none" spc="0" normalizeH="0" baseline="0" noProof="0">
                <a:ln>
                  <a:noFill/>
                </a:ln>
                <a:solidFill>
                  <a:srgbClr val="000000"/>
                </a:solidFill>
                <a:effectLst/>
                <a:uLnTx/>
                <a:uFillTx/>
                <a:latin typeface="Arial"/>
                <a:ea typeface="+mn-ea"/>
                <a:cs typeface="+mn-cs"/>
              </a:rPr>
              <a:t>with low-code + automation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Provide agents a digital assistant that doesn’t take over the keyboard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Allow customers to start in self-service and bring an agent into the loop</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Boost your chatbot experience and usage metrics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8C116B66-2F5C-45A0-A3EF-B75C466D34C4}"/>
              </a:ext>
            </a:extLst>
          </p:cNvPr>
          <p:cNvSpPr/>
          <p:nvPr/>
        </p:nvSpPr>
        <p:spPr>
          <a:xfrm>
            <a:off x="6258141" y="3595891"/>
            <a:ext cx="5582566" cy="908351"/>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182880" tIns="91440" rIns="91440" bIns="0" rtlCol="0" anchor="t" anchorCtr="0"/>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50" normalizeH="0" baseline="0" noProof="0">
                <a:ln>
                  <a:noFill/>
                </a:ln>
                <a:solidFill>
                  <a:srgbClr val="B12029"/>
                </a:solidFill>
                <a:effectLst/>
                <a:uLnTx/>
                <a:uFillTx/>
                <a:latin typeface="Arial" panose="020B0604020202020204" pitchFamily="34" charset="0"/>
                <a:ea typeface="+mn-ea"/>
                <a:cs typeface="Arial"/>
              </a:rPr>
              <a:t>Leverage AI with automation </a:t>
            </a:r>
            <a:r>
              <a:rPr kumimoji="0" lang="en-US" sz="1200" b="0" i="0" u="none" strike="noStrike" kern="1200" cap="none" spc="0" normalizeH="0" baseline="0" noProof="0">
                <a:ln>
                  <a:noFill/>
                </a:ln>
                <a:solidFill>
                  <a:srgbClr val="000000"/>
                </a:solidFill>
                <a:effectLst/>
                <a:uLnTx/>
                <a:uFillTx/>
                <a:latin typeface="Arial"/>
                <a:ea typeface="+mn-ea"/>
                <a:cs typeface="+mn-cs"/>
              </a:rPr>
              <a:t>for forms, email, ACW notes, post call analytics, and many more use cases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Advanced Citrix integration for WFH agents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Automate IVR and conversational AI testing</a:t>
            </a:r>
          </a:p>
        </p:txBody>
      </p:sp>
      <p:sp>
        <p:nvSpPr>
          <p:cNvPr id="11" name="Rectangle 10">
            <a:extLst>
              <a:ext uri="{FF2B5EF4-FFF2-40B4-BE49-F238E27FC236}">
                <a16:creationId xmlns:a16="http://schemas.microsoft.com/office/drawing/2014/main" id="{A5AF97C5-6FDF-455E-B8E9-C94EDE0ACF0D}"/>
              </a:ext>
            </a:extLst>
          </p:cNvPr>
          <p:cNvSpPr/>
          <p:nvPr/>
        </p:nvSpPr>
        <p:spPr>
          <a:xfrm>
            <a:off x="6258141" y="1481149"/>
            <a:ext cx="5582566" cy="902355"/>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182880" tIns="91440" rIns="91440" bIns="0" rtlCol="0" anchor="ctr" anchorCtr="0"/>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50" normalizeH="0" baseline="0" noProof="0">
                <a:ln>
                  <a:noFill/>
                </a:ln>
                <a:solidFill>
                  <a:srgbClr val="B12029"/>
                </a:solidFill>
                <a:effectLst/>
                <a:uLnTx/>
                <a:uFillTx/>
                <a:latin typeface="Arial" panose="020B0604020202020204" pitchFamily="34" charset="0"/>
                <a:ea typeface="+mn-ea"/>
                <a:cs typeface="Arial"/>
              </a:rPr>
              <a:t>Automate time and motion studies </a:t>
            </a:r>
            <a:r>
              <a:rPr kumimoji="0" lang="en-US" sz="1200" b="0" i="0" u="none" strike="noStrike" kern="1200" cap="none" spc="0" normalizeH="0" baseline="0" noProof="0">
                <a:ln>
                  <a:noFill/>
                </a:ln>
                <a:solidFill>
                  <a:srgbClr val="000000"/>
                </a:solidFill>
                <a:effectLst/>
                <a:uLnTx/>
                <a:uFillTx/>
                <a:latin typeface="Arial"/>
                <a:ea typeface="+mn-ea"/>
                <a:cs typeface="+mn-cs"/>
              </a:rPr>
              <a:t>to gain insights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Discover what your best agents do differently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Document standard operating procedures and training guides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Analyze customer journeys to proactively identify customer pain points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cxnSp>
        <p:nvCxnSpPr>
          <p:cNvPr id="12" name="Straight Connector 11">
            <a:extLst>
              <a:ext uri="{FF2B5EF4-FFF2-40B4-BE49-F238E27FC236}">
                <a16:creationId xmlns:a16="http://schemas.microsoft.com/office/drawing/2014/main" id="{B0911485-AFC6-4948-BEF0-882A1D0B1E9B}"/>
              </a:ext>
            </a:extLst>
          </p:cNvPr>
          <p:cNvCxnSpPr>
            <a:cxnSpLocks/>
          </p:cNvCxnSpPr>
          <p:nvPr/>
        </p:nvCxnSpPr>
        <p:spPr>
          <a:xfrm flipH="1">
            <a:off x="3617843" y="3947700"/>
            <a:ext cx="2651760" cy="0"/>
          </a:xfrm>
          <a:prstGeom prst="line">
            <a:avLst/>
          </a:prstGeom>
          <a:ln w="19050" cap="rnd" cmpd="sng" algn="ctr">
            <a:solidFill>
              <a:schemeClr val="bg1">
                <a:lumMod val="75000"/>
              </a:schemeClr>
            </a:solidFill>
            <a:prstDash val="sysDot"/>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05313F0C-12CA-4302-835E-7D50CD8731D5}"/>
              </a:ext>
            </a:extLst>
          </p:cNvPr>
          <p:cNvSpPr/>
          <p:nvPr/>
        </p:nvSpPr>
        <p:spPr>
          <a:xfrm>
            <a:off x="6258141" y="2538520"/>
            <a:ext cx="5582566" cy="902355"/>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lIns="182880" tIns="91440" rIns="91440" bIns="0" rtlCol="0" anchor="ctr" anchorCtr="0"/>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50" normalizeH="0" baseline="0" noProof="0">
                <a:ln>
                  <a:noFill/>
                </a:ln>
                <a:solidFill>
                  <a:srgbClr val="B12029"/>
                </a:solidFill>
                <a:effectLst/>
                <a:uLnTx/>
                <a:uFillTx/>
                <a:latin typeface="Arial" panose="020B0604020202020204" pitchFamily="34" charset="0"/>
                <a:ea typeface="+mn-ea"/>
                <a:cs typeface="Arial"/>
              </a:rPr>
              <a:t>Automate legacy channels </a:t>
            </a:r>
            <a:r>
              <a:rPr kumimoji="0" lang="en-US" sz="1200" b="0" i="0" u="none" strike="noStrike" kern="1200" cap="none" spc="0" normalizeH="0" baseline="0" noProof="0">
                <a:ln>
                  <a:noFill/>
                </a:ln>
                <a:solidFill>
                  <a:srgbClr val="000000"/>
                </a:solidFill>
                <a:effectLst/>
                <a:uLnTx/>
                <a:uFillTx/>
                <a:latin typeface="Arial"/>
                <a:ea typeface="+mn-ea"/>
                <a:cs typeface="+mn-cs"/>
              </a:rPr>
              <a:t>like postal mail and fax</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Configure automations based on processes documented by SMEs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Rapidly develop automations with connectors for Amazon Connect (AWS), Twilio, </a:t>
            </a:r>
            <a:r>
              <a:rPr kumimoji="0" lang="en-US" sz="1200" b="0" i="0" u="none" strike="noStrike" kern="1200" cap="none" spc="0" normalizeH="0" baseline="0" noProof="0" err="1">
                <a:ln>
                  <a:noFill/>
                </a:ln>
                <a:solidFill>
                  <a:srgbClr val="000000"/>
                </a:solidFill>
                <a:effectLst/>
                <a:uLnTx/>
                <a:uFillTx/>
                <a:latin typeface="Arial"/>
                <a:ea typeface="+mn-ea"/>
                <a:cs typeface="+mn-cs"/>
              </a:rPr>
              <a:t>Genesys</a:t>
            </a:r>
            <a:r>
              <a:rPr kumimoji="0" lang="en-US" sz="1200" b="0" i="0" u="none" strike="noStrike" kern="1200" cap="none" spc="0" normalizeH="0" baseline="0" noProof="0">
                <a:ln>
                  <a:noFill/>
                </a:ln>
                <a:solidFill>
                  <a:srgbClr val="000000"/>
                </a:solidFill>
                <a:effectLst/>
                <a:uLnTx/>
                <a:uFillTx/>
                <a:latin typeface="Arial"/>
                <a:ea typeface="+mn-ea"/>
                <a:cs typeface="+mn-cs"/>
              </a:rPr>
              <a:t>, Salesforce.com, kore.ai, boost.ai, </a:t>
            </a:r>
            <a:r>
              <a:rPr kumimoji="0" lang="en-US" sz="1200" b="0" i="0" u="none" strike="noStrike" kern="1200" cap="none" spc="0" normalizeH="0" baseline="0" noProof="0" err="1">
                <a:ln>
                  <a:noFill/>
                </a:ln>
                <a:solidFill>
                  <a:srgbClr val="000000"/>
                </a:solidFill>
                <a:effectLst/>
                <a:uLnTx/>
                <a:uFillTx/>
                <a:latin typeface="Arial"/>
                <a:ea typeface="+mn-ea"/>
                <a:cs typeface="+mn-cs"/>
              </a:rPr>
              <a:t>Humley</a:t>
            </a:r>
            <a:r>
              <a:rPr kumimoji="0" lang="en-US" sz="1200" b="0" i="0" u="none" strike="noStrike" kern="1200" cap="none" spc="0" normalizeH="0" baseline="0" noProof="0">
                <a:ln>
                  <a:noFill/>
                </a:ln>
                <a:solidFill>
                  <a:srgbClr val="000000"/>
                </a:solidFill>
                <a:effectLst/>
                <a:uLnTx/>
                <a:uFillTx/>
                <a:latin typeface="Arial"/>
                <a:ea typeface="+mn-ea"/>
                <a:cs typeface="+mn-cs"/>
              </a:rPr>
              <a:t>, and more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39971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AFDF43-5158-487E-BAA5-A3B472DB1E5F}"/>
              </a:ext>
            </a:extLst>
          </p:cNvPr>
          <p:cNvSpPr>
            <a:spLocks noGrp="1"/>
          </p:cNvSpPr>
          <p:nvPr>
            <p:ph type="sldNum" sz="quarter" idx="4"/>
          </p:nvPr>
        </p:nvSpPr>
        <p:spPr/>
        <p:txBody>
          <a:bodyPr/>
          <a:lstStyle/>
          <a:p>
            <a:fld id="{123DE807-727B-4E7F-BD5E-47D56DC16D4C}" type="slidenum">
              <a:rPr lang="en-CA" smtClean="0"/>
              <a:pPr/>
              <a:t>21</a:t>
            </a:fld>
            <a:endParaRPr lang="en-CA"/>
          </a:p>
        </p:txBody>
      </p:sp>
      <p:sp>
        <p:nvSpPr>
          <p:cNvPr id="4" name="Title 1">
            <a:extLst>
              <a:ext uri="{FF2B5EF4-FFF2-40B4-BE49-F238E27FC236}">
                <a16:creationId xmlns:a16="http://schemas.microsoft.com/office/drawing/2014/main" id="{3032204F-A2D0-4354-B270-71F87AE93F60}"/>
              </a:ext>
            </a:extLst>
          </p:cNvPr>
          <p:cNvSpPr txBox="1">
            <a:spLocks/>
          </p:cNvSpPr>
          <p:nvPr/>
        </p:nvSpPr>
        <p:spPr>
          <a:xfrm>
            <a:off x="425079" y="196617"/>
            <a:ext cx="9282378" cy="3367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t>CX and Contact </a:t>
            </a:r>
            <a:r>
              <a:rPr lang="en-GB" sz="2400" b="1" err="1"/>
              <a:t>Center</a:t>
            </a:r>
            <a:r>
              <a:rPr lang="en-GB" sz="2400" b="1"/>
              <a:t> Case Studies</a:t>
            </a:r>
          </a:p>
        </p:txBody>
      </p:sp>
      <p:sp>
        <p:nvSpPr>
          <p:cNvPr id="6" name="Title 1">
            <a:extLst>
              <a:ext uri="{FF2B5EF4-FFF2-40B4-BE49-F238E27FC236}">
                <a16:creationId xmlns:a16="http://schemas.microsoft.com/office/drawing/2014/main" id="{0DFA1F27-9B8D-44AD-B441-F190EFD4D856}"/>
              </a:ext>
            </a:extLst>
          </p:cNvPr>
          <p:cNvSpPr txBox="1">
            <a:spLocks/>
          </p:cNvSpPr>
          <p:nvPr/>
        </p:nvSpPr>
        <p:spPr>
          <a:xfrm>
            <a:off x="520329" y="631554"/>
            <a:ext cx="6607700" cy="201884"/>
          </a:xfrm>
          <a:prstGeom prst="rect">
            <a:avLst/>
          </a:prstGeom>
        </p:spPr>
        <p:txBody>
          <a:bodyPr vert="horz"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0"/>
              </a:spcBef>
              <a:spcAft>
                <a:spcPts val="0"/>
              </a:spcAft>
              <a:buClrTx/>
              <a:buSzTx/>
              <a:buFontTx/>
              <a:buNone/>
              <a:tabLst>
                <a:tab pos="2227263" algn="l"/>
              </a:tabLst>
              <a:defRPr/>
            </a:pPr>
            <a:r>
              <a:rPr kumimoji="0" lang="en-US" b="0" i="0" u="none" strike="noStrike" kern="1200" cap="none" spc="-50" normalizeH="0" baseline="0" noProof="0">
                <a:ln>
                  <a:noFill/>
                </a:ln>
                <a:solidFill>
                  <a:srgbClr val="000000"/>
                </a:solidFill>
                <a:effectLst/>
                <a:uLnTx/>
                <a:uFillTx/>
                <a:latin typeface="Arial" panose="020B0604020202020204" pitchFamily="34" charset="0"/>
                <a:ea typeface="+mj-ea"/>
                <a:cs typeface="Arial"/>
              </a:rPr>
              <a:t>Enterprise Banks</a:t>
            </a:r>
            <a:endParaRPr kumimoji="0" lang="en-US" b="1" i="0" u="none" strike="noStrike" kern="1200" cap="none" spc="-50" normalizeH="0" baseline="0" noProof="0">
              <a:ln>
                <a:noFill/>
              </a:ln>
              <a:solidFill>
                <a:srgbClr val="FA4616"/>
              </a:solidFill>
              <a:effectLst/>
              <a:uLnTx/>
              <a:uFillTx/>
              <a:latin typeface="Arial" panose="020B0604020202020204" pitchFamily="34" charset="0"/>
              <a:ea typeface="+mj-ea"/>
              <a:cs typeface="Arial"/>
            </a:endParaRPr>
          </a:p>
        </p:txBody>
      </p:sp>
      <p:pic>
        <p:nvPicPr>
          <p:cNvPr id="7" name="table">
            <a:extLst>
              <a:ext uri="{FF2B5EF4-FFF2-40B4-BE49-F238E27FC236}">
                <a16:creationId xmlns:a16="http://schemas.microsoft.com/office/drawing/2014/main" id="{40147E6C-FD07-4DAF-9D0B-05E6294B0D44}"/>
              </a:ext>
            </a:extLst>
          </p:cNvPr>
          <p:cNvPicPr>
            <a:picLocks noChangeAspect="1"/>
          </p:cNvPicPr>
          <p:nvPr/>
        </p:nvPicPr>
        <p:blipFill>
          <a:blip r:embed="rId2"/>
          <a:stretch>
            <a:fillRect/>
          </a:stretch>
        </p:blipFill>
        <p:spPr>
          <a:xfrm>
            <a:off x="596065" y="1133476"/>
            <a:ext cx="10999870" cy="5012932"/>
          </a:xfrm>
          <a:prstGeom prst="rect">
            <a:avLst/>
          </a:prstGeom>
        </p:spPr>
      </p:pic>
      <p:cxnSp>
        <p:nvCxnSpPr>
          <p:cNvPr id="9" name="Straight Connector 8">
            <a:extLst>
              <a:ext uri="{FF2B5EF4-FFF2-40B4-BE49-F238E27FC236}">
                <a16:creationId xmlns:a16="http://schemas.microsoft.com/office/drawing/2014/main" id="{0F9E307F-FE64-48D1-959D-640A0B368C38}"/>
              </a:ext>
            </a:extLst>
          </p:cNvPr>
          <p:cNvCxnSpPr>
            <a:cxnSpLocks/>
          </p:cNvCxnSpPr>
          <p:nvPr/>
        </p:nvCxnSpPr>
        <p:spPr>
          <a:xfrm>
            <a:off x="605590" y="1876425"/>
            <a:ext cx="10944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148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wearing headsets&#10;&#10;Description automatically generated with low confidence">
            <a:extLst>
              <a:ext uri="{FF2B5EF4-FFF2-40B4-BE49-F238E27FC236}">
                <a16:creationId xmlns:a16="http://schemas.microsoft.com/office/drawing/2014/main" id="{F77852EA-D224-4941-8A96-208B8B738C01}"/>
              </a:ext>
            </a:extLst>
          </p:cNvPr>
          <p:cNvPicPr>
            <a:picLocks noChangeAspect="1"/>
          </p:cNvPicPr>
          <p:nvPr/>
        </p:nvPicPr>
        <p:blipFill rotWithShape="1">
          <a:blip r:embed="rId3">
            <a:extLst>
              <a:ext uri="{28A0092B-C50C-407E-A947-70E740481C1C}">
                <a14:useLocalDpi xmlns:a14="http://schemas.microsoft.com/office/drawing/2010/main" val="0"/>
              </a:ext>
            </a:extLst>
          </a:blip>
          <a:srcRect r="22807"/>
          <a:stretch/>
        </p:blipFill>
        <p:spPr>
          <a:xfrm>
            <a:off x="0" y="0"/>
            <a:ext cx="7929349" cy="6858000"/>
          </a:xfrm>
          <a:prstGeom prst="rect">
            <a:avLst/>
          </a:prstGeom>
        </p:spPr>
      </p:pic>
      <p:sp>
        <p:nvSpPr>
          <p:cNvPr id="9" name="Rectangle 8">
            <a:extLst>
              <a:ext uri="{FF2B5EF4-FFF2-40B4-BE49-F238E27FC236}">
                <a16:creationId xmlns:a16="http://schemas.microsoft.com/office/drawing/2014/main" id="{597EC914-3981-49B5-BE2C-D089E06027C1}"/>
              </a:ext>
            </a:extLst>
          </p:cNvPr>
          <p:cNvSpPr/>
          <p:nvPr/>
        </p:nvSpPr>
        <p:spPr>
          <a:xfrm>
            <a:off x="7589750" y="-1"/>
            <a:ext cx="4608900" cy="6858001"/>
          </a:xfrm>
          <a:prstGeom prst="rect">
            <a:avLst/>
          </a:prstGeom>
          <a:solidFill>
            <a:srgbClr val="B12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0" name="Title 1"/>
          <p:cNvSpPr>
            <a:spLocks noGrp="1"/>
          </p:cNvSpPr>
          <p:nvPr>
            <p:ph type="title"/>
          </p:nvPr>
        </p:nvSpPr>
        <p:spPr>
          <a:xfrm>
            <a:off x="7809966" y="662570"/>
            <a:ext cx="4354134" cy="633378"/>
          </a:xfrm>
        </p:spPr>
        <p:txBody>
          <a:bodyPr anchor="t">
            <a:normAutofit fontScale="90000"/>
          </a:bodyPr>
          <a:lstStyle/>
          <a:p>
            <a:pPr algn="ctr"/>
            <a:r>
              <a:rPr lang="en-CA" sz="4000" b="1">
                <a:solidFill>
                  <a:srgbClr val="FBFBFB"/>
                </a:solidFill>
                <a:ea typeface="Myriad Pro" charset="0"/>
                <a:cs typeface="Myriad Pro" charset="0"/>
              </a:rPr>
              <a:t>Questions?</a:t>
            </a:r>
          </a:p>
        </p:txBody>
      </p:sp>
      <p:sp>
        <p:nvSpPr>
          <p:cNvPr id="21" name="Rectangle 20"/>
          <p:cNvSpPr/>
          <p:nvPr/>
        </p:nvSpPr>
        <p:spPr>
          <a:xfrm>
            <a:off x="7775416" y="1475957"/>
            <a:ext cx="4423234" cy="1323439"/>
          </a:xfrm>
          <a:prstGeom prst="rect">
            <a:avLst/>
          </a:prstGeom>
        </p:spPr>
        <p:txBody>
          <a:bodyPr wrap="square">
            <a:spAutoFit/>
          </a:bodyPr>
          <a:lstStyle/>
          <a:p>
            <a:pPr>
              <a:spcAft>
                <a:spcPts val="900"/>
              </a:spcAft>
            </a:pPr>
            <a:r>
              <a:rPr lang="en-GB" sz="2000">
                <a:solidFill>
                  <a:srgbClr val="FBFBFB"/>
                </a:solidFill>
                <a:latin typeface="+mj-lt"/>
              </a:rPr>
              <a:t>To ask our speakers a question, </a:t>
            </a:r>
            <a:br>
              <a:rPr lang="en-GB" sz="2000">
                <a:solidFill>
                  <a:srgbClr val="FBFBFB"/>
                </a:solidFill>
                <a:latin typeface="+mj-lt"/>
              </a:rPr>
            </a:br>
            <a:r>
              <a:rPr lang="en-GB" sz="2000">
                <a:solidFill>
                  <a:srgbClr val="FBFBFB"/>
                </a:solidFill>
                <a:latin typeface="+mj-lt"/>
              </a:rPr>
              <a:t>type your question into the chat located in the bottom right portion of the screen.</a:t>
            </a:r>
          </a:p>
        </p:txBody>
      </p:sp>
      <p:pic>
        <p:nvPicPr>
          <p:cNvPr id="6" name="Picture 5" descr="A picture containing text, clipart, vector graphics&#10;&#10;Description automatically generated">
            <a:extLst>
              <a:ext uri="{FF2B5EF4-FFF2-40B4-BE49-F238E27FC236}">
                <a16:creationId xmlns:a16="http://schemas.microsoft.com/office/drawing/2014/main" id="{AA658DA1-49F9-4DD4-B264-49749A884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838" y="6227092"/>
            <a:ext cx="929484" cy="450899"/>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8D087358-2EEF-4E62-A6F7-07ED264472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8707" y="6271238"/>
            <a:ext cx="1017709" cy="362609"/>
          </a:xfrm>
          <a:prstGeom prst="rect">
            <a:avLst/>
          </a:prstGeom>
        </p:spPr>
      </p:pic>
      <p:pic>
        <p:nvPicPr>
          <p:cNvPr id="10" name="Picture 9">
            <a:extLst>
              <a:ext uri="{FF2B5EF4-FFF2-40B4-BE49-F238E27FC236}">
                <a16:creationId xmlns:a16="http://schemas.microsoft.com/office/drawing/2014/main" id="{602BC15C-0309-4719-B857-8ADAF8BFE2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4693" t="65368" r="48145" b="7230"/>
          <a:stretch/>
        </p:blipFill>
        <p:spPr>
          <a:xfrm>
            <a:off x="8832670" y="2799396"/>
            <a:ext cx="2148335" cy="2987065"/>
          </a:xfrm>
          <a:prstGeom prst="rect">
            <a:avLst/>
          </a:prstGeom>
        </p:spPr>
      </p:pic>
    </p:spTree>
    <p:extLst>
      <p:ext uri="{BB962C8B-B14F-4D97-AF65-F5344CB8AC3E}">
        <p14:creationId xmlns:p14="http://schemas.microsoft.com/office/powerpoint/2010/main" val="2266754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wall, indoor&#10;&#10;Description automatically generated">
            <a:extLst>
              <a:ext uri="{FF2B5EF4-FFF2-40B4-BE49-F238E27FC236}">
                <a16:creationId xmlns:a16="http://schemas.microsoft.com/office/drawing/2014/main" id="{4B66BAB1-7351-4E10-B1D2-637AE13A29AD}"/>
              </a:ext>
            </a:extLst>
          </p:cNvPr>
          <p:cNvPicPr>
            <a:picLocks noChangeAspect="1"/>
          </p:cNvPicPr>
          <p:nvPr/>
        </p:nvPicPr>
        <p:blipFill rotWithShape="1">
          <a:blip r:embed="rId3">
            <a:extLst>
              <a:ext uri="{28A0092B-C50C-407E-A947-70E740481C1C}">
                <a14:useLocalDpi xmlns:a14="http://schemas.microsoft.com/office/drawing/2010/main" val="0"/>
              </a:ext>
            </a:extLst>
          </a:blip>
          <a:srcRect r="46445"/>
          <a:stretch/>
        </p:blipFill>
        <p:spPr>
          <a:xfrm>
            <a:off x="-1" y="1"/>
            <a:ext cx="8311488" cy="6858000"/>
          </a:xfrm>
          <a:prstGeom prst="rect">
            <a:avLst/>
          </a:prstGeom>
        </p:spPr>
      </p:pic>
      <p:sp>
        <p:nvSpPr>
          <p:cNvPr id="8" name="Rectangle 7">
            <a:extLst>
              <a:ext uri="{FF2B5EF4-FFF2-40B4-BE49-F238E27FC236}">
                <a16:creationId xmlns:a16="http://schemas.microsoft.com/office/drawing/2014/main" id="{0EF076AF-4F49-F240-8736-3432FA0F3E73}"/>
              </a:ext>
            </a:extLst>
          </p:cNvPr>
          <p:cNvSpPr/>
          <p:nvPr/>
        </p:nvSpPr>
        <p:spPr>
          <a:xfrm>
            <a:off x="7589750" y="-1"/>
            <a:ext cx="4608900" cy="6858001"/>
          </a:xfrm>
          <a:prstGeom prst="rect">
            <a:avLst/>
          </a:prstGeom>
          <a:solidFill>
            <a:srgbClr val="B12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0" name="Title 1"/>
          <p:cNvSpPr>
            <a:spLocks noGrp="1"/>
          </p:cNvSpPr>
          <p:nvPr>
            <p:ph type="title"/>
          </p:nvPr>
        </p:nvSpPr>
        <p:spPr>
          <a:xfrm>
            <a:off x="7771963" y="666826"/>
            <a:ext cx="4354134" cy="633378"/>
          </a:xfrm>
        </p:spPr>
        <p:txBody>
          <a:bodyPr anchor="t">
            <a:normAutofit fontScale="90000"/>
          </a:bodyPr>
          <a:lstStyle/>
          <a:p>
            <a:pPr algn="ctr"/>
            <a:r>
              <a:rPr lang="en-CA" sz="4000" b="1">
                <a:solidFill>
                  <a:srgbClr val="FBFBFB"/>
                </a:solidFill>
                <a:ea typeface="Myriad Pro" charset="0"/>
                <a:cs typeface="Myriad Pro" charset="0"/>
              </a:rPr>
              <a:t>What’s Next</a:t>
            </a:r>
          </a:p>
        </p:txBody>
      </p:sp>
      <p:sp>
        <p:nvSpPr>
          <p:cNvPr id="21" name="Rectangle 20"/>
          <p:cNvSpPr/>
          <p:nvPr/>
        </p:nvSpPr>
        <p:spPr>
          <a:xfrm>
            <a:off x="7775416" y="1468243"/>
            <a:ext cx="4423234" cy="2246769"/>
          </a:xfrm>
          <a:prstGeom prst="rect">
            <a:avLst/>
          </a:prstGeom>
        </p:spPr>
        <p:txBody>
          <a:bodyPr wrap="square">
            <a:spAutoFit/>
          </a:bodyPr>
          <a:lstStyle/>
          <a:p>
            <a:pPr marL="171450" indent="-171450" algn="l">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Schedule a one-on-one consultation</a:t>
            </a:r>
            <a:r>
              <a:rPr lang="en-US" sz="2000">
                <a:solidFill>
                  <a:schemeClr val="bg1"/>
                </a:solidFill>
                <a:latin typeface="Arial" panose="020B0604020202020204" pitchFamily="34" charset="0"/>
                <a:cs typeface="Arial" panose="020B0604020202020204" pitchFamily="34" charset="0"/>
              </a:rPr>
              <a:t> with our team</a:t>
            </a:r>
          </a:p>
          <a:p>
            <a:pPr marL="171450" indent="-171450" algn="l">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Read our article </a:t>
            </a:r>
            <a:r>
              <a:rPr lang="en-US" sz="2000">
                <a:solidFill>
                  <a:schemeClr val="bg1"/>
                </a:solidFill>
                <a:latin typeface="Arial" panose="020B0604020202020204" pitchFamily="34" charset="0"/>
                <a:cs typeface="Arial" panose="020B0604020202020204" pitchFamily="34" charset="0"/>
              </a:rPr>
              <a:t>on the 12 benefits of contact center automation</a:t>
            </a:r>
          </a:p>
          <a:p>
            <a:pPr marL="171450" indent="-171450" algn="l">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Try our calculator</a:t>
            </a:r>
            <a:r>
              <a:rPr lang="en-US" sz="2000">
                <a:solidFill>
                  <a:schemeClr val="bg1"/>
                </a:solidFill>
                <a:latin typeface="Arial" panose="020B0604020202020204" pitchFamily="34" charset="0"/>
                <a:cs typeface="Arial" panose="020B0604020202020204" pitchFamily="34" charset="0"/>
              </a:rPr>
              <a:t> to calculate the value you could realize through contact center automation</a:t>
            </a:r>
          </a:p>
        </p:txBody>
      </p:sp>
      <p:pic>
        <p:nvPicPr>
          <p:cNvPr id="6" name="Picture 5" descr="A picture containing text, clipart, vector graphics&#10;&#10;Description automatically generated">
            <a:extLst>
              <a:ext uri="{FF2B5EF4-FFF2-40B4-BE49-F238E27FC236}">
                <a16:creationId xmlns:a16="http://schemas.microsoft.com/office/drawing/2014/main" id="{AA658DA1-49F9-4DD4-B264-49749A884D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838" y="6227092"/>
            <a:ext cx="929484" cy="450899"/>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8D087358-2EEF-4E62-A6F7-07ED264472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8707" y="6271238"/>
            <a:ext cx="1017709" cy="362609"/>
          </a:xfrm>
          <a:prstGeom prst="rect">
            <a:avLst/>
          </a:prstGeom>
        </p:spPr>
      </p:pic>
    </p:spTree>
    <p:extLst>
      <p:ext uri="{BB962C8B-B14F-4D97-AF65-F5344CB8AC3E}">
        <p14:creationId xmlns:p14="http://schemas.microsoft.com/office/powerpoint/2010/main" val="2731140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lipart, vector graphics&#10;&#10;Description automatically generated">
            <a:extLst>
              <a:ext uri="{FF2B5EF4-FFF2-40B4-BE49-F238E27FC236}">
                <a16:creationId xmlns:a16="http://schemas.microsoft.com/office/drawing/2014/main" id="{AA658DA1-49F9-4DD4-B264-49749A884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838" y="6227092"/>
            <a:ext cx="929484" cy="450899"/>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8D087358-2EEF-4E62-A6F7-07ED26447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8707" y="6271238"/>
            <a:ext cx="1017709" cy="362609"/>
          </a:xfrm>
          <a:prstGeom prst="rect">
            <a:avLst/>
          </a:prstGeom>
        </p:spPr>
      </p:pic>
      <p:sp>
        <p:nvSpPr>
          <p:cNvPr id="9" name="Rectangle 8">
            <a:extLst>
              <a:ext uri="{FF2B5EF4-FFF2-40B4-BE49-F238E27FC236}">
                <a16:creationId xmlns:a16="http://schemas.microsoft.com/office/drawing/2014/main" id="{597EC914-3981-49B5-BE2C-D089E06027C1}"/>
              </a:ext>
            </a:extLst>
          </p:cNvPr>
          <p:cNvSpPr/>
          <p:nvPr/>
        </p:nvSpPr>
        <p:spPr>
          <a:xfrm>
            <a:off x="7644580" y="-1"/>
            <a:ext cx="4608900" cy="6858001"/>
          </a:xfrm>
          <a:prstGeom prst="rect">
            <a:avLst/>
          </a:prstGeom>
          <a:solidFill>
            <a:srgbClr val="B12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 name="Title 2">
            <a:extLst>
              <a:ext uri="{FF2B5EF4-FFF2-40B4-BE49-F238E27FC236}">
                <a16:creationId xmlns:a16="http://schemas.microsoft.com/office/drawing/2014/main" id="{E4364EE3-211B-42BD-9ADF-F5729A05B6D5}"/>
              </a:ext>
            </a:extLst>
          </p:cNvPr>
          <p:cNvSpPr>
            <a:spLocks noGrp="1"/>
          </p:cNvSpPr>
          <p:nvPr>
            <p:ph type="title"/>
          </p:nvPr>
        </p:nvSpPr>
        <p:spPr/>
        <p:txBody>
          <a:bodyPr/>
          <a:lstStyle/>
          <a:p>
            <a:r>
              <a:rPr lang="en-CA">
                <a:solidFill>
                  <a:schemeClr val="bg1"/>
                </a:solidFill>
              </a:rPr>
              <a:t>title</a:t>
            </a:r>
          </a:p>
        </p:txBody>
      </p:sp>
      <p:pic>
        <p:nvPicPr>
          <p:cNvPr id="4" name="Picture 3" descr="A close-up of a stethoscope on a table&#10;&#10;Description automatically generated with medium confidence">
            <a:extLst>
              <a:ext uri="{FF2B5EF4-FFF2-40B4-BE49-F238E27FC236}">
                <a16:creationId xmlns:a16="http://schemas.microsoft.com/office/drawing/2014/main" id="{420B1238-6169-4DF0-BB0E-10103508E3A8}"/>
              </a:ext>
            </a:extLst>
          </p:cNvPr>
          <p:cNvPicPr>
            <a:picLocks noChangeAspect="1"/>
          </p:cNvPicPr>
          <p:nvPr/>
        </p:nvPicPr>
        <p:blipFill rotWithShape="1">
          <a:blip r:embed="rId5">
            <a:extLst>
              <a:ext uri="{28A0092B-C50C-407E-A947-70E740481C1C}">
                <a14:useLocalDpi xmlns:a14="http://schemas.microsoft.com/office/drawing/2010/main" val="0"/>
              </a:ext>
            </a:extLst>
          </a:blip>
          <a:srcRect t="5026" b="6161"/>
          <a:stretch/>
        </p:blipFill>
        <p:spPr>
          <a:xfrm>
            <a:off x="-64142" y="0"/>
            <a:ext cx="7721715" cy="6858000"/>
          </a:xfrm>
          <a:prstGeom prst="rect">
            <a:avLst/>
          </a:prstGeom>
        </p:spPr>
      </p:pic>
      <p:sp>
        <p:nvSpPr>
          <p:cNvPr id="21" name="Rectangle 20"/>
          <p:cNvSpPr/>
          <p:nvPr/>
        </p:nvSpPr>
        <p:spPr>
          <a:xfrm>
            <a:off x="7768766" y="2068739"/>
            <a:ext cx="4423234" cy="2870016"/>
          </a:xfrm>
          <a:prstGeom prst="rect">
            <a:avLst/>
          </a:prstGeom>
        </p:spPr>
        <p:txBody>
          <a:bodyPr wrap="square">
            <a:spAutoFit/>
          </a:bodyPr>
          <a:lstStyle/>
          <a:p>
            <a:pPr algn="ctr">
              <a:spcAft>
                <a:spcPts val="900"/>
              </a:spcAft>
            </a:pPr>
            <a:r>
              <a:rPr lang="en-GB" sz="2000" b="1">
                <a:solidFill>
                  <a:srgbClr val="FBFBFB"/>
                </a:solidFill>
                <a:latin typeface="+mj-lt"/>
              </a:rPr>
              <a:t>David Burnie</a:t>
            </a:r>
          </a:p>
          <a:p>
            <a:pPr algn="ctr">
              <a:spcAft>
                <a:spcPts val="900"/>
              </a:spcAft>
            </a:pPr>
            <a:r>
              <a:rPr lang="en-GB" sz="1400">
                <a:solidFill>
                  <a:schemeClr val="bg1"/>
                </a:solidFill>
                <a:latin typeface="+mj-lt"/>
              </a:rPr>
              <a:t>Burnie Group</a:t>
            </a:r>
          </a:p>
          <a:p>
            <a:pPr algn="ctr">
              <a:spcAft>
                <a:spcPts val="900"/>
              </a:spcAft>
            </a:pPr>
            <a:r>
              <a:rPr lang="en-GB" sz="1400">
                <a:solidFill>
                  <a:schemeClr val="bg1"/>
                </a:solidFill>
                <a:latin typeface="+mj-lt"/>
                <a:hlinkClick r:id="rId6">
                  <a:extLst>
                    <a:ext uri="{A12FA001-AC4F-418D-AE19-62706E023703}">
                      <ahyp:hlinkClr xmlns:ahyp="http://schemas.microsoft.com/office/drawing/2018/hyperlinkcolor" val="tx"/>
                    </a:ext>
                  </a:extLst>
                </a:hlinkClick>
              </a:rPr>
              <a:t>david.burnie@burniegroup.com</a:t>
            </a:r>
            <a:endParaRPr lang="en-GB" sz="1400">
              <a:solidFill>
                <a:schemeClr val="bg1"/>
              </a:solidFill>
              <a:latin typeface="+mj-lt"/>
            </a:endParaRPr>
          </a:p>
          <a:p>
            <a:pPr algn="ctr">
              <a:spcAft>
                <a:spcPts val="900"/>
              </a:spcAft>
            </a:pPr>
            <a:endParaRPr lang="en-GB" sz="1200">
              <a:solidFill>
                <a:srgbClr val="FBFBFB"/>
              </a:solidFill>
              <a:latin typeface="+mj-lt"/>
            </a:endParaRPr>
          </a:p>
          <a:p>
            <a:pPr algn="ctr">
              <a:spcAft>
                <a:spcPts val="900"/>
              </a:spcAft>
            </a:pPr>
            <a:r>
              <a:rPr lang="en-GB" sz="2000" b="1">
                <a:solidFill>
                  <a:srgbClr val="FBFBFB"/>
                </a:solidFill>
                <a:latin typeface="+mj-lt"/>
              </a:rPr>
              <a:t>Eli Federman</a:t>
            </a:r>
          </a:p>
          <a:p>
            <a:pPr algn="ctr">
              <a:spcAft>
                <a:spcPts val="900"/>
              </a:spcAft>
            </a:pPr>
            <a:r>
              <a:rPr lang="en-GB" sz="1400">
                <a:solidFill>
                  <a:schemeClr val="bg1"/>
                </a:solidFill>
                <a:latin typeface="+mj-lt"/>
              </a:rPr>
              <a:t>Burnie Group</a:t>
            </a:r>
          </a:p>
          <a:p>
            <a:pPr algn="ctr">
              <a:spcAft>
                <a:spcPts val="900"/>
              </a:spcAft>
            </a:pPr>
            <a:r>
              <a:rPr lang="en-GB" sz="1400">
                <a:solidFill>
                  <a:schemeClr val="bg1"/>
                </a:solidFill>
                <a:latin typeface="+mj-lt"/>
                <a:hlinkClick r:id="rId7">
                  <a:extLst>
                    <a:ext uri="{A12FA001-AC4F-418D-AE19-62706E023703}">
                      <ahyp:hlinkClr xmlns:ahyp="http://schemas.microsoft.com/office/drawing/2018/hyperlinkcolor" val="tx"/>
                    </a:ext>
                  </a:extLst>
                </a:hlinkClick>
              </a:rPr>
              <a:t>eli.federman@burniegroup.com</a:t>
            </a:r>
            <a:endParaRPr lang="en-GB" sz="1400">
              <a:solidFill>
                <a:schemeClr val="bg1"/>
              </a:solidFill>
              <a:latin typeface="+mj-lt"/>
            </a:endParaRPr>
          </a:p>
          <a:p>
            <a:pPr algn="ctr">
              <a:spcAft>
                <a:spcPts val="900"/>
              </a:spcAft>
            </a:pPr>
            <a:endParaRPr lang="en-GB" sz="2000">
              <a:solidFill>
                <a:srgbClr val="FBFBFB"/>
              </a:solidFill>
              <a:latin typeface="+mj-lt"/>
            </a:endParaRPr>
          </a:p>
        </p:txBody>
      </p:sp>
      <p:sp>
        <p:nvSpPr>
          <p:cNvPr id="8" name="Title 1">
            <a:extLst>
              <a:ext uri="{FF2B5EF4-FFF2-40B4-BE49-F238E27FC236}">
                <a16:creationId xmlns:a16="http://schemas.microsoft.com/office/drawing/2014/main" id="{75E8311D-502C-4971-9A84-8D370E9C822D}"/>
              </a:ext>
            </a:extLst>
          </p:cNvPr>
          <p:cNvSpPr txBox="1">
            <a:spLocks/>
          </p:cNvSpPr>
          <p:nvPr/>
        </p:nvSpPr>
        <p:spPr>
          <a:xfrm>
            <a:off x="7771963" y="666826"/>
            <a:ext cx="4354134" cy="633378"/>
          </a:xfr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a:solidFill>
                  <a:srgbClr val="FBFBFB"/>
                </a:solidFill>
                <a:ea typeface="Myriad Pro" charset="0"/>
                <a:cs typeface="Myriad Pro" charset="0"/>
              </a:rPr>
              <a:t>Thank you for joining us today</a:t>
            </a:r>
          </a:p>
        </p:txBody>
      </p:sp>
    </p:spTree>
    <p:extLst>
      <p:ext uri="{BB962C8B-B14F-4D97-AF65-F5344CB8AC3E}">
        <p14:creationId xmlns:p14="http://schemas.microsoft.com/office/powerpoint/2010/main" val="3072268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156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B63B42-E89B-423B-9895-AE78CB3166EE}"/>
              </a:ext>
            </a:extLst>
          </p:cNvPr>
          <p:cNvSpPr txBox="1"/>
          <p:nvPr/>
        </p:nvSpPr>
        <p:spPr>
          <a:xfrm>
            <a:off x="3008119" y="970653"/>
            <a:ext cx="8790043" cy="3416320"/>
          </a:xfrm>
          <a:prstGeom prst="rect">
            <a:avLst/>
          </a:prstGeom>
          <a:noFill/>
        </p:spPr>
        <p:txBody>
          <a:bodyPr wrap="square">
            <a:spAutoFit/>
          </a:bodyPr>
          <a:lstStyle/>
          <a:p>
            <a:r>
              <a:rPr lang="en-GB" b="1"/>
              <a:t>David Burnie, Principal &amp; Founder at Burnie Group</a:t>
            </a:r>
          </a:p>
          <a:p>
            <a:r>
              <a:rPr lang="en-GB"/>
              <a:t>David founded Burnie Group in 2011 to help organizations dramatically improve their operations. It has since become one of the fastest-growing management consulting firms in Canada</a:t>
            </a:r>
          </a:p>
          <a:p>
            <a:endParaRPr lang="en-GB"/>
          </a:p>
          <a:p>
            <a:endParaRPr lang="en-GB"/>
          </a:p>
          <a:p>
            <a:endParaRPr lang="en-GB"/>
          </a:p>
          <a:p>
            <a:endParaRPr lang="en-GB"/>
          </a:p>
          <a:p>
            <a:r>
              <a:rPr lang="en-GB" b="1"/>
              <a:t>Eli Federman, Omnichannel &amp; Contact </a:t>
            </a:r>
            <a:r>
              <a:rPr lang="en-GB" b="1" err="1"/>
              <a:t>Center</a:t>
            </a:r>
            <a:r>
              <a:rPr lang="en-GB" b="1"/>
              <a:t> Practice Leader at Burnie Group </a:t>
            </a:r>
          </a:p>
          <a:p>
            <a:r>
              <a:rPr lang="en-GB"/>
              <a:t>Eli is a strategic customer service and sales leader who works with global clients from various industries to optimize customer operations, generate revenue opportunities and build a differentiated customer experience.</a:t>
            </a:r>
          </a:p>
        </p:txBody>
      </p:sp>
      <p:sp>
        <p:nvSpPr>
          <p:cNvPr id="3" name="Slide Number Placeholder 2">
            <a:extLst>
              <a:ext uri="{FF2B5EF4-FFF2-40B4-BE49-F238E27FC236}">
                <a16:creationId xmlns:a16="http://schemas.microsoft.com/office/drawing/2014/main" id="{1C4FFD1A-606D-F74C-8241-36870837C23E}"/>
              </a:ext>
            </a:extLst>
          </p:cNvPr>
          <p:cNvSpPr>
            <a:spLocks noGrp="1"/>
          </p:cNvSpPr>
          <p:nvPr>
            <p:ph type="sldNum" sz="quarter" idx="4"/>
          </p:nvPr>
        </p:nvSpPr>
        <p:spPr/>
        <p:txBody>
          <a:bodyPr/>
          <a:lstStyle/>
          <a:p>
            <a:fld id="{5DBF717E-75FD-459C-83F6-45D465CA7F6B}" type="slidenum">
              <a:rPr lang="en-US" smtClean="0"/>
              <a:pPr/>
              <a:t>3</a:t>
            </a:fld>
            <a:endParaRPr lang="en-US"/>
          </a:p>
        </p:txBody>
      </p:sp>
      <p:sp>
        <p:nvSpPr>
          <p:cNvPr id="52" name="TextBox 51">
            <a:extLst>
              <a:ext uri="{FF2B5EF4-FFF2-40B4-BE49-F238E27FC236}">
                <a16:creationId xmlns:a16="http://schemas.microsoft.com/office/drawing/2014/main" id="{35A994ED-82D0-43FC-980A-072BF0845C8C}"/>
              </a:ext>
            </a:extLst>
          </p:cNvPr>
          <p:cNvSpPr txBox="1"/>
          <p:nvPr/>
        </p:nvSpPr>
        <p:spPr>
          <a:xfrm>
            <a:off x="727043" y="6201045"/>
            <a:ext cx="6100762" cy="230832"/>
          </a:xfrm>
          <a:prstGeom prst="rect">
            <a:avLst/>
          </a:prstGeom>
          <a:noFill/>
        </p:spPr>
        <p:txBody>
          <a:bodyPr wrap="square">
            <a:spAutoFit/>
          </a:bodyPr>
          <a:lstStyle/>
          <a:p>
            <a:r>
              <a:rPr lang="en-CA" sz="900">
                <a:solidFill>
                  <a:schemeClr val="bg1"/>
                </a:solidFill>
              </a:rPr>
              <a:t>* Current target – date may change</a:t>
            </a:r>
          </a:p>
        </p:txBody>
      </p:sp>
      <p:pic>
        <p:nvPicPr>
          <p:cNvPr id="5" name="Picture 4" descr="A picture containing person, person, smiling, suit&#10;&#10;Description automatically generated">
            <a:extLst>
              <a:ext uri="{FF2B5EF4-FFF2-40B4-BE49-F238E27FC236}">
                <a16:creationId xmlns:a16="http://schemas.microsoft.com/office/drawing/2014/main" id="{F4EBFCE4-0C21-46A3-B765-54D1D75CA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527" y="1017577"/>
            <a:ext cx="1889760" cy="1888815"/>
          </a:xfrm>
          <a:prstGeom prst="rect">
            <a:avLst/>
          </a:prstGeom>
        </p:spPr>
      </p:pic>
      <p:pic>
        <p:nvPicPr>
          <p:cNvPr id="10" name="Picture 9" descr="A person smiling for the camera&#10;&#10;Description automatically generated with medium confidence">
            <a:extLst>
              <a:ext uri="{FF2B5EF4-FFF2-40B4-BE49-F238E27FC236}">
                <a16:creationId xmlns:a16="http://schemas.microsoft.com/office/drawing/2014/main" id="{D3891D1E-A9E3-42C0-8B4E-778757D10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527" y="3246407"/>
            <a:ext cx="1889760" cy="1888815"/>
          </a:xfrm>
          <a:prstGeom prst="rect">
            <a:avLst/>
          </a:prstGeom>
        </p:spPr>
      </p:pic>
      <p:sp>
        <p:nvSpPr>
          <p:cNvPr id="12" name="TextBox 11">
            <a:extLst>
              <a:ext uri="{FF2B5EF4-FFF2-40B4-BE49-F238E27FC236}">
                <a16:creationId xmlns:a16="http://schemas.microsoft.com/office/drawing/2014/main" id="{17839BCA-95AF-494F-AD8D-09A5AECAB700}"/>
              </a:ext>
            </a:extLst>
          </p:cNvPr>
          <p:cNvSpPr txBox="1"/>
          <p:nvPr/>
        </p:nvSpPr>
        <p:spPr>
          <a:xfrm>
            <a:off x="727043" y="426123"/>
            <a:ext cx="1889760" cy="400110"/>
          </a:xfrm>
          <a:prstGeom prst="rect">
            <a:avLst/>
          </a:prstGeom>
          <a:noFill/>
        </p:spPr>
        <p:txBody>
          <a:bodyPr wrap="square">
            <a:spAutoFit/>
          </a:bodyPr>
          <a:lstStyle/>
          <a:p>
            <a:r>
              <a:rPr lang="en-GB" sz="2000" b="1">
                <a:latin typeface="+mj-lt"/>
              </a:rPr>
              <a:t>Our Experts</a:t>
            </a:r>
          </a:p>
        </p:txBody>
      </p:sp>
    </p:spTree>
    <p:extLst>
      <p:ext uri="{BB962C8B-B14F-4D97-AF65-F5344CB8AC3E}">
        <p14:creationId xmlns:p14="http://schemas.microsoft.com/office/powerpoint/2010/main" val="2678594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4FFD1A-606D-F74C-8241-36870837C23E}"/>
              </a:ext>
            </a:extLst>
          </p:cNvPr>
          <p:cNvSpPr>
            <a:spLocks noGrp="1"/>
          </p:cNvSpPr>
          <p:nvPr>
            <p:ph type="sldNum" sz="quarter" idx="4"/>
          </p:nvPr>
        </p:nvSpPr>
        <p:spPr/>
        <p:txBody>
          <a:bodyPr/>
          <a:lstStyle/>
          <a:p>
            <a:fld id="{5DBF717E-75FD-459C-83F6-45D465CA7F6B}" type="slidenum">
              <a:rPr lang="en-US" smtClean="0"/>
              <a:pPr/>
              <a:t>4</a:t>
            </a:fld>
            <a:endParaRPr lang="en-US"/>
          </a:p>
        </p:txBody>
      </p:sp>
      <p:sp>
        <p:nvSpPr>
          <p:cNvPr id="52" name="TextBox 51">
            <a:extLst>
              <a:ext uri="{FF2B5EF4-FFF2-40B4-BE49-F238E27FC236}">
                <a16:creationId xmlns:a16="http://schemas.microsoft.com/office/drawing/2014/main" id="{35A994ED-82D0-43FC-980A-072BF0845C8C}"/>
              </a:ext>
            </a:extLst>
          </p:cNvPr>
          <p:cNvSpPr txBox="1"/>
          <p:nvPr/>
        </p:nvSpPr>
        <p:spPr>
          <a:xfrm>
            <a:off x="727043" y="6201045"/>
            <a:ext cx="6100762" cy="230832"/>
          </a:xfrm>
          <a:prstGeom prst="rect">
            <a:avLst/>
          </a:prstGeom>
          <a:noFill/>
        </p:spPr>
        <p:txBody>
          <a:bodyPr wrap="square">
            <a:spAutoFit/>
          </a:bodyPr>
          <a:lstStyle/>
          <a:p>
            <a:r>
              <a:rPr lang="en-CA" sz="900">
                <a:solidFill>
                  <a:schemeClr val="bg1"/>
                </a:solidFill>
              </a:rPr>
              <a:t>* Current target – date may change</a:t>
            </a:r>
          </a:p>
        </p:txBody>
      </p:sp>
      <p:pic>
        <p:nvPicPr>
          <p:cNvPr id="4" name="Graphic 3">
            <a:extLst>
              <a:ext uri="{FF2B5EF4-FFF2-40B4-BE49-F238E27FC236}">
                <a16:creationId xmlns:a16="http://schemas.microsoft.com/office/drawing/2014/main" id="{643C7AAE-2DF3-4104-8F6D-43227FD8C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9688" y="2839595"/>
            <a:ext cx="881581" cy="881581"/>
          </a:xfrm>
          <a:prstGeom prst="rect">
            <a:avLst/>
          </a:prstGeom>
        </p:spPr>
      </p:pic>
      <p:sp>
        <p:nvSpPr>
          <p:cNvPr id="6" name="TextBox 5">
            <a:extLst>
              <a:ext uri="{FF2B5EF4-FFF2-40B4-BE49-F238E27FC236}">
                <a16:creationId xmlns:a16="http://schemas.microsoft.com/office/drawing/2014/main" id="{00B63B42-E89B-423B-9895-AE78CB3166EE}"/>
              </a:ext>
            </a:extLst>
          </p:cNvPr>
          <p:cNvSpPr txBox="1"/>
          <p:nvPr/>
        </p:nvSpPr>
        <p:spPr>
          <a:xfrm>
            <a:off x="3008119" y="1016632"/>
            <a:ext cx="8545795" cy="3416320"/>
          </a:xfrm>
          <a:prstGeom prst="rect">
            <a:avLst/>
          </a:prstGeom>
          <a:noFill/>
        </p:spPr>
        <p:txBody>
          <a:bodyPr wrap="square">
            <a:spAutoFit/>
          </a:bodyPr>
          <a:lstStyle/>
          <a:p>
            <a:r>
              <a:rPr lang="en-GB" b="1"/>
              <a:t>Amit Kumar, VP, Financial Services at UiPath</a:t>
            </a:r>
          </a:p>
          <a:p>
            <a:r>
              <a:rPr lang="en-GB"/>
              <a:t>Amit Kumar leads financial services Go to Market (GTM) strategy and business value engineering, specifically for large banking and capital markets clients.</a:t>
            </a:r>
          </a:p>
          <a:p>
            <a:r>
              <a:rPr lang="en-GB"/>
              <a:t> </a:t>
            </a:r>
          </a:p>
          <a:p>
            <a:endParaRPr lang="en-GB" b="1"/>
          </a:p>
          <a:p>
            <a:endParaRPr lang="en-GB" b="1"/>
          </a:p>
          <a:p>
            <a:endParaRPr lang="en-GB" b="1"/>
          </a:p>
          <a:p>
            <a:endParaRPr lang="en-GB" b="1"/>
          </a:p>
          <a:p>
            <a:r>
              <a:rPr lang="en-GB" b="1"/>
              <a:t>Brad Beumer, CX and Contact </a:t>
            </a:r>
            <a:r>
              <a:rPr lang="en-GB" b="1" err="1"/>
              <a:t>Center</a:t>
            </a:r>
            <a:r>
              <a:rPr lang="en-GB" b="1"/>
              <a:t> Lead, Americas at UiPath </a:t>
            </a:r>
          </a:p>
          <a:p>
            <a:r>
              <a:rPr lang="en-GB"/>
              <a:t>Brad leads UiPath’s customer experience and contact </a:t>
            </a:r>
            <a:r>
              <a:rPr lang="en-GB" err="1"/>
              <a:t>center</a:t>
            </a:r>
            <a:r>
              <a:rPr lang="en-GB"/>
              <a:t> practice for the Americas. He evangelizes UiPath’s platform for customer experience and contact </a:t>
            </a:r>
            <a:r>
              <a:rPr lang="en-GB" err="1"/>
              <a:t>center</a:t>
            </a:r>
            <a:r>
              <a:rPr lang="en-GB"/>
              <a:t> automation.</a:t>
            </a:r>
          </a:p>
        </p:txBody>
      </p:sp>
      <p:sp>
        <p:nvSpPr>
          <p:cNvPr id="7" name="TextBox 6">
            <a:extLst>
              <a:ext uri="{FF2B5EF4-FFF2-40B4-BE49-F238E27FC236}">
                <a16:creationId xmlns:a16="http://schemas.microsoft.com/office/drawing/2014/main" id="{D2A4E742-CD21-49B0-8305-3E29B5A424A9}"/>
              </a:ext>
            </a:extLst>
          </p:cNvPr>
          <p:cNvSpPr txBox="1"/>
          <p:nvPr/>
        </p:nvSpPr>
        <p:spPr>
          <a:xfrm>
            <a:off x="727043" y="426123"/>
            <a:ext cx="1889760" cy="400110"/>
          </a:xfrm>
          <a:prstGeom prst="rect">
            <a:avLst/>
          </a:prstGeom>
          <a:noFill/>
        </p:spPr>
        <p:txBody>
          <a:bodyPr wrap="square">
            <a:spAutoFit/>
          </a:bodyPr>
          <a:lstStyle/>
          <a:p>
            <a:r>
              <a:rPr lang="en-GB" sz="2000" b="1">
                <a:latin typeface="+mj-lt"/>
              </a:rPr>
              <a:t>Our Experts</a:t>
            </a:r>
          </a:p>
        </p:txBody>
      </p:sp>
      <p:pic>
        <p:nvPicPr>
          <p:cNvPr id="5" name="Picture 4" descr="A person wearing glasses&#10;&#10;Description automatically generated with low confidence">
            <a:extLst>
              <a:ext uri="{FF2B5EF4-FFF2-40B4-BE49-F238E27FC236}">
                <a16:creationId xmlns:a16="http://schemas.microsoft.com/office/drawing/2014/main" id="{E5B3D4E7-C5B8-4E1C-8857-36579043F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527" y="3280385"/>
            <a:ext cx="1889760" cy="1893617"/>
          </a:xfrm>
          <a:prstGeom prst="rect">
            <a:avLst/>
          </a:prstGeom>
        </p:spPr>
      </p:pic>
      <p:pic>
        <p:nvPicPr>
          <p:cNvPr id="9" name="Picture 8" descr="A person in a blue shirt&#10;&#10;Description automatically generated with medium confidence">
            <a:extLst>
              <a:ext uri="{FF2B5EF4-FFF2-40B4-BE49-F238E27FC236}">
                <a16:creationId xmlns:a16="http://schemas.microsoft.com/office/drawing/2014/main" id="{3A9C7B9A-6BD6-4A19-945F-E4C6E7494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527" y="1016632"/>
            <a:ext cx="1889760" cy="1889760"/>
          </a:xfrm>
          <a:prstGeom prst="rect">
            <a:avLst/>
          </a:prstGeom>
        </p:spPr>
      </p:pic>
    </p:spTree>
    <p:extLst>
      <p:ext uri="{BB962C8B-B14F-4D97-AF65-F5344CB8AC3E}">
        <p14:creationId xmlns:p14="http://schemas.microsoft.com/office/powerpoint/2010/main" val="3185056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34D814-B8C6-45E3-B03A-571A508FEFBF}"/>
              </a:ext>
            </a:extLst>
          </p:cNvPr>
          <p:cNvSpPr>
            <a:spLocks noGrp="1"/>
          </p:cNvSpPr>
          <p:nvPr>
            <p:ph type="sldNum" sz="quarter" idx="4"/>
          </p:nvPr>
        </p:nvSpPr>
        <p:spPr/>
        <p:txBody>
          <a:bodyPr/>
          <a:lstStyle/>
          <a:p>
            <a:fld id="{123DE807-727B-4E7F-BD5E-47D56DC16D4C}" type="slidenum">
              <a:rPr lang="en-CA" smtClean="0"/>
              <a:pPr/>
              <a:t>5</a:t>
            </a:fld>
            <a:endParaRPr lang="en-CA"/>
          </a:p>
        </p:txBody>
      </p:sp>
      <p:sp>
        <p:nvSpPr>
          <p:cNvPr id="3" name="Text Placeholder 2">
            <a:extLst>
              <a:ext uri="{FF2B5EF4-FFF2-40B4-BE49-F238E27FC236}">
                <a16:creationId xmlns:a16="http://schemas.microsoft.com/office/drawing/2014/main" id="{1C29AA9E-5244-4884-84C4-3E8A27594882}"/>
              </a:ext>
            </a:extLst>
          </p:cNvPr>
          <p:cNvSpPr>
            <a:spLocks noGrp="1"/>
          </p:cNvSpPr>
          <p:nvPr>
            <p:ph type="body" sz="quarter" idx="10"/>
          </p:nvPr>
        </p:nvSpPr>
        <p:spPr>
          <a:xfrm>
            <a:off x="219075" y="1122728"/>
            <a:ext cx="3168294" cy="993775"/>
          </a:xfrm>
        </p:spPr>
        <p:txBody>
          <a:bodyPr/>
          <a:lstStyle/>
          <a:p>
            <a:r>
              <a:rPr lang="en-CA"/>
              <a:t>Agenda</a:t>
            </a:r>
          </a:p>
        </p:txBody>
      </p:sp>
      <p:sp>
        <p:nvSpPr>
          <p:cNvPr id="5" name="TextBox 4">
            <a:extLst>
              <a:ext uri="{FF2B5EF4-FFF2-40B4-BE49-F238E27FC236}">
                <a16:creationId xmlns:a16="http://schemas.microsoft.com/office/drawing/2014/main" id="{1F4C7A83-7593-4B57-9A4C-BD91AA04B103}"/>
              </a:ext>
            </a:extLst>
          </p:cNvPr>
          <p:cNvSpPr txBox="1"/>
          <p:nvPr/>
        </p:nvSpPr>
        <p:spPr>
          <a:xfrm>
            <a:off x="3754504" y="1122728"/>
            <a:ext cx="8122757" cy="2459071"/>
          </a:xfrm>
          <a:prstGeom prst="rect">
            <a:avLst/>
          </a:prstGeom>
          <a:noFill/>
        </p:spPr>
        <p:txBody>
          <a:bodyPr wrap="square">
            <a:spAutoFit/>
          </a:bodyPr>
          <a:lstStyle/>
          <a:p>
            <a:pPr marL="742950" lvl="1" indent="-285750">
              <a:lnSpc>
                <a:spcPct val="200000"/>
              </a:lnSpc>
              <a:buFont typeface="Arial" panose="020B0604020202020204" pitchFamily="34" charset="0"/>
              <a:buChar char="•"/>
            </a:pPr>
            <a:r>
              <a:rPr lang="en-GB" sz="2000"/>
              <a:t>Insights from Burnie Group’s contact </a:t>
            </a:r>
            <a:r>
              <a:rPr lang="en-GB" sz="2000" err="1"/>
              <a:t>center</a:t>
            </a:r>
            <a:r>
              <a:rPr lang="en-GB" sz="2000"/>
              <a:t> benchmarking work </a:t>
            </a:r>
          </a:p>
          <a:p>
            <a:pPr marL="742950" lvl="1" indent="-285750">
              <a:lnSpc>
                <a:spcPct val="200000"/>
              </a:lnSpc>
              <a:buFont typeface="Arial" panose="020B0604020202020204" pitchFamily="34" charset="0"/>
              <a:buChar char="•"/>
            </a:pPr>
            <a:r>
              <a:rPr lang="en-GB" sz="2000"/>
              <a:t>Why contact </a:t>
            </a:r>
            <a:r>
              <a:rPr lang="en-GB" sz="2000" err="1"/>
              <a:t>center</a:t>
            </a:r>
            <a:r>
              <a:rPr lang="en-GB" sz="2000"/>
              <a:t> automation is so powerful</a:t>
            </a:r>
          </a:p>
          <a:p>
            <a:pPr marL="742950" lvl="1" indent="-285750">
              <a:lnSpc>
                <a:spcPct val="200000"/>
              </a:lnSpc>
              <a:buFont typeface="Arial" panose="020B0604020202020204" pitchFamily="34" charset="0"/>
              <a:buChar char="•"/>
            </a:pPr>
            <a:r>
              <a:rPr lang="en-GB" sz="2000"/>
              <a:t>UiPath for Contact </a:t>
            </a:r>
            <a:r>
              <a:rPr lang="en-GB" sz="2000" err="1"/>
              <a:t>Centers</a:t>
            </a:r>
            <a:endParaRPr lang="en-GB" sz="2000"/>
          </a:p>
          <a:p>
            <a:pPr marL="742950" lvl="1" indent="-285750">
              <a:lnSpc>
                <a:spcPct val="200000"/>
              </a:lnSpc>
              <a:buFont typeface="Arial" panose="020B0604020202020204" pitchFamily="34" charset="0"/>
              <a:buChar char="•"/>
            </a:pPr>
            <a:r>
              <a:rPr lang="en-GB" sz="2000"/>
              <a:t>Q&amp;A</a:t>
            </a:r>
          </a:p>
        </p:txBody>
      </p:sp>
    </p:spTree>
    <p:extLst>
      <p:ext uri="{BB962C8B-B14F-4D97-AF65-F5344CB8AC3E}">
        <p14:creationId xmlns:p14="http://schemas.microsoft.com/office/powerpoint/2010/main" val="280068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5537E2-6BB8-48DF-A75F-3874ADDCBAFF}"/>
              </a:ext>
            </a:extLst>
          </p:cNvPr>
          <p:cNvSpPr>
            <a:spLocks noGrp="1"/>
          </p:cNvSpPr>
          <p:nvPr>
            <p:ph type="body" sz="quarter" idx="10"/>
          </p:nvPr>
        </p:nvSpPr>
        <p:spPr/>
        <p:txBody>
          <a:bodyPr/>
          <a:lstStyle/>
          <a:p>
            <a:pPr indent="0">
              <a:buNone/>
            </a:pPr>
            <a:r>
              <a:rPr lang="en-CA" sz="2400"/>
              <a:t>Our Approach to Contact Center Benchmarking </a:t>
            </a:r>
          </a:p>
        </p:txBody>
      </p:sp>
      <p:sp>
        <p:nvSpPr>
          <p:cNvPr id="2" name="Slide Number Placeholder 1">
            <a:extLst>
              <a:ext uri="{FF2B5EF4-FFF2-40B4-BE49-F238E27FC236}">
                <a16:creationId xmlns:a16="http://schemas.microsoft.com/office/drawing/2014/main" id="{0E248C1D-F9AF-43F2-BD52-8762102A3D88}"/>
              </a:ext>
            </a:extLst>
          </p:cNvPr>
          <p:cNvSpPr>
            <a:spLocks noGrp="1"/>
          </p:cNvSpPr>
          <p:nvPr>
            <p:ph type="sldNum" sz="quarter" idx="4"/>
          </p:nvPr>
        </p:nvSpPr>
        <p:spPr/>
        <p:txBody>
          <a:bodyPr/>
          <a:lstStyle/>
          <a:p>
            <a:fld id="{4A295B05-55DC-394B-B67F-F80ECAE2F697}" type="slidenum">
              <a:rPr lang="en-US" smtClean="0"/>
              <a:pPr/>
              <a:t>6</a:t>
            </a:fld>
            <a:endParaRPr lang="en-US"/>
          </a:p>
        </p:txBody>
      </p:sp>
      <p:cxnSp>
        <p:nvCxnSpPr>
          <p:cNvPr id="11" name="Straight Connector 10">
            <a:extLst>
              <a:ext uri="{FF2B5EF4-FFF2-40B4-BE49-F238E27FC236}">
                <a16:creationId xmlns:a16="http://schemas.microsoft.com/office/drawing/2014/main" id="{77CF8B78-134F-43BC-B21E-9B6694C6276F}"/>
              </a:ext>
            </a:extLst>
          </p:cNvPr>
          <p:cNvCxnSpPr>
            <a:cxnSpLocks/>
          </p:cNvCxnSpPr>
          <p:nvPr/>
        </p:nvCxnSpPr>
        <p:spPr bwMode="auto">
          <a:xfrm>
            <a:off x="412191" y="1532093"/>
            <a:ext cx="11322609" cy="0"/>
          </a:xfrm>
          <a:prstGeom prst="line">
            <a:avLst/>
          </a:prstGeom>
          <a:solidFill>
            <a:srgbClr val="FFFFFF"/>
          </a:solidFill>
          <a:ln w="25400" cap="flat" cmpd="sng" algn="ctr">
            <a:solidFill>
              <a:srgbClr val="B12029"/>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238880D9-53A1-4ADC-8329-B48C008905D9}"/>
              </a:ext>
            </a:extLst>
          </p:cNvPr>
          <p:cNvSpPr txBox="1"/>
          <p:nvPr/>
        </p:nvSpPr>
        <p:spPr>
          <a:xfrm>
            <a:off x="478570" y="1059783"/>
            <a:ext cx="8856816" cy="369332"/>
          </a:xfrm>
          <a:prstGeom prst="rect">
            <a:avLst/>
          </a:prstGeom>
          <a:noFill/>
        </p:spPr>
        <p:txBody>
          <a:bodyPr wrap="square" rtlCol="0">
            <a:spAutoFit/>
          </a:bodyPr>
          <a:lstStyle/>
          <a:p>
            <a:r>
              <a:rPr lang="en-CA" b="1"/>
              <a:t>What We Deliver: </a:t>
            </a:r>
            <a:r>
              <a:rPr lang="en-GB" b="1"/>
              <a:t>A Simplified, Impactful and Repeatable Benchmark </a:t>
            </a:r>
            <a:r>
              <a:rPr lang="en-CA" b="1"/>
              <a:t> </a:t>
            </a:r>
          </a:p>
        </p:txBody>
      </p:sp>
      <p:sp>
        <p:nvSpPr>
          <p:cNvPr id="5" name="Rectangle 4">
            <a:extLst>
              <a:ext uri="{FF2B5EF4-FFF2-40B4-BE49-F238E27FC236}">
                <a16:creationId xmlns:a16="http://schemas.microsoft.com/office/drawing/2014/main" id="{D60658E2-6F4A-42C8-8A98-92647852AE67}"/>
              </a:ext>
            </a:extLst>
          </p:cNvPr>
          <p:cNvSpPr/>
          <p:nvPr/>
        </p:nvSpPr>
        <p:spPr bwMode="auto">
          <a:xfrm>
            <a:off x="817541" y="1815261"/>
            <a:ext cx="3386812" cy="1292257"/>
          </a:xfrm>
          <a:prstGeom prst="rect">
            <a:avLst/>
          </a:prstGeom>
          <a:solidFill>
            <a:schemeClr val="accent2"/>
          </a:solidFill>
          <a:ln>
            <a:solidFill>
              <a:schemeClr val="accent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188720" tIns="45719" rIns="45719" bIns="45719" numCol="1" rtlCol="0" anchor="ctr" anchorCtr="0" compatLnSpc="1">
            <a:prstTxWarp prst="textNoShape">
              <a:avLst/>
            </a:prstTxWarp>
          </a:bodyPr>
          <a:lstStyle/>
          <a:p>
            <a:pPr marR="0" algn="l" defTabSz="914400" rtl="0" eaLnBrk="1" fontAlgn="base" latinLnBrk="0" hangingPunct="0">
              <a:lnSpc>
                <a:spcPct val="100000"/>
              </a:lnSpc>
              <a:spcBef>
                <a:spcPct val="0"/>
              </a:spcBef>
              <a:spcAft>
                <a:spcPct val="0"/>
              </a:spcAft>
              <a:buClrTx/>
              <a:buSzTx/>
              <a:buFontTx/>
              <a:buNone/>
              <a:tabLst/>
            </a:pPr>
            <a:r>
              <a:rPr kumimoji="0" lang="en-CA" sz="1600" b="1" i="0" u="none" strike="noStrike" cap="none" normalizeH="0" baseline="0">
                <a:ln>
                  <a:noFill/>
                </a:ln>
                <a:solidFill>
                  <a:schemeClr val="bg1"/>
                </a:solidFill>
                <a:effectLst/>
                <a:ea typeface="ＭＳ Ｐゴシック" charset="0"/>
                <a:cs typeface="Calibri" charset="0"/>
                <a:sym typeface="Calibri" charset="0"/>
              </a:rPr>
              <a:t>A customized contact center benchmark</a:t>
            </a:r>
          </a:p>
        </p:txBody>
      </p:sp>
      <p:sp>
        <p:nvSpPr>
          <p:cNvPr id="18" name="Rectangle 17">
            <a:extLst>
              <a:ext uri="{FF2B5EF4-FFF2-40B4-BE49-F238E27FC236}">
                <a16:creationId xmlns:a16="http://schemas.microsoft.com/office/drawing/2014/main" id="{BEDA3F19-6881-4ACD-9E6D-7BF41BB8292D}"/>
              </a:ext>
            </a:extLst>
          </p:cNvPr>
          <p:cNvSpPr/>
          <p:nvPr/>
        </p:nvSpPr>
        <p:spPr bwMode="auto">
          <a:xfrm>
            <a:off x="817541" y="3369094"/>
            <a:ext cx="3386812" cy="1292257"/>
          </a:xfrm>
          <a:prstGeom prst="rect">
            <a:avLst/>
          </a:prstGeom>
          <a:solidFill>
            <a:schemeClr val="accent2"/>
          </a:solidFill>
          <a:ln>
            <a:solidFill>
              <a:schemeClr val="accent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188720" tIns="45719" rIns="45719" bIns="45719" numCol="1" rtlCol="0" anchor="ctr" anchorCtr="0" compatLnSpc="1">
            <a:prstTxWarp prst="textNoShape">
              <a:avLst/>
            </a:prstTxWarp>
          </a:bodyPr>
          <a:lstStyle/>
          <a:p>
            <a:pPr marR="0" algn="l" defTabSz="914400" rtl="0" eaLnBrk="1" fontAlgn="base" latinLnBrk="0" hangingPunct="0">
              <a:lnSpc>
                <a:spcPct val="100000"/>
              </a:lnSpc>
              <a:spcBef>
                <a:spcPct val="0"/>
              </a:spcBef>
              <a:spcAft>
                <a:spcPct val="0"/>
              </a:spcAft>
              <a:buClrTx/>
              <a:buSzTx/>
              <a:buFontTx/>
              <a:buNone/>
              <a:tabLst/>
            </a:pPr>
            <a:r>
              <a:rPr kumimoji="0" lang="en-CA" sz="1600" b="1" i="0" u="none" strike="noStrike" cap="none" normalizeH="0" baseline="0">
                <a:ln>
                  <a:noFill/>
                </a:ln>
                <a:solidFill>
                  <a:schemeClr val="bg1"/>
                </a:solidFill>
                <a:effectLst/>
                <a:ea typeface="ＭＳ Ｐゴシック" charset="0"/>
                <a:cs typeface="Calibri" charset="0"/>
                <a:sym typeface="Calibri" charset="0"/>
              </a:rPr>
              <a:t>A repeatable process and framework</a:t>
            </a:r>
          </a:p>
        </p:txBody>
      </p:sp>
      <p:sp>
        <p:nvSpPr>
          <p:cNvPr id="19" name="Rectangle 18">
            <a:extLst>
              <a:ext uri="{FF2B5EF4-FFF2-40B4-BE49-F238E27FC236}">
                <a16:creationId xmlns:a16="http://schemas.microsoft.com/office/drawing/2014/main" id="{72EA7059-FA52-434E-AA75-D810B33D3961}"/>
              </a:ext>
            </a:extLst>
          </p:cNvPr>
          <p:cNvSpPr/>
          <p:nvPr/>
        </p:nvSpPr>
        <p:spPr bwMode="auto">
          <a:xfrm>
            <a:off x="817541" y="4922928"/>
            <a:ext cx="3386812" cy="1292257"/>
          </a:xfrm>
          <a:prstGeom prst="rect">
            <a:avLst/>
          </a:prstGeom>
          <a:solidFill>
            <a:schemeClr val="accent2"/>
          </a:solidFill>
          <a:ln>
            <a:solidFill>
              <a:schemeClr val="accent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188720" tIns="45719" rIns="45719" bIns="45719" numCol="1" rtlCol="0" anchor="ctr" anchorCtr="0" compatLnSpc="1">
            <a:prstTxWarp prst="textNoShape">
              <a:avLst/>
            </a:prstTxWarp>
          </a:bodyPr>
          <a:lstStyle/>
          <a:p>
            <a:pPr marR="0" algn="l" defTabSz="914400" rtl="0" eaLnBrk="1" fontAlgn="base" latinLnBrk="0" hangingPunct="0">
              <a:lnSpc>
                <a:spcPct val="100000"/>
              </a:lnSpc>
              <a:spcBef>
                <a:spcPct val="0"/>
              </a:spcBef>
              <a:spcAft>
                <a:spcPct val="0"/>
              </a:spcAft>
              <a:buClrTx/>
              <a:buSzTx/>
              <a:buFontTx/>
              <a:buNone/>
              <a:tabLst/>
            </a:pPr>
            <a:r>
              <a:rPr kumimoji="0" lang="en-CA" sz="1600" b="1" i="0" u="none" strike="noStrike" cap="none" normalizeH="0" baseline="0">
                <a:ln>
                  <a:noFill/>
                </a:ln>
                <a:solidFill>
                  <a:schemeClr val="bg1"/>
                </a:solidFill>
                <a:effectLst/>
                <a:ea typeface="ＭＳ Ｐゴシック" charset="0"/>
                <a:cs typeface="Calibri" charset="0"/>
                <a:sym typeface="Calibri" charset="0"/>
              </a:rPr>
              <a:t>A comparative thought-provoking analysis &amp; assessment</a:t>
            </a:r>
          </a:p>
        </p:txBody>
      </p:sp>
      <p:sp>
        <p:nvSpPr>
          <p:cNvPr id="20" name="Rectangle 19">
            <a:extLst>
              <a:ext uri="{FF2B5EF4-FFF2-40B4-BE49-F238E27FC236}">
                <a16:creationId xmlns:a16="http://schemas.microsoft.com/office/drawing/2014/main" id="{D80E4DD8-FF12-4961-AD50-6EC8972290C9}"/>
              </a:ext>
            </a:extLst>
          </p:cNvPr>
          <p:cNvSpPr/>
          <p:nvPr/>
        </p:nvSpPr>
        <p:spPr bwMode="auto">
          <a:xfrm>
            <a:off x="5466528" y="1815261"/>
            <a:ext cx="5176334" cy="1292257"/>
          </a:xfrm>
          <a:prstGeom prst="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19" rIns="45719" bIns="45719" numCol="1" rtlCol="0" anchor="ctr" anchorCtr="0" compatLnSpc="1">
            <a:prstTxWarp prst="textNoShape">
              <a:avLst/>
            </a:prstTxWarp>
          </a:bodyPr>
          <a:lstStyle/>
          <a:p>
            <a:pPr marL="400050" marR="0" indent="-400050" defTabSz="914400" rtl="0" eaLnBrk="1" fontAlgn="base" latinLnBrk="0" hangingPunct="0">
              <a:lnSpc>
                <a:spcPct val="100000"/>
              </a:lnSpc>
              <a:spcBef>
                <a:spcPct val="0"/>
              </a:spcBef>
              <a:spcAft>
                <a:spcPts val="600"/>
              </a:spcAft>
              <a:buClrTx/>
              <a:buSzTx/>
              <a:buFont typeface="+mj-lt"/>
              <a:buAutoNum type="romanLcPeriod"/>
              <a:tabLst/>
            </a:pPr>
            <a:r>
              <a:rPr kumimoji="0" lang="en-CA" sz="1400" i="0" u="none" strike="noStrike" cap="none" normalizeH="0" baseline="0">
                <a:ln>
                  <a:noFill/>
                </a:ln>
                <a:solidFill>
                  <a:schemeClr val="tx1"/>
                </a:solidFill>
                <a:effectLst/>
                <a:ea typeface="ＭＳ Ｐゴシック" charset="0"/>
                <a:cs typeface="Calibri" charset="0"/>
                <a:sym typeface="Calibri" charset="0"/>
              </a:rPr>
              <a:t>A uniquely defined set of quantifiable data</a:t>
            </a:r>
          </a:p>
          <a:p>
            <a:pPr marL="400050" marR="0" indent="-400050" defTabSz="914400" rtl="0" eaLnBrk="1" fontAlgn="base" latinLnBrk="0" hangingPunct="0">
              <a:lnSpc>
                <a:spcPct val="100000"/>
              </a:lnSpc>
              <a:spcBef>
                <a:spcPct val="0"/>
              </a:spcBef>
              <a:spcAft>
                <a:spcPts val="600"/>
              </a:spcAft>
              <a:buClrTx/>
              <a:buSzTx/>
              <a:buFont typeface="+mj-lt"/>
              <a:buAutoNum type="romanLcPeriod"/>
              <a:tabLst/>
            </a:pPr>
            <a:r>
              <a:rPr lang="en-CA" sz="1400">
                <a:solidFill>
                  <a:schemeClr val="tx1"/>
                </a:solidFill>
                <a:ea typeface="ＭＳ Ｐゴシック" charset="0"/>
                <a:cs typeface="Calibri" charset="0"/>
                <a:sym typeface="Calibri" charset="0"/>
              </a:rPr>
              <a:t>A standardized data gathering process</a:t>
            </a:r>
          </a:p>
          <a:p>
            <a:pPr marL="400050" marR="0" indent="-400050" defTabSz="914400" rtl="0" eaLnBrk="1" fontAlgn="base" latinLnBrk="0" hangingPunct="0">
              <a:lnSpc>
                <a:spcPct val="100000"/>
              </a:lnSpc>
              <a:spcBef>
                <a:spcPct val="0"/>
              </a:spcBef>
              <a:spcAft>
                <a:spcPts val="600"/>
              </a:spcAft>
              <a:buClrTx/>
              <a:buSzTx/>
              <a:buFont typeface="+mj-lt"/>
              <a:buAutoNum type="romanLcPeriod"/>
              <a:tabLst/>
            </a:pPr>
            <a:r>
              <a:rPr lang="en-CA" sz="1400">
                <a:solidFill>
                  <a:schemeClr val="tx1"/>
                </a:solidFill>
                <a:ea typeface="ＭＳ Ｐゴシック" charset="0"/>
                <a:cs typeface="Calibri" charset="0"/>
                <a:sym typeface="Calibri" charset="0"/>
              </a:rPr>
              <a:t>A comparable set of high value inputs</a:t>
            </a:r>
          </a:p>
          <a:p>
            <a:pPr marL="400050" marR="0" indent="-400050" defTabSz="914400" rtl="0" eaLnBrk="1" fontAlgn="base" latinLnBrk="0" hangingPunct="0">
              <a:lnSpc>
                <a:spcPct val="100000"/>
              </a:lnSpc>
              <a:spcBef>
                <a:spcPct val="0"/>
              </a:spcBef>
              <a:spcAft>
                <a:spcPts val="600"/>
              </a:spcAft>
              <a:buClrTx/>
              <a:buSzTx/>
              <a:buFont typeface="+mj-lt"/>
              <a:buAutoNum type="romanLcPeriod"/>
              <a:tabLst/>
            </a:pPr>
            <a:r>
              <a:rPr lang="en-CA" sz="1400">
                <a:solidFill>
                  <a:schemeClr val="tx1"/>
                </a:solidFill>
                <a:ea typeface="ＭＳ Ｐゴシック" charset="0"/>
                <a:cs typeface="Calibri" charset="0"/>
                <a:sym typeface="Calibri" charset="0"/>
              </a:rPr>
              <a:t>Pre-built reports crystallizing outputs and findings</a:t>
            </a:r>
          </a:p>
        </p:txBody>
      </p:sp>
      <p:sp>
        <p:nvSpPr>
          <p:cNvPr id="21" name="Rectangle 20">
            <a:extLst>
              <a:ext uri="{FF2B5EF4-FFF2-40B4-BE49-F238E27FC236}">
                <a16:creationId xmlns:a16="http://schemas.microsoft.com/office/drawing/2014/main" id="{2D446616-DB14-4B3C-B40C-3511ECF865F9}"/>
              </a:ext>
            </a:extLst>
          </p:cNvPr>
          <p:cNvSpPr/>
          <p:nvPr/>
        </p:nvSpPr>
        <p:spPr bwMode="auto">
          <a:xfrm>
            <a:off x="5466528" y="3364021"/>
            <a:ext cx="5176334" cy="1292257"/>
          </a:xfrm>
          <a:prstGeom prst="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19" rIns="45719" bIns="45719" numCol="1" rtlCol="0" anchor="ctr" anchorCtr="0" compatLnSpc="1">
            <a:prstTxWarp prst="textNoShape">
              <a:avLst/>
            </a:prstTxWarp>
          </a:bodyPr>
          <a:lstStyle/>
          <a:p>
            <a:pPr marL="400050" indent="-400050" fontAlgn="base" hangingPunct="0">
              <a:spcBef>
                <a:spcPct val="0"/>
              </a:spcBef>
              <a:spcAft>
                <a:spcPts val="600"/>
              </a:spcAft>
              <a:buFont typeface="+mj-lt"/>
              <a:buAutoNum type="romanLcPeriod"/>
            </a:pPr>
            <a:r>
              <a:rPr lang="en-CA" sz="1400">
                <a:solidFill>
                  <a:schemeClr val="tx1"/>
                </a:solidFill>
                <a:ea typeface="ＭＳ Ｐゴシック" charset="0"/>
                <a:cs typeface="Calibri" charset="0"/>
                <a:sym typeface="Calibri" charset="0"/>
              </a:rPr>
              <a:t>Quarterly refresh of all data gathered</a:t>
            </a:r>
          </a:p>
          <a:p>
            <a:pPr marL="400050" indent="-400050" fontAlgn="base" hangingPunct="0">
              <a:spcBef>
                <a:spcPct val="0"/>
              </a:spcBef>
              <a:spcAft>
                <a:spcPts val="600"/>
              </a:spcAft>
              <a:buFont typeface="+mj-lt"/>
              <a:buAutoNum type="romanLcPeriod"/>
            </a:pPr>
            <a:r>
              <a:rPr lang="en-CA" sz="1400">
                <a:solidFill>
                  <a:schemeClr val="tx1"/>
                </a:solidFill>
                <a:ea typeface="ＭＳ Ｐゴシック" charset="0"/>
                <a:cs typeface="Calibri" charset="0"/>
                <a:sym typeface="Calibri" charset="0"/>
              </a:rPr>
              <a:t>Self-serve capability (banks can query themselves)</a:t>
            </a:r>
          </a:p>
          <a:p>
            <a:pPr marL="400050" indent="-400050" fontAlgn="base" hangingPunct="0">
              <a:spcBef>
                <a:spcPct val="0"/>
              </a:spcBef>
              <a:spcAft>
                <a:spcPts val="600"/>
              </a:spcAft>
              <a:buFont typeface="+mj-lt"/>
              <a:buAutoNum type="romanLcPeriod"/>
            </a:pPr>
            <a:r>
              <a:rPr lang="en-CA" sz="1400">
                <a:solidFill>
                  <a:schemeClr val="tx1"/>
                </a:solidFill>
                <a:ea typeface="ＭＳ Ｐゴシック" charset="0"/>
                <a:cs typeface="Calibri" charset="0"/>
                <a:sym typeface="Calibri" charset="0"/>
              </a:rPr>
              <a:t>A defined cadence for data gathering, analysis and report sharing</a:t>
            </a:r>
          </a:p>
        </p:txBody>
      </p:sp>
      <p:sp>
        <p:nvSpPr>
          <p:cNvPr id="22" name="Rectangle 21">
            <a:extLst>
              <a:ext uri="{FF2B5EF4-FFF2-40B4-BE49-F238E27FC236}">
                <a16:creationId xmlns:a16="http://schemas.microsoft.com/office/drawing/2014/main" id="{F50ACF24-6CB3-46A0-A3A3-04A24D98C84E}"/>
              </a:ext>
            </a:extLst>
          </p:cNvPr>
          <p:cNvSpPr/>
          <p:nvPr/>
        </p:nvSpPr>
        <p:spPr bwMode="auto">
          <a:xfrm>
            <a:off x="5466528" y="4922928"/>
            <a:ext cx="5176334" cy="1292257"/>
          </a:xfrm>
          <a:prstGeom prst="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19" rIns="45719" bIns="45719" numCol="1" rtlCol="0" anchor="ctr" anchorCtr="0" compatLnSpc="1">
            <a:prstTxWarp prst="textNoShape">
              <a:avLst/>
            </a:prstTxWarp>
          </a:bodyPr>
          <a:lstStyle/>
          <a:p>
            <a:pPr marL="400050" indent="-400050" fontAlgn="base" hangingPunct="0">
              <a:spcBef>
                <a:spcPct val="0"/>
              </a:spcBef>
              <a:spcAft>
                <a:spcPts val="600"/>
              </a:spcAft>
              <a:buFont typeface="+mj-lt"/>
              <a:buAutoNum type="romanLcPeriod"/>
            </a:pPr>
            <a:r>
              <a:rPr lang="en-CA" sz="1400">
                <a:solidFill>
                  <a:schemeClr val="tx1"/>
                </a:solidFill>
                <a:ea typeface="ＭＳ Ｐゴシック" charset="0"/>
                <a:cs typeface="Calibri" charset="0"/>
                <a:sym typeface="Calibri" charset="0"/>
              </a:rPr>
              <a:t>Synthesized outputs / findings for all KPI benchmarks</a:t>
            </a:r>
          </a:p>
          <a:p>
            <a:pPr marL="400050" indent="-400050" fontAlgn="base" hangingPunct="0">
              <a:spcBef>
                <a:spcPct val="0"/>
              </a:spcBef>
              <a:spcAft>
                <a:spcPts val="600"/>
              </a:spcAft>
              <a:buFont typeface="+mj-lt"/>
              <a:buAutoNum type="romanLcPeriod"/>
            </a:pPr>
            <a:r>
              <a:rPr lang="en-CA" sz="1400">
                <a:solidFill>
                  <a:schemeClr val="tx1"/>
                </a:solidFill>
                <a:ea typeface="ＭＳ Ｐゴシック" charset="0"/>
                <a:cs typeface="Calibri" charset="0"/>
                <a:sym typeface="Calibri" charset="0"/>
              </a:rPr>
              <a:t>Validation for which KPIs to start / continue measuring</a:t>
            </a:r>
          </a:p>
          <a:p>
            <a:pPr marL="400050" indent="-400050" fontAlgn="base" hangingPunct="0">
              <a:spcBef>
                <a:spcPct val="0"/>
              </a:spcBef>
              <a:spcAft>
                <a:spcPts val="600"/>
              </a:spcAft>
              <a:buFont typeface="+mj-lt"/>
              <a:buAutoNum type="romanLcPeriod"/>
            </a:pPr>
            <a:r>
              <a:rPr lang="en-CA" sz="1400">
                <a:solidFill>
                  <a:schemeClr val="tx1"/>
                </a:solidFill>
                <a:ea typeface="ＭＳ Ｐゴシック" charset="0"/>
                <a:cs typeface="Calibri" charset="0"/>
                <a:sym typeface="Calibri" charset="0"/>
              </a:rPr>
              <a:t>Suggestions for optimizing contact center operations</a:t>
            </a:r>
          </a:p>
          <a:p>
            <a:pPr marL="400050" indent="-400050" fontAlgn="base" hangingPunct="0">
              <a:spcBef>
                <a:spcPct val="0"/>
              </a:spcBef>
              <a:spcAft>
                <a:spcPts val="600"/>
              </a:spcAft>
              <a:buFont typeface="+mj-lt"/>
              <a:buAutoNum type="romanLcPeriod"/>
            </a:pPr>
            <a:r>
              <a:rPr lang="en-CA" sz="1400">
                <a:solidFill>
                  <a:schemeClr val="tx1"/>
                </a:solidFill>
                <a:ea typeface="ＭＳ Ｐゴシック" charset="0"/>
                <a:cs typeface="Calibri" charset="0"/>
                <a:sym typeface="Calibri" charset="0"/>
              </a:rPr>
              <a:t>Global, outside-in industry reference</a:t>
            </a:r>
          </a:p>
        </p:txBody>
      </p:sp>
      <p:pic>
        <p:nvPicPr>
          <p:cNvPr id="13" name="Graphic 12" descr="Bar chart with solid fill">
            <a:extLst>
              <a:ext uri="{FF2B5EF4-FFF2-40B4-BE49-F238E27FC236}">
                <a16:creationId xmlns:a16="http://schemas.microsoft.com/office/drawing/2014/main" id="{F031384D-7D8E-43D2-8250-EFBE61818D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949" y="1973422"/>
            <a:ext cx="975934" cy="975934"/>
          </a:xfrm>
          <a:prstGeom prst="rect">
            <a:avLst/>
          </a:prstGeom>
        </p:spPr>
      </p:pic>
      <p:pic>
        <p:nvPicPr>
          <p:cNvPr id="1027" name="Picture 1026" descr="Icon&#10;&#10;Description automatically generated">
            <a:extLst>
              <a:ext uri="{FF2B5EF4-FFF2-40B4-BE49-F238E27FC236}">
                <a16:creationId xmlns:a16="http://schemas.microsoft.com/office/drawing/2014/main" id="{E8FFEC10-1671-4B21-9A6E-49ED60170814}"/>
              </a:ext>
            </a:extLst>
          </p:cNvPr>
          <p:cNvPicPr>
            <a:picLocks noChangeAspect="1"/>
          </p:cNvPicPr>
          <p:nvPr/>
        </p:nvPicPr>
        <p:blipFill>
          <a:blip r:embed="rId4"/>
          <a:stretch>
            <a:fillRect/>
          </a:stretch>
        </p:blipFill>
        <p:spPr>
          <a:xfrm>
            <a:off x="737865" y="3364021"/>
            <a:ext cx="1292257" cy="1292257"/>
          </a:xfrm>
          <a:prstGeom prst="rect">
            <a:avLst/>
          </a:prstGeom>
        </p:spPr>
      </p:pic>
      <p:pic>
        <p:nvPicPr>
          <p:cNvPr id="1030" name="Picture 1029" descr="A picture containing light&#10;&#10;Description automatically generated">
            <a:extLst>
              <a:ext uri="{FF2B5EF4-FFF2-40B4-BE49-F238E27FC236}">
                <a16:creationId xmlns:a16="http://schemas.microsoft.com/office/drawing/2014/main" id="{C1679A62-585C-48E7-8EEC-4B3089504B6A}"/>
              </a:ext>
            </a:extLst>
          </p:cNvPr>
          <p:cNvPicPr>
            <a:picLocks noChangeAspect="1"/>
          </p:cNvPicPr>
          <p:nvPr/>
        </p:nvPicPr>
        <p:blipFill>
          <a:blip r:embed="rId5"/>
          <a:stretch>
            <a:fillRect/>
          </a:stretch>
        </p:blipFill>
        <p:spPr>
          <a:xfrm>
            <a:off x="701164" y="4886228"/>
            <a:ext cx="1365657" cy="1365657"/>
          </a:xfrm>
          <a:prstGeom prst="rect">
            <a:avLst/>
          </a:prstGeom>
        </p:spPr>
      </p:pic>
      <p:sp>
        <p:nvSpPr>
          <p:cNvPr id="1031" name="Isosceles Triangle 1030">
            <a:extLst>
              <a:ext uri="{FF2B5EF4-FFF2-40B4-BE49-F238E27FC236}">
                <a16:creationId xmlns:a16="http://schemas.microsoft.com/office/drawing/2014/main" id="{0AA81220-5940-456D-93D3-139AF7125053}"/>
              </a:ext>
            </a:extLst>
          </p:cNvPr>
          <p:cNvSpPr/>
          <p:nvPr/>
        </p:nvSpPr>
        <p:spPr bwMode="auto">
          <a:xfrm rot="5400000">
            <a:off x="4112974" y="2298657"/>
            <a:ext cx="1082778" cy="325466"/>
          </a:xfrm>
          <a:prstGeom prst="triangle">
            <a:avLst/>
          </a:prstGeom>
          <a:solidFill>
            <a:schemeClr val="accent3"/>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45719" tIns="45719" rIns="45719" bIns="45719" numCol="1" rtlCol="0" anchor="ctr" anchorCtr="0" compatLnSpc="1">
            <a:prstTxWarp prst="textNoShape">
              <a:avLst/>
            </a:prstTxWarp>
          </a:bodyPr>
          <a:lstStyle/>
          <a:p>
            <a:pPr marR="0" algn="l" defTabSz="914400" rtl="0" eaLnBrk="1"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rgbClr val="000000"/>
              </a:solidFill>
              <a:effectLst/>
              <a:latin typeface="Calibri" charset="0"/>
              <a:ea typeface="ＭＳ Ｐゴシック" charset="0"/>
              <a:cs typeface="Calibri" charset="0"/>
              <a:sym typeface="Calibri" charset="0"/>
            </a:endParaRPr>
          </a:p>
        </p:txBody>
      </p:sp>
      <p:sp>
        <p:nvSpPr>
          <p:cNvPr id="72" name="Isosceles Triangle 71">
            <a:extLst>
              <a:ext uri="{FF2B5EF4-FFF2-40B4-BE49-F238E27FC236}">
                <a16:creationId xmlns:a16="http://schemas.microsoft.com/office/drawing/2014/main" id="{32AC0D9A-C17B-45FE-999D-F81EBD997EFE}"/>
              </a:ext>
            </a:extLst>
          </p:cNvPr>
          <p:cNvSpPr/>
          <p:nvPr/>
        </p:nvSpPr>
        <p:spPr bwMode="auto">
          <a:xfrm rot="5400000">
            <a:off x="4112974" y="5406323"/>
            <a:ext cx="1082778" cy="325466"/>
          </a:xfrm>
          <a:prstGeom prst="triangle">
            <a:avLst/>
          </a:prstGeom>
          <a:solidFill>
            <a:schemeClr val="accent3"/>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45719" tIns="45719" rIns="45719" bIns="45719" numCol="1" rtlCol="0" anchor="ctr" anchorCtr="0" compatLnSpc="1">
            <a:prstTxWarp prst="textNoShape">
              <a:avLst/>
            </a:prstTxWarp>
          </a:bodyPr>
          <a:lstStyle/>
          <a:p>
            <a:pPr marR="0" algn="l" defTabSz="914400" rtl="0" eaLnBrk="1"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rgbClr val="000000"/>
              </a:solidFill>
              <a:effectLst/>
              <a:latin typeface="Calibri" charset="0"/>
              <a:ea typeface="ＭＳ Ｐゴシック" charset="0"/>
              <a:cs typeface="Calibri" charset="0"/>
              <a:sym typeface="Calibri" charset="0"/>
            </a:endParaRPr>
          </a:p>
        </p:txBody>
      </p:sp>
      <p:sp>
        <p:nvSpPr>
          <p:cNvPr id="73" name="Isosceles Triangle 72">
            <a:extLst>
              <a:ext uri="{FF2B5EF4-FFF2-40B4-BE49-F238E27FC236}">
                <a16:creationId xmlns:a16="http://schemas.microsoft.com/office/drawing/2014/main" id="{7EF7DAD2-0E6B-4755-90DF-D56E7AFAD74C}"/>
              </a:ext>
            </a:extLst>
          </p:cNvPr>
          <p:cNvSpPr/>
          <p:nvPr/>
        </p:nvSpPr>
        <p:spPr bwMode="auto">
          <a:xfrm rot="5400000">
            <a:off x="4112974" y="3847416"/>
            <a:ext cx="1082778" cy="325466"/>
          </a:xfrm>
          <a:prstGeom prst="triangle">
            <a:avLst/>
          </a:prstGeom>
          <a:solidFill>
            <a:schemeClr val="accent3"/>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45719" tIns="45719" rIns="45719" bIns="45719" numCol="1" rtlCol="0" anchor="ctr" anchorCtr="0" compatLnSpc="1">
            <a:prstTxWarp prst="textNoShape">
              <a:avLst/>
            </a:prstTxWarp>
          </a:bodyPr>
          <a:lstStyle/>
          <a:p>
            <a:pPr marR="0" algn="l" defTabSz="914400" rtl="0" eaLnBrk="1"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rgbClr val="000000"/>
              </a:solidFill>
              <a:effectLst/>
              <a:latin typeface="Calibri" charset="0"/>
              <a:ea typeface="ＭＳ Ｐゴシック" charset="0"/>
              <a:cs typeface="Calibri" charset="0"/>
              <a:sym typeface="Calibri" charset="0"/>
            </a:endParaRPr>
          </a:p>
        </p:txBody>
      </p:sp>
      <p:cxnSp>
        <p:nvCxnSpPr>
          <p:cNvPr id="74" name="Straight Connector 73">
            <a:extLst>
              <a:ext uri="{FF2B5EF4-FFF2-40B4-BE49-F238E27FC236}">
                <a16:creationId xmlns:a16="http://schemas.microsoft.com/office/drawing/2014/main" id="{7FB26640-FD24-46E7-8DDF-FB6E23054916}"/>
              </a:ext>
            </a:extLst>
          </p:cNvPr>
          <p:cNvCxnSpPr>
            <a:cxnSpLocks/>
          </p:cNvCxnSpPr>
          <p:nvPr/>
        </p:nvCxnSpPr>
        <p:spPr bwMode="auto">
          <a:xfrm>
            <a:off x="3847602" y="3238306"/>
            <a:ext cx="7887198"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6" name="Straight Connector 75">
            <a:extLst>
              <a:ext uri="{FF2B5EF4-FFF2-40B4-BE49-F238E27FC236}">
                <a16:creationId xmlns:a16="http://schemas.microsoft.com/office/drawing/2014/main" id="{663AC1D7-6E67-469F-9175-73D34BB18E97}"/>
              </a:ext>
            </a:extLst>
          </p:cNvPr>
          <p:cNvCxnSpPr>
            <a:cxnSpLocks/>
          </p:cNvCxnSpPr>
          <p:nvPr/>
        </p:nvCxnSpPr>
        <p:spPr bwMode="auto">
          <a:xfrm>
            <a:off x="3847602" y="4792139"/>
            <a:ext cx="7887198"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864092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950B31-8FCE-1C45-89FC-36D7F0371203}"/>
              </a:ext>
            </a:extLst>
          </p:cNvPr>
          <p:cNvSpPr>
            <a:spLocks noGrp="1"/>
          </p:cNvSpPr>
          <p:nvPr>
            <p:ph type="sldNum" sz="quarter" idx="4"/>
          </p:nvPr>
        </p:nvSpPr>
        <p:spPr>
          <a:xfrm>
            <a:off x="0" y="6312122"/>
            <a:ext cx="438150" cy="365125"/>
          </a:xfrm>
        </p:spPr>
        <p:txBody>
          <a:bodyPr/>
          <a:lstStyle/>
          <a:p>
            <a:fld id="{123DE807-727B-4E7F-BD5E-47D56DC16D4C}" type="slidenum">
              <a:rPr lang="en-CA" smtClean="0"/>
              <a:pPr/>
              <a:t>7</a:t>
            </a:fld>
            <a:endParaRPr lang="en-CA"/>
          </a:p>
        </p:txBody>
      </p:sp>
      <p:sp>
        <p:nvSpPr>
          <p:cNvPr id="5" name="TextBox 4">
            <a:extLst>
              <a:ext uri="{FF2B5EF4-FFF2-40B4-BE49-F238E27FC236}">
                <a16:creationId xmlns:a16="http://schemas.microsoft.com/office/drawing/2014/main" id="{E1BB7DFB-313A-4FA2-BF5E-A8F6854DFEA0}"/>
              </a:ext>
            </a:extLst>
          </p:cNvPr>
          <p:cNvSpPr txBox="1"/>
          <p:nvPr/>
        </p:nvSpPr>
        <p:spPr>
          <a:xfrm>
            <a:off x="963190" y="291145"/>
            <a:ext cx="10265620" cy="461665"/>
          </a:xfrm>
          <a:prstGeom prst="rect">
            <a:avLst/>
          </a:prstGeom>
          <a:noFill/>
        </p:spPr>
        <p:txBody>
          <a:bodyPr wrap="square">
            <a:spAutoFit/>
          </a:bodyPr>
          <a:lstStyle/>
          <a:p>
            <a:pPr algn="ctr"/>
            <a:r>
              <a:rPr lang="en-GB" sz="2400" b="1">
                <a:latin typeface="+mj-lt"/>
              </a:rPr>
              <a:t>Insights from Burnie Group’s Banking Contact </a:t>
            </a:r>
            <a:r>
              <a:rPr lang="en-GB" sz="2400" b="1" err="1">
                <a:latin typeface="+mj-lt"/>
              </a:rPr>
              <a:t>Center</a:t>
            </a:r>
            <a:r>
              <a:rPr lang="en-GB" sz="2400" b="1">
                <a:latin typeface="+mj-lt"/>
              </a:rPr>
              <a:t> Benchmark</a:t>
            </a:r>
          </a:p>
        </p:txBody>
      </p:sp>
      <p:sp>
        <p:nvSpPr>
          <p:cNvPr id="8" name="Rectangle 7">
            <a:extLst>
              <a:ext uri="{FF2B5EF4-FFF2-40B4-BE49-F238E27FC236}">
                <a16:creationId xmlns:a16="http://schemas.microsoft.com/office/drawing/2014/main" id="{9084CB10-CA38-4086-AD04-35AC474345D7}"/>
              </a:ext>
            </a:extLst>
          </p:cNvPr>
          <p:cNvSpPr/>
          <p:nvPr/>
        </p:nvSpPr>
        <p:spPr>
          <a:xfrm>
            <a:off x="1792" y="882140"/>
            <a:ext cx="12192000" cy="2446746"/>
          </a:xfrm>
          <a:prstGeom prst="rect">
            <a:avLst/>
          </a:pr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9" name="TextBox 8">
            <a:extLst>
              <a:ext uri="{FF2B5EF4-FFF2-40B4-BE49-F238E27FC236}">
                <a16:creationId xmlns:a16="http://schemas.microsoft.com/office/drawing/2014/main" id="{94A06C55-2F6B-4698-BC47-3A466F1669D6}"/>
              </a:ext>
            </a:extLst>
          </p:cNvPr>
          <p:cNvSpPr txBox="1"/>
          <p:nvPr/>
        </p:nvSpPr>
        <p:spPr>
          <a:xfrm>
            <a:off x="8541487" y="2241669"/>
            <a:ext cx="3435767" cy="584775"/>
          </a:xfrm>
          <a:prstGeom prst="rect">
            <a:avLst/>
          </a:prstGeom>
          <a:noFill/>
        </p:spPr>
        <p:txBody>
          <a:bodyPr wrap="square" rtlCol="0">
            <a:spAutoFit/>
          </a:bodyPr>
          <a:lstStyle/>
          <a:p>
            <a:pPr algn="ctr"/>
            <a:r>
              <a:rPr lang="en-GB" sz="1600">
                <a:solidFill>
                  <a:schemeClr val="bg1"/>
                </a:solidFill>
                <a:latin typeface="Arial" panose="020B0604020202020204" pitchFamily="34" charset="0"/>
                <a:ea typeface="Times New Roman" panose="02020603050405020304" pitchFamily="18" charset="0"/>
                <a:cs typeface="Arial" panose="020B0604020202020204" pitchFamily="34" charset="0"/>
              </a:rPr>
              <a:t>Hold time, depending on the line of business</a:t>
            </a:r>
            <a:endParaRPr lang="en-US" sz="160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3DD5A32-1FC2-4AA6-A501-C7A32311986E}"/>
              </a:ext>
            </a:extLst>
          </p:cNvPr>
          <p:cNvSpPr txBox="1"/>
          <p:nvPr/>
        </p:nvSpPr>
        <p:spPr>
          <a:xfrm>
            <a:off x="443620" y="2155040"/>
            <a:ext cx="3164156" cy="830997"/>
          </a:xfrm>
          <a:prstGeom prst="rect">
            <a:avLst/>
          </a:prstGeom>
          <a:noFill/>
        </p:spPr>
        <p:txBody>
          <a:bodyPr wrap="square" rtlCol="0">
            <a:spAutoFit/>
          </a:bodyPr>
          <a:lstStyle/>
          <a:p>
            <a:pPr lvl="0" algn="ctr"/>
            <a:r>
              <a:rPr lang="en-GB" sz="1600">
                <a:solidFill>
                  <a:schemeClr val="bg1"/>
                </a:solidFill>
                <a:latin typeface="Arial" panose="020B0604020202020204" pitchFamily="34" charset="0"/>
                <a:ea typeface="Times New Roman" panose="02020603050405020304" pitchFamily="18" charset="0"/>
                <a:cs typeface="Arial" panose="020B0604020202020204" pitchFamily="34" charset="0"/>
              </a:rPr>
              <a:t>Of Canadians use the phone as their channel of choice to reach their bank</a:t>
            </a:r>
            <a:endParaRPr lang="en-CA" sz="1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69B7B1F-FE47-406C-94A7-B05F446C2FA0}"/>
              </a:ext>
            </a:extLst>
          </p:cNvPr>
          <p:cNvSpPr txBox="1"/>
          <p:nvPr/>
        </p:nvSpPr>
        <p:spPr>
          <a:xfrm>
            <a:off x="8541487" y="965586"/>
            <a:ext cx="3435767" cy="1200329"/>
          </a:xfrm>
          <a:prstGeom prst="rect">
            <a:avLst/>
          </a:prstGeom>
          <a:noFill/>
        </p:spPr>
        <p:txBody>
          <a:bodyPr wrap="square" rtlCol="0">
            <a:spAutoFit/>
          </a:bodyPr>
          <a:lstStyle/>
          <a:p>
            <a:pPr algn="ctr"/>
            <a:r>
              <a:rPr lang="en-GB" sz="6600" b="1" spc="-150">
                <a:solidFill>
                  <a:schemeClr val="bg1"/>
                </a:solidFill>
                <a:latin typeface="Arial" panose="020B0604020202020204" pitchFamily="34" charset="0"/>
                <a:ea typeface="Times New Roman" panose="02020603050405020304" pitchFamily="18" charset="0"/>
                <a:cs typeface="Arial" panose="020B0604020202020204" pitchFamily="34" charset="0"/>
              </a:rPr>
              <a:t>60-90</a:t>
            </a:r>
            <a:r>
              <a:rPr lang="en-GB" sz="7200" b="1" spc="-15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GB" sz="4800" b="1" spc="-150">
                <a:solidFill>
                  <a:schemeClr val="bg1"/>
                </a:solidFill>
                <a:latin typeface="Arial" panose="020B0604020202020204" pitchFamily="34" charset="0"/>
                <a:ea typeface="Times New Roman" panose="02020603050405020304" pitchFamily="18" charset="0"/>
                <a:cs typeface="Arial" panose="020B0604020202020204" pitchFamily="34" charset="0"/>
              </a:rPr>
              <a:t>sec</a:t>
            </a:r>
            <a:endParaRPr lang="en-US" sz="7200" b="1" spc="-15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1B05ADE-AEC9-4618-8F26-AE582E0A3774}"/>
              </a:ext>
            </a:extLst>
          </p:cNvPr>
          <p:cNvSpPr txBox="1"/>
          <p:nvPr/>
        </p:nvSpPr>
        <p:spPr>
          <a:xfrm>
            <a:off x="1070687" y="1011752"/>
            <a:ext cx="1910022" cy="1107996"/>
          </a:xfrm>
          <a:prstGeom prst="rect">
            <a:avLst/>
          </a:prstGeom>
          <a:noFill/>
        </p:spPr>
        <p:txBody>
          <a:bodyPr wrap="square" rtlCol="0">
            <a:spAutoFit/>
          </a:bodyPr>
          <a:lstStyle/>
          <a:p>
            <a:pPr algn="ctr"/>
            <a:r>
              <a:rPr lang="en-GB" sz="6600" b="1">
                <a:solidFill>
                  <a:schemeClr val="bg1"/>
                </a:solidFill>
                <a:latin typeface="Arial" panose="020B0604020202020204" pitchFamily="34" charset="0"/>
                <a:ea typeface="Times New Roman" panose="02020603050405020304" pitchFamily="18" charset="0"/>
                <a:cs typeface="Arial" panose="020B0604020202020204" pitchFamily="34" charset="0"/>
              </a:rPr>
              <a:t>95%</a:t>
            </a:r>
            <a:endParaRPr lang="en-US" sz="7200" b="1" baseline="3000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B5DDBD9-6610-49CE-9E93-B0BEE4862243}"/>
              </a:ext>
            </a:extLst>
          </p:cNvPr>
          <p:cNvSpPr txBox="1"/>
          <p:nvPr/>
        </p:nvSpPr>
        <p:spPr>
          <a:xfrm>
            <a:off x="5167804" y="1011752"/>
            <a:ext cx="1856392" cy="1107996"/>
          </a:xfrm>
          <a:prstGeom prst="rect">
            <a:avLst/>
          </a:prstGeom>
          <a:noFill/>
        </p:spPr>
        <p:txBody>
          <a:bodyPr wrap="square" rtlCol="0">
            <a:spAutoFit/>
          </a:bodyPr>
          <a:lstStyle/>
          <a:p>
            <a:pPr algn="ctr"/>
            <a:r>
              <a:rPr lang="en-GB" sz="6600" b="1" spc="-150">
                <a:solidFill>
                  <a:schemeClr val="bg1"/>
                </a:solidFill>
                <a:latin typeface="Arial" panose="020B0604020202020204" pitchFamily="34" charset="0"/>
                <a:ea typeface="Times New Roman" panose="02020603050405020304" pitchFamily="18" charset="0"/>
                <a:cs typeface="Arial" panose="020B0604020202020204" pitchFamily="34" charset="0"/>
              </a:rPr>
              <a:t>80%</a:t>
            </a:r>
            <a:endParaRPr lang="en-US" sz="7200" b="1" spc="-15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04440B2-4B1C-4CA8-995F-D4D12A6A8845}"/>
              </a:ext>
            </a:extLst>
          </p:cNvPr>
          <p:cNvSpPr txBox="1"/>
          <p:nvPr/>
        </p:nvSpPr>
        <p:spPr>
          <a:xfrm>
            <a:off x="4537777" y="2165915"/>
            <a:ext cx="3116446" cy="584775"/>
          </a:xfrm>
          <a:prstGeom prst="rect">
            <a:avLst/>
          </a:prstGeom>
          <a:noFill/>
        </p:spPr>
        <p:txBody>
          <a:bodyPr wrap="square" rtlCol="0">
            <a:spAutoFit/>
          </a:bodyPr>
          <a:lstStyle/>
          <a:p>
            <a:pPr algn="ctr"/>
            <a:r>
              <a:rPr lang="en-GB" sz="1600">
                <a:solidFill>
                  <a:schemeClr val="bg1"/>
                </a:solidFill>
                <a:latin typeface="Arial" panose="020B0604020202020204" pitchFamily="34" charset="0"/>
                <a:ea typeface="Times New Roman" panose="02020603050405020304" pitchFamily="18" charset="0"/>
                <a:cs typeface="Arial" panose="020B0604020202020204" pitchFamily="34" charset="0"/>
              </a:rPr>
              <a:t>Of frontline employees working remotely today </a:t>
            </a:r>
            <a:endParaRPr lang="en-US" sz="160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27AF6631-7B6E-4094-82E6-8A15CEB8CC35}"/>
              </a:ext>
            </a:extLst>
          </p:cNvPr>
          <p:cNvCxnSpPr>
            <a:cxnSpLocks/>
          </p:cNvCxnSpPr>
          <p:nvPr/>
        </p:nvCxnSpPr>
        <p:spPr>
          <a:xfrm>
            <a:off x="4131609" y="1217111"/>
            <a:ext cx="0" cy="1851440"/>
          </a:xfrm>
          <a:prstGeom prst="line">
            <a:avLst/>
          </a:prstGeom>
          <a:ln w="38100">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3DFCD5-861C-431A-9666-A5B033161A2E}"/>
              </a:ext>
            </a:extLst>
          </p:cNvPr>
          <p:cNvCxnSpPr>
            <a:cxnSpLocks/>
          </p:cNvCxnSpPr>
          <p:nvPr/>
        </p:nvCxnSpPr>
        <p:spPr>
          <a:xfrm>
            <a:off x="8019320" y="1194028"/>
            <a:ext cx="0" cy="1851440"/>
          </a:xfrm>
          <a:prstGeom prst="line">
            <a:avLst/>
          </a:prstGeom>
          <a:ln w="38100">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011E364-803C-42BE-9E04-D4CED55AED1C}"/>
              </a:ext>
            </a:extLst>
          </p:cNvPr>
          <p:cNvSpPr/>
          <p:nvPr/>
        </p:nvSpPr>
        <p:spPr>
          <a:xfrm>
            <a:off x="0" y="3533402"/>
            <a:ext cx="12192000" cy="2446746"/>
          </a:xfrm>
          <a:prstGeom prst="rect">
            <a:avLst/>
          </a:prstGeom>
          <a:solidFill>
            <a:schemeClr val="accent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18" name="TextBox 17">
            <a:extLst>
              <a:ext uri="{FF2B5EF4-FFF2-40B4-BE49-F238E27FC236}">
                <a16:creationId xmlns:a16="http://schemas.microsoft.com/office/drawing/2014/main" id="{8EF9EA61-BCFB-4FC2-9F0B-358FEDFFDA7D}"/>
              </a:ext>
            </a:extLst>
          </p:cNvPr>
          <p:cNvSpPr txBox="1"/>
          <p:nvPr/>
        </p:nvSpPr>
        <p:spPr>
          <a:xfrm>
            <a:off x="7334180" y="4853637"/>
            <a:ext cx="3609010" cy="338554"/>
          </a:xfrm>
          <a:prstGeom prst="rect">
            <a:avLst/>
          </a:prstGeom>
          <a:noFill/>
        </p:spPr>
        <p:txBody>
          <a:bodyPr wrap="square" rtlCol="0">
            <a:spAutoFit/>
          </a:bodyPr>
          <a:lstStyle/>
          <a:p>
            <a:pPr algn="ctr"/>
            <a:r>
              <a:rPr lang="en-GB" sz="1600">
                <a:solidFill>
                  <a:schemeClr val="bg1"/>
                </a:solidFill>
                <a:latin typeface="Arial" panose="020B0604020202020204" pitchFamily="34" charset="0"/>
                <a:ea typeface="Times New Roman" panose="02020603050405020304" pitchFamily="18" charset="0"/>
                <a:cs typeface="Arial" panose="020B0604020202020204" pitchFamily="34" charset="0"/>
              </a:rPr>
              <a:t>Range of net promoter scores (NPS)</a:t>
            </a:r>
            <a:endParaRPr lang="en-US" sz="160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B08BD45-BA07-4296-93BE-38F42586B1B6}"/>
              </a:ext>
            </a:extLst>
          </p:cNvPr>
          <p:cNvSpPr txBox="1"/>
          <p:nvPr/>
        </p:nvSpPr>
        <p:spPr>
          <a:xfrm>
            <a:off x="1373621" y="4899804"/>
            <a:ext cx="3164156" cy="584775"/>
          </a:xfrm>
          <a:prstGeom prst="rect">
            <a:avLst/>
          </a:prstGeom>
          <a:noFill/>
        </p:spPr>
        <p:txBody>
          <a:bodyPr wrap="square" rtlCol="0">
            <a:spAutoFit/>
          </a:bodyPr>
          <a:lstStyle/>
          <a:p>
            <a:pPr lvl="0" algn="ctr"/>
            <a:r>
              <a:rPr lang="en-GB" sz="1600">
                <a:solidFill>
                  <a:schemeClr val="bg1"/>
                </a:solidFill>
                <a:latin typeface="Arial" panose="020B0604020202020204" pitchFamily="34" charset="0"/>
                <a:ea typeface="Times New Roman" panose="02020603050405020304" pitchFamily="18" charset="0"/>
                <a:cs typeface="Arial" panose="020B0604020202020204" pitchFamily="34" charset="0"/>
              </a:rPr>
              <a:t>Quarterly external attrition for frontline employees</a:t>
            </a:r>
            <a:endParaRPr lang="en-CA" sz="1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CB9FEBB-8CC6-472D-B7BD-3E1393D9FEB2}"/>
              </a:ext>
            </a:extLst>
          </p:cNvPr>
          <p:cNvSpPr txBox="1"/>
          <p:nvPr/>
        </p:nvSpPr>
        <p:spPr>
          <a:xfrm>
            <a:off x="6943064" y="3662605"/>
            <a:ext cx="4391243" cy="1107996"/>
          </a:xfrm>
          <a:prstGeom prst="rect">
            <a:avLst/>
          </a:prstGeom>
          <a:noFill/>
        </p:spPr>
        <p:txBody>
          <a:bodyPr wrap="square" rtlCol="0">
            <a:spAutoFit/>
          </a:bodyPr>
          <a:lstStyle/>
          <a:p>
            <a:pPr algn="ctr"/>
            <a:r>
              <a:rPr lang="en-GB" sz="6600" b="1" spc="-150">
                <a:solidFill>
                  <a:schemeClr val="bg1"/>
                </a:solidFill>
                <a:latin typeface="Arial" panose="020B0604020202020204" pitchFamily="34" charset="0"/>
                <a:ea typeface="Times New Roman" panose="02020603050405020304" pitchFamily="18" charset="0"/>
                <a:cs typeface="Arial" panose="020B0604020202020204" pitchFamily="34" charset="0"/>
              </a:rPr>
              <a:t>37- 47 NPS</a:t>
            </a:r>
            <a:endParaRPr lang="en-US" sz="7200" b="1" spc="-15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AEEA592-CC1B-4ADB-AFCC-7AEC5B4B1268}"/>
              </a:ext>
            </a:extLst>
          </p:cNvPr>
          <p:cNvSpPr txBox="1"/>
          <p:nvPr/>
        </p:nvSpPr>
        <p:spPr>
          <a:xfrm>
            <a:off x="1386127" y="3662605"/>
            <a:ext cx="3164151" cy="1107996"/>
          </a:xfrm>
          <a:prstGeom prst="rect">
            <a:avLst/>
          </a:prstGeom>
          <a:noFill/>
        </p:spPr>
        <p:txBody>
          <a:bodyPr wrap="square" rtlCol="0">
            <a:spAutoFit/>
          </a:bodyPr>
          <a:lstStyle/>
          <a:p>
            <a:pPr algn="ctr"/>
            <a:r>
              <a:rPr lang="en-GB" sz="6600" b="1">
                <a:solidFill>
                  <a:schemeClr val="bg1"/>
                </a:solidFill>
                <a:latin typeface="Arial" panose="020B0604020202020204" pitchFamily="34" charset="0"/>
                <a:ea typeface="Times New Roman" panose="02020603050405020304" pitchFamily="18" charset="0"/>
                <a:cs typeface="Arial" panose="020B0604020202020204" pitchFamily="34" charset="0"/>
              </a:rPr>
              <a:t>5-20%</a:t>
            </a:r>
            <a:endParaRPr lang="en-US" sz="7200" b="1" baseline="30000">
              <a:solidFill>
                <a:schemeClr val="bg1"/>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52E95568-D926-4512-B631-5C4CA4F76A49}"/>
              </a:ext>
            </a:extLst>
          </p:cNvPr>
          <p:cNvCxnSpPr>
            <a:cxnSpLocks/>
          </p:cNvCxnSpPr>
          <p:nvPr/>
        </p:nvCxnSpPr>
        <p:spPr>
          <a:xfrm>
            <a:off x="6096000" y="3845290"/>
            <a:ext cx="0" cy="1851440"/>
          </a:xfrm>
          <a:prstGeom prst="line">
            <a:avLst/>
          </a:prstGeom>
          <a:ln w="38100">
            <a:solidFill>
              <a:schemeClr val="bg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337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9EEEAD66-68E3-D248-9C97-C1902D510223}"/>
              </a:ext>
            </a:extLst>
          </p:cNvPr>
          <p:cNvSpPr/>
          <p:nvPr/>
        </p:nvSpPr>
        <p:spPr>
          <a:xfrm>
            <a:off x="487017" y="4881228"/>
            <a:ext cx="11131827" cy="1278000"/>
          </a:xfrm>
          <a:prstGeom prst="rect">
            <a:avLst/>
          </a:prstGeom>
          <a:solidFill>
            <a:srgbClr val="B12029"/>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5" name="Rectangle 4">
            <a:extLst>
              <a:ext uri="{FF2B5EF4-FFF2-40B4-BE49-F238E27FC236}">
                <a16:creationId xmlns:a16="http://schemas.microsoft.com/office/drawing/2014/main" id="{005CF484-A35C-4952-A067-49CF4A6DEC22}"/>
              </a:ext>
            </a:extLst>
          </p:cNvPr>
          <p:cNvSpPr/>
          <p:nvPr/>
        </p:nvSpPr>
        <p:spPr>
          <a:xfrm>
            <a:off x="487018" y="2118563"/>
            <a:ext cx="11131826" cy="2647335"/>
          </a:xfrm>
          <a:prstGeom prst="rect">
            <a:avLst/>
          </a:prstGeom>
          <a:solidFill>
            <a:srgbClr val="343735"/>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B86CFF5-9FA5-4DC2-82CA-6F63C7CABB65}"/>
              </a:ext>
            </a:extLst>
          </p:cNvPr>
          <p:cNvSpPr/>
          <p:nvPr/>
        </p:nvSpPr>
        <p:spPr>
          <a:xfrm>
            <a:off x="487017" y="705110"/>
            <a:ext cx="11131827" cy="1278879"/>
          </a:xfrm>
          <a:prstGeom prst="rect">
            <a:avLst/>
          </a:prstGeom>
          <a:solidFill>
            <a:srgbClr val="B12029"/>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11" name="TextBox 10">
            <a:extLst>
              <a:ext uri="{FF2B5EF4-FFF2-40B4-BE49-F238E27FC236}">
                <a16:creationId xmlns:a16="http://schemas.microsoft.com/office/drawing/2014/main" id="{45A57752-ADB6-4BBE-B773-C2F5B0272C8D}"/>
              </a:ext>
            </a:extLst>
          </p:cNvPr>
          <p:cNvSpPr txBox="1">
            <a:spLocks/>
          </p:cNvSpPr>
          <p:nvPr/>
        </p:nvSpPr>
        <p:spPr>
          <a:xfrm>
            <a:off x="1779340" y="824304"/>
            <a:ext cx="2549724" cy="1078979"/>
          </a:xfrm>
          <a:prstGeom prst="rect">
            <a:avLst/>
          </a:prstGeom>
          <a:noFill/>
        </p:spPr>
        <p:txBody>
          <a:bodyPr wrap="square" rtlCol="0">
            <a:noAutofit/>
          </a:bodyPr>
          <a:lstStyle/>
          <a:p>
            <a:r>
              <a:rPr lang="en-CA" sz="1600">
                <a:solidFill>
                  <a:schemeClr val="bg1"/>
                </a:solidFill>
                <a:latin typeface="Arial" panose="020B0604020202020204" pitchFamily="34" charset="0"/>
                <a:cs typeface="Arial" panose="020B0604020202020204" pitchFamily="34" charset="0"/>
              </a:rPr>
              <a:t>1.  </a:t>
            </a:r>
            <a:r>
              <a:rPr lang="en-CA" sz="1600" b="1">
                <a:solidFill>
                  <a:schemeClr val="bg1"/>
                </a:solidFill>
                <a:latin typeface="Arial" panose="020B0604020202020204" pitchFamily="34" charset="0"/>
                <a:cs typeface="Arial" panose="020B0604020202020204" pitchFamily="34" charset="0"/>
              </a:rPr>
              <a:t>Reduce </a:t>
            </a:r>
            <a:r>
              <a:rPr lang="en-GB" sz="1600" b="1" i="0">
                <a:solidFill>
                  <a:srgbClr val="FFFFFF"/>
                </a:solidFill>
                <a:effectLst/>
                <a:latin typeface="Arial" panose="020B0604020202020204" pitchFamily="34" charset="0"/>
                <a:cs typeface="Arial" panose="020B0604020202020204" pitchFamily="34" charset="0"/>
              </a:rPr>
              <a:t>or eliminate time spent on high volume, time-consuming task</a:t>
            </a:r>
            <a:endParaRPr lang="en-GB" sz="1600" b="1" i="0">
              <a:solidFill>
                <a:srgbClr val="212529"/>
              </a:solidFill>
              <a:effectLst/>
              <a:latin typeface="Arial" panose="020B0604020202020204" pitchFamily="34" charset="0"/>
              <a:cs typeface="Arial" panose="020B0604020202020204" pitchFamily="34" charset="0"/>
            </a:endParaRPr>
          </a:p>
          <a:p>
            <a:r>
              <a:rPr lang="en-CA" sz="1600" b="1">
                <a:solidFill>
                  <a:schemeClr val="bg1"/>
                </a:solidFill>
                <a:latin typeface="Arial" panose="020B0604020202020204" pitchFamily="34" charset="0"/>
                <a:cs typeface="Arial" panose="020B0604020202020204" pitchFamily="34" charset="0"/>
              </a:rPr>
              <a:t> </a:t>
            </a:r>
          </a:p>
          <a:p>
            <a:endParaRPr lang="en-GB" sz="40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8F74A39-0455-45F8-B13A-B527829F9913}"/>
              </a:ext>
            </a:extLst>
          </p:cNvPr>
          <p:cNvSpPr txBox="1">
            <a:spLocks/>
          </p:cNvSpPr>
          <p:nvPr/>
        </p:nvSpPr>
        <p:spPr>
          <a:xfrm>
            <a:off x="5482534" y="934164"/>
            <a:ext cx="2401445" cy="859259"/>
          </a:xfrm>
          <a:prstGeom prst="rect">
            <a:avLst/>
          </a:prstGeom>
          <a:noFill/>
        </p:spPr>
        <p:txBody>
          <a:bodyPr wrap="square" rtlCol="0">
            <a:noAutofit/>
          </a:bodyPr>
          <a:lstStyle/>
          <a:p>
            <a:r>
              <a:rPr lang="en-CA" sz="1600">
                <a:solidFill>
                  <a:schemeClr val="bg1"/>
                </a:solidFill>
                <a:latin typeface="Arial" panose="020B0604020202020204" pitchFamily="34" charset="0"/>
                <a:cs typeface="Arial" panose="020B0604020202020204" pitchFamily="34" charset="0"/>
              </a:rPr>
              <a:t>2</a:t>
            </a:r>
            <a:r>
              <a:rPr lang="en-CA" sz="1600" b="1">
                <a:solidFill>
                  <a:schemeClr val="bg1"/>
                </a:solidFill>
                <a:latin typeface="Arial" panose="020B0604020202020204" pitchFamily="34" charset="0"/>
                <a:cs typeface="Arial" panose="020B0604020202020204" pitchFamily="34" charset="0"/>
              </a:rPr>
              <a:t>. </a:t>
            </a:r>
            <a:r>
              <a:rPr lang="en-CA" sz="1600" b="1" i="0">
                <a:solidFill>
                  <a:srgbClr val="FFFFFF"/>
                </a:solidFill>
                <a:effectLst/>
                <a:latin typeface="Arial" panose="020B0604020202020204" pitchFamily="34" charset="0"/>
                <a:cs typeface="Arial" panose="020B0604020202020204" pitchFamily="34" charset="0"/>
              </a:rPr>
              <a:t>Automate customer validation</a:t>
            </a:r>
            <a:endParaRPr lang="en-CA" sz="1600" b="1" i="0">
              <a:solidFill>
                <a:srgbClr val="212529"/>
              </a:solidFill>
              <a:effectLst/>
              <a:latin typeface="Arial" panose="020B0604020202020204" pitchFamily="34" charset="0"/>
              <a:cs typeface="Arial" panose="020B0604020202020204" pitchFamily="34" charset="0"/>
            </a:endParaRPr>
          </a:p>
          <a:p>
            <a:endParaRPr lang="en-CA" b="1">
              <a:solidFill>
                <a:schemeClr val="bg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4516A284-B8A2-4D86-8B56-18E439518B05}"/>
              </a:ext>
            </a:extLst>
          </p:cNvPr>
          <p:cNvSpPr txBox="1">
            <a:spLocks/>
          </p:cNvSpPr>
          <p:nvPr/>
        </p:nvSpPr>
        <p:spPr>
          <a:xfrm>
            <a:off x="1961226" y="2402844"/>
            <a:ext cx="2367968" cy="882981"/>
          </a:xfrm>
          <a:prstGeom prst="rect">
            <a:avLst/>
          </a:prstGeom>
          <a:noFill/>
        </p:spPr>
        <p:txBody>
          <a:bodyPr wrap="square" rtlCol="0">
            <a:noAutofit/>
          </a:bodyPr>
          <a:lstStyle/>
          <a:p>
            <a:pPr algn="l"/>
            <a:r>
              <a:rPr lang="en-CA" sz="1600">
                <a:solidFill>
                  <a:schemeClr val="bg1"/>
                </a:solidFill>
                <a:latin typeface="Arial" panose="020B0604020202020204" pitchFamily="34" charset="0"/>
                <a:cs typeface="Arial" panose="020B0604020202020204" pitchFamily="34" charset="0"/>
              </a:rPr>
              <a:t>4. </a:t>
            </a:r>
            <a:r>
              <a:rPr lang="en-CA" sz="1600" b="1" i="0">
                <a:solidFill>
                  <a:srgbClr val="FFFFFF"/>
                </a:solidFill>
                <a:effectLst/>
                <a:latin typeface="Arial" panose="020B0604020202020204" pitchFamily="34" charset="0"/>
                <a:cs typeface="Arial" panose="020B0604020202020204" pitchFamily="34" charset="0"/>
              </a:rPr>
              <a:t>Automate after-call work</a:t>
            </a:r>
            <a:endParaRPr lang="en-CA" sz="1600" b="1" i="0">
              <a:solidFill>
                <a:srgbClr val="212529"/>
              </a:solidFill>
              <a:effectLst/>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8845F321-5885-4CE3-B3F8-6D5B54E77D55}"/>
              </a:ext>
            </a:extLst>
          </p:cNvPr>
          <p:cNvSpPr txBox="1">
            <a:spLocks/>
          </p:cNvSpPr>
          <p:nvPr/>
        </p:nvSpPr>
        <p:spPr>
          <a:xfrm>
            <a:off x="1866742" y="3607193"/>
            <a:ext cx="2439478" cy="859258"/>
          </a:xfrm>
          <a:prstGeom prst="rect">
            <a:avLst/>
          </a:prstGeom>
          <a:noFill/>
        </p:spPr>
        <p:txBody>
          <a:bodyPr wrap="square" rtlCol="0">
            <a:noAutofit/>
          </a:bodyPr>
          <a:lstStyle/>
          <a:p>
            <a:pPr algn="l"/>
            <a:r>
              <a:rPr lang="en-CA" sz="1600">
                <a:solidFill>
                  <a:schemeClr val="bg1"/>
                </a:solidFill>
                <a:cs typeface="Arial" panose="020B0604020202020204" pitchFamily="34" charset="0"/>
              </a:rPr>
              <a:t>7. </a:t>
            </a:r>
            <a:r>
              <a:rPr lang="en-GB" sz="1600" b="1" i="0">
                <a:solidFill>
                  <a:srgbClr val="FFFFFF"/>
                </a:solidFill>
                <a:effectLst/>
              </a:rPr>
              <a:t>Provide a 360-degree view of the customer</a:t>
            </a:r>
            <a:endParaRPr lang="en-GB" sz="1600" b="1" i="0">
              <a:solidFill>
                <a:srgbClr val="212529"/>
              </a:solidFill>
              <a:effectLst/>
            </a:endParaRPr>
          </a:p>
        </p:txBody>
      </p:sp>
      <p:sp>
        <p:nvSpPr>
          <p:cNvPr id="36" name="TextBox 35">
            <a:extLst>
              <a:ext uri="{FF2B5EF4-FFF2-40B4-BE49-F238E27FC236}">
                <a16:creationId xmlns:a16="http://schemas.microsoft.com/office/drawing/2014/main" id="{1CFBE3CF-7261-47CD-A85C-6956A64B5569}"/>
              </a:ext>
            </a:extLst>
          </p:cNvPr>
          <p:cNvSpPr txBox="1">
            <a:spLocks/>
          </p:cNvSpPr>
          <p:nvPr/>
        </p:nvSpPr>
        <p:spPr>
          <a:xfrm>
            <a:off x="5482534" y="2375511"/>
            <a:ext cx="2367968" cy="937647"/>
          </a:xfrm>
          <a:prstGeom prst="rect">
            <a:avLst/>
          </a:prstGeom>
          <a:noFill/>
        </p:spPr>
        <p:txBody>
          <a:bodyPr wrap="square" rtlCol="0">
            <a:noAutofit/>
          </a:bodyPr>
          <a:lstStyle/>
          <a:p>
            <a:pPr algn="l"/>
            <a:r>
              <a:rPr lang="en-CA" sz="1600">
                <a:solidFill>
                  <a:schemeClr val="bg1"/>
                </a:solidFill>
                <a:latin typeface="Arial" panose="020B0604020202020204" pitchFamily="34" charset="0"/>
                <a:cs typeface="Arial" panose="020B0604020202020204" pitchFamily="34" charset="0"/>
              </a:rPr>
              <a:t>5. </a:t>
            </a:r>
            <a:r>
              <a:rPr lang="en-GB" sz="1600" b="1" i="0">
                <a:solidFill>
                  <a:srgbClr val="FFFFFF"/>
                </a:solidFill>
                <a:effectLst/>
                <a:latin typeface="Arial" panose="020B0604020202020204" pitchFamily="34" charset="0"/>
                <a:cs typeface="Arial" panose="020B0604020202020204" pitchFamily="34" charset="0"/>
              </a:rPr>
              <a:t>Reduce and eliminate switching between screens and systems</a:t>
            </a:r>
            <a:endParaRPr lang="en-GB" sz="1600" b="1" i="0">
              <a:solidFill>
                <a:srgbClr val="212529"/>
              </a:solidFill>
              <a:effectLst/>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EE598E52-DDC1-47E4-9D3D-A7DBA33545AA}"/>
              </a:ext>
            </a:extLst>
          </p:cNvPr>
          <p:cNvSpPr txBox="1">
            <a:spLocks/>
          </p:cNvSpPr>
          <p:nvPr/>
        </p:nvSpPr>
        <p:spPr>
          <a:xfrm>
            <a:off x="9063068" y="2414705"/>
            <a:ext cx="2367969" cy="859258"/>
          </a:xfrm>
          <a:prstGeom prst="rect">
            <a:avLst/>
          </a:prstGeom>
          <a:noFill/>
        </p:spPr>
        <p:txBody>
          <a:bodyPr wrap="square" rtlCol="0">
            <a:noAutofit/>
          </a:bodyPr>
          <a:lstStyle/>
          <a:p>
            <a:pPr algn="l"/>
            <a:r>
              <a:rPr lang="en-GB" sz="1600" b="1" i="0">
                <a:solidFill>
                  <a:srgbClr val="FFFFFF"/>
                </a:solidFill>
                <a:effectLst/>
                <a:latin typeface="Arial" panose="020B0604020202020204" pitchFamily="34" charset="0"/>
                <a:cs typeface="Arial" panose="020B0604020202020204" pitchFamily="34" charset="0"/>
              </a:rPr>
              <a:t>6. Increase the speed of retrieving information</a:t>
            </a:r>
            <a:endParaRPr lang="en-GB" sz="1600" b="1" i="0">
              <a:solidFill>
                <a:srgbClr val="212529"/>
              </a:solidFill>
              <a:effectLst/>
              <a:latin typeface="Arial" panose="020B0604020202020204" pitchFamily="34" charset="0"/>
              <a:cs typeface="Arial" panose="020B0604020202020204" pitchFamily="34" charset="0"/>
            </a:endParaRPr>
          </a:p>
          <a:p>
            <a:endParaRPr lang="en-GB" sz="400">
              <a:solidFill>
                <a:schemeClr val="bg1"/>
              </a:solidFill>
              <a:latin typeface="Arial" panose="020B0604020202020204" pitchFamily="34" charset="0"/>
              <a:cs typeface="Arial" panose="020B0604020202020204" pitchFamily="34" charset="0"/>
            </a:endParaRPr>
          </a:p>
        </p:txBody>
      </p:sp>
      <p:pic>
        <p:nvPicPr>
          <p:cNvPr id="57" name="Graphic 56">
            <a:extLst>
              <a:ext uri="{FF2B5EF4-FFF2-40B4-BE49-F238E27FC236}">
                <a16:creationId xmlns:a16="http://schemas.microsoft.com/office/drawing/2014/main" id="{FEAD4275-88D6-E94D-99FE-3B509BF168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80715" y="5060720"/>
            <a:ext cx="944304" cy="944304"/>
          </a:xfrm>
          <a:prstGeom prst="rect">
            <a:avLst/>
          </a:prstGeom>
        </p:spPr>
      </p:pic>
      <p:pic>
        <p:nvPicPr>
          <p:cNvPr id="73" name="Graphic 72">
            <a:extLst>
              <a:ext uri="{FF2B5EF4-FFF2-40B4-BE49-F238E27FC236}">
                <a16:creationId xmlns:a16="http://schemas.microsoft.com/office/drawing/2014/main" id="{B859C048-088A-E946-9E05-F942E08FA9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16529" y="2407996"/>
            <a:ext cx="872677" cy="872677"/>
          </a:xfrm>
          <a:prstGeom prst="rect">
            <a:avLst/>
          </a:prstGeom>
        </p:spPr>
      </p:pic>
      <p:pic>
        <p:nvPicPr>
          <p:cNvPr id="25" name="Graphic 24">
            <a:extLst>
              <a:ext uri="{FF2B5EF4-FFF2-40B4-BE49-F238E27FC236}">
                <a16:creationId xmlns:a16="http://schemas.microsoft.com/office/drawing/2014/main" id="{DA0D918B-B995-43DF-9154-8C6DEDC741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2638" y="933356"/>
            <a:ext cx="860875" cy="860875"/>
          </a:xfrm>
          <a:prstGeom prst="rect">
            <a:avLst/>
          </a:prstGeom>
        </p:spPr>
      </p:pic>
      <p:pic>
        <p:nvPicPr>
          <p:cNvPr id="75" name="Graphic 74">
            <a:extLst>
              <a:ext uri="{FF2B5EF4-FFF2-40B4-BE49-F238E27FC236}">
                <a16:creationId xmlns:a16="http://schemas.microsoft.com/office/drawing/2014/main" id="{D1E4C037-8C39-1E40-B0E7-CF2D684010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8406" y="3563832"/>
            <a:ext cx="945980" cy="945980"/>
          </a:xfrm>
          <a:prstGeom prst="rect">
            <a:avLst/>
          </a:prstGeom>
        </p:spPr>
      </p:pic>
      <p:sp>
        <p:nvSpPr>
          <p:cNvPr id="26" name="TextBox 25">
            <a:extLst>
              <a:ext uri="{FF2B5EF4-FFF2-40B4-BE49-F238E27FC236}">
                <a16:creationId xmlns:a16="http://schemas.microsoft.com/office/drawing/2014/main" id="{737D46D2-1907-4F80-BB00-89742D17B32F}"/>
              </a:ext>
            </a:extLst>
          </p:cNvPr>
          <p:cNvSpPr txBox="1">
            <a:spLocks/>
          </p:cNvSpPr>
          <p:nvPr/>
        </p:nvSpPr>
        <p:spPr>
          <a:xfrm>
            <a:off x="5500982" y="3607193"/>
            <a:ext cx="2367969" cy="859258"/>
          </a:xfrm>
          <a:prstGeom prst="rect">
            <a:avLst/>
          </a:prstGeom>
          <a:noFill/>
        </p:spPr>
        <p:txBody>
          <a:bodyPr wrap="square" rtlCol="0">
            <a:noAutofit/>
          </a:bodyPr>
          <a:lstStyle/>
          <a:p>
            <a:r>
              <a:rPr lang="en-CA" sz="1600">
                <a:solidFill>
                  <a:schemeClr val="bg1"/>
                </a:solidFill>
                <a:cs typeface="Arial" panose="020B0604020202020204" pitchFamily="34" charset="0"/>
              </a:rPr>
              <a:t>8. </a:t>
            </a:r>
            <a:r>
              <a:rPr lang="en-GB" sz="1600" b="1" i="0">
                <a:solidFill>
                  <a:srgbClr val="FFFFFF"/>
                </a:solidFill>
                <a:effectLst/>
              </a:rPr>
              <a:t>Seamlessly integrate between systems</a:t>
            </a:r>
            <a:endParaRPr lang="en-GB" sz="1600" b="1" i="0">
              <a:solidFill>
                <a:srgbClr val="212529"/>
              </a:solidFill>
              <a:effectLst/>
            </a:endParaRPr>
          </a:p>
          <a:p>
            <a:pPr algn="l"/>
            <a:endParaRPr lang="en-GB" sz="1600" b="1" i="0">
              <a:solidFill>
                <a:srgbClr val="212529"/>
              </a:solidFill>
              <a:effectLst/>
              <a:latin typeface="Open Sans" panose="020B0606030504020204" pitchFamily="34" charset="0"/>
            </a:endParaRPr>
          </a:p>
        </p:txBody>
      </p:sp>
      <p:sp>
        <p:nvSpPr>
          <p:cNvPr id="28" name="TextBox 27">
            <a:extLst>
              <a:ext uri="{FF2B5EF4-FFF2-40B4-BE49-F238E27FC236}">
                <a16:creationId xmlns:a16="http://schemas.microsoft.com/office/drawing/2014/main" id="{E6FA5467-86F0-4E05-A19C-2D03ABAFC526}"/>
              </a:ext>
            </a:extLst>
          </p:cNvPr>
          <p:cNvSpPr txBox="1">
            <a:spLocks/>
          </p:cNvSpPr>
          <p:nvPr/>
        </p:nvSpPr>
        <p:spPr>
          <a:xfrm>
            <a:off x="9063713" y="3607193"/>
            <a:ext cx="2367969" cy="859258"/>
          </a:xfrm>
          <a:prstGeom prst="rect">
            <a:avLst/>
          </a:prstGeom>
          <a:noFill/>
        </p:spPr>
        <p:txBody>
          <a:bodyPr wrap="square" rtlCol="0">
            <a:noAutofit/>
          </a:bodyPr>
          <a:lstStyle/>
          <a:p>
            <a:r>
              <a:rPr lang="en-CA" sz="1600">
                <a:solidFill>
                  <a:schemeClr val="bg1"/>
                </a:solidFill>
                <a:latin typeface="Arial" panose="020B0604020202020204" pitchFamily="34" charset="0"/>
                <a:cs typeface="Arial" panose="020B0604020202020204" pitchFamily="34" charset="0"/>
              </a:rPr>
              <a:t>9. </a:t>
            </a:r>
            <a:r>
              <a:rPr lang="en-GB" sz="1600" b="1" i="0">
                <a:solidFill>
                  <a:srgbClr val="FFFFFF"/>
                </a:solidFill>
                <a:effectLst/>
                <a:latin typeface="Open Sans" panose="020B0606030504020204" pitchFamily="34" charset="0"/>
              </a:rPr>
              <a:t>Fully automate specific call types</a:t>
            </a:r>
            <a:endParaRPr lang="en-GB" sz="1600" b="1" i="0">
              <a:solidFill>
                <a:srgbClr val="212529"/>
              </a:solidFill>
              <a:effectLst/>
              <a:latin typeface="Open Sans" panose="020B0606030504020204" pitchFamily="34" charset="0"/>
            </a:endParaRPr>
          </a:p>
        </p:txBody>
      </p:sp>
      <p:sp>
        <p:nvSpPr>
          <p:cNvPr id="29" name="TextBox 28">
            <a:extLst>
              <a:ext uri="{FF2B5EF4-FFF2-40B4-BE49-F238E27FC236}">
                <a16:creationId xmlns:a16="http://schemas.microsoft.com/office/drawing/2014/main" id="{7E36CC9E-E0AF-4196-98F0-8482C6C1BE33}"/>
              </a:ext>
            </a:extLst>
          </p:cNvPr>
          <p:cNvSpPr txBox="1">
            <a:spLocks/>
          </p:cNvSpPr>
          <p:nvPr/>
        </p:nvSpPr>
        <p:spPr>
          <a:xfrm>
            <a:off x="9126813" y="934164"/>
            <a:ext cx="2367969" cy="859258"/>
          </a:xfrm>
          <a:prstGeom prst="rect">
            <a:avLst/>
          </a:prstGeom>
          <a:noFill/>
        </p:spPr>
        <p:txBody>
          <a:bodyPr wrap="square" rtlCol="0">
            <a:noAutofit/>
          </a:bodyPr>
          <a:lstStyle/>
          <a:p>
            <a:pPr algn="l"/>
            <a:r>
              <a:rPr lang="en-CA" sz="1600">
                <a:solidFill>
                  <a:schemeClr val="bg1"/>
                </a:solidFill>
                <a:latin typeface="Arial" panose="020B0604020202020204" pitchFamily="34" charset="0"/>
                <a:cs typeface="Arial" panose="020B0604020202020204" pitchFamily="34" charset="0"/>
              </a:rPr>
              <a:t>3</a:t>
            </a:r>
            <a:r>
              <a:rPr lang="en-CA" sz="1600" b="1">
                <a:solidFill>
                  <a:schemeClr val="bg1"/>
                </a:solidFill>
                <a:latin typeface="Arial" panose="020B0604020202020204" pitchFamily="34" charset="0"/>
                <a:cs typeface="Arial" panose="020B0604020202020204" pitchFamily="34" charset="0"/>
              </a:rPr>
              <a:t>. </a:t>
            </a:r>
            <a:r>
              <a:rPr lang="en-CA" sz="1600" b="1" i="0">
                <a:solidFill>
                  <a:srgbClr val="FFFFFF"/>
                </a:solidFill>
                <a:effectLst/>
                <a:latin typeface="Arial" panose="020B0604020202020204" pitchFamily="34" charset="0"/>
                <a:cs typeface="Arial" panose="020B0604020202020204" pitchFamily="34" charset="0"/>
              </a:rPr>
              <a:t>Optimize FAQ access</a:t>
            </a:r>
            <a:endParaRPr lang="en-CA" sz="1600" b="1" i="0">
              <a:solidFill>
                <a:srgbClr val="212529"/>
              </a:solidFill>
              <a:effectLst/>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439EE37-45F2-4C52-BE83-F8EAAB9C3D33}"/>
              </a:ext>
            </a:extLst>
          </p:cNvPr>
          <p:cNvSpPr txBox="1">
            <a:spLocks/>
          </p:cNvSpPr>
          <p:nvPr/>
        </p:nvSpPr>
        <p:spPr>
          <a:xfrm>
            <a:off x="1779340" y="5103243"/>
            <a:ext cx="2367969" cy="859258"/>
          </a:xfrm>
          <a:prstGeom prst="rect">
            <a:avLst/>
          </a:prstGeom>
          <a:noFill/>
        </p:spPr>
        <p:txBody>
          <a:bodyPr wrap="square" rtlCol="0">
            <a:noAutofit/>
          </a:bodyPr>
          <a:lstStyle/>
          <a:p>
            <a:r>
              <a:rPr lang="en-CA" sz="1600">
                <a:solidFill>
                  <a:schemeClr val="bg1"/>
                </a:solidFill>
                <a:latin typeface="+mj-lt"/>
                <a:cs typeface="Arial" panose="020B0604020202020204" pitchFamily="34" charset="0"/>
              </a:rPr>
              <a:t>10. </a:t>
            </a:r>
            <a:r>
              <a:rPr lang="en-CA" sz="1600" b="1" i="0">
                <a:solidFill>
                  <a:srgbClr val="FFFFFF"/>
                </a:solidFill>
                <a:effectLst/>
                <a:latin typeface="+mj-lt"/>
              </a:rPr>
              <a:t>Route calls more effectively</a:t>
            </a:r>
            <a:endParaRPr lang="en-CA" sz="1600" b="1" i="0">
              <a:solidFill>
                <a:srgbClr val="212529"/>
              </a:solidFill>
              <a:effectLst/>
              <a:latin typeface="+mj-lt"/>
            </a:endParaRPr>
          </a:p>
          <a:p>
            <a:endParaRPr lang="en-GB" sz="1600" b="1" i="0">
              <a:solidFill>
                <a:srgbClr val="212529"/>
              </a:solidFill>
              <a:effectLst/>
              <a:latin typeface="Open Sans" panose="020B0606030504020204" pitchFamily="34" charset="0"/>
            </a:endParaRPr>
          </a:p>
        </p:txBody>
      </p:sp>
      <p:sp>
        <p:nvSpPr>
          <p:cNvPr id="33" name="TextBox 32">
            <a:extLst>
              <a:ext uri="{FF2B5EF4-FFF2-40B4-BE49-F238E27FC236}">
                <a16:creationId xmlns:a16="http://schemas.microsoft.com/office/drawing/2014/main" id="{9CBF07CD-897B-4C5E-AC5F-1B7D3805ACE1}"/>
              </a:ext>
            </a:extLst>
          </p:cNvPr>
          <p:cNvSpPr txBox="1">
            <a:spLocks/>
          </p:cNvSpPr>
          <p:nvPr/>
        </p:nvSpPr>
        <p:spPr>
          <a:xfrm>
            <a:off x="5522661" y="5103243"/>
            <a:ext cx="2367969" cy="859258"/>
          </a:xfrm>
          <a:prstGeom prst="rect">
            <a:avLst/>
          </a:prstGeom>
          <a:noFill/>
        </p:spPr>
        <p:txBody>
          <a:bodyPr wrap="square" rtlCol="0">
            <a:noAutofit/>
          </a:bodyPr>
          <a:lstStyle/>
          <a:p>
            <a:r>
              <a:rPr lang="en-CA" sz="1600">
                <a:solidFill>
                  <a:schemeClr val="bg1"/>
                </a:solidFill>
                <a:latin typeface="Arial" panose="020B0604020202020204" pitchFamily="34" charset="0"/>
                <a:cs typeface="Arial" panose="020B0604020202020204" pitchFamily="34" charset="0"/>
              </a:rPr>
              <a:t>11. </a:t>
            </a:r>
            <a:r>
              <a:rPr lang="en-CA" sz="1600" b="1" i="0">
                <a:solidFill>
                  <a:srgbClr val="FFFFFF"/>
                </a:solidFill>
                <a:effectLst/>
                <a:latin typeface="+mj-lt"/>
              </a:rPr>
              <a:t>Eliminate errors</a:t>
            </a:r>
            <a:endParaRPr lang="en-CA" sz="1600" b="1" i="0">
              <a:solidFill>
                <a:srgbClr val="212529"/>
              </a:solidFill>
              <a:effectLst/>
              <a:latin typeface="+mj-lt"/>
            </a:endParaRPr>
          </a:p>
          <a:p>
            <a:endParaRPr lang="en-GB" sz="1600" b="1" i="0">
              <a:solidFill>
                <a:srgbClr val="212529"/>
              </a:solidFill>
              <a:effectLst/>
              <a:latin typeface="Open Sans" panose="020B0606030504020204" pitchFamily="34" charset="0"/>
            </a:endParaRPr>
          </a:p>
        </p:txBody>
      </p:sp>
      <p:sp>
        <p:nvSpPr>
          <p:cNvPr id="34" name="TextBox 33">
            <a:extLst>
              <a:ext uri="{FF2B5EF4-FFF2-40B4-BE49-F238E27FC236}">
                <a16:creationId xmlns:a16="http://schemas.microsoft.com/office/drawing/2014/main" id="{4E6B5DFB-E0C5-458B-9D52-0B262B8ACB7F}"/>
              </a:ext>
            </a:extLst>
          </p:cNvPr>
          <p:cNvSpPr txBox="1">
            <a:spLocks/>
          </p:cNvSpPr>
          <p:nvPr/>
        </p:nvSpPr>
        <p:spPr>
          <a:xfrm>
            <a:off x="9265982" y="5103243"/>
            <a:ext cx="2367969" cy="859258"/>
          </a:xfrm>
          <a:prstGeom prst="rect">
            <a:avLst/>
          </a:prstGeom>
          <a:noFill/>
        </p:spPr>
        <p:txBody>
          <a:bodyPr wrap="square" rtlCol="0">
            <a:noAutofit/>
          </a:bodyPr>
          <a:lstStyle/>
          <a:p>
            <a:r>
              <a:rPr lang="en-CA" sz="1600">
                <a:solidFill>
                  <a:schemeClr val="bg1"/>
                </a:solidFill>
                <a:latin typeface="Arial" panose="020B0604020202020204" pitchFamily="34" charset="0"/>
                <a:cs typeface="Arial" panose="020B0604020202020204" pitchFamily="34" charset="0"/>
              </a:rPr>
              <a:t>12. </a:t>
            </a:r>
            <a:r>
              <a:rPr lang="en-CA" sz="1600" b="1" i="0">
                <a:solidFill>
                  <a:srgbClr val="FFFFFF"/>
                </a:solidFill>
                <a:effectLst/>
                <a:latin typeface="+mj-lt"/>
              </a:rPr>
              <a:t>Accelerate and improve decision making</a:t>
            </a:r>
            <a:endParaRPr lang="en-CA" sz="1600" b="1" i="0">
              <a:solidFill>
                <a:srgbClr val="212529"/>
              </a:solidFill>
              <a:effectLst/>
              <a:latin typeface="+mj-lt"/>
            </a:endParaRPr>
          </a:p>
          <a:p>
            <a:endParaRPr lang="en-GB" sz="1600" b="1" i="0">
              <a:solidFill>
                <a:srgbClr val="212529"/>
              </a:solidFill>
              <a:effectLst/>
              <a:latin typeface="Open Sans" panose="020B0606030504020204" pitchFamily="34" charset="0"/>
            </a:endParaRPr>
          </a:p>
        </p:txBody>
      </p:sp>
      <p:pic>
        <p:nvPicPr>
          <p:cNvPr id="3" name="Picture 2" descr="Icon&#10;&#10;Description automatically generated with medium confidence">
            <a:extLst>
              <a:ext uri="{FF2B5EF4-FFF2-40B4-BE49-F238E27FC236}">
                <a16:creationId xmlns:a16="http://schemas.microsoft.com/office/drawing/2014/main" id="{0CEBA0D3-3AD2-464D-9B67-B4D36C8969C8}"/>
              </a:ext>
            </a:extLst>
          </p:cNvPr>
          <p:cNvPicPr>
            <a:picLocks noChangeAspect="1"/>
          </p:cNvPicPr>
          <p:nvPr/>
        </p:nvPicPr>
        <p:blipFill rotWithShape="1">
          <a:blip r:embed="rId10">
            <a:extLst>
              <a:ext uri="{28A0092B-C50C-407E-A947-70E740481C1C}">
                <a14:useLocalDpi xmlns:a14="http://schemas.microsoft.com/office/drawing/2010/main" val="0"/>
              </a:ext>
            </a:extLst>
          </a:blip>
          <a:srcRect l="14301" t="16165" r="16166" b="14303"/>
          <a:stretch/>
        </p:blipFill>
        <p:spPr>
          <a:xfrm>
            <a:off x="7960219" y="5060720"/>
            <a:ext cx="944304" cy="944304"/>
          </a:xfrm>
          <a:prstGeom prst="rect">
            <a:avLst/>
          </a:prstGeom>
        </p:spPr>
      </p:pic>
      <p:sp>
        <p:nvSpPr>
          <p:cNvPr id="37" name="TextBox 36">
            <a:extLst>
              <a:ext uri="{FF2B5EF4-FFF2-40B4-BE49-F238E27FC236}">
                <a16:creationId xmlns:a16="http://schemas.microsoft.com/office/drawing/2014/main" id="{FC176539-6233-412B-B8EA-8D3110556FAC}"/>
              </a:ext>
            </a:extLst>
          </p:cNvPr>
          <p:cNvSpPr txBox="1">
            <a:spLocks/>
          </p:cNvSpPr>
          <p:nvPr/>
        </p:nvSpPr>
        <p:spPr>
          <a:xfrm>
            <a:off x="1353614" y="106362"/>
            <a:ext cx="8766286" cy="449017"/>
          </a:xfrm>
          <a:prstGeom prst="rect">
            <a:avLst/>
          </a:prstGeom>
          <a:noFill/>
        </p:spPr>
        <p:txBody>
          <a:bodyPr wrap="square" rtlCol="0">
            <a:noAutofit/>
          </a:bodyPr>
          <a:lstStyle/>
          <a:p>
            <a:pPr algn="ctr"/>
            <a:r>
              <a:rPr lang="en-GB" sz="2000" b="1">
                <a:solidFill>
                  <a:srgbClr val="403F3E"/>
                </a:solidFill>
                <a:latin typeface="+mj-lt"/>
                <a:cs typeface="Arial" panose="020B0604020202020204" pitchFamily="34" charset="0"/>
              </a:rPr>
              <a:t>12 Benefits of Contact </a:t>
            </a:r>
            <a:r>
              <a:rPr lang="en-US" sz="2000" b="1">
                <a:solidFill>
                  <a:srgbClr val="403F3E"/>
                </a:solidFill>
                <a:latin typeface="+mj-lt"/>
                <a:cs typeface="Arial" panose="020B0604020202020204" pitchFamily="34" charset="0"/>
              </a:rPr>
              <a:t>Center</a:t>
            </a:r>
            <a:r>
              <a:rPr lang="en-GB" sz="2000" b="1">
                <a:solidFill>
                  <a:srgbClr val="403F3E"/>
                </a:solidFill>
                <a:latin typeface="+mj-lt"/>
                <a:cs typeface="Arial" panose="020B0604020202020204" pitchFamily="34" charset="0"/>
              </a:rPr>
              <a:t> Automation</a:t>
            </a:r>
            <a:endParaRPr lang="en-CA" sz="2000" b="1">
              <a:solidFill>
                <a:schemeClr val="bg1"/>
              </a:solidFill>
              <a:latin typeface="+mj-lt"/>
              <a:cs typeface="Arial"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00998AD3-4C93-4DC1-84E7-825C0F0C8E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50501" y="781923"/>
            <a:ext cx="1163741" cy="1163741"/>
          </a:xfrm>
          <a:prstGeom prst="rect">
            <a:avLst/>
          </a:prstGeom>
        </p:spPr>
      </p:pic>
      <p:pic>
        <p:nvPicPr>
          <p:cNvPr id="9" name="Picture 8" descr="A picture containing text, clock&#10;&#10;Description automatically generated">
            <a:extLst>
              <a:ext uri="{FF2B5EF4-FFF2-40B4-BE49-F238E27FC236}">
                <a16:creationId xmlns:a16="http://schemas.microsoft.com/office/drawing/2014/main" id="{209DDD1A-7DBA-4500-B78A-E52FBC033F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70997" y="781923"/>
            <a:ext cx="1163741" cy="1163741"/>
          </a:xfrm>
          <a:prstGeom prst="rect">
            <a:avLst/>
          </a:prstGeom>
        </p:spPr>
      </p:pic>
      <p:pic>
        <p:nvPicPr>
          <p:cNvPr id="39" name="Graphic 38">
            <a:extLst>
              <a:ext uri="{FF2B5EF4-FFF2-40B4-BE49-F238E27FC236}">
                <a16:creationId xmlns:a16="http://schemas.microsoft.com/office/drawing/2014/main" id="{275E94A0-EFC7-4310-8802-FC461FB8E9B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535745" y="3641379"/>
            <a:ext cx="790886" cy="790886"/>
          </a:xfrm>
          <a:prstGeom prst="rect">
            <a:avLst/>
          </a:prstGeom>
        </p:spPr>
      </p:pic>
      <p:pic>
        <p:nvPicPr>
          <p:cNvPr id="12" name="Picture 11" descr="Icon&#10;&#10;Description automatically generated">
            <a:extLst>
              <a:ext uri="{FF2B5EF4-FFF2-40B4-BE49-F238E27FC236}">
                <a16:creationId xmlns:a16="http://schemas.microsoft.com/office/drawing/2014/main" id="{48D3AF6F-0C36-4901-9C03-829F4B149E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3682" y="4973479"/>
            <a:ext cx="1118787" cy="1118787"/>
          </a:xfrm>
          <a:prstGeom prst="rect">
            <a:avLst/>
          </a:prstGeom>
        </p:spPr>
      </p:pic>
      <p:pic>
        <p:nvPicPr>
          <p:cNvPr id="15" name="Picture 14" descr="Icon&#10;&#10;Description automatically generated">
            <a:extLst>
              <a:ext uri="{FF2B5EF4-FFF2-40B4-BE49-F238E27FC236}">
                <a16:creationId xmlns:a16="http://schemas.microsoft.com/office/drawing/2014/main" id="{A57ABCD0-5E08-4BCC-8B38-E4474D3B00A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1581" y="2403544"/>
            <a:ext cx="881581" cy="881581"/>
          </a:xfrm>
          <a:prstGeom prst="rect">
            <a:avLst/>
          </a:prstGeom>
        </p:spPr>
      </p:pic>
      <p:pic>
        <p:nvPicPr>
          <p:cNvPr id="17" name="Picture 16" descr="Icon&#10;&#10;Description automatically generated">
            <a:extLst>
              <a:ext uri="{FF2B5EF4-FFF2-40B4-BE49-F238E27FC236}">
                <a16:creationId xmlns:a16="http://schemas.microsoft.com/office/drawing/2014/main" id="{309FC364-7DC9-407D-B803-EF5E10769CD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37702" y="3563832"/>
            <a:ext cx="945980" cy="945980"/>
          </a:xfrm>
          <a:prstGeom prst="rect">
            <a:avLst/>
          </a:prstGeom>
        </p:spPr>
      </p:pic>
      <p:pic>
        <p:nvPicPr>
          <p:cNvPr id="19" name="Picture 18" descr="Icon&#10;&#10;Description automatically generated">
            <a:extLst>
              <a:ext uri="{FF2B5EF4-FFF2-40B4-BE49-F238E27FC236}">
                <a16:creationId xmlns:a16="http://schemas.microsoft.com/office/drawing/2014/main" id="{CB13B049-2B7E-4AE3-BC3A-3A16648376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3323" y="2404582"/>
            <a:ext cx="879505" cy="879505"/>
          </a:xfrm>
          <a:prstGeom prst="rect">
            <a:avLst/>
          </a:prstGeom>
        </p:spPr>
      </p:pic>
    </p:spTree>
    <p:extLst>
      <p:ext uri="{BB962C8B-B14F-4D97-AF65-F5344CB8AC3E}">
        <p14:creationId xmlns:p14="http://schemas.microsoft.com/office/powerpoint/2010/main" val="1751959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4FFD1A-606D-F74C-8241-36870837C23E}"/>
              </a:ext>
            </a:extLst>
          </p:cNvPr>
          <p:cNvSpPr>
            <a:spLocks noGrp="1"/>
          </p:cNvSpPr>
          <p:nvPr>
            <p:ph type="sldNum" sz="quarter" idx="4"/>
          </p:nvPr>
        </p:nvSpPr>
        <p:spPr/>
        <p:txBody>
          <a:bodyPr/>
          <a:lstStyle/>
          <a:p>
            <a:fld id="{5DBF717E-75FD-459C-83F6-45D465CA7F6B}" type="slidenum">
              <a:rPr lang="en-US" smtClean="0"/>
              <a:pPr/>
              <a:t>9</a:t>
            </a:fld>
            <a:endParaRPr lang="en-US"/>
          </a:p>
        </p:txBody>
      </p:sp>
      <p:pic>
        <p:nvPicPr>
          <p:cNvPr id="4" name="Graphic 3">
            <a:extLst>
              <a:ext uri="{FF2B5EF4-FFF2-40B4-BE49-F238E27FC236}">
                <a16:creationId xmlns:a16="http://schemas.microsoft.com/office/drawing/2014/main" id="{643C7AAE-2DF3-4104-8F6D-43227FD8C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9688" y="2839595"/>
            <a:ext cx="881581" cy="881581"/>
          </a:xfrm>
          <a:prstGeom prst="rect">
            <a:avLst/>
          </a:prstGeom>
        </p:spPr>
      </p:pic>
      <p:pic>
        <p:nvPicPr>
          <p:cNvPr id="11" name="Picture 10" descr="Graphical user interface, diagram, application, Teams&#10;&#10;Description automatically generated">
            <a:extLst>
              <a:ext uri="{FF2B5EF4-FFF2-40B4-BE49-F238E27FC236}">
                <a16:creationId xmlns:a16="http://schemas.microsoft.com/office/drawing/2014/main" id="{B6A63A84-7E66-4C47-A2D4-801A6F1B7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959" y="3720011"/>
            <a:ext cx="8878083" cy="2445661"/>
          </a:xfrm>
          <a:prstGeom prst="rect">
            <a:avLst/>
          </a:prstGeom>
        </p:spPr>
      </p:pic>
      <p:sp>
        <p:nvSpPr>
          <p:cNvPr id="6" name="TextBox 5">
            <a:extLst>
              <a:ext uri="{FF2B5EF4-FFF2-40B4-BE49-F238E27FC236}">
                <a16:creationId xmlns:a16="http://schemas.microsoft.com/office/drawing/2014/main" id="{1B8AC877-40E7-4D6B-BAB4-6E53BA5049A8}"/>
              </a:ext>
            </a:extLst>
          </p:cNvPr>
          <p:cNvSpPr txBox="1"/>
          <p:nvPr/>
        </p:nvSpPr>
        <p:spPr>
          <a:xfrm>
            <a:off x="1668861" y="389596"/>
            <a:ext cx="8854279" cy="769441"/>
          </a:xfrm>
          <a:prstGeom prst="rect">
            <a:avLst/>
          </a:prstGeom>
          <a:noFill/>
        </p:spPr>
        <p:txBody>
          <a:bodyPr wrap="square">
            <a:spAutoFit/>
          </a:bodyPr>
          <a:lstStyle/>
          <a:p>
            <a:pPr algn="ctr"/>
            <a:r>
              <a:rPr lang="en-GB" sz="2400" b="1">
                <a:latin typeface="+mj-lt"/>
              </a:rPr>
              <a:t>Why Contact </a:t>
            </a:r>
            <a:r>
              <a:rPr lang="en-GB" sz="2400" b="1" err="1">
                <a:latin typeface="+mj-lt"/>
              </a:rPr>
              <a:t>Center</a:t>
            </a:r>
            <a:r>
              <a:rPr lang="en-GB" sz="2400" b="1">
                <a:latin typeface="+mj-lt"/>
              </a:rPr>
              <a:t> Automation is Powerful</a:t>
            </a:r>
          </a:p>
          <a:p>
            <a:endParaRPr lang="en-GB" sz="2000" b="1">
              <a:latin typeface="+mj-lt"/>
            </a:endParaRPr>
          </a:p>
        </p:txBody>
      </p:sp>
      <p:pic>
        <p:nvPicPr>
          <p:cNvPr id="7" name="Picture 6" descr="A picture containing text&#10;&#10;Description automatically generated">
            <a:extLst>
              <a:ext uri="{FF2B5EF4-FFF2-40B4-BE49-F238E27FC236}">
                <a16:creationId xmlns:a16="http://schemas.microsoft.com/office/drawing/2014/main" id="{B1A7B98F-2C75-974B-A179-CFA3BFF75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62893"/>
            <a:ext cx="12192000" cy="2444496"/>
          </a:xfrm>
          <a:prstGeom prst="rect">
            <a:avLst/>
          </a:prstGeom>
        </p:spPr>
      </p:pic>
      <p:sp>
        <p:nvSpPr>
          <p:cNvPr id="2" name="TextBox 1">
            <a:extLst>
              <a:ext uri="{FF2B5EF4-FFF2-40B4-BE49-F238E27FC236}">
                <a16:creationId xmlns:a16="http://schemas.microsoft.com/office/drawing/2014/main" id="{72D54E81-D183-4244-B13D-283C0E6F284B}"/>
              </a:ext>
            </a:extLst>
          </p:cNvPr>
          <p:cNvSpPr txBox="1"/>
          <p:nvPr/>
        </p:nvSpPr>
        <p:spPr>
          <a:xfrm>
            <a:off x="1668861" y="3616657"/>
            <a:ext cx="1674840" cy="491319"/>
          </a:xfrm>
          <a:prstGeom prst="rect">
            <a:avLst/>
          </a:prstGeom>
          <a:solidFill>
            <a:schemeClr val="bg1"/>
          </a:solidFill>
        </p:spPr>
        <p:txBody>
          <a:bodyPr wrap="square" rtlCol="0">
            <a:spAutoFit/>
          </a:bodyPr>
          <a:lstStyle/>
          <a:p>
            <a:pPr algn="l"/>
            <a:endParaRPr lang="en-CA" sz="1200" err="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F984636-5749-449E-A4B2-E0284DEEDE2B}"/>
              </a:ext>
            </a:extLst>
          </p:cNvPr>
          <p:cNvSpPr txBox="1"/>
          <p:nvPr/>
        </p:nvSpPr>
        <p:spPr>
          <a:xfrm>
            <a:off x="5236191" y="5172502"/>
            <a:ext cx="1719618" cy="430887"/>
          </a:xfrm>
          <a:prstGeom prst="rect">
            <a:avLst/>
          </a:prstGeom>
          <a:solidFill>
            <a:schemeClr val="bg1"/>
          </a:solidFill>
        </p:spPr>
        <p:txBody>
          <a:bodyPr wrap="square" rtlCol="0">
            <a:spAutoFit/>
          </a:bodyPr>
          <a:lstStyle/>
          <a:p>
            <a:pPr algn="ctr"/>
            <a:r>
              <a:rPr lang="en-CA" sz="1050">
                <a:latin typeface="Arial" panose="020B0604020202020204" pitchFamily="34" charset="0"/>
                <a:cs typeface="Arial" panose="020B0604020202020204" pitchFamily="34" charset="0"/>
              </a:rPr>
              <a:t>United Frontline Employee Interface</a:t>
            </a:r>
          </a:p>
        </p:txBody>
      </p:sp>
    </p:spTree>
    <p:extLst>
      <p:ext uri="{BB962C8B-B14F-4D97-AF65-F5344CB8AC3E}">
        <p14:creationId xmlns:p14="http://schemas.microsoft.com/office/powerpoint/2010/main" val="4229109137"/>
      </p:ext>
    </p:extLst>
  </p:cSld>
  <p:clrMapOvr>
    <a:masterClrMapping/>
  </p:clrMapOvr>
</p:sld>
</file>

<file path=ppt/theme/theme1.xml><?xml version="1.0" encoding="utf-8"?>
<a:theme xmlns:a="http://schemas.openxmlformats.org/drawingml/2006/main" name="BG - Deck Content">
  <a:themeElements>
    <a:clrScheme name="BG Colour Palette">
      <a:dk1>
        <a:srgbClr val="343735"/>
      </a:dk1>
      <a:lt1>
        <a:sysClr val="window" lastClr="FFFFFF"/>
      </a:lt1>
      <a:dk2>
        <a:srgbClr val="000000"/>
      </a:dk2>
      <a:lt2>
        <a:srgbClr val="E7E6E6"/>
      </a:lt2>
      <a:accent1>
        <a:srgbClr val="B12029"/>
      </a:accent1>
      <a:accent2>
        <a:srgbClr val="005A84"/>
      </a:accent2>
      <a:accent3>
        <a:srgbClr val="92B1CD"/>
      </a:accent3>
      <a:accent4>
        <a:srgbClr val="AFAA6D"/>
      </a:accent4>
      <a:accent5>
        <a:srgbClr val="A79D96"/>
      </a:accent5>
      <a:accent6>
        <a:srgbClr val="53813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l">
          <a:defRPr sz="1200" dirty="0" err="1"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2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oject Title Page">
  <a:themeElements>
    <a:clrScheme name="BG Colour Palette">
      <a:dk1>
        <a:srgbClr val="343735"/>
      </a:dk1>
      <a:lt1>
        <a:sysClr val="window" lastClr="FFFFFF"/>
      </a:lt1>
      <a:dk2>
        <a:srgbClr val="000000"/>
      </a:dk2>
      <a:lt2>
        <a:srgbClr val="E7E6E6"/>
      </a:lt2>
      <a:accent1>
        <a:srgbClr val="B12029"/>
      </a:accent1>
      <a:accent2>
        <a:srgbClr val="005A84"/>
      </a:accent2>
      <a:accent3>
        <a:srgbClr val="92B1CD"/>
      </a:accent3>
      <a:accent4>
        <a:srgbClr val="AFAA6D"/>
      </a:accent4>
      <a:accent5>
        <a:srgbClr val="A79D96"/>
      </a:accent5>
      <a:accent6>
        <a:srgbClr val="53813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spPr>
      <a:bodyPr rtlCol="0" anchor="ctr"/>
      <a:lstStyle>
        <a:defPPr algn="ctr">
          <a:defRPr dirty="0"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2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Primary Publication Layouts">
  <a:themeElements>
    <a:clrScheme name="Custom 25">
      <a:dk1>
        <a:srgbClr val="000000"/>
      </a:dk1>
      <a:lt1>
        <a:srgbClr val="FFFFFF"/>
      </a:lt1>
      <a:dk2>
        <a:srgbClr val="58595B"/>
      </a:dk2>
      <a:lt2>
        <a:srgbClr val="DFE3E3"/>
      </a:lt2>
      <a:accent1>
        <a:srgbClr val="FA4616"/>
      </a:accent1>
      <a:accent2>
        <a:srgbClr val="0067DF"/>
      </a:accent2>
      <a:accent3>
        <a:srgbClr val="ED145B"/>
      </a:accent3>
      <a:accent4>
        <a:srgbClr val="FFB40E"/>
      </a:accent4>
      <a:accent5>
        <a:srgbClr val="933692"/>
      </a:accent5>
      <a:accent6>
        <a:srgbClr val="38C6F4"/>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extLst>
    <a:ext uri="{05A4C25C-085E-4340-85A3-A5531E510DB2}">
      <thm15:themeFamily xmlns:thm15="http://schemas.microsoft.com/office/thememl/2012/main" name="19-UIP-0019_UiPath_PPT_Template_m03_SOURCE" id="{4B192790-002F-3D48-B1F1-6444C353B5BB}" vid="{BCBBA195-C160-C64D-926E-FE6B93B5FCDC}"/>
    </a:ext>
  </a:extLst>
</a:theme>
</file>

<file path=ppt/theme/theme4.xml><?xml version="1.0" encoding="utf-8"?>
<a:theme xmlns:a="http://schemas.openxmlformats.org/drawingml/2006/main" name="6_Primary Presentation Layouts">
  <a:themeElements>
    <a:clrScheme name="Custom 25">
      <a:dk1>
        <a:srgbClr val="000000"/>
      </a:dk1>
      <a:lt1>
        <a:srgbClr val="FFFFFF"/>
      </a:lt1>
      <a:dk2>
        <a:srgbClr val="58595B"/>
      </a:dk2>
      <a:lt2>
        <a:srgbClr val="DFE3E3"/>
      </a:lt2>
      <a:accent1>
        <a:srgbClr val="FA4616"/>
      </a:accent1>
      <a:accent2>
        <a:srgbClr val="0067DF"/>
      </a:accent2>
      <a:accent3>
        <a:srgbClr val="ED145B"/>
      </a:accent3>
      <a:accent4>
        <a:srgbClr val="FFB40E"/>
      </a:accent4>
      <a:accent5>
        <a:srgbClr val="933692"/>
      </a:accent5>
      <a:accent6>
        <a:srgbClr val="38C6F4"/>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extLst>
    <a:ext uri="{05A4C25C-085E-4340-85A3-A5531E510DB2}">
      <thm15:themeFamily xmlns:thm15="http://schemas.microsoft.com/office/thememl/2012/main" name="19-UIP-0019_UiPath_PPT_Template_m03_SOURCE" id="{4B192790-002F-3D48-B1F1-6444C353B5BB}" vid="{BCBBA195-C160-C64D-926E-FE6B93B5FCDC}"/>
    </a:ext>
  </a:extLst>
</a:theme>
</file>

<file path=ppt/theme/theme5.xml><?xml version="1.0" encoding="utf-8"?>
<a:theme xmlns:a="http://schemas.openxmlformats.org/drawingml/2006/main" name="5_Primary Publication Layouts">
  <a:themeElements>
    <a:clrScheme name="Custom 25">
      <a:dk1>
        <a:srgbClr val="000000"/>
      </a:dk1>
      <a:lt1>
        <a:srgbClr val="FFFFFF"/>
      </a:lt1>
      <a:dk2>
        <a:srgbClr val="58595B"/>
      </a:dk2>
      <a:lt2>
        <a:srgbClr val="DFE3E3"/>
      </a:lt2>
      <a:accent1>
        <a:srgbClr val="FA4616"/>
      </a:accent1>
      <a:accent2>
        <a:srgbClr val="0067DF"/>
      </a:accent2>
      <a:accent3>
        <a:srgbClr val="ED145B"/>
      </a:accent3>
      <a:accent4>
        <a:srgbClr val="FFB40E"/>
      </a:accent4>
      <a:accent5>
        <a:srgbClr val="933692"/>
      </a:accent5>
      <a:accent6>
        <a:srgbClr val="38C6F4"/>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extLst>
    <a:ext uri="{05A4C25C-085E-4340-85A3-A5531E510DB2}">
      <thm15:themeFamily xmlns:thm15="http://schemas.microsoft.com/office/thememl/2012/main" name="UiPath Powerpoint Brand Template June2020" id="{3C7A47B1-A0E6-498E-BA3D-6839471568C0}" vid="{C626E232-4C09-4E8A-9C69-D1053E4128AC}"/>
    </a:ext>
  </a:extLst>
</a:theme>
</file>

<file path=ppt/theme/theme6.xml><?xml version="1.0" encoding="utf-8"?>
<a:theme xmlns:a="http://schemas.openxmlformats.org/drawingml/2006/main" name="1_Primary Presentation Layouts">
  <a:themeElements>
    <a:clrScheme name="Custom 25">
      <a:dk1>
        <a:srgbClr val="000000"/>
      </a:dk1>
      <a:lt1>
        <a:srgbClr val="FFFFFF"/>
      </a:lt1>
      <a:dk2>
        <a:srgbClr val="58595B"/>
      </a:dk2>
      <a:lt2>
        <a:srgbClr val="DFE3E3"/>
      </a:lt2>
      <a:accent1>
        <a:srgbClr val="FA4616"/>
      </a:accent1>
      <a:accent2>
        <a:srgbClr val="0067DF"/>
      </a:accent2>
      <a:accent3>
        <a:srgbClr val="ED145B"/>
      </a:accent3>
      <a:accent4>
        <a:srgbClr val="FFB40E"/>
      </a:accent4>
      <a:accent5>
        <a:srgbClr val="933692"/>
      </a:accent5>
      <a:accent6>
        <a:srgbClr val="38C6F4"/>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extLst>
    <a:ext uri="{05A4C25C-085E-4340-85A3-A5531E510DB2}">
      <thm15:themeFamily xmlns:thm15="http://schemas.microsoft.com/office/thememl/2012/main" name="19-UIP-0019_UiPath_PPT_Template_m03_SOURCE" id="{4B192790-002F-3D48-B1F1-6444C353B5BB}" vid="{BCBBA195-C160-C64D-926E-FE6B93B5FCD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E781DED9CF0F4687494F42028BD432" ma:contentTypeVersion="12" ma:contentTypeDescription="Create a new document." ma:contentTypeScope="" ma:versionID="fe628e92c46990816e1f9d719fd2fad8">
  <xsd:schema xmlns:xsd="http://www.w3.org/2001/XMLSchema" xmlns:xs="http://www.w3.org/2001/XMLSchema" xmlns:p="http://schemas.microsoft.com/office/2006/metadata/properties" xmlns:ns3="90a79438-770d-4752-8cf5-36875127bbbe" xmlns:ns4="477d1d22-6f1e-4ce8-b295-5a5e1b99fc0a" targetNamespace="http://schemas.microsoft.com/office/2006/metadata/properties" ma:root="true" ma:fieldsID="4561aa8d138713203e54906381e29b62" ns3:_="" ns4:_="">
    <xsd:import namespace="90a79438-770d-4752-8cf5-36875127bbbe"/>
    <xsd:import namespace="477d1d22-6f1e-4ce8-b295-5a5e1b99fc0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4:SharedWithDetails" minOccurs="0"/>
                <xsd:element ref="ns4:SharedWithUsers" minOccurs="0"/>
                <xsd:element ref="ns4:SharingHintHash"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a79438-770d-4752-8cf5-36875127bb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7d1d22-6f1e-4ce8-b295-5a5e1b99fc0a" elementFormDefault="qualified">
    <xsd:import namespace="http://schemas.microsoft.com/office/2006/documentManagement/types"/>
    <xsd:import namespace="http://schemas.microsoft.com/office/infopath/2007/PartnerControls"/>
    <xsd:element name="SharedWithDetails" ma:index="16" nillable="true" ma:displayName="Shared With Details" ma:internalName="SharedWithDetails" ma:readOnly="true">
      <xsd:simpleType>
        <xsd:restriction base="dms:Note">
          <xsd:maxLength value="255"/>
        </xsd:restrictio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13E18-266E-467B-83BC-8D2849B9E4CB}">
  <ds:schemaRefs>
    <ds:schemaRef ds:uri="477d1d22-6f1e-4ce8-b295-5a5e1b99fc0a"/>
    <ds:schemaRef ds:uri="90a79438-770d-4752-8cf5-36875127bb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279D80-DE00-42EC-9F9B-F19AF5CDD94B}">
  <ds:schemaRefs>
    <ds:schemaRef ds:uri="http://schemas.microsoft.com/sharepoint/v3/contenttype/forms"/>
  </ds:schemaRefs>
</ds:datastoreItem>
</file>

<file path=customXml/itemProps3.xml><?xml version="1.0" encoding="utf-8"?>
<ds:datastoreItem xmlns:ds="http://schemas.openxmlformats.org/officeDocument/2006/customXml" ds:itemID="{D3063A43-726D-4C74-817A-F471BD7277D2}">
  <ds:schemaRefs>
    <ds:schemaRef ds:uri="477d1d22-6f1e-4ce8-b295-5a5e1b99fc0a"/>
    <ds:schemaRef ds:uri="90a79438-770d-4752-8cf5-36875127bbb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1504</Words>
  <Application>Microsoft Office PowerPoint</Application>
  <PresentationFormat>Widescreen</PresentationFormat>
  <Paragraphs>247</Paragraphs>
  <Slides>25</Slides>
  <Notes>4</Notes>
  <HiddenSlides>0</HiddenSlides>
  <MMClips>2</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25</vt:i4>
      </vt:variant>
    </vt:vector>
  </HeadingPairs>
  <TitlesOfParts>
    <vt:vector size="38" baseType="lpstr">
      <vt:lpstr>Arial</vt:lpstr>
      <vt:lpstr>Calibri</vt:lpstr>
      <vt:lpstr>Lucida Grande</vt:lpstr>
      <vt:lpstr>Myriad Pro</vt:lpstr>
      <vt:lpstr>Open Sans</vt:lpstr>
      <vt:lpstr>Tahoma</vt:lpstr>
      <vt:lpstr>TeXGyreAdventor</vt:lpstr>
      <vt:lpstr>BG - Deck Content</vt:lpstr>
      <vt:lpstr>1_Project Title Page</vt:lpstr>
      <vt:lpstr>12_Primary Publication Layouts</vt:lpstr>
      <vt:lpstr>6_Primary Presentation Layouts</vt:lpstr>
      <vt:lpstr>5_Primary Publication Layouts</vt:lpstr>
      <vt:lpstr>1_Primary Presentation Layouts</vt:lpstr>
      <vt:lpstr>Transforming the Contact Center Experience in Banking with Automation </vt:lpstr>
      <vt:lpstr>Thank you for  joining us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Improve Self-Service  Options</vt:lpstr>
      <vt:lpstr>PowerPoint Presentation</vt:lpstr>
      <vt:lpstr>PowerPoint Presentation</vt:lpstr>
      <vt:lpstr>PowerPoint Presentation</vt:lpstr>
      <vt:lpstr>Improve Agent  Productivity</vt:lpstr>
      <vt:lpstr>PowerPoint Presentation</vt:lpstr>
      <vt:lpstr>PowerPoint Presentation</vt:lpstr>
      <vt:lpstr>PowerPoint Presentation</vt:lpstr>
      <vt:lpstr>Improve Operational Efficiency</vt:lpstr>
      <vt:lpstr>PowerPoint Presentation</vt:lpstr>
      <vt:lpstr>PowerPoint Presentation</vt:lpstr>
      <vt:lpstr>Questions?</vt:lpstr>
      <vt:lpstr>What’s Next</vt:lpstr>
      <vt:lpstr>title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Wolch</dc:creator>
  <cp:lastModifiedBy>Courtney Heffernan</cp:lastModifiedBy>
  <cp:revision>1</cp:revision>
  <cp:lastPrinted>2021-06-23T18:20:15Z</cp:lastPrinted>
  <dcterms:created xsi:type="dcterms:W3CDTF">2021-06-22T14:25:12Z</dcterms:created>
  <dcterms:modified xsi:type="dcterms:W3CDTF">2022-01-26T17:41:30Z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0x0101009EE781DED9CF0F4687494F42028BD432</vt:lpwstr>
  </property>
</Properties>
</file>