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Open Sans SemiBold"/>
      <p:regular r:id="rId15"/>
      <p:bold r:id="rId16"/>
      <p:italic r:id="rId17"/>
      <p:boldItalic r:id="rId18"/>
    </p:embeddedFont>
    <p:embeddedFont>
      <p:font typeface="DM Sans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  <p:embeddedFont>
      <p:font typeface="Nunito Sans"/>
      <p:regular r:id="rId27"/>
      <p:bold r:id="rId28"/>
      <p:italic r:id="rId29"/>
      <p:boldItalic r:id="rId30"/>
    </p:embeddedFon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22" Type="http://schemas.openxmlformats.org/officeDocument/2006/relationships/font" Target="fonts/DMSans-boldItalic.fntdata"/><Relationship Id="rId21" Type="http://schemas.openxmlformats.org/officeDocument/2006/relationships/font" Target="fonts/DMSans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8" Type="http://schemas.openxmlformats.org/officeDocument/2006/relationships/font" Target="fonts/NunitoSans-bold.fntdata"/><Relationship Id="rId27" Type="http://schemas.openxmlformats.org/officeDocument/2006/relationships/font" Target="fonts/NunitoSans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estrial-regular.fntdata"/><Relationship Id="rId30" Type="http://schemas.openxmlformats.org/officeDocument/2006/relationships/font" Target="fonts/Nunito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OpenSans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19" Type="http://schemas.openxmlformats.org/officeDocument/2006/relationships/font" Target="fonts/DMSans-regular.fntdata"/><Relationship Id="rId18" Type="http://schemas.openxmlformats.org/officeDocument/2006/relationships/font" Target="fonts/OpenSans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5b2ded0a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5b2ded0a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5b2ded0a1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05b2ded0a1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5b2ded0a1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05b2ded0a1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5b2ded0a1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5b2ded0a1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5b2ded0a1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05b2ded0a1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f6145dd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0f6145dd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5b2ded0a1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5b2ded0a1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05b2ded0a1_0_8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05b2ded0a1_0_8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Flow w/bracket">
  <p:cSld name="SECTION_HEADER_1_1_1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Flow" type="title">
  <p:cSld name="TITLE">
    <p:bg>
      <p:bgPr>
        <a:solidFill>
          <a:schemeClr val="accent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1793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/>
          <p:nvPr>
            <p:ph type="ctrTitle"/>
          </p:nvPr>
        </p:nvSpPr>
        <p:spPr>
          <a:xfrm>
            <a:off x="900925" y="2083750"/>
            <a:ext cx="3680100" cy="10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900925" y="29879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5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Flow, no image">
  <p:cSld name="TITLE_3">
    <p:bg>
      <p:bgPr>
        <a:solidFill>
          <a:schemeClr val="accent5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4950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 txBox="1"/>
          <p:nvPr>
            <p:ph type="ctrTitle"/>
          </p:nvPr>
        </p:nvSpPr>
        <p:spPr>
          <a:xfrm>
            <a:off x="1259425" y="2083750"/>
            <a:ext cx="66252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2746350" y="27063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Navy">
  <p:cSld name="TITLE_2"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7"/>
          <p:cNvSpPr/>
          <p:nvPr/>
        </p:nvSpPr>
        <p:spPr>
          <a:xfrm>
            <a:off x="5244575" y="11644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7"/>
          <p:cNvSpPr/>
          <p:nvPr>
            <p:ph idx="2" type="pic"/>
          </p:nvPr>
        </p:nvSpPr>
        <p:spPr>
          <a:xfrm>
            <a:off x="5018675" y="13007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  <p:pic>
        <p:nvPicPr>
          <p:cNvPr id="71" name="Google Shape;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793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7"/>
          <p:cNvSpPr txBox="1"/>
          <p:nvPr>
            <p:ph type="ctrTitle"/>
          </p:nvPr>
        </p:nvSpPr>
        <p:spPr>
          <a:xfrm>
            <a:off x="900925" y="2083750"/>
            <a:ext cx="3680100" cy="10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subTitle"/>
          </p:nvPr>
        </p:nvSpPr>
        <p:spPr>
          <a:xfrm>
            <a:off x="900925" y="29879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Navy, no image">
  <p:cSld name="TITLE_2_1"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950" y="1731675"/>
            <a:ext cx="1354100" cy="22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>
            <p:ph type="ctrTitle"/>
          </p:nvPr>
        </p:nvSpPr>
        <p:spPr>
          <a:xfrm>
            <a:off x="1259425" y="2083750"/>
            <a:ext cx="66252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" type="subTitle"/>
          </p:nvPr>
        </p:nvSpPr>
        <p:spPr>
          <a:xfrm>
            <a:off x="2746350" y="27063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Gray">
  <p:cSld name="TITLE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9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  <p:sp>
        <p:nvSpPr>
          <p:cNvPr id="82" name="Google Shape;82;p19"/>
          <p:cNvSpPr txBox="1"/>
          <p:nvPr>
            <p:ph type="ctrTitle"/>
          </p:nvPr>
        </p:nvSpPr>
        <p:spPr>
          <a:xfrm>
            <a:off x="900925" y="2083750"/>
            <a:ext cx="3680100" cy="101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900925" y="29879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4" name="Google Shape;8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051" y="1710204"/>
            <a:ext cx="1354102" cy="27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- Title Gray, no image">
  <p:cSld name="TITLE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ctrTitle"/>
          </p:nvPr>
        </p:nvSpPr>
        <p:spPr>
          <a:xfrm>
            <a:off x="1259425" y="2083750"/>
            <a:ext cx="66252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" type="subTitle"/>
          </p:nvPr>
        </p:nvSpPr>
        <p:spPr>
          <a:xfrm>
            <a:off x="2746375" y="2630157"/>
            <a:ext cx="3651300" cy="5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88" name="Google Shape;8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4974" y="1686387"/>
            <a:ext cx="1354102" cy="271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Gray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1" name="Google Shape;9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Navy">
  <p:cSld name="SECTION_HEADER_1">
    <p:bg>
      <p:bgPr>
        <a:solidFill>
          <a:schemeClr val="accent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4" name="Google Shape;9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flow">
  <p:cSld name="SECTION_HEADER_1_1">
    <p:bg>
      <p:bgPr>
        <a:solidFill>
          <a:schemeClr val="dk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3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Gray w/bracket">
  <p:cSld name="SECTION_HEADER_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01" name="Google Shape;101;p24"/>
          <p:cNvPicPr preferRelativeResize="0"/>
          <p:nvPr/>
        </p:nvPicPr>
        <p:blipFill rotWithShape="1">
          <a:blip r:embed="rId2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Navy w/bracket">
  <p:cSld name="SECTION_HEADER_1_2">
    <p:bg>
      <p:bgPr>
        <a:solidFill>
          <a:schemeClr val="accent5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04" name="Google Shape;104;p25"/>
          <p:cNvPicPr preferRelativeResize="0"/>
          <p:nvPr/>
        </p:nvPicPr>
        <p:blipFill rotWithShape="1">
          <a:blip r:embed="rId2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- Flow w/bracket">
  <p:cSld name="SECTION_HEADER_1_1_1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49791" l="50341" r="4710" t="0"/>
          <a:stretch/>
        </p:blipFill>
        <p:spPr>
          <a:xfrm>
            <a:off x="8454972" y="-114838"/>
            <a:ext cx="753625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right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311700" y="826025"/>
            <a:ext cx="35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311700" y="1685875"/>
            <a:ext cx="34779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12" name="Google Shape;11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/>
          <p:nvPr/>
        </p:nvSpPr>
        <p:spPr>
          <a:xfrm>
            <a:off x="4458650" y="380400"/>
            <a:ext cx="4300200" cy="4374000"/>
          </a:xfrm>
          <a:prstGeom prst="roundRect">
            <a:avLst>
              <a:gd fmla="val 1353" name="adj"/>
            </a:avLst>
          </a:prstGeom>
          <a:solidFill>
            <a:srgbClr val="FCFD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Full Image Right">
  <p:cSld name="TITLE_AND_BODY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/>
          <p:nvPr/>
        </p:nvSpPr>
        <p:spPr>
          <a:xfrm>
            <a:off x="4458650" y="0"/>
            <a:ext cx="4685400" cy="5143500"/>
          </a:xfrm>
          <a:prstGeom prst="roundRect">
            <a:avLst>
              <a:gd fmla="val 0" name="adj"/>
            </a:avLst>
          </a:prstGeom>
          <a:solidFill>
            <a:srgbClr val="FCFD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6" name="Google Shape;116;p28"/>
          <p:cNvSpPr txBox="1"/>
          <p:nvPr>
            <p:ph type="title"/>
          </p:nvPr>
        </p:nvSpPr>
        <p:spPr>
          <a:xfrm>
            <a:off x="311700" y="826025"/>
            <a:ext cx="35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" type="body"/>
          </p:nvPr>
        </p:nvSpPr>
        <p:spPr>
          <a:xfrm>
            <a:off x="311700" y="1685875"/>
            <a:ext cx="34779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18" name="Google Shape;11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8"/>
          <p:cNvSpPr/>
          <p:nvPr>
            <p:ph idx="2" type="pic"/>
          </p:nvPr>
        </p:nvSpPr>
        <p:spPr>
          <a:xfrm>
            <a:off x="4458575" y="0"/>
            <a:ext cx="4685400" cy="5143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Full Image Right 1">
  <p:cSld name="TITLE_AND_BODY_1_1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/>
          <p:nvPr/>
        </p:nvSpPr>
        <p:spPr>
          <a:xfrm>
            <a:off x="4458650" y="0"/>
            <a:ext cx="4685400" cy="5143500"/>
          </a:xfrm>
          <a:prstGeom prst="roundRect">
            <a:avLst>
              <a:gd fmla="val 0" name="adj"/>
            </a:avLst>
          </a:prstGeom>
          <a:solidFill>
            <a:srgbClr val="FCFD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2" name="Google Shape;122;p29"/>
          <p:cNvSpPr txBox="1"/>
          <p:nvPr>
            <p:ph type="title"/>
          </p:nvPr>
        </p:nvSpPr>
        <p:spPr>
          <a:xfrm>
            <a:off x="311700" y="826025"/>
            <a:ext cx="35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311700" y="1685875"/>
            <a:ext cx="3477900" cy="25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24" name="Google Shape;12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/>
          <p:nvPr/>
        </p:nvSpPr>
        <p:spPr>
          <a:xfrm>
            <a:off x="4450000" y="0"/>
            <a:ext cx="46854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28" name="Google Shape;12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/>
          <p:nvPr/>
        </p:nvSpPr>
        <p:spPr>
          <a:xfrm>
            <a:off x="1525500" y="1591557"/>
            <a:ext cx="2970300" cy="2229900"/>
          </a:xfrm>
          <a:prstGeom prst="roundRect">
            <a:avLst>
              <a:gd fmla="val 1112" name="adj"/>
            </a:avLst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A25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0" name="Google Shape;130;p30"/>
          <p:cNvSpPr/>
          <p:nvPr/>
        </p:nvSpPr>
        <p:spPr>
          <a:xfrm>
            <a:off x="4648200" y="1591557"/>
            <a:ext cx="2970300" cy="2229900"/>
          </a:xfrm>
          <a:prstGeom prst="roundRect">
            <a:avLst>
              <a:gd fmla="val 1112" name="adj"/>
            </a:avLst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A25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1525500" y="1631207"/>
            <a:ext cx="2970300" cy="21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30"/>
          <p:cNvSpPr txBox="1"/>
          <p:nvPr>
            <p:ph idx="2" type="body"/>
          </p:nvPr>
        </p:nvSpPr>
        <p:spPr>
          <a:xfrm>
            <a:off x="4648200" y="1631207"/>
            <a:ext cx="2970300" cy="21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35" name="Google Shape;13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/>
          <p:nvPr>
            <p:ph type="title"/>
          </p:nvPr>
        </p:nvSpPr>
        <p:spPr>
          <a:xfrm>
            <a:off x="258600" y="555600"/>
            <a:ext cx="8626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32"/>
          <p:cNvSpPr txBox="1"/>
          <p:nvPr>
            <p:ph idx="1" type="body"/>
          </p:nvPr>
        </p:nvSpPr>
        <p:spPr>
          <a:xfrm>
            <a:off x="21737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39" name="Google Shape;13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2"/>
          <p:cNvSpPr txBox="1"/>
          <p:nvPr>
            <p:ph idx="2" type="body"/>
          </p:nvPr>
        </p:nvSpPr>
        <p:spPr>
          <a:xfrm>
            <a:off x="31680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32"/>
          <p:cNvSpPr txBox="1"/>
          <p:nvPr>
            <p:ph idx="3" type="body"/>
          </p:nvPr>
        </p:nvSpPr>
        <p:spPr>
          <a:xfrm>
            <a:off x="61186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44" name="Google Shape;14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3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3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2">
    <p:bg>
      <p:bgPr>
        <a:solidFill>
          <a:schemeClr val="accent5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49" name="Google Shape;14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4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4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1">
  <p:cSld name="MAIN_POINT_2_1"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5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5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55" name="Google Shape;1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5"/>
          <p:cNvSpPr/>
          <p:nvPr/>
        </p:nvSpPr>
        <p:spPr>
          <a:xfrm>
            <a:off x="5092175" y="1012025"/>
            <a:ext cx="3129300" cy="3014400"/>
          </a:xfrm>
          <a:prstGeom prst="roundRect">
            <a:avLst>
              <a:gd fmla="val 362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5"/>
          <p:cNvSpPr/>
          <p:nvPr>
            <p:ph idx="2" type="pic"/>
          </p:nvPr>
        </p:nvSpPr>
        <p:spPr>
          <a:xfrm>
            <a:off x="4866275" y="11483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0" name="Google Shape;16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6"/>
          <p:cNvSpPr/>
          <p:nvPr>
            <p:ph idx="2" type="pic"/>
          </p:nvPr>
        </p:nvSpPr>
        <p:spPr>
          <a:xfrm>
            <a:off x="5131825" y="11196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2">
  <p:cSld name="MAIN_POINT_2_2">
    <p:bg>
      <p:bgPr>
        <a:solidFill>
          <a:schemeClr val="accent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4" name="Google Shape;164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7"/>
          <p:cNvSpPr/>
          <p:nvPr>
            <p:ph idx="2" type="pic"/>
          </p:nvPr>
        </p:nvSpPr>
        <p:spPr>
          <a:xfrm>
            <a:off x="5131825" y="11196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 1 1">
  <p:cSld name="MAIN_POINT_2_1_1">
    <p:bg>
      <p:bgPr>
        <a:solidFill>
          <a:schemeClr val="dk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8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/>
          <p:nvPr>
            <p:ph type="title"/>
          </p:nvPr>
        </p:nvSpPr>
        <p:spPr>
          <a:xfrm>
            <a:off x="490250" y="1026375"/>
            <a:ext cx="3895200" cy="267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9" name="Google Shape;1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/>
          <p:nvPr>
            <p:ph idx="2" type="pic"/>
          </p:nvPr>
        </p:nvSpPr>
        <p:spPr>
          <a:xfrm>
            <a:off x="5131825" y="1119675"/>
            <a:ext cx="3150900" cy="3014400"/>
          </a:xfrm>
          <a:prstGeom prst="roundRect">
            <a:avLst>
              <a:gd fmla="val 3095" name="adj"/>
            </a:avLst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"/>
              </a:srgbClr>
            </a:outerShdw>
          </a:effectLst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APTION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5" name="Google Shape;175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pic>
        <p:nvPicPr>
          <p:cNvPr id="176" name="Google Shape;176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BIG_NUMBER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1"/>
          <p:cNvPicPr preferRelativeResize="0"/>
          <p:nvPr/>
        </p:nvPicPr>
        <p:blipFill rotWithShape="1">
          <a:blip r:embed="rId2">
            <a:alphaModFix/>
          </a:blip>
          <a:srcRect b="3541" l="0" r="0" t="4959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81" name="Google Shape;1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ank 1">
  <p:cSld name="TITLE_AND_BODY_2_1_1_1"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00" y="4830375"/>
            <a:ext cx="212450" cy="2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FFFFFF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solidFill>
          <a:srgbClr val="1A2538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1898850" y="2094200"/>
            <a:ext cx="53463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ank">
  <p:cSld name="TITLE_AND_BODY_2_1_1_2"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Valencia ">
  <p:cSld name="TITLE_4">
    <p:bg>
      <p:bgPr>
        <a:solidFill>
          <a:schemeClr val="accent2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7"/>
          <p:cNvSpPr txBox="1"/>
          <p:nvPr>
            <p:ph type="title"/>
          </p:nvPr>
        </p:nvSpPr>
        <p:spPr>
          <a:xfrm>
            <a:off x="652200" y="1246800"/>
            <a:ext cx="7839600" cy="26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2" name="Google Shape;192;p47"/>
          <p:cNvSpPr/>
          <p:nvPr/>
        </p:nvSpPr>
        <p:spPr>
          <a:xfrm rot="10800000">
            <a:off x="8560200" y="-12"/>
            <a:ext cx="583800" cy="585600"/>
          </a:xfrm>
          <a:custGeom>
            <a:rect b="b" l="l" r="r" t="t"/>
            <a:pathLst>
              <a:path extrusionOk="0" h="120000" w="120000">
                <a:moveTo>
                  <a:pt x="5989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59672"/>
                </a:lnTo>
                <a:lnTo>
                  <a:pt x="59890" y="59672"/>
                </a:lnTo>
                <a:lnTo>
                  <a:pt x="59890" y="0"/>
                </a:lnTo>
                <a:close/>
              </a:path>
            </a:pathLst>
          </a:custGeom>
          <a:solidFill>
            <a:srgbClr val="FD8004">
              <a:alpha val="6145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93" name="Google Shape;193;p47"/>
          <p:cNvSpPr/>
          <p:nvPr/>
        </p:nvSpPr>
        <p:spPr>
          <a:xfrm>
            <a:off x="0" y="3168600"/>
            <a:ext cx="1967700" cy="1974900"/>
          </a:xfrm>
          <a:custGeom>
            <a:rect b="b" l="l" r="r" t="t"/>
            <a:pathLst>
              <a:path extrusionOk="0" h="120000" w="120000">
                <a:moveTo>
                  <a:pt x="5989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59672"/>
                </a:lnTo>
                <a:lnTo>
                  <a:pt x="59890" y="59672"/>
                </a:lnTo>
                <a:lnTo>
                  <a:pt x="59890" y="0"/>
                </a:lnTo>
                <a:close/>
              </a:path>
            </a:pathLst>
          </a:custGeom>
          <a:solidFill>
            <a:srgbClr val="FD8004">
              <a:alpha val="61450"/>
            </a:srgb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-only layout">
  <p:cSld name="CUSTOM_1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"/>
          <p:cNvSpPr txBox="1"/>
          <p:nvPr>
            <p:ph idx="12" type="sldNum"/>
          </p:nvPr>
        </p:nvSpPr>
        <p:spPr>
          <a:xfrm>
            <a:off x="8505181" y="4675294"/>
            <a:ext cx="4848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48"/>
          <p:cNvSpPr txBox="1"/>
          <p:nvPr>
            <p:ph type="title"/>
          </p:nvPr>
        </p:nvSpPr>
        <p:spPr>
          <a:xfrm>
            <a:off x="537656" y="351225"/>
            <a:ext cx="7892400" cy="5925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FC983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2 Column">
  <p:cSld name="TITLE_AND_BODY_2_1"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/>
          <p:nvPr>
            <p:ph type="title"/>
          </p:nvPr>
        </p:nvSpPr>
        <p:spPr>
          <a:xfrm>
            <a:off x="311700" y="270000"/>
            <a:ext cx="85206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9" name="Google Shape;199;p49"/>
          <p:cNvSpPr txBox="1"/>
          <p:nvPr>
            <p:ph idx="1" type="body"/>
          </p:nvPr>
        </p:nvSpPr>
        <p:spPr>
          <a:xfrm>
            <a:off x="311700" y="1838275"/>
            <a:ext cx="449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0" name="Google Shape;20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1" name="Google Shape;201;p49"/>
          <p:cNvPicPr preferRelativeResize="0"/>
          <p:nvPr/>
        </p:nvPicPr>
        <p:blipFill rotWithShape="1">
          <a:blip r:embed="rId2">
            <a:alphaModFix/>
          </a:blip>
          <a:srcRect b="23997" l="0" r="0" t="24002"/>
          <a:stretch/>
        </p:blipFill>
        <p:spPr>
          <a:xfrm>
            <a:off x="455548" y="4775249"/>
            <a:ext cx="486551" cy="1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9"/>
          <p:cNvSpPr txBox="1"/>
          <p:nvPr>
            <p:ph idx="2" type="body"/>
          </p:nvPr>
        </p:nvSpPr>
        <p:spPr>
          <a:xfrm>
            <a:off x="4808175" y="1838275"/>
            <a:ext cx="391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●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○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DM Sans"/>
              <a:buChar char="■"/>
              <a:defRPr sz="1200"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49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buNone/>
              <a:defRPr>
                <a:solidFill>
                  <a:schemeClr val="accent3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ank 2">
  <p:cSld name="TITLE_AND_BODY_2_1_1_3">
    <p:bg>
      <p:bgPr>
        <a:solidFill>
          <a:srgbClr val="FFFFFF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39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3.xml"/><Relationship Id="rId3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25.xml"/><Relationship Id="rId35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27.xml"/><Relationship Id="rId37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6F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b="1"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2800"/>
              <a:buFont typeface="Open Sans"/>
              <a:buNone/>
              <a:defRPr sz="28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600"/>
              <a:buFont typeface="Open Sans"/>
              <a:buChar char="●"/>
              <a:defRPr sz="16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○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■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●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○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■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●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○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538"/>
              </a:buClr>
              <a:buSzPts val="1200"/>
              <a:buFont typeface="Open Sans"/>
              <a:buChar char="■"/>
              <a:defRPr sz="12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549" y="1157601"/>
            <a:ext cx="1609000" cy="160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1"/>
          <p:cNvCxnSpPr/>
          <p:nvPr/>
        </p:nvCxnSpPr>
        <p:spPr>
          <a:xfrm flipH="1">
            <a:off x="4570950" y="949900"/>
            <a:ext cx="2100" cy="202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51"/>
          <p:cNvSpPr txBox="1"/>
          <p:nvPr/>
        </p:nvSpPr>
        <p:spPr>
          <a:xfrm>
            <a:off x="493500" y="3481200"/>
            <a:ext cx="8157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Road to eClose Adoption </a:t>
            </a:r>
            <a:endParaRPr b="1" sz="2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750" y="1489162"/>
            <a:ext cx="3160074" cy="94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/>
        </p:nvSpPr>
        <p:spPr>
          <a:xfrm>
            <a:off x="4938975" y="2915688"/>
            <a:ext cx="300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Julia Peavy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Senior Implementation Manager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Google Shape;218;p52"/>
          <p:cNvSpPr txBox="1"/>
          <p:nvPr/>
        </p:nvSpPr>
        <p:spPr>
          <a:xfrm>
            <a:off x="1348513" y="2878638"/>
            <a:ext cx="30000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Jeff Henkel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SVP of Closing Fulfillment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9" name="Google Shape;21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538" y="3572073"/>
            <a:ext cx="1340851" cy="26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eff Henkel, AMP" id="220" name="Google Shape;220;p52" title="Jeff Henkel, AM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025" y="1010700"/>
            <a:ext cx="1905000" cy="19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Julia Peavy" id="221" name="Google Shape;221;p52" title="Julia Peav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6475" y="1010700"/>
            <a:ext cx="1905000" cy="1905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2" name="Google Shape;222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78096" y="3572080"/>
            <a:ext cx="1340851" cy="40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/>
          <p:nvPr/>
        </p:nvSpPr>
        <p:spPr>
          <a:xfrm>
            <a:off x="1953025" y="1010175"/>
            <a:ext cx="4116600" cy="3616800"/>
          </a:xfrm>
          <a:prstGeom prst="roundRect">
            <a:avLst>
              <a:gd fmla="val 2384" name="adj"/>
            </a:avLst>
          </a:prstGeom>
          <a:solidFill>
            <a:srgbClr val="FD800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28" name="Google Shape;228;p53"/>
          <p:cNvSpPr/>
          <p:nvPr/>
        </p:nvSpPr>
        <p:spPr>
          <a:xfrm>
            <a:off x="2074125" y="774475"/>
            <a:ext cx="5115000" cy="3720000"/>
          </a:xfrm>
          <a:prstGeom prst="roundRect">
            <a:avLst>
              <a:gd fmla="val 238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9" name="Google Shape;22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73" y="1149978"/>
            <a:ext cx="372884" cy="3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73" y="1704628"/>
            <a:ext cx="372884" cy="3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73" y="2255966"/>
            <a:ext cx="372884" cy="3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73" y="2807328"/>
            <a:ext cx="372884" cy="3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1673" y="3358678"/>
            <a:ext cx="372884" cy="3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53"/>
          <p:cNvSpPr txBox="1"/>
          <p:nvPr/>
        </p:nvSpPr>
        <p:spPr>
          <a:xfrm>
            <a:off x="2660150" y="1151800"/>
            <a:ext cx="209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an e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Closing?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53"/>
          <p:cNvSpPr txBox="1"/>
          <p:nvPr/>
        </p:nvSpPr>
        <p:spPr>
          <a:xfrm>
            <a:off x="2660150" y="1705188"/>
            <a:ext cx="266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current State of Adoption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53"/>
          <p:cNvSpPr txBox="1"/>
          <p:nvPr/>
        </p:nvSpPr>
        <p:spPr>
          <a:xfrm>
            <a:off x="2660150" y="2258600"/>
            <a:ext cx="340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Lender Perspective - Taylor Morrison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53"/>
          <p:cNvSpPr txBox="1"/>
          <p:nvPr/>
        </p:nvSpPr>
        <p:spPr>
          <a:xfrm>
            <a:off x="2624775" y="2810775"/>
            <a:ext cx="25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 is the Industry headed?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53"/>
          <p:cNvSpPr txBox="1"/>
          <p:nvPr/>
        </p:nvSpPr>
        <p:spPr>
          <a:xfrm>
            <a:off x="2624775" y="3360475"/>
            <a:ext cx="28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150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Questions and Resources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53"/>
          <p:cNvSpPr txBox="1"/>
          <p:nvPr/>
        </p:nvSpPr>
        <p:spPr>
          <a:xfrm>
            <a:off x="3192075" y="206850"/>
            <a:ext cx="287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Today’s Agenda 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4"/>
          <p:cNvSpPr/>
          <p:nvPr/>
        </p:nvSpPr>
        <p:spPr>
          <a:xfrm>
            <a:off x="2214475" y="1472863"/>
            <a:ext cx="3635100" cy="2998500"/>
          </a:xfrm>
          <a:prstGeom prst="roundRect">
            <a:avLst>
              <a:gd fmla="val 2384" name="adj"/>
            </a:avLst>
          </a:prstGeom>
          <a:solidFill>
            <a:srgbClr val="FD800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5" name="Google Shape;245;p54"/>
          <p:cNvSpPr txBox="1"/>
          <p:nvPr/>
        </p:nvSpPr>
        <p:spPr>
          <a:xfrm>
            <a:off x="-1" y="672125"/>
            <a:ext cx="9144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Closing Types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54"/>
          <p:cNvSpPr/>
          <p:nvPr/>
        </p:nvSpPr>
        <p:spPr>
          <a:xfrm>
            <a:off x="2330200" y="1314813"/>
            <a:ext cx="4708200" cy="3046500"/>
          </a:xfrm>
          <a:prstGeom prst="roundRect">
            <a:avLst>
              <a:gd fmla="val 2041" name="adj"/>
            </a:avLst>
          </a:prstGeom>
          <a:gradFill>
            <a:gsLst>
              <a:gs pos="0">
                <a:srgbClr val="FAFBFE"/>
              </a:gs>
              <a:gs pos="100000">
                <a:srgbClr val="ECEEF4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4"/>
          <p:cNvSpPr/>
          <p:nvPr/>
        </p:nvSpPr>
        <p:spPr>
          <a:xfrm>
            <a:off x="3722600" y="1892468"/>
            <a:ext cx="3183900" cy="2309100"/>
          </a:xfrm>
          <a:prstGeom prst="roundRect">
            <a:avLst>
              <a:gd fmla="val 1112" name="adj"/>
            </a:avLst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Improve borrower experience + Handle more loans + Improve process efficiencies</a:t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8" name="Google Shape;248;p54"/>
          <p:cNvSpPr txBox="1"/>
          <p:nvPr/>
        </p:nvSpPr>
        <p:spPr>
          <a:xfrm>
            <a:off x="4066836" y="1949408"/>
            <a:ext cx="495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253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Wet</a:t>
            </a:r>
            <a:endParaRPr sz="900">
              <a:solidFill>
                <a:srgbClr val="1A25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49" name="Google Shape;249;p54"/>
          <p:cNvSpPr/>
          <p:nvPr/>
        </p:nvSpPr>
        <p:spPr>
          <a:xfrm>
            <a:off x="4041013" y="2077406"/>
            <a:ext cx="77700" cy="77700"/>
          </a:xfrm>
          <a:prstGeom prst="ellipse">
            <a:avLst/>
          </a:prstGeom>
          <a:gradFill>
            <a:gsLst>
              <a:gs pos="0">
                <a:srgbClr val="3A86FF"/>
              </a:gs>
              <a:gs pos="100000">
                <a:srgbClr val="3660A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54"/>
          <p:cNvSpPr txBox="1"/>
          <p:nvPr/>
        </p:nvSpPr>
        <p:spPr>
          <a:xfrm>
            <a:off x="5061350" y="1949405"/>
            <a:ext cx="65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253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Hybrid</a:t>
            </a:r>
            <a:endParaRPr sz="900">
              <a:solidFill>
                <a:srgbClr val="1A25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1" name="Google Shape;251;p54"/>
          <p:cNvSpPr/>
          <p:nvPr/>
        </p:nvSpPr>
        <p:spPr>
          <a:xfrm>
            <a:off x="5039515" y="2077406"/>
            <a:ext cx="77700" cy="77700"/>
          </a:xfrm>
          <a:prstGeom prst="ellipse">
            <a:avLst/>
          </a:prstGeom>
          <a:solidFill>
            <a:srgbClr val="FFBE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4"/>
          <p:cNvSpPr txBox="1"/>
          <p:nvPr/>
        </p:nvSpPr>
        <p:spPr>
          <a:xfrm>
            <a:off x="6038975" y="1951888"/>
            <a:ext cx="80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253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Full eClose</a:t>
            </a:r>
            <a:endParaRPr sz="900">
              <a:solidFill>
                <a:srgbClr val="1A2538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53" name="Google Shape;253;p54"/>
          <p:cNvSpPr/>
          <p:nvPr/>
        </p:nvSpPr>
        <p:spPr>
          <a:xfrm>
            <a:off x="6016734" y="2078017"/>
            <a:ext cx="77700" cy="77700"/>
          </a:xfrm>
          <a:prstGeom prst="ellipse">
            <a:avLst/>
          </a:prstGeom>
          <a:solidFill>
            <a:srgbClr val="62AF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4" name="Google Shape;254;p54"/>
          <p:cNvCxnSpPr/>
          <p:nvPr/>
        </p:nvCxnSpPr>
        <p:spPr>
          <a:xfrm>
            <a:off x="4786629" y="1891264"/>
            <a:ext cx="0" cy="2309100"/>
          </a:xfrm>
          <a:prstGeom prst="straightConnector1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54"/>
          <p:cNvCxnSpPr/>
          <p:nvPr/>
        </p:nvCxnSpPr>
        <p:spPr>
          <a:xfrm>
            <a:off x="5849695" y="1891264"/>
            <a:ext cx="0" cy="2309100"/>
          </a:xfrm>
          <a:prstGeom prst="straightConnector1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54"/>
          <p:cNvCxnSpPr/>
          <p:nvPr/>
        </p:nvCxnSpPr>
        <p:spPr>
          <a:xfrm rot="10800000">
            <a:off x="3723841" y="2337838"/>
            <a:ext cx="3182700" cy="0"/>
          </a:xfrm>
          <a:prstGeom prst="straightConnector1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54"/>
          <p:cNvCxnSpPr/>
          <p:nvPr/>
        </p:nvCxnSpPr>
        <p:spPr>
          <a:xfrm rot="10800000">
            <a:off x="2458675" y="3282862"/>
            <a:ext cx="4453200" cy="0"/>
          </a:xfrm>
          <a:prstGeom prst="straightConnector1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54"/>
          <p:cNvCxnSpPr/>
          <p:nvPr/>
        </p:nvCxnSpPr>
        <p:spPr>
          <a:xfrm rot="10800000">
            <a:off x="2458675" y="3734788"/>
            <a:ext cx="4453200" cy="0"/>
          </a:xfrm>
          <a:prstGeom prst="straightConnector1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59" name="Google Shape;259;p54"/>
          <p:cNvGrpSpPr/>
          <p:nvPr/>
        </p:nvGrpSpPr>
        <p:grpSpPr>
          <a:xfrm>
            <a:off x="3723699" y="1472863"/>
            <a:ext cx="3183760" cy="364200"/>
            <a:chOff x="4436675" y="1203144"/>
            <a:chExt cx="4104900" cy="364200"/>
          </a:xfrm>
        </p:grpSpPr>
        <p:sp>
          <p:nvSpPr>
            <p:cNvPr id="260" name="Google Shape;260;p54"/>
            <p:cNvSpPr/>
            <p:nvPr/>
          </p:nvSpPr>
          <p:spPr>
            <a:xfrm>
              <a:off x="4436675" y="1203144"/>
              <a:ext cx="4104900" cy="364200"/>
            </a:xfrm>
            <a:prstGeom prst="roundRect">
              <a:avLst>
                <a:gd fmla="val 5656" name="adj"/>
              </a:avLst>
            </a:prstGeom>
            <a:solidFill>
              <a:srgbClr val="FFFFFF"/>
            </a:solidFill>
            <a:ln cap="flat" cmpd="sng" w="9525">
              <a:solidFill>
                <a:srgbClr val="E7E6E6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261" name="Google Shape;261;p54"/>
            <p:cNvSpPr/>
            <p:nvPr/>
          </p:nvSpPr>
          <p:spPr>
            <a:xfrm>
              <a:off x="4512664" y="1303203"/>
              <a:ext cx="3951900" cy="1605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FEFEF"/>
                </a:gs>
                <a:gs pos="7000">
                  <a:srgbClr val="CCCCCC"/>
                </a:gs>
                <a:gs pos="47000">
                  <a:srgbClr val="3A86FF"/>
                </a:gs>
                <a:gs pos="100000">
                  <a:srgbClr val="3A86FF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/>
            </a:p>
          </p:txBody>
        </p:sp>
        <p:sp>
          <p:nvSpPr>
            <p:cNvPr id="262" name="Google Shape;262;p54"/>
            <p:cNvSpPr/>
            <p:nvPr/>
          </p:nvSpPr>
          <p:spPr>
            <a:xfrm>
              <a:off x="4530616" y="1226422"/>
              <a:ext cx="274200" cy="274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1A2538"/>
                  </a:solidFill>
                  <a:latin typeface="DM Sans"/>
                  <a:ea typeface="DM Sans"/>
                  <a:cs typeface="DM Sans"/>
                  <a:sym typeface="DM Sans"/>
                </a:rPr>
                <a:t>-</a:t>
              </a:r>
              <a:endParaRPr b="1" sz="1100">
                <a:solidFill>
                  <a:srgbClr val="1A2538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63" name="Google Shape;263;p54"/>
            <p:cNvSpPr/>
            <p:nvPr/>
          </p:nvSpPr>
          <p:spPr>
            <a:xfrm>
              <a:off x="8190323" y="1228817"/>
              <a:ext cx="274200" cy="2742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+</a:t>
              </a:r>
              <a:endParaRPr b="1" sz="1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pic>
        <p:nvPicPr>
          <p:cNvPr id="264" name="Google Shape;264;p54"/>
          <p:cNvPicPr preferRelativeResize="0"/>
          <p:nvPr/>
        </p:nvPicPr>
        <p:blipFill rotWithShape="1">
          <a:blip r:embed="rId3">
            <a:alphaModFix/>
          </a:blip>
          <a:srcRect b="24291" l="21549" r="22665" t="19594"/>
          <a:stretch/>
        </p:blipFill>
        <p:spPr>
          <a:xfrm>
            <a:off x="4178279" y="3423979"/>
            <a:ext cx="155830" cy="1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4"/>
          <p:cNvPicPr preferRelativeResize="0"/>
          <p:nvPr/>
        </p:nvPicPr>
        <p:blipFill rotWithShape="1">
          <a:blip r:embed="rId4">
            <a:alphaModFix/>
          </a:blip>
          <a:srcRect b="25475" l="22671" r="22660" t="19855"/>
          <a:stretch/>
        </p:blipFill>
        <p:spPr>
          <a:xfrm>
            <a:off x="6266963" y="2503575"/>
            <a:ext cx="155825" cy="1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4"/>
          <p:cNvPicPr preferRelativeResize="0"/>
          <p:nvPr/>
        </p:nvPicPr>
        <p:blipFill rotWithShape="1">
          <a:blip r:embed="rId4">
            <a:alphaModFix/>
          </a:blip>
          <a:srcRect b="25475" l="22671" r="22660" t="19855"/>
          <a:stretch/>
        </p:blipFill>
        <p:spPr>
          <a:xfrm>
            <a:off x="6266963" y="2957955"/>
            <a:ext cx="155825" cy="1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4"/>
          <p:cNvPicPr preferRelativeResize="0"/>
          <p:nvPr/>
        </p:nvPicPr>
        <p:blipFill rotWithShape="1">
          <a:blip r:embed="rId4">
            <a:alphaModFix/>
          </a:blip>
          <a:srcRect b="25475" l="22671" r="22660" t="19855"/>
          <a:stretch/>
        </p:blipFill>
        <p:spPr>
          <a:xfrm>
            <a:off x="6266963" y="3424442"/>
            <a:ext cx="155825" cy="1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4"/>
          <p:cNvSpPr txBox="1"/>
          <p:nvPr/>
        </p:nvSpPr>
        <p:spPr>
          <a:xfrm>
            <a:off x="2105611" y="2416808"/>
            <a:ext cx="15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54"/>
          <p:cNvSpPr txBox="1"/>
          <p:nvPr/>
        </p:nvSpPr>
        <p:spPr>
          <a:xfrm>
            <a:off x="2585682" y="2419938"/>
            <a:ext cx="105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rPr>
              <a:t>eSigning</a:t>
            </a:r>
            <a:endParaRPr sz="9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54"/>
          <p:cNvSpPr txBox="1"/>
          <p:nvPr/>
        </p:nvSpPr>
        <p:spPr>
          <a:xfrm>
            <a:off x="2585677" y="2874313"/>
            <a:ext cx="4173300" cy="323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eNote</a:t>
            </a:r>
            <a:endParaRPr b="1" sz="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54"/>
          <p:cNvSpPr txBox="1"/>
          <p:nvPr/>
        </p:nvSpPr>
        <p:spPr>
          <a:xfrm>
            <a:off x="2585674" y="3340804"/>
            <a:ext cx="105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rPr>
              <a:t>eNotarization</a:t>
            </a:r>
            <a:endParaRPr sz="9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2" name="Google Shape;272;p54"/>
          <p:cNvCxnSpPr/>
          <p:nvPr/>
        </p:nvCxnSpPr>
        <p:spPr>
          <a:xfrm rot="10800000">
            <a:off x="2458675" y="2788863"/>
            <a:ext cx="4453200" cy="0"/>
          </a:xfrm>
          <a:prstGeom prst="straightConnector1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3" name="Google Shape;273;p54"/>
          <p:cNvSpPr txBox="1"/>
          <p:nvPr/>
        </p:nvSpPr>
        <p:spPr>
          <a:xfrm>
            <a:off x="2585674" y="3806662"/>
            <a:ext cx="105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rPr>
              <a:t>eRecording</a:t>
            </a:r>
            <a:endParaRPr sz="9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4" name="Google Shape;274;p54"/>
          <p:cNvPicPr preferRelativeResize="0"/>
          <p:nvPr/>
        </p:nvPicPr>
        <p:blipFill rotWithShape="1">
          <a:blip r:embed="rId3">
            <a:alphaModFix/>
          </a:blip>
          <a:srcRect b="24291" l="21549" r="22665" t="19594"/>
          <a:stretch/>
        </p:blipFill>
        <p:spPr>
          <a:xfrm>
            <a:off x="4178279" y="3889837"/>
            <a:ext cx="155830" cy="1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4"/>
          <p:cNvPicPr preferRelativeResize="0"/>
          <p:nvPr/>
        </p:nvPicPr>
        <p:blipFill rotWithShape="1">
          <a:blip r:embed="rId4">
            <a:alphaModFix/>
          </a:blip>
          <a:srcRect b="25475" l="22671" r="22660" t="19855"/>
          <a:stretch/>
        </p:blipFill>
        <p:spPr>
          <a:xfrm>
            <a:off x="6266963" y="3890300"/>
            <a:ext cx="155825" cy="1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4"/>
          <p:cNvPicPr preferRelativeResize="0"/>
          <p:nvPr/>
        </p:nvPicPr>
        <p:blipFill rotWithShape="1">
          <a:blip r:embed="rId3">
            <a:alphaModFix/>
          </a:blip>
          <a:srcRect b="24291" l="21549" r="22665" t="19594"/>
          <a:stretch/>
        </p:blipFill>
        <p:spPr>
          <a:xfrm>
            <a:off x="4178279" y="2503113"/>
            <a:ext cx="155830" cy="1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54"/>
          <p:cNvPicPr preferRelativeResize="0"/>
          <p:nvPr/>
        </p:nvPicPr>
        <p:blipFill rotWithShape="1">
          <a:blip r:embed="rId3">
            <a:alphaModFix/>
          </a:blip>
          <a:srcRect b="24291" l="21549" r="22665" t="19594"/>
          <a:stretch/>
        </p:blipFill>
        <p:spPr>
          <a:xfrm>
            <a:off x="4178279" y="2957492"/>
            <a:ext cx="155830" cy="1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54"/>
          <p:cNvPicPr preferRelativeResize="0"/>
          <p:nvPr/>
        </p:nvPicPr>
        <p:blipFill rotWithShape="1">
          <a:blip r:embed="rId4">
            <a:alphaModFix/>
          </a:blip>
          <a:srcRect b="25475" l="22671" r="22660" t="19855"/>
          <a:stretch/>
        </p:blipFill>
        <p:spPr>
          <a:xfrm>
            <a:off x="5276421" y="2503575"/>
            <a:ext cx="155825" cy="15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54"/>
          <p:cNvGrpSpPr/>
          <p:nvPr/>
        </p:nvGrpSpPr>
        <p:grpSpPr>
          <a:xfrm>
            <a:off x="5106826" y="3810988"/>
            <a:ext cx="495018" cy="323100"/>
            <a:chOff x="6830863" y="3524875"/>
            <a:chExt cx="495018" cy="323100"/>
          </a:xfrm>
        </p:grpSpPr>
        <p:pic>
          <p:nvPicPr>
            <p:cNvPr id="280" name="Google Shape;280;p54"/>
            <p:cNvPicPr preferRelativeResize="0"/>
            <p:nvPr/>
          </p:nvPicPr>
          <p:blipFill rotWithShape="1">
            <a:blip r:embed="rId3">
              <a:alphaModFix/>
            </a:blip>
            <a:srcRect b="24291" l="21549" r="22665" t="19594"/>
            <a:stretch/>
          </p:blipFill>
          <p:spPr>
            <a:xfrm>
              <a:off x="6830863" y="3603725"/>
              <a:ext cx="155830" cy="15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54"/>
            <p:cNvPicPr preferRelativeResize="0"/>
            <p:nvPr/>
          </p:nvPicPr>
          <p:blipFill rotWithShape="1">
            <a:blip r:embed="rId4">
              <a:alphaModFix/>
            </a:blip>
            <a:srcRect b="25475" l="22671" r="22660" t="19855"/>
            <a:stretch/>
          </p:blipFill>
          <p:spPr>
            <a:xfrm>
              <a:off x="7170057" y="3604187"/>
              <a:ext cx="155825" cy="15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Google Shape;282;p54"/>
            <p:cNvSpPr txBox="1"/>
            <p:nvPr/>
          </p:nvSpPr>
          <p:spPr>
            <a:xfrm>
              <a:off x="6964525" y="3524875"/>
              <a:ext cx="214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A2538"/>
                  </a:solidFill>
                  <a:latin typeface="Open Sans"/>
                  <a:ea typeface="Open Sans"/>
                  <a:cs typeface="Open Sans"/>
                  <a:sym typeface="Open Sans"/>
                </a:rPr>
                <a:t>/</a:t>
              </a:r>
              <a:endParaRPr sz="9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3" name="Google Shape;283;p54"/>
          <p:cNvGrpSpPr/>
          <p:nvPr/>
        </p:nvGrpSpPr>
        <p:grpSpPr>
          <a:xfrm>
            <a:off x="5106826" y="3347275"/>
            <a:ext cx="495018" cy="323100"/>
            <a:chOff x="6830863" y="3524875"/>
            <a:chExt cx="495018" cy="323100"/>
          </a:xfrm>
        </p:grpSpPr>
        <p:pic>
          <p:nvPicPr>
            <p:cNvPr id="284" name="Google Shape;284;p54"/>
            <p:cNvPicPr preferRelativeResize="0"/>
            <p:nvPr/>
          </p:nvPicPr>
          <p:blipFill rotWithShape="1">
            <a:blip r:embed="rId3">
              <a:alphaModFix/>
            </a:blip>
            <a:srcRect b="24291" l="21549" r="22665" t="19594"/>
            <a:stretch/>
          </p:blipFill>
          <p:spPr>
            <a:xfrm>
              <a:off x="6830863" y="3603725"/>
              <a:ext cx="155830" cy="15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54"/>
            <p:cNvPicPr preferRelativeResize="0"/>
            <p:nvPr/>
          </p:nvPicPr>
          <p:blipFill rotWithShape="1">
            <a:blip r:embed="rId4">
              <a:alphaModFix/>
            </a:blip>
            <a:srcRect b="25475" l="22671" r="22660" t="19855"/>
            <a:stretch/>
          </p:blipFill>
          <p:spPr>
            <a:xfrm>
              <a:off x="7170057" y="3604187"/>
              <a:ext cx="155825" cy="15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54"/>
            <p:cNvSpPr txBox="1"/>
            <p:nvPr/>
          </p:nvSpPr>
          <p:spPr>
            <a:xfrm>
              <a:off x="6964525" y="3524875"/>
              <a:ext cx="214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A2538"/>
                  </a:solidFill>
                  <a:latin typeface="Open Sans"/>
                  <a:ea typeface="Open Sans"/>
                  <a:cs typeface="Open Sans"/>
                  <a:sym typeface="Open Sans"/>
                </a:rPr>
                <a:t>/</a:t>
              </a:r>
              <a:endParaRPr sz="9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87" name="Google Shape;287;p54"/>
          <p:cNvGrpSpPr/>
          <p:nvPr/>
        </p:nvGrpSpPr>
        <p:grpSpPr>
          <a:xfrm>
            <a:off x="5106826" y="2874300"/>
            <a:ext cx="495018" cy="323100"/>
            <a:chOff x="6830863" y="3524875"/>
            <a:chExt cx="495018" cy="323100"/>
          </a:xfrm>
        </p:grpSpPr>
        <p:pic>
          <p:nvPicPr>
            <p:cNvPr id="288" name="Google Shape;288;p54"/>
            <p:cNvPicPr preferRelativeResize="0"/>
            <p:nvPr/>
          </p:nvPicPr>
          <p:blipFill rotWithShape="1">
            <a:blip r:embed="rId3">
              <a:alphaModFix/>
            </a:blip>
            <a:srcRect b="24291" l="21549" r="22665" t="19594"/>
            <a:stretch/>
          </p:blipFill>
          <p:spPr>
            <a:xfrm>
              <a:off x="6830863" y="3603725"/>
              <a:ext cx="155830" cy="156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54"/>
            <p:cNvPicPr preferRelativeResize="0"/>
            <p:nvPr/>
          </p:nvPicPr>
          <p:blipFill rotWithShape="1">
            <a:blip r:embed="rId4">
              <a:alphaModFix/>
            </a:blip>
            <a:srcRect b="25475" l="22671" r="22660" t="19855"/>
            <a:stretch/>
          </p:blipFill>
          <p:spPr>
            <a:xfrm>
              <a:off x="7170057" y="3604187"/>
              <a:ext cx="155825" cy="155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54"/>
            <p:cNvSpPr txBox="1"/>
            <p:nvPr/>
          </p:nvSpPr>
          <p:spPr>
            <a:xfrm>
              <a:off x="6964525" y="3524875"/>
              <a:ext cx="2148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A2538"/>
                  </a:solidFill>
                  <a:latin typeface="Open Sans"/>
                  <a:ea typeface="Open Sans"/>
                  <a:cs typeface="Open Sans"/>
                  <a:sym typeface="Open Sans"/>
                </a:rPr>
                <a:t>/</a:t>
              </a:r>
              <a:endParaRPr sz="900">
                <a:solidFill>
                  <a:srgbClr val="1A2538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5"/>
          <p:cNvSpPr txBox="1"/>
          <p:nvPr/>
        </p:nvSpPr>
        <p:spPr>
          <a:xfrm>
            <a:off x="0" y="1498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State of eClose Adoption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55"/>
          <p:cNvSpPr txBox="1"/>
          <p:nvPr/>
        </p:nvSpPr>
        <p:spPr>
          <a:xfrm>
            <a:off x="0" y="49427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eNotes Registrations</a:t>
            </a:r>
            <a:r>
              <a:rPr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Per Year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55"/>
          <p:cNvSpPr txBox="1"/>
          <p:nvPr/>
        </p:nvSpPr>
        <p:spPr>
          <a:xfrm>
            <a:off x="0" y="48484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Source: MERSCORP Holdings, Inc.</a:t>
            </a:r>
            <a:endParaRPr b="1" sz="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98" name="Google Shape;298;p55"/>
          <p:cNvGrpSpPr/>
          <p:nvPr/>
        </p:nvGrpSpPr>
        <p:grpSpPr>
          <a:xfrm>
            <a:off x="531750" y="990775"/>
            <a:ext cx="8080500" cy="3971400"/>
            <a:chOff x="531750" y="990775"/>
            <a:chExt cx="8080500" cy="3971400"/>
          </a:xfrm>
        </p:grpSpPr>
        <p:sp>
          <p:nvSpPr>
            <p:cNvPr id="299" name="Google Shape;299;p55"/>
            <p:cNvSpPr/>
            <p:nvPr/>
          </p:nvSpPr>
          <p:spPr>
            <a:xfrm>
              <a:off x="531750" y="990775"/>
              <a:ext cx="8080500" cy="36342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55"/>
            <p:cNvSpPr txBox="1"/>
            <p:nvPr/>
          </p:nvSpPr>
          <p:spPr>
            <a:xfrm>
              <a:off x="1726650" y="45928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2016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55"/>
            <p:cNvSpPr txBox="1"/>
            <p:nvPr/>
          </p:nvSpPr>
          <p:spPr>
            <a:xfrm>
              <a:off x="2921550" y="45928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2017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55"/>
            <p:cNvSpPr txBox="1"/>
            <p:nvPr/>
          </p:nvSpPr>
          <p:spPr>
            <a:xfrm>
              <a:off x="4116450" y="45928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2018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55"/>
            <p:cNvSpPr txBox="1"/>
            <p:nvPr/>
          </p:nvSpPr>
          <p:spPr>
            <a:xfrm>
              <a:off x="7701150" y="45928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2021 </a:t>
              </a:r>
              <a:endParaRPr b="1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55"/>
            <p:cNvSpPr txBox="1"/>
            <p:nvPr/>
          </p:nvSpPr>
          <p:spPr>
            <a:xfrm>
              <a:off x="6506250" y="45928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2020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55"/>
            <p:cNvSpPr txBox="1"/>
            <p:nvPr/>
          </p:nvSpPr>
          <p:spPr>
            <a:xfrm>
              <a:off x="5311350" y="45928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2019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06" name="Google Shape;306;p55"/>
            <p:cNvCxnSpPr/>
            <p:nvPr/>
          </p:nvCxnSpPr>
          <p:spPr>
            <a:xfrm rot="10800000">
              <a:off x="1570875" y="990900"/>
              <a:ext cx="0" cy="3634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7" name="Google Shape;307;p55"/>
            <p:cNvCxnSpPr/>
            <p:nvPr/>
          </p:nvCxnSpPr>
          <p:spPr>
            <a:xfrm rot="10800000">
              <a:off x="2765310" y="990900"/>
              <a:ext cx="0" cy="3634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55"/>
            <p:cNvCxnSpPr/>
            <p:nvPr/>
          </p:nvCxnSpPr>
          <p:spPr>
            <a:xfrm rot="10800000">
              <a:off x="3959745" y="990900"/>
              <a:ext cx="0" cy="3634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55"/>
            <p:cNvCxnSpPr/>
            <p:nvPr/>
          </p:nvCxnSpPr>
          <p:spPr>
            <a:xfrm rot="10800000">
              <a:off x="5154180" y="990900"/>
              <a:ext cx="0" cy="3634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55"/>
            <p:cNvCxnSpPr/>
            <p:nvPr/>
          </p:nvCxnSpPr>
          <p:spPr>
            <a:xfrm rot="10800000">
              <a:off x="6348615" y="990900"/>
              <a:ext cx="0" cy="3634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55"/>
            <p:cNvCxnSpPr/>
            <p:nvPr/>
          </p:nvCxnSpPr>
          <p:spPr>
            <a:xfrm rot="10800000">
              <a:off x="7543050" y="990775"/>
              <a:ext cx="0" cy="3634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2" name="Google Shape;312;p55"/>
            <p:cNvSpPr/>
            <p:nvPr/>
          </p:nvSpPr>
          <p:spPr>
            <a:xfrm>
              <a:off x="663150" y="4326950"/>
              <a:ext cx="779700" cy="297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55"/>
            <p:cNvSpPr/>
            <p:nvPr/>
          </p:nvSpPr>
          <p:spPr>
            <a:xfrm>
              <a:off x="1778250" y="4392350"/>
              <a:ext cx="779700" cy="23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55"/>
            <p:cNvSpPr/>
            <p:nvPr/>
          </p:nvSpPr>
          <p:spPr>
            <a:xfrm>
              <a:off x="2972675" y="4508725"/>
              <a:ext cx="779700" cy="11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55"/>
            <p:cNvSpPr/>
            <p:nvPr/>
          </p:nvSpPr>
          <p:spPr>
            <a:xfrm>
              <a:off x="4167125" y="4392375"/>
              <a:ext cx="779700" cy="232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55"/>
            <p:cNvSpPr/>
            <p:nvPr/>
          </p:nvSpPr>
          <p:spPr>
            <a:xfrm>
              <a:off x="7750400" y="1360200"/>
              <a:ext cx="779700" cy="3264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55"/>
            <p:cNvSpPr txBox="1"/>
            <p:nvPr/>
          </p:nvSpPr>
          <p:spPr>
            <a:xfrm>
              <a:off x="1712538" y="4023050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5,220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55"/>
            <p:cNvSpPr txBox="1"/>
            <p:nvPr/>
          </p:nvSpPr>
          <p:spPr>
            <a:xfrm>
              <a:off x="2906975" y="4139450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2,372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55"/>
            <p:cNvSpPr txBox="1"/>
            <p:nvPr/>
          </p:nvSpPr>
          <p:spPr>
            <a:xfrm>
              <a:off x="4101413" y="4023050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16,950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55"/>
            <p:cNvSpPr txBox="1"/>
            <p:nvPr/>
          </p:nvSpPr>
          <p:spPr>
            <a:xfrm>
              <a:off x="5230138" y="2820800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127,358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55"/>
            <p:cNvSpPr txBox="1"/>
            <p:nvPr/>
          </p:nvSpPr>
          <p:spPr>
            <a:xfrm>
              <a:off x="6490275" y="13211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462,671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55"/>
            <p:cNvSpPr txBox="1"/>
            <p:nvPr/>
          </p:nvSpPr>
          <p:spPr>
            <a:xfrm>
              <a:off x="7684725" y="990900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592,596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55"/>
            <p:cNvSpPr txBox="1"/>
            <p:nvPr/>
          </p:nvSpPr>
          <p:spPr>
            <a:xfrm>
              <a:off x="597450" y="3957650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8,307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55"/>
            <p:cNvSpPr txBox="1"/>
            <p:nvPr/>
          </p:nvSpPr>
          <p:spPr>
            <a:xfrm>
              <a:off x="531750" y="4592875"/>
              <a:ext cx="91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2015</a:t>
              </a:r>
              <a:endPara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55"/>
            <p:cNvSpPr/>
            <p:nvPr/>
          </p:nvSpPr>
          <p:spPr>
            <a:xfrm>
              <a:off x="6556000" y="1690475"/>
              <a:ext cx="779700" cy="293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55"/>
          <p:cNvSpPr/>
          <p:nvPr/>
        </p:nvSpPr>
        <p:spPr>
          <a:xfrm>
            <a:off x="5343800" y="3197225"/>
            <a:ext cx="779700" cy="142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/>
          <p:nvPr/>
        </p:nvSpPr>
        <p:spPr>
          <a:xfrm>
            <a:off x="0" y="1498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State of eClose Adoption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56"/>
          <p:cNvSpPr txBox="1"/>
          <p:nvPr/>
        </p:nvSpPr>
        <p:spPr>
          <a:xfrm>
            <a:off x="0" y="494275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Lender Benefits </a:t>
            </a:r>
            <a:endParaRPr sz="17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56"/>
          <p:cNvSpPr/>
          <p:nvPr/>
        </p:nvSpPr>
        <p:spPr>
          <a:xfrm>
            <a:off x="5343800" y="3197225"/>
            <a:ext cx="779700" cy="142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600" y="1707638"/>
            <a:ext cx="3385801" cy="228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675" y="1795275"/>
            <a:ext cx="4511400" cy="22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/>
          <p:nvPr/>
        </p:nvSpPr>
        <p:spPr>
          <a:xfrm>
            <a:off x="-725400" y="963988"/>
            <a:ext cx="5505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Meet the Lender 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589800" y="924000"/>
            <a:ext cx="7964400" cy="3719100"/>
          </a:xfrm>
          <a:prstGeom prst="roundRect">
            <a:avLst>
              <a:gd fmla="val 2384" name="adj"/>
            </a:avLst>
          </a:prstGeom>
          <a:solidFill>
            <a:srgbClr val="FD8004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801125" y="760775"/>
            <a:ext cx="7853400" cy="3719100"/>
          </a:xfrm>
          <a:prstGeom prst="roundRect">
            <a:avLst>
              <a:gd fmla="val 2384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200">
              <a:solidFill>
                <a:srgbClr val="1A25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57"/>
          <p:cNvSpPr txBox="1"/>
          <p:nvPr/>
        </p:nvSpPr>
        <p:spPr>
          <a:xfrm>
            <a:off x="2510225" y="1940350"/>
            <a:ext cx="4435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81818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b="1" lang="en" sz="195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Digital Closing Results</a:t>
            </a:r>
            <a:endParaRPr b="1" sz="195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4" name="Google Shape;344;p57"/>
          <p:cNvSpPr txBox="1"/>
          <p:nvPr/>
        </p:nvSpPr>
        <p:spPr>
          <a:xfrm>
            <a:off x="3376475" y="197425"/>
            <a:ext cx="271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Meet the Lender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p57"/>
          <p:cNvSpPr txBox="1"/>
          <p:nvPr/>
        </p:nvSpPr>
        <p:spPr>
          <a:xfrm>
            <a:off x="2364375" y="2564200"/>
            <a:ext cx="696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94%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6" name="Google Shape;346;p57"/>
          <p:cNvSpPr txBox="1"/>
          <p:nvPr/>
        </p:nvSpPr>
        <p:spPr>
          <a:xfrm>
            <a:off x="4379675" y="2564200"/>
            <a:ext cx="696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80%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57"/>
          <p:cNvSpPr txBox="1"/>
          <p:nvPr/>
        </p:nvSpPr>
        <p:spPr>
          <a:xfrm>
            <a:off x="6394975" y="2564200"/>
            <a:ext cx="696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100%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676925" y="3103450"/>
            <a:ext cx="207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borrowers previewed their documents prior to the closing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636325" y="3103450"/>
            <a:ext cx="2071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loan closings eligible to eSign</a:t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5707525" y="3103450"/>
            <a:ext cx="2071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CFDFF"/>
                </a:highlight>
                <a:latin typeface="Open Sans"/>
                <a:ea typeface="Open Sans"/>
                <a:cs typeface="Open Sans"/>
                <a:sym typeface="Open Sans"/>
              </a:rPr>
              <a:t>closings on platform</a:t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highlight>
                <a:srgbClr val="FCFD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1" name="Google Shape;35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87" y="720637"/>
            <a:ext cx="3160074" cy="94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025" y="2632825"/>
            <a:ext cx="611950" cy="611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58"/>
          <p:cNvCxnSpPr/>
          <p:nvPr/>
        </p:nvCxnSpPr>
        <p:spPr>
          <a:xfrm flipH="1" rot="5400000">
            <a:off x="4570950" y="1330525"/>
            <a:ext cx="2100" cy="20244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58"/>
          <p:cNvSpPr txBox="1"/>
          <p:nvPr/>
        </p:nvSpPr>
        <p:spPr>
          <a:xfrm>
            <a:off x="493500" y="1529425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Q&amp;A</a:t>
            </a:r>
            <a:endParaRPr b="1"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9" name="Google Shape;359;p58"/>
          <p:cNvSpPr txBox="1"/>
          <p:nvPr/>
        </p:nvSpPr>
        <p:spPr>
          <a:xfrm>
            <a:off x="493500" y="3244775"/>
            <a:ext cx="8157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learn more our State of Adoption Research, </a:t>
            </a:r>
            <a:r>
              <a:rPr i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visit</a:t>
            </a:r>
            <a:r>
              <a:rPr i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https://www.snapdocs.com/resource-center/infographic-state-of-digital-mortgage-closing-adoption</a:t>
            </a:r>
            <a:endParaRPr i="1"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learn more Taylor Morrison’s eClosing journey, visit: https://www.snapdocs.com/resource-center/customer-stories-taylor-morrison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napdocs Presentation 2021">
  <a:themeElements>
    <a:clrScheme name="Simple Light">
      <a:dk1>
        <a:srgbClr val="1A2538"/>
      </a:dk1>
      <a:lt1>
        <a:srgbClr val="FCFDFF"/>
      </a:lt1>
      <a:dk2>
        <a:srgbClr val="FC7536"/>
      </a:dk2>
      <a:lt2>
        <a:srgbClr val="F3F6FA"/>
      </a:lt2>
      <a:accent1>
        <a:srgbClr val="3A86FF"/>
      </a:accent1>
      <a:accent2>
        <a:srgbClr val="7DC3C8"/>
      </a:accent2>
      <a:accent3>
        <a:srgbClr val="FFBE0B"/>
      </a:accent3>
      <a:accent4>
        <a:srgbClr val="0BA169"/>
      </a:accent4>
      <a:accent5>
        <a:srgbClr val="1C345A"/>
      </a:accent5>
      <a:accent6>
        <a:srgbClr val="FD915E"/>
      </a:accent6>
      <a:hlink>
        <a:srgbClr val="3989D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