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48" r:id="rId3"/>
    <p:sldId id="260" r:id="rId4"/>
    <p:sldId id="273" r:id="rId5"/>
    <p:sldId id="259" r:id="rId6"/>
    <p:sldId id="345" r:id="rId7"/>
    <p:sldId id="272" r:id="rId8"/>
    <p:sldId id="267" r:id="rId9"/>
    <p:sldId id="268" r:id="rId10"/>
    <p:sldId id="264" r:id="rId11"/>
    <p:sldId id="265" r:id="rId12"/>
    <p:sldId id="266" r:id="rId13"/>
    <p:sldId id="351" r:id="rId14"/>
    <p:sldId id="350" r:id="rId15"/>
    <p:sldId id="353" r:id="rId16"/>
    <p:sldId id="352" r:id="rId17"/>
    <p:sldId id="34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3" d="100"/>
          <a:sy n="63" d="100"/>
        </p:scale>
        <p:origin x="807"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F3E6-D331-4C58-8CD7-8448571779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8EE156-0386-48F9-AF97-025677A94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BA1334-7048-4D1C-8458-15AD698B96CE}"/>
              </a:ext>
            </a:extLst>
          </p:cNvPr>
          <p:cNvSpPr>
            <a:spLocks noGrp="1"/>
          </p:cNvSpPr>
          <p:nvPr>
            <p:ph type="dt" sz="half" idx="10"/>
          </p:nvPr>
        </p:nvSpPr>
        <p:spPr/>
        <p:txBody>
          <a:bodyPr/>
          <a:lstStyle/>
          <a:p>
            <a:fld id="{61E6CC53-F66D-46F7-BA03-3AC63AD7A941}" type="datetimeFigureOut">
              <a:rPr lang="en-US" smtClean="0"/>
              <a:t>5/8/2020</a:t>
            </a:fld>
            <a:endParaRPr lang="en-US"/>
          </a:p>
        </p:txBody>
      </p:sp>
      <p:sp>
        <p:nvSpPr>
          <p:cNvPr id="5" name="Footer Placeholder 4">
            <a:extLst>
              <a:ext uri="{FF2B5EF4-FFF2-40B4-BE49-F238E27FC236}">
                <a16:creationId xmlns:a16="http://schemas.microsoft.com/office/drawing/2014/main" id="{85C404BB-ACD7-4818-A733-C8BC1C615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A2B6E-1FF5-402C-A8B8-8996CD9A7706}"/>
              </a:ext>
            </a:extLst>
          </p:cNvPr>
          <p:cNvSpPr>
            <a:spLocks noGrp="1"/>
          </p:cNvSpPr>
          <p:nvPr>
            <p:ph type="sldNum" sz="quarter" idx="12"/>
          </p:nvPr>
        </p:nvSpPr>
        <p:spPr/>
        <p:txBody>
          <a:bodyPr/>
          <a:lstStyle/>
          <a:p>
            <a:fld id="{66A349DB-4211-4685-A92D-6C3E3A3CC19A}" type="slidenum">
              <a:rPr lang="en-US" smtClean="0"/>
              <a:t>‹#›</a:t>
            </a:fld>
            <a:endParaRPr lang="en-US"/>
          </a:p>
        </p:txBody>
      </p:sp>
    </p:spTree>
    <p:extLst>
      <p:ext uri="{BB962C8B-B14F-4D97-AF65-F5344CB8AC3E}">
        <p14:creationId xmlns:p14="http://schemas.microsoft.com/office/powerpoint/2010/main" val="624397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3649E-B4A8-4965-A5B4-972364A521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BCF8B2-C00F-4E24-A653-E3EC04D6E8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7C074-E5EE-4D04-A8AB-CB431653DFB3}"/>
              </a:ext>
            </a:extLst>
          </p:cNvPr>
          <p:cNvSpPr>
            <a:spLocks noGrp="1"/>
          </p:cNvSpPr>
          <p:nvPr>
            <p:ph type="dt" sz="half" idx="10"/>
          </p:nvPr>
        </p:nvSpPr>
        <p:spPr/>
        <p:txBody>
          <a:bodyPr/>
          <a:lstStyle/>
          <a:p>
            <a:fld id="{61E6CC53-F66D-46F7-BA03-3AC63AD7A941}" type="datetimeFigureOut">
              <a:rPr lang="en-US" smtClean="0"/>
              <a:t>5/8/2020</a:t>
            </a:fld>
            <a:endParaRPr lang="en-US"/>
          </a:p>
        </p:txBody>
      </p:sp>
      <p:sp>
        <p:nvSpPr>
          <p:cNvPr id="5" name="Footer Placeholder 4">
            <a:extLst>
              <a:ext uri="{FF2B5EF4-FFF2-40B4-BE49-F238E27FC236}">
                <a16:creationId xmlns:a16="http://schemas.microsoft.com/office/drawing/2014/main" id="{157D321C-8C0D-47D5-A09A-3CFAFDA77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87C51-3496-498F-971F-F88A43725E59}"/>
              </a:ext>
            </a:extLst>
          </p:cNvPr>
          <p:cNvSpPr>
            <a:spLocks noGrp="1"/>
          </p:cNvSpPr>
          <p:nvPr>
            <p:ph type="sldNum" sz="quarter" idx="12"/>
          </p:nvPr>
        </p:nvSpPr>
        <p:spPr/>
        <p:txBody>
          <a:bodyPr/>
          <a:lstStyle/>
          <a:p>
            <a:fld id="{66A349DB-4211-4685-A92D-6C3E3A3CC19A}" type="slidenum">
              <a:rPr lang="en-US" smtClean="0"/>
              <a:t>‹#›</a:t>
            </a:fld>
            <a:endParaRPr lang="en-US"/>
          </a:p>
        </p:txBody>
      </p:sp>
    </p:spTree>
    <p:extLst>
      <p:ext uri="{BB962C8B-B14F-4D97-AF65-F5344CB8AC3E}">
        <p14:creationId xmlns:p14="http://schemas.microsoft.com/office/powerpoint/2010/main" val="1235814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7E8406-8947-4399-99A3-C5F2F2302F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970FC5-7BF2-4EA4-8F95-20734036EA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4FB73-8707-4025-A814-009B6C7269AB}"/>
              </a:ext>
            </a:extLst>
          </p:cNvPr>
          <p:cNvSpPr>
            <a:spLocks noGrp="1"/>
          </p:cNvSpPr>
          <p:nvPr>
            <p:ph type="dt" sz="half" idx="10"/>
          </p:nvPr>
        </p:nvSpPr>
        <p:spPr/>
        <p:txBody>
          <a:bodyPr/>
          <a:lstStyle/>
          <a:p>
            <a:fld id="{61E6CC53-F66D-46F7-BA03-3AC63AD7A941}" type="datetimeFigureOut">
              <a:rPr lang="en-US" smtClean="0"/>
              <a:t>5/8/2020</a:t>
            </a:fld>
            <a:endParaRPr lang="en-US"/>
          </a:p>
        </p:txBody>
      </p:sp>
      <p:sp>
        <p:nvSpPr>
          <p:cNvPr id="5" name="Footer Placeholder 4">
            <a:extLst>
              <a:ext uri="{FF2B5EF4-FFF2-40B4-BE49-F238E27FC236}">
                <a16:creationId xmlns:a16="http://schemas.microsoft.com/office/drawing/2014/main" id="{ADB953E3-808A-41A7-AAF3-213CED1BA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3B787C-D29C-4FAE-8763-2396CDAB855E}"/>
              </a:ext>
            </a:extLst>
          </p:cNvPr>
          <p:cNvSpPr>
            <a:spLocks noGrp="1"/>
          </p:cNvSpPr>
          <p:nvPr>
            <p:ph type="sldNum" sz="quarter" idx="12"/>
          </p:nvPr>
        </p:nvSpPr>
        <p:spPr/>
        <p:txBody>
          <a:bodyPr/>
          <a:lstStyle/>
          <a:p>
            <a:fld id="{66A349DB-4211-4685-A92D-6C3E3A3CC19A}" type="slidenum">
              <a:rPr lang="en-US" smtClean="0"/>
              <a:t>‹#›</a:t>
            </a:fld>
            <a:endParaRPr lang="en-US"/>
          </a:p>
        </p:txBody>
      </p:sp>
    </p:spTree>
    <p:extLst>
      <p:ext uri="{BB962C8B-B14F-4D97-AF65-F5344CB8AC3E}">
        <p14:creationId xmlns:p14="http://schemas.microsoft.com/office/powerpoint/2010/main" val="486443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16800" cy="609600"/>
          </a:xfrm>
          <a:prstGeom prst="rect">
            <a:avLst/>
          </a:prstGeom>
        </p:spPr>
        <p:txBody>
          <a:bodyPr/>
          <a:lstStyle>
            <a:lvl1pPr>
              <a:defRPr sz="2800"/>
            </a:lvl1pPr>
          </a:lstStyle>
          <a:p>
            <a:r>
              <a:rPr lang="en-US" dirty="0"/>
              <a:t>Click to edit Master title style</a:t>
            </a:r>
          </a:p>
        </p:txBody>
      </p:sp>
      <p:sp>
        <p:nvSpPr>
          <p:cNvPr id="3" name="Rectangle 4">
            <a:extLst>
              <a:ext uri="{FF2B5EF4-FFF2-40B4-BE49-F238E27FC236}">
                <a16:creationId xmlns:a16="http://schemas.microsoft.com/office/drawing/2014/main" id="{20B49F5C-22E8-4DF5-883B-C4C1806040D7}"/>
              </a:ext>
            </a:extLst>
          </p:cNvPr>
          <p:cNvSpPr>
            <a:spLocks noGrp="1" noChangeArrowheads="1"/>
          </p:cNvSpPr>
          <p:nvPr>
            <p:ph type="dt" sz="half" idx="10"/>
          </p:nvPr>
        </p:nvSpPr>
        <p:spPr>
          <a:xfrm>
            <a:off x="609600" y="6245225"/>
            <a:ext cx="2844800" cy="476250"/>
          </a:xfrm>
          <a:prstGeom prst="rect">
            <a:avLst/>
          </a:prstGeom>
        </p:spPr>
        <p:txBody>
          <a:bodyPr/>
          <a:lstStyle>
            <a:lvl1pPr>
              <a:defRPr>
                <a:cs typeface="Arial" pitchFamily="34" charset="0"/>
              </a:defRPr>
            </a:lvl1pPr>
          </a:lstStyle>
          <a:p>
            <a:pPr>
              <a:defRPr/>
            </a:pPr>
            <a:endParaRPr lang="en-US"/>
          </a:p>
        </p:txBody>
      </p:sp>
      <p:sp>
        <p:nvSpPr>
          <p:cNvPr id="4" name="Rectangle 5">
            <a:extLst>
              <a:ext uri="{FF2B5EF4-FFF2-40B4-BE49-F238E27FC236}">
                <a16:creationId xmlns:a16="http://schemas.microsoft.com/office/drawing/2014/main" id="{C875021F-6AB2-4DBC-9C4D-99777C843F65}"/>
              </a:ext>
            </a:extLst>
          </p:cNvPr>
          <p:cNvSpPr>
            <a:spLocks noGrp="1" noChangeArrowheads="1"/>
          </p:cNvSpPr>
          <p:nvPr>
            <p:ph type="ftr" sz="quarter" idx="11"/>
          </p:nvPr>
        </p:nvSpPr>
        <p:spPr>
          <a:xfrm>
            <a:off x="4165600" y="6245225"/>
            <a:ext cx="3860800" cy="476250"/>
          </a:xfrm>
          <a:prstGeom prst="rect">
            <a:avLst/>
          </a:prstGeom>
        </p:spPr>
        <p:txBody>
          <a:bodyPr/>
          <a:lstStyle>
            <a:lvl1pPr>
              <a:defRPr>
                <a:cs typeface="Arial" pitchFamily="34" charset="0"/>
              </a:defRPr>
            </a:lvl1pPr>
          </a:lstStyle>
          <a:p>
            <a:pPr>
              <a:defRPr/>
            </a:pPr>
            <a:endParaRPr lang="en-US"/>
          </a:p>
        </p:txBody>
      </p:sp>
      <p:sp>
        <p:nvSpPr>
          <p:cNvPr id="5" name="Rectangle 6">
            <a:extLst>
              <a:ext uri="{FF2B5EF4-FFF2-40B4-BE49-F238E27FC236}">
                <a16:creationId xmlns:a16="http://schemas.microsoft.com/office/drawing/2014/main" id="{9F750D3F-8670-4122-8580-6571269B8A3D}"/>
              </a:ext>
            </a:extLst>
          </p:cNvPr>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076A3F98-128D-4EE6-B896-5EF384235868}" type="slidenum">
              <a:rPr lang="en-US" altLang="en-US"/>
              <a:pPr/>
              <a:t>‹#›</a:t>
            </a:fld>
            <a:endParaRPr lang="en-US" altLang="en-US" dirty="0"/>
          </a:p>
        </p:txBody>
      </p:sp>
    </p:spTree>
    <p:extLst>
      <p:ext uri="{BB962C8B-B14F-4D97-AF65-F5344CB8AC3E}">
        <p14:creationId xmlns:p14="http://schemas.microsoft.com/office/powerpoint/2010/main" val="3560527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16800" cy="609600"/>
          </a:xfrm>
          <a:prstGeom prst="rect">
            <a:avLst/>
          </a:prstGeom>
        </p:spPr>
        <p:txBody>
          <a:bodyPr/>
          <a:lstStyle>
            <a:lvl1pPr>
              <a:defRPr sz="2800"/>
            </a:lvl1pPr>
          </a:lstStyle>
          <a:p>
            <a:r>
              <a:rPr lang="en-US" dirty="0"/>
              <a:t>Click to edit Master title style</a:t>
            </a:r>
          </a:p>
        </p:txBody>
      </p:sp>
      <p:sp>
        <p:nvSpPr>
          <p:cNvPr id="5" name="Rectangle 6">
            <a:extLst>
              <a:ext uri="{FF2B5EF4-FFF2-40B4-BE49-F238E27FC236}">
                <a16:creationId xmlns:a16="http://schemas.microsoft.com/office/drawing/2014/main" id="{623FA21B-BEBD-447A-BB0A-FBA6FEC3A281}"/>
              </a:ext>
            </a:extLst>
          </p:cNvPr>
          <p:cNvSpPr>
            <a:spLocks noGrp="1" noChangeArrowheads="1"/>
          </p:cNvSpPr>
          <p:nvPr>
            <p:ph type="sldNum" sz="quarter" idx="12"/>
          </p:nvPr>
        </p:nvSpPr>
        <p:spPr>
          <a:xfrm>
            <a:off x="10972800" y="6381750"/>
            <a:ext cx="1016000" cy="476250"/>
          </a:xfrm>
          <a:prstGeom prst="rect">
            <a:avLst/>
          </a:prstGeom>
        </p:spPr>
        <p:txBody>
          <a:bodyPr vert="horz" wrap="square" lIns="91440" tIns="45720" rIns="91440" bIns="45720" numCol="1" anchor="t" anchorCtr="0" compatLnSpc="1">
            <a:prstTxWarp prst="textNoShape">
              <a:avLst/>
            </a:prstTxWarp>
          </a:bodyPr>
          <a:lstStyle>
            <a:lvl1pPr>
              <a:defRPr sz="1000">
                <a:solidFill>
                  <a:srgbClr val="002060"/>
                </a:solidFill>
                <a:latin typeface="Arial" panose="020B0604020202020204" pitchFamily="34" charset="0"/>
                <a:cs typeface="Arial" panose="020B0604020202020204" pitchFamily="34" charset="0"/>
              </a:defRPr>
            </a:lvl1pPr>
          </a:lstStyle>
          <a:p>
            <a:fld id="{6B514A0C-9363-480A-8800-3867CC3A6B64}" type="slidenum">
              <a:rPr lang="en-US" altLang="en-US" smtClean="0"/>
              <a:pPr/>
              <a:t>‹#›</a:t>
            </a:fld>
            <a:endParaRPr lang="en-US" altLang="en-US" dirty="0"/>
          </a:p>
        </p:txBody>
      </p:sp>
    </p:spTree>
    <p:extLst>
      <p:ext uri="{BB962C8B-B14F-4D97-AF65-F5344CB8AC3E}">
        <p14:creationId xmlns:p14="http://schemas.microsoft.com/office/powerpoint/2010/main" val="355207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C4E6375-A75F-4CA8-9317-D13F8C356EAE}"/>
              </a:ext>
            </a:extLst>
          </p:cNvPr>
          <p:cNvSpPr>
            <a:spLocks noGrp="1" noChangeArrowheads="1"/>
          </p:cNvSpPr>
          <p:nvPr>
            <p:ph type="dt" sz="half" idx="10"/>
          </p:nvPr>
        </p:nvSpPr>
        <p:spPr>
          <a:xfrm>
            <a:off x="609600" y="6245225"/>
            <a:ext cx="2844800" cy="476250"/>
          </a:xfrm>
          <a:prstGeom prst="rect">
            <a:avLst/>
          </a:prstGeom>
        </p:spPr>
        <p:txBody>
          <a:bodyPr/>
          <a:lstStyle>
            <a:lvl1pPr>
              <a:defRPr>
                <a:cs typeface="Arial" pitchFamily="34" charset="0"/>
              </a:defRPr>
            </a:lvl1pPr>
          </a:lstStyle>
          <a:p>
            <a:pPr>
              <a:defRPr/>
            </a:pPr>
            <a:endParaRPr lang="en-US"/>
          </a:p>
        </p:txBody>
      </p:sp>
      <p:sp>
        <p:nvSpPr>
          <p:cNvPr id="3" name="Rectangle 5">
            <a:extLst>
              <a:ext uri="{FF2B5EF4-FFF2-40B4-BE49-F238E27FC236}">
                <a16:creationId xmlns:a16="http://schemas.microsoft.com/office/drawing/2014/main" id="{B56E8A47-ABA6-4652-B8F4-66E0F814A28F}"/>
              </a:ext>
            </a:extLst>
          </p:cNvPr>
          <p:cNvSpPr>
            <a:spLocks noGrp="1" noChangeArrowheads="1"/>
          </p:cNvSpPr>
          <p:nvPr>
            <p:ph type="ftr" sz="quarter" idx="11"/>
          </p:nvPr>
        </p:nvSpPr>
        <p:spPr>
          <a:xfrm>
            <a:off x="4165600" y="6245225"/>
            <a:ext cx="3860800" cy="476250"/>
          </a:xfrm>
          <a:prstGeom prst="rect">
            <a:avLst/>
          </a:prstGeom>
        </p:spPr>
        <p:txBody>
          <a:bodyPr/>
          <a:lstStyle>
            <a:lvl1pPr>
              <a:defRPr>
                <a:cs typeface="Arial" pitchFamily="34" charset="0"/>
              </a:defRPr>
            </a:lvl1pPr>
          </a:lstStyle>
          <a:p>
            <a:pPr>
              <a:defRPr/>
            </a:pPr>
            <a:endParaRPr lang="en-US"/>
          </a:p>
        </p:txBody>
      </p:sp>
      <p:sp>
        <p:nvSpPr>
          <p:cNvPr id="4" name="Rectangle 6">
            <a:extLst>
              <a:ext uri="{FF2B5EF4-FFF2-40B4-BE49-F238E27FC236}">
                <a16:creationId xmlns:a16="http://schemas.microsoft.com/office/drawing/2014/main" id="{2C325832-8A59-44A6-BBB3-DEAB2F902106}"/>
              </a:ext>
            </a:extLst>
          </p:cNvPr>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A4C8A550-C98A-448D-882F-BFA800BA5F21}" type="slidenum">
              <a:rPr lang="en-US" altLang="en-US"/>
              <a:pPr/>
              <a:t>‹#›</a:t>
            </a:fld>
            <a:endParaRPr lang="en-US" altLang="en-US"/>
          </a:p>
        </p:txBody>
      </p:sp>
    </p:spTree>
    <p:extLst>
      <p:ext uri="{BB962C8B-B14F-4D97-AF65-F5344CB8AC3E}">
        <p14:creationId xmlns:p14="http://schemas.microsoft.com/office/powerpoint/2010/main" val="1972461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5809E-549D-4D8C-BE5C-0E4B1E3872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EA3981-8A00-4F8D-BD10-54D7C97075E2}"/>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65FB1B3-63A3-4005-A492-E75B1401D7A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79DDC05-2641-4D96-A5F0-C695BC7ED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D37FA5-596B-4B6B-BEB8-CB8282A49506}"/>
              </a:ext>
            </a:extLst>
          </p:cNvPr>
          <p:cNvSpPr>
            <a:spLocks noGrp="1"/>
          </p:cNvSpPr>
          <p:nvPr>
            <p:ph type="sldNum" sz="quarter" idx="12"/>
          </p:nvPr>
        </p:nvSpPr>
        <p:spPr/>
        <p:txBody>
          <a:bodyPr/>
          <a:lstStyle/>
          <a:p>
            <a:fld id="{2B0EF5F2-7D6D-4DCB-8E06-62F148D279AC}" type="slidenum">
              <a:rPr lang="en-US" smtClean="0"/>
              <a:t>‹#›</a:t>
            </a:fld>
            <a:endParaRPr lang="en-US"/>
          </a:p>
        </p:txBody>
      </p:sp>
    </p:spTree>
    <p:extLst>
      <p:ext uri="{BB962C8B-B14F-4D97-AF65-F5344CB8AC3E}">
        <p14:creationId xmlns:p14="http://schemas.microsoft.com/office/powerpoint/2010/main" val="396442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FEA68-B595-44C0-9D2F-8FA73CBD7A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119823-0C1C-43BC-B397-F87B2FDEDA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62D521-A99B-4FD5-8C1C-9DA9B732ECE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0D53DDF-EC44-4887-A7C9-BB58C05AC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AFA51-EE8C-41E9-8116-29381D87C5EE}"/>
              </a:ext>
            </a:extLst>
          </p:cNvPr>
          <p:cNvSpPr>
            <a:spLocks noGrp="1"/>
          </p:cNvSpPr>
          <p:nvPr>
            <p:ph type="sldNum" sz="quarter" idx="12"/>
          </p:nvPr>
        </p:nvSpPr>
        <p:spPr/>
        <p:txBody>
          <a:bodyPr/>
          <a:lstStyle/>
          <a:p>
            <a:fld id="{45679BAD-0237-4D03-9034-A776EF877BFB}" type="slidenum">
              <a:rPr lang="en-US" smtClean="0"/>
              <a:t>‹#›</a:t>
            </a:fld>
            <a:endParaRPr lang="en-US"/>
          </a:p>
        </p:txBody>
      </p:sp>
    </p:spTree>
    <p:extLst>
      <p:ext uri="{BB962C8B-B14F-4D97-AF65-F5344CB8AC3E}">
        <p14:creationId xmlns:p14="http://schemas.microsoft.com/office/powerpoint/2010/main" val="1849650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C2997-39AE-4364-9706-0E23A05802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EF110C-FDEE-470B-BFFB-17CF312865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67886F-08CA-42A4-9EFF-5F10DD059EC3}"/>
              </a:ext>
            </a:extLst>
          </p:cNvPr>
          <p:cNvSpPr>
            <a:spLocks noGrp="1"/>
          </p:cNvSpPr>
          <p:nvPr>
            <p:ph type="dt" sz="half" idx="10"/>
          </p:nvPr>
        </p:nvSpPr>
        <p:spPr/>
        <p:txBody>
          <a:bodyPr/>
          <a:lstStyle/>
          <a:p>
            <a:fld id="{61E6CC53-F66D-46F7-BA03-3AC63AD7A941}" type="datetimeFigureOut">
              <a:rPr lang="en-US" smtClean="0"/>
              <a:t>5/8/2020</a:t>
            </a:fld>
            <a:endParaRPr lang="en-US"/>
          </a:p>
        </p:txBody>
      </p:sp>
      <p:sp>
        <p:nvSpPr>
          <p:cNvPr id="5" name="Footer Placeholder 4">
            <a:extLst>
              <a:ext uri="{FF2B5EF4-FFF2-40B4-BE49-F238E27FC236}">
                <a16:creationId xmlns:a16="http://schemas.microsoft.com/office/drawing/2014/main" id="{5B55365A-C01E-4565-8782-A6CAF83DA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33DE95-FCE2-4C3D-AEB9-427575E65E7E}"/>
              </a:ext>
            </a:extLst>
          </p:cNvPr>
          <p:cNvSpPr>
            <a:spLocks noGrp="1"/>
          </p:cNvSpPr>
          <p:nvPr>
            <p:ph type="sldNum" sz="quarter" idx="12"/>
          </p:nvPr>
        </p:nvSpPr>
        <p:spPr/>
        <p:txBody>
          <a:bodyPr/>
          <a:lstStyle/>
          <a:p>
            <a:fld id="{66A349DB-4211-4685-A92D-6C3E3A3CC19A}" type="slidenum">
              <a:rPr lang="en-US" smtClean="0"/>
              <a:t>‹#›</a:t>
            </a:fld>
            <a:endParaRPr lang="en-US"/>
          </a:p>
        </p:txBody>
      </p:sp>
    </p:spTree>
    <p:extLst>
      <p:ext uri="{BB962C8B-B14F-4D97-AF65-F5344CB8AC3E}">
        <p14:creationId xmlns:p14="http://schemas.microsoft.com/office/powerpoint/2010/main" val="227432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31AD0-B2C0-408D-B759-A04B3CC365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240C6B-A311-4DA9-A97A-D32C089546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F22896-5B5B-482F-A97F-D225ADE8993B}"/>
              </a:ext>
            </a:extLst>
          </p:cNvPr>
          <p:cNvSpPr>
            <a:spLocks noGrp="1"/>
          </p:cNvSpPr>
          <p:nvPr>
            <p:ph type="dt" sz="half" idx="10"/>
          </p:nvPr>
        </p:nvSpPr>
        <p:spPr/>
        <p:txBody>
          <a:bodyPr/>
          <a:lstStyle/>
          <a:p>
            <a:fld id="{61E6CC53-F66D-46F7-BA03-3AC63AD7A941}" type="datetimeFigureOut">
              <a:rPr lang="en-US" smtClean="0"/>
              <a:t>5/8/2020</a:t>
            </a:fld>
            <a:endParaRPr lang="en-US"/>
          </a:p>
        </p:txBody>
      </p:sp>
      <p:sp>
        <p:nvSpPr>
          <p:cNvPr id="5" name="Footer Placeholder 4">
            <a:extLst>
              <a:ext uri="{FF2B5EF4-FFF2-40B4-BE49-F238E27FC236}">
                <a16:creationId xmlns:a16="http://schemas.microsoft.com/office/drawing/2014/main" id="{EF7BB55F-F3D4-4AFD-BEBF-18B2473E1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489BC-0060-43D9-9702-EDEB12D67CD4}"/>
              </a:ext>
            </a:extLst>
          </p:cNvPr>
          <p:cNvSpPr>
            <a:spLocks noGrp="1"/>
          </p:cNvSpPr>
          <p:nvPr>
            <p:ph type="sldNum" sz="quarter" idx="12"/>
          </p:nvPr>
        </p:nvSpPr>
        <p:spPr/>
        <p:txBody>
          <a:bodyPr/>
          <a:lstStyle/>
          <a:p>
            <a:fld id="{66A349DB-4211-4685-A92D-6C3E3A3CC19A}" type="slidenum">
              <a:rPr lang="en-US" smtClean="0"/>
              <a:t>‹#›</a:t>
            </a:fld>
            <a:endParaRPr lang="en-US"/>
          </a:p>
        </p:txBody>
      </p:sp>
    </p:spTree>
    <p:extLst>
      <p:ext uri="{BB962C8B-B14F-4D97-AF65-F5344CB8AC3E}">
        <p14:creationId xmlns:p14="http://schemas.microsoft.com/office/powerpoint/2010/main" val="2623021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F2A4E-42C2-468A-A452-E73B639042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F47634-1B97-482E-B81E-667458C7BB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EEE55B-0BB8-4CE5-B1BE-3AE5F409F7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D2ADA6-7741-40C6-8642-DAA9F48DA84C}"/>
              </a:ext>
            </a:extLst>
          </p:cNvPr>
          <p:cNvSpPr>
            <a:spLocks noGrp="1"/>
          </p:cNvSpPr>
          <p:nvPr>
            <p:ph type="dt" sz="half" idx="10"/>
          </p:nvPr>
        </p:nvSpPr>
        <p:spPr/>
        <p:txBody>
          <a:bodyPr/>
          <a:lstStyle/>
          <a:p>
            <a:fld id="{61E6CC53-F66D-46F7-BA03-3AC63AD7A941}" type="datetimeFigureOut">
              <a:rPr lang="en-US" smtClean="0"/>
              <a:t>5/8/2020</a:t>
            </a:fld>
            <a:endParaRPr lang="en-US"/>
          </a:p>
        </p:txBody>
      </p:sp>
      <p:sp>
        <p:nvSpPr>
          <p:cNvPr id="6" name="Footer Placeholder 5">
            <a:extLst>
              <a:ext uri="{FF2B5EF4-FFF2-40B4-BE49-F238E27FC236}">
                <a16:creationId xmlns:a16="http://schemas.microsoft.com/office/drawing/2014/main" id="{CCCC3D2A-35BA-4DD7-B9D5-F748FF1632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F5487C-4F8B-49F1-B4B2-07CD75418E8E}"/>
              </a:ext>
            </a:extLst>
          </p:cNvPr>
          <p:cNvSpPr>
            <a:spLocks noGrp="1"/>
          </p:cNvSpPr>
          <p:nvPr>
            <p:ph type="sldNum" sz="quarter" idx="12"/>
          </p:nvPr>
        </p:nvSpPr>
        <p:spPr/>
        <p:txBody>
          <a:bodyPr/>
          <a:lstStyle/>
          <a:p>
            <a:fld id="{66A349DB-4211-4685-A92D-6C3E3A3CC19A}" type="slidenum">
              <a:rPr lang="en-US" smtClean="0"/>
              <a:t>‹#›</a:t>
            </a:fld>
            <a:endParaRPr lang="en-US"/>
          </a:p>
        </p:txBody>
      </p:sp>
    </p:spTree>
    <p:extLst>
      <p:ext uri="{BB962C8B-B14F-4D97-AF65-F5344CB8AC3E}">
        <p14:creationId xmlns:p14="http://schemas.microsoft.com/office/powerpoint/2010/main" val="201389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8D80-63F2-4F34-864D-BA9BEB62B4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603ACE-04C1-4D1E-A6B7-3C41B2E023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D553D7-3D0B-4442-AEFF-51C11DFF4E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2962BF-C680-4059-B282-F6C1C2A7F5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8BB630-5271-4D76-BCA9-225E6EF882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D21F11-C9B8-407A-8BB5-6DF2958B1CA0}"/>
              </a:ext>
            </a:extLst>
          </p:cNvPr>
          <p:cNvSpPr>
            <a:spLocks noGrp="1"/>
          </p:cNvSpPr>
          <p:nvPr>
            <p:ph type="dt" sz="half" idx="10"/>
          </p:nvPr>
        </p:nvSpPr>
        <p:spPr/>
        <p:txBody>
          <a:bodyPr/>
          <a:lstStyle/>
          <a:p>
            <a:fld id="{61E6CC53-F66D-46F7-BA03-3AC63AD7A941}" type="datetimeFigureOut">
              <a:rPr lang="en-US" smtClean="0"/>
              <a:t>5/8/2020</a:t>
            </a:fld>
            <a:endParaRPr lang="en-US"/>
          </a:p>
        </p:txBody>
      </p:sp>
      <p:sp>
        <p:nvSpPr>
          <p:cNvPr id="8" name="Footer Placeholder 7">
            <a:extLst>
              <a:ext uri="{FF2B5EF4-FFF2-40B4-BE49-F238E27FC236}">
                <a16:creationId xmlns:a16="http://schemas.microsoft.com/office/drawing/2014/main" id="{38732D9B-10ED-44EB-AA88-B181FD9C03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878168-A82B-45DE-A507-EBFD8794257C}"/>
              </a:ext>
            </a:extLst>
          </p:cNvPr>
          <p:cNvSpPr>
            <a:spLocks noGrp="1"/>
          </p:cNvSpPr>
          <p:nvPr>
            <p:ph type="sldNum" sz="quarter" idx="12"/>
          </p:nvPr>
        </p:nvSpPr>
        <p:spPr/>
        <p:txBody>
          <a:bodyPr/>
          <a:lstStyle/>
          <a:p>
            <a:fld id="{66A349DB-4211-4685-A92D-6C3E3A3CC19A}" type="slidenum">
              <a:rPr lang="en-US" smtClean="0"/>
              <a:t>‹#›</a:t>
            </a:fld>
            <a:endParaRPr lang="en-US"/>
          </a:p>
        </p:txBody>
      </p:sp>
    </p:spTree>
    <p:extLst>
      <p:ext uri="{BB962C8B-B14F-4D97-AF65-F5344CB8AC3E}">
        <p14:creationId xmlns:p14="http://schemas.microsoft.com/office/powerpoint/2010/main" val="2318357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9B0F6-0C7B-49A3-A0F4-430FF3D7B9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E80057-8CF8-4CF8-9196-6F26A0068A37}"/>
              </a:ext>
            </a:extLst>
          </p:cNvPr>
          <p:cNvSpPr>
            <a:spLocks noGrp="1"/>
          </p:cNvSpPr>
          <p:nvPr>
            <p:ph type="dt" sz="half" idx="10"/>
          </p:nvPr>
        </p:nvSpPr>
        <p:spPr/>
        <p:txBody>
          <a:bodyPr/>
          <a:lstStyle/>
          <a:p>
            <a:fld id="{61E6CC53-F66D-46F7-BA03-3AC63AD7A941}" type="datetimeFigureOut">
              <a:rPr lang="en-US" smtClean="0"/>
              <a:t>5/8/2020</a:t>
            </a:fld>
            <a:endParaRPr lang="en-US"/>
          </a:p>
        </p:txBody>
      </p:sp>
      <p:sp>
        <p:nvSpPr>
          <p:cNvPr id="4" name="Footer Placeholder 3">
            <a:extLst>
              <a:ext uri="{FF2B5EF4-FFF2-40B4-BE49-F238E27FC236}">
                <a16:creationId xmlns:a16="http://schemas.microsoft.com/office/drawing/2014/main" id="{38CE18E5-B2EA-4579-B974-96CE0C616A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554AD9-43AC-49F3-BE9B-5116382C38A2}"/>
              </a:ext>
            </a:extLst>
          </p:cNvPr>
          <p:cNvSpPr>
            <a:spLocks noGrp="1"/>
          </p:cNvSpPr>
          <p:nvPr>
            <p:ph type="sldNum" sz="quarter" idx="12"/>
          </p:nvPr>
        </p:nvSpPr>
        <p:spPr/>
        <p:txBody>
          <a:bodyPr/>
          <a:lstStyle/>
          <a:p>
            <a:fld id="{66A349DB-4211-4685-A92D-6C3E3A3CC19A}" type="slidenum">
              <a:rPr lang="en-US" smtClean="0"/>
              <a:t>‹#›</a:t>
            </a:fld>
            <a:endParaRPr lang="en-US"/>
          </a:p>
        </p:txBody>
      </p:sp>
    </p:spTree>
    <p:extLst>
      <p:ext uri="{BB962C8B-B14F-4D97-AF65-F5344CB8AC3E}">
        <p14:creationId xmlns:p14="http://schemas.microsoft.com/office/powerpoint/2010/main" val="7866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CDDFCC-BF7C-40DB-9DA7-186F2F3B918F}"/>
              </a:ext>
            </a:extLst>
          </p:cNvPr>
          <p:cNvSpPr>
            <a:spLocks noGrp="1"/>
          </p:cNvSpPr>
          <p:nvPr>
            <p:ph type="dt" sz="half" idx="10"/>
          </p:nvPr>
        </p:nvSpPr>
        <p:spPr/>
        <p:txBody>
          <a:bodyPr/>
          <a:lstStyle/>
          <a:p>
            <a:fld id="{61E6CC53-F66D-46F7-BA03-3AC63AD7A941}" type="datetimeFigureOut">
              <a:rPr lang="en-US" smtClean="0"/>
              <a:t>5/8/2020</a:t>
            </a:fld>
            <a:endParaRPr lang="en-US"/>
          </a:p>
        </p:txBody>
      </p:sp>
      <p:sp>
        <p:nvSpPr>
          <p:cNvPr id="3" name="Footer Placeholder 2">
            <a:extLst>
              <a:ext uri="{FF2B5EF4-FFF2-40B4-BE49-F238E27FC236}">
                <a16:creationId xmlns:a16="http://schemas.microsoft.com/office/drawing/2014/main" id="{1ACED0C1-338A-4C06-96A0-A4755C45C8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71B3EA-A073-4BB3-A96C-190E815499BB}"/>
              </a:ext>
            </a:extLst>
          </p:cNvPr>
          <p:cNvSpPr>
            <a:spLocks noGrp="1"/>
          </p:cNvSpPr>
          <p:nvPr>
            <p:ph type="sldNum" sz="quarter" idx="12"/>
          </p:nvPr>
        </p:nvSpPr>
        <p:spPr/>
        <p:txBody>
          <a:bodyPr/>
          <a:lstStyle/>
          <a:p>
            <a:fld id="{66A349DB-4211-4685-A92D-6C3E3A3CC19A}" type="slidenum">
              <a:rPr lang="en-US" smtClean="0"/>
              <a:t>‹#›</a:t>
            </a:fld>
            <a:endParaRPr lang="en-US"/>
          </a:p>
        </p:txBody>
      </p:sp>
    </p:spTree>
    <p:extLst>
      <p:ext uri="{BB962C8B-B14F-4D97-AF65-F5344CB8AC3E}">
        <p14:creationId xmlns:p14="http://schemas.microsoft.com/office/powerpoint/2010/main" val="310597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43AF-C404-4BDE-8B80-71C283BFCC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BE1F07-F97E-43DF-89AF-20029CFC4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315BBC-A241-4CD5-BBCE-7B4BB792D2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32785F-C1C8-4DE0-928F-713AF34BDD3C}"/>
              </a:ext>
            </a:extLst>
          </p:cNvPr>
          <p:cNvSpPr>
            <a:spLocks noGrp="1"/>
          </p:cNvSpPr>
          <p:nvPr>
            <p:ph type="dt" sz="half" idx="10"/>
          </p:nvPr>
        </p:nvSpPr>
        <p:spPr/>
        <p:txBody>
          <a:bodyPr/>
          <a:lstStyle/>
          <a:p>
            <a:fld id="{61E6CC53-F66D-46F7-BA03-3AC63AD7A941}" type="datetimeFigureOut">
              <a:rPr lang="en-US" smtClean="0"/>
              <a:t>5/8/2020</a:t>
            </a:fld>
            <a:endParaRPr lang="en-US"/>
          </a:p>
        </p:txBody>
      </p:sp>
      <p:sp>
        <p:nvSpPr>
          <p:cNvPr id="6" name="Footer Placeholder 5">
            <a:extLst>
              <a:ext uri="{FF2B5EF4-FFF2-40B4-BE49-F238E27FC236}">
                <a16:creationId xmlns:a16="http://schemas.microsoft.com/office/drawing/2014/main" id="{219CCA9D-6184-44B7-BAB2-350A54969B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831639-6D7D-4708-AA07-F5FC83BB5542}"/>
              </a:ext>
            </a:extLst>
          </p:cNvPr>
          <p:cNvSpPr>
            <a:spLocks noGrp="1"/>
          </p:cNvSpPr>
          <p:nvPr>
            <p:ph type="sldNum" sz="quarter" idx="12"/>
          </p:nvPr>
        </p:nvSpPr>
        <p:spPr/>
        <p:txBody>
          <a:bodyPr/>
          <a:lstStyle/>
          <a:p>
            <a:fld id="{66A349DB-4211-4685-A92D-6C3E3A3CC19A}" type="slidenum">
              <a:rPr lang="en-US" smtClean="0"/>
              <a:t>‹#›</a:t>
            </a:fld>
            <a:endParaRPr lang="en-US"/>
          </a:p>
        </p:txBody>
      </p:sp>
    </p:spTree>
    <p:extLst>
      <p:ext uri="{BB962C8B-B14F-4D97-AF65-F5344CB8AC3E}">
        <p14:creationId xmlns:p14="http://schemas.microsoft.com/office/powerpoint/2010/main" val="98286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8FFED-2AAB-47AE-BB65-69C7690BA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452331-47B1-4C7D-8734-5BD457ABB9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499697-B312-4459-9880-9767486F7E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C464EC-4419-4027-9A03-15E74853FDD9}"/>
              </a:ext>
            </a:extLst>
          </p:cNvPr>
          <p:cNvSpPr>
            <a:spLocks noGrp="1"/>
          </p:cNvSpPr>
          <p:nvPr>
            <p:ph type="dt" sz="half" idx="10"/>
          </p:nvPr>
        </p:nvSpPr>
        <p:spPr/>
        <p:txBody>
          <a:bodyPr/>
          <a:lstStyle/>
          <a:p>
            <a:fld id="{61E6CC53-F66D-46F7-BA03-3AC63AD7A941}" type="datetimeFigureOut">
              <a:rPr lang="en-US" smtClean="0"/>
              <a:t>5/8/2020</a:t>
            </a:fld>
            <a:endParaRPr lang="en-US"/>
          </a:p>
        </p:txBody>
      </p:sp>
      <p:sp>
        <p:nvSpPr>
          <p:cNvPr id="6" name="Footer Placeholder 5">
            <a:extLst>
              <a:ext uri="{FF2B5EF4-FFF2-40B4-BE49-F238E27FC236}">
                <a16:creationId xmlns:a16="http://schemas.microsoft.com/office/drawing/2014/main" id="{E583DFBF-FDEA-45EC-9B18-1253D5AB10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61CE06-C9D8-4AEE-BED9-4D906F09DC4E}"/>
              </a:ext>
            </a:extLst>
          </p:cNvPr>
          <p:cNvSpPr>
            <a:spLocks noGrp="1"/>
          </p:cNvSpPr>
          <p:nvPr>
            <p:ph type="sldNum" sz="quarter" idx="12"/>
          </p:nvPr>
        </p:nvSpPr>
        <p:spPr/>
        <p:txBody>
          <a:bodyPr/>
          <a:lstStyle/>
          <a:p>
            <a:fld id="{66A349DB-4211-4685-A92D-6C3E3A3CC19A}" type="slidenum">
              <a:rPr lang="en-US" smtClean="0"/>
              <a:t>‹#›</a:t>
            </a:fld>
            <a:endParaRPr lang="en-US"/>
          </a:p>
        </p:txBody>
      </p:sp>
    </p:spTree>
    <p:extLst>
      <p:ext uri="{BB962C8B-B14F-4D97-AF65-F5344CB8AC3E}">
        <p14:creationId xmlns:p14="http://schemas.microsoft.com/office/powerpoint/2010/main" val="2569112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576D25-10B8-423F-89C5-5AE012479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F5FF79-3E05-41C8-BA1A-6A2C3E837C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382B37-E8C8-4CCD-9608-E648084902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6CC53-F66D-46F7-BA03-3AC63AD7A941}" type="datetimeFigureOut">
              <a:rPr lang="en-US" smtClean="0"/>
              <a:t>5/8/2020</a:t>
            </a:fld>
            <a:endParaRPr lang="en-US"/>
          </a:p>
        </p:txBody>
      </p:sp>
      <p:sp>
        <p:nvSpPr>
          <p:cNvPr id="5" name="Footer Placeholder 4">
            <a:extLst>
              <a:ext uri="{FF2B5EF4-FFF2-40B4-BE49-F238E27FC236}">
                <a16:creationId xmlns:a16="http://schemas.microsoft.com/office/drawing/2014/main" id="{D5E1AFD7-9147-406E-82F4-6F5705E7B0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41FE64-31B4-4D8C-97FF-5AE7BBB382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349DB-4211-4685-A92D-6C3E3A3CC19A}" type="slidenum">
              <a:rPr lang="en-US" smtClean="0"/>
              <a:t>‹#›</a:t>
            </a:fld>
            <a:endParaRPr lang="en-US"/>
          </a:p>
        </p:txBody>
      </p:sp>
    </p:spTree>
    <p:extLst>
      <p:ext uri="{BB962C8B-B14F-4D97-AF65-F5344CB8AC3E}">
        <p14:creationId xmlns:p14="http://schemas.microsoft.com/office/powerpoint/2010/main" val="3139191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Line 11">
            <a:extLst>
              <a:ext uri="{FF2B5EF4-FFF2-40B4-BE49-F238E27FC236}">
                <a16:creationId xmlns:a16="http://schemas.microsoft.com/office/drawing/2014/main" id="{EBB85C98-3B30-4DCD-B8C2-083DC4E0470E}"/>
              </a:ext>
            </a:extLst>
          </p:cNvPr>
          <p:cNvSpPr>
            <a:spLocks noChangeShapeType="1"/>
          </p:cNvSpPr>
          <p:nvPr/>
        </p:nvSpPr>
        <p:spPr bwMode="auto">
          <a:xfrm>
            <a:off x="0" y="914400"/>
            <a:ext cx="12192000" cy="0"/>
          </a:xfrm>
          <a:prstGeom prst="line">
            <a:avLst/>
          </a:prstGeom>
          <a:noFill/>
          <a:ln w="38100" cap="rnd">
            <a:solidFill>
              <a:srgbClr val="000066"/>
            </a:solidFill>
            <a:round/>
            <a:headEnd type="none" w="sm" len="sm"/>
            <a:tailEnd type="none" w="sm" len="sm"/>
          </a:ln>
        </p:spPr>
        <p:txBody>
          <a:bodyPr/>
          <a:lstStyle/>
          <a:p>
            <a:pPr>
              <a:defRPr/>
            </a:pPr>
            <a:endParaRPr lang="en-US" sz="1800">
              <a:cs typeface="Arial" charset="0"/>
            </a:endParaRPr>
          </a:p>
        </p:txBody>
      </p:sp>
      <p:sp>
        <p:nvSpPr>
          <p:cNvPr id="8" name="Line 11">
            <a:extLst>
              <a:ext uri="{FF2B5EF4-FFF2-40B4-BE49-F238E27FC236}">
                <a16:creationId xmlns:a16="http://schemas.microsoft.com/office/drawing/2014/main" id="{D646B1DA-ED42-49B3-BB8F-EBC44BA8F391}"/>
              </a:ext>
            </a:extLst>
          </p:cNvPr>
          <p:cNvSpPr>
            <a:spLocks noChangeShapeType="1"/>
          </p:cNvSpPr>
          <p:nvPr userDrawn="1"/>
        </p:nvSpPr>
        <p:spPr bwMode="auto">
          <a:xfrm>
            <a:off x="0" y="990600"/>
            <a:ext cx="12192000" cy="0"/>
          </a:xfrm>
          <a:prstGeom prst="line">
            <a:avLst/>
          </a:prstGeom>
          <a:noFill/>
          <a:ln w="38100" cap="rnd">
            <a:solidFill>
              <a:srgbClr val="FFC000"/>
            </a:solidFill>
            <a:round/>
            <a:headEnd type="none" w="sm" len="sm"/>
            <a:tailEnd type="none" w="sm" len="sm"/>
          </a:ln>
        </p:spPr>
        <p:txBody>
          <a:bodyPr/>
          <a:lstStyle/>
          <a:p>
            <a:pPr>
              <a:defRPr/>
            </a:pPr>
            <a:endParaRPr lang="en-US" sz="1800">
              <a:cs typeface="Arial" charset="0"/>
            </a:endParaRPr>
          </a:p>
        </p:txBody>
      </p:sp>
      <p:pic>
        <p:nvPicPr>
          <p:cNvPr id="1029" name="Picture 8" descr="gantrade_logo_final.emf">
            <a:extLst>
              <a:ext uri="{FF2B5EF4-FFF2-40B4-BE49-F238E27FC236}">
                <a16:creationId xmlns:a16="http://schemas.microsoft.com/office/drawing/2014/main" id="{A401F1D7-6244-4A0B-B573-77EC06E6BB53}"/>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52732" y="110188"/>
            <a:ext cx="858199" cy="7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a:extLst>
              <a:ext uri="{FF2B5EF4-FFF2-40B4-BE49-F238E27FC236}">
                <a16:creationId xmlns:a16="http://schemas.microsoft.com/office/drawing/2014/main" id="{91FCF0E2-E9B9-43B5-ACE4-8C6FFA120576}"/>
              </a:ext>
            </a:extLst>
          </p:cNvPr>
          <p:cNvSpPr>
            <a:spLocks noGrp="1" noChangeArrowheads="1"/>
          </p:cNvSpPr>
          <p:nvPr>
            <p:ph type="sldNum" sz="quarter" idx="4"/>
          </p:nvPr>
        </p:nvSpPr>
        <p:spPr>
          <a:xfrm>
            <a:off x="11417147" y="6477000"/>
            <a:ext cx="812800" cy="476250"/>
          </a:xfrm>
          <a:prstGeom prst="rect">
            <a:avLst/>
          </a:prstGeom>
        </p:spPr>
        <p:txBody>
          <a:bodyPr vert="horz" wrap="square" lIns="91440" tIns="45720" rIns="91440" bIns="45720" numCol="1" anchor="t" anchorCtr="0" compatLnSpc="1">
            <a:prstTxWarp prst="textNoShape">
              <a:avLst/>
            </a:prstTxWarp>
          </a:bodyPr>
          <a:lstStyle>
            <a:lvl1pPr>
              <a:defRPr sz="1000">
                <a:latin typeface="Arial" panose="020B0604020202020204" pitchFamily="34" charset="0"/>
                <a:cs typeface="Arial" panose="020B0604020202020204" pitchFamily="34" charset="0"/>
              </a:defRPr>
            </a:lvl1pPr>
          </a:lstStyle>
          <a:p>
            <a:fld id="{076A3F98-128D-4EE6-B896-5EF384235868}" type="slidenum">
              <a:rPr lang="en-US" altLang="en-US" smtClean="0"/>
              <a:pPr/>
              <a:t>‹#›</a:t>
            </a:fld>
            <a:endParaRPr lang="en-US" altLang="en-US" dirty="0"/>
          </a:p>
        </p:txBody>
      </p:sp>
    </p:spTree>
    <p:extLst>
      <p:ext uri="{BB962C8B-B14F-4D97-AF65-F5344CB8AC3E}">
        <p14:creationId xmlns:p14="http://schemas.microsoft.com/office/powerpoint/2010/main" val="4028385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rtl="0" eaLnBrk="0" fontAlgn="base" hangingPunct="0">
        <a:spcBef>
          <a:spcPct val="0"/>
        </a:spcBef>
        <a:spcAft>
          <a:spcPct val="0"/>
        </a:spcAft>
        <a:defRPr sz="3200">
          <a:solidFill>
            <a:srgbClr val="000066"/>
          </a:solidFill>
          <a:latin typeface="Arial" pitchFamily="34" charset="0"/>
          <a:ea typeface="+mj-ea"/>
          <a:cs typeface="Arial" pitchFamily="34" charset="0"/>
        </a:defRPr>
      </a:lvl1pPr>
      <a:lvl2pPr algn="l" rtl="0" eaLnBrk="0" fontAlgn="base" hangingPunct="0">
        <a:spcBef>
          <a:spcPct val="0"/>
        </a:spcBef>
        <a:spcAft>
          <a:spcPct val="0"/>
        </a:spcAft>
        <a:defRPr sz="3200">
          <a:solidFill>
            <a:srgbClr val="000066"/>
          </a:solidFill>
          <a:latin typeface="Arial" charset="0"/>
          <a:cs typeface="Arial" charset="0"/>
        </a:defRPr>
      </a:lvl2pPr>
      <a:lvl3pPr algn="l" rtl="0" eaLnBrk="0" fontAlgn="base" hangingPunct="0">
        <a:spcBef>
          <a:spcPct val="0"/>
        </a:spcBef>
        <a:spcAft>
          <a:spcPct val="0"/>
        </a:spcAft>
        <a:defRPr sz="3200">
          <a:solidFill>
            <a:srgbClr val="000066"/>
          </a:solidFill>
          <a:latin typeface="Arial" charset="0"/>
          <a:cs typeface="Arial" charset="0"/>
        </a:defRPr>
      </a:lvl3pPr>
      <a:lvl4pPr algn="l" rtl="0" eaLnBrk="0" fontAlgn="base" hangingPunct="0">
        <a:spcBef>
          <a:spcPct val="0"/>
        </a:spcBef>
        <a:spcAft>
          <a:spcPct val="0"/>
        </a:spcAft>
        <a:defRPr sz="3200">
          <a:solidFill>
            <a:srgbClr val="000066"/>
          </a:solidFill>
          <a:latin typeface="Arial" charset="0"/>
          <a:cs typeface="Arial" charset="0"/>
        </a:defRPr>
      </a:lvl4pPr>
      <a:lvl5pPr algn="l" rtl="0" eaLnBrk="0" fontAlgn="base" hangingPunct="0">
        <a:spcBef>
          <a:spcPct val="0"/>
        </a:spcBef>
        <a:spcAft>
          <a:spcPct val="0"/>
        </a:spcAft>
        <a:defRPr sz="3200">
          <a:solidFill>
            <a:srgbClr val="000066"/>
          </a:solidFill>
          <a:latin typeface="Arial" charset="0"/>
          <a:cs typeface="Arial" charset="0"/>
        </a:defRPr>
      </a:lvl5pPr>
      <a:lvl6pPr marL="457200" algn="l" rtl="0" eaLnBrk="1" fontAlgn="base" hangingPunct="1">
        <a:spcBef>
          <a:spcPct val="0"/>
        </a:spcBef>
        <a:spcAft>
          <a:spcPct val="0"/>
        </a:spcAft>
        <a:defRPr sz="3200">
          <a:solidFill>
            <a:schemeClr val="tx2"/>
          </a:solidFill>
          <a:latin typeface="Times New Roman" pitchFamily="18" charset="0"/>
        </a:defRPr>
      </a:lvl6pPr>
      <a:lvl7pPr marL="914400" algn="l" rtl="0" eaLnBrk="1" fontAlgn="base" hangingPunct="1">
        <a:spcBef>
          <a:spcPct val="0"/>
        </a:spcBef>
        <a:spcAft>
          <a:spcPct val="0"/>
        </a:spcAft>
        <a:defRPr sz="3200">
          <a:solidFill>
            <a:schemeClr val="tx2"/>
          </a:solidFill>
          <a:latin typeface="Times New Roman" pitchFamily="18" charset="0"/>
        </a:defRPr>
      </a:lvl7pPr>
      <a:lvl8pPr marL="1371600" algn="l" rtl="0" eaLnBrk="1" fontAlgn="base" hangingPunct="1">
        <a:spcBef>
          <a:spcPct val="0"/>
        </a:spcBef>
        <a:spcAft>
          <a:spcPct val="0"/>
        </a:spcAft>
        <a:defRPr sz="3200">
          <a:solidFill>
            <a:schemeClr val="tx2"/>
          </a:solidFill>
          <a:latin typeface="Times New Roman" pitchFamily="18" charset="0"/>
        </a:defRPr>
      </a:lvl8pPr>
      <a:lvl9pPr marL="1828800" algn="l" rtl="0" eaLnBrk="1" fontAlgn="base" hangingPunct="1">
        <a:spcBef>
          <a:spcPct val="0"/>
        </a:spcBef>
        <a:spcAft>
          <a:spcPct val="0"/>
        </a:spcAft>
        <a:defRPr sz="3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FFC000"/>
        </a:buClr>
        <a:buChar char="•"/>
        <a:defRPr sz="2800">
          <a:solidFill>
            <a:srgbClr val="000066"/>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FFC000"/>
        </a:buClr>
        <a:buChar char="•"/>
        <a:defRPr sz="2400">
          <a:solidFill>
            <a:srgbClr val="000066"/>
          </a:solidFill>
          <a:latin typeface="Arial" pitchFamily="34" charset="0"/>
          <a:cs typeface="Arial" pitchFamily="34" charset="0"/>
        </a:defRPr>
      </a:lvl2pPr>
      <a:lvl3pPr marL="1143000" indent="-228600" algn="l" rtl="0" eaLnBrk="0" fontAlgn="base" hangingPunct="0">
        <a:spcBef>
          <a:spcPct val="20000"/>
        </a:spcBef>
        <a:spcAft>
          <a:spcPct val="0"/>
        </a:spcAft>
        <a:buClr>
          <a:srgbClr val="FFC000"/>
        </a:buClr>
        <a:buChar char="•"/>
        <a:defRPr sz="2000">
          <a:solidFill>
            <a:srgbClr val="000066"/>
          </a:solidFill>
          <a:latin typeface="Arial" pitchFamily="34" charset="0"/>
          <a:cs typeface="Arial" pitchFamily="34" charset="0"/>
        </a:defRPr>
      </a:lvl3pPr>
      <a:lvl4pPr marL="1600200" indent="-228600" algn="l" rtl="0" eaLnBrk="0" fontAlgn="base" hangingPunct="0">
        <a:spcBef>
          <a:spcPct val="20000"/>
        </a:spcBef>
        <a:spcAft>
          <a:spcPct val="0"/>
        </a:spcAft>
        <a:buClr>
          <a:srgbClr val="FFC000"/>
        </a:buClr>
        <a:buChar char="•"/>
        <a:defRPr sz="2000">
          <a:solidFill>
            <a:srgbClr val="000066"/>
          </a:solidFill>
          <a:latin typeface="Arial" pitchFamily="34" charset="0"/>
          <a:cs typeface="Arial" pitchFamily="34" charset="0"/>
        </a:defRPr>
      </a:lvl4pPr>
      <a:lvl5pPr marL="2057400" indent="-228600" algn="l" rtl="0" eaLnBrk="0" fontAlgn="base" hangingPunct="0">
        <a:spcBef>
          <a:spcPct val="20000"/>
        </a:spcBef>
        <a:spcAft>
          <a:spcPct val="0"/>
        </a:spcAft>
        <a:buClr>
          <a:srgbClr val="FFC000"/>
        </a:buClr>
        <a:buChar char="•"/>
        <a:defRPr sz="1600">
          <a:solidFill>
            <a:srgbClr val="000066"/>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antrade-com.sandbox.hs-sites.com/homepage?__hstc=99183169.add16ef500508560b5078a3f7962c26e.1452293791694.1586548200475.1588367083942.375&amp;__hssc=99183169.12.1588367083942&amp;__hsfp=3411289241"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www-gantrade-com.sandbox.hs-sites.com/homepage?__hstc=99183169.add16ef500508560b5078a3f7962c26e.1452293791694.1586548200475.1588367083942.375&amp;__hssc=99183169.12.1588367083942&amp;__hsfp=3411289241" TargetMode="External"/><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gantrade-com.sandbox.hs-sites.com/homepage?__hstc=99183169.add16ef500508560b5078a3f7962c26e.1452293791694.1586548200475.1588367083942.375&amp;__hssc=99183169.12.1588367083942&amp;__hsfp=3411289241" TargetMode="External"/><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antrade-com.sandbox.hs-sites.com/homepage?__hstc=99183169.add16ef500508560b5078a3f7962c26e.1452293791694.1586548200475.1588367083942.375&amp;__hssc=99183169.12.1588367083942&amp;__hsfp=3411289241"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stock.adobe.com/images/perfluorooctanoic-acid-pfoa-c8-molecule/60668634" TargetMode="External"/><Relationship Id="rId7" Type="http://schemas.openxmlformats.org/officeDocument/2006/relationships/hyperlink" Target="https://stock.adobe.com/images/colorful-paints-in-cansn/77685669" TargetMode="External"/><Relationship Id="rId12"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6.jpeg"/><Relationship Id="rId11" Type="http://schemas.openxmlformats.org/officeDocument/2006/relationships/image" Target="../media/image2.png"/><Relationship Id="rId5" Type="http://schemas.openxmlformats.org/officeDocument/2006/relationships/hyperlink" Target="https://stock.adobe.com/images/can-of-blue-paint-and-brush-on-white-background-top-view/185412085" TargetMode="External"/><Relationship Id="rId10" Type="http://schemas.openxmlformats.org/officeDocument/2006/relationships/image" Target="../media/image8.jpeg"/><Relationship Id="rId4" Type="http://schemas.openxmlformats.org/officeDocument/2006/relationships/image" Target="../media/image5.jpeg"/><Relationship Id="rId9" Type="http://schemas.openxmlformats.org/officeDocument/2006/relationships/hyperlink" Target="https://stock.adobe.com/images/small-chemical-plant-production-of-chemical-emulsions-for-mining/28668324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291766-8BC4-4D9C-A440-9A541608D472}"/>
              </a:ext>
            </a:extLst>
          </p:cNvPr>
          <p:cNvSpPr/>
          <p:nvPr/>
        </p:nvSpPr>
        <p:spPr>
          <a:xfrm>
            <a:off x="1898107" y="800500"/>
            <a:ext cx="9336505" cy="4216539"/>
          </a:xfrm>
          <a:prstGeom prst="rect">
            <a:avLst/>
          </a:prstGeom>
        </p:spPr>
        <p:txBody>
          <a:bodyPr wrap="square">
            <a:spAutoFit/>
          </a:bodyPr>
          <a:lstStyle/>
          <a:p>
            <a:pPr algn="ctr"/>
            <a:br>
              <a:rPr lang="en-US" sz="2800" b="1" kern="0" dirty="0">
                <a:solidFill>
                  <a:srgbClr val="000066"/>
                </a:solidFill>
                <a:latin typeface="Arial" pitchFamily="34" charset="0"/>
                <a:ea typeface="+mj-ea"/>
                <a:cs typeface="Arial" pitchFamily="34" charset="0"/>
              </a:rPr>
            </a:br>
            <a:r>
              <a:rPr lang="en-US" sz="2800" b="1" kern="0" dirty="0">
                <a:solidFill>
                  <a:srgbClr val="000066"/>
                </a:solidFill>
                <a:latin typeface="Arial" pitchFamily="34" charset="0"/>
                <a:ea typeface="+mj-ea"/>
                <a:cs typeface="Arial" pitchFamily="34" charset="0"/>
              </a:rPr>
              <a:t>Gantrade Corporation + Tiarco-RST: </a:t>
            </a:r>
          </a:p>
          <a:p>
            <a:pPr algn="ctr"/>
            <a:endParaRPr lang="en-US" sz="2800" b="1" kern="0" dirty="0">
              <a:solidFill>
                <a:srgbClr val="000066"/>
              </a:solidFill>
              <a:latin typeface="Arial" pitchFamily="34" charset="0"/>
              <a:ea typeface="+mj-ea"/>
              <a:cs typeface="Arial" pitchFamily="34" charset="0"/>
            </a:endParaRPr>
          </a:p>
          <a:p>
            <a:pPr algn="ctr"/>
            <a:r>
              <a:rPr lang="en-US" sz="2800" b="1" kern="0" dirty="0">
                <a:solidFill>
                  <a:srgbClr val="000066"/>
                </a:solidFill>
                <a:latin typeface="Arial" pitchFamily="34" charset="0"/>
                <a:ea typeface="+mj-ea"/>
                <a:cs typeface="Arial" pitchFamily="34" charset="0"/>
              </a:rPr>
              <a:t>Creating Customer Benefits</a:t>
            </a:r>
            <a:br>
              <a:rPr lang="en-US" sz="2800" b="1" kern="0" dirty="0">
                <a:solidFill>
                  <a:srgbClr val="000066"/>
                </a:solidFill>
                <a:latin typeface="Arial" pitchFamily="34" charset="0"/>
                <a:ea typeface="+mj-ea"/>
                <a:cs typeface="Arial" pitchFamily="34" charset="0"/>
              </a:rPr>
            </a:br>
            <a:br>
              <a:rPr lang="en-US" sz="2800" b="1" kern="0" dirty="0">
                <a:solidFill>
                  <a:srgbClr val="000066"/>
                </a:solidFill>
                <a:latin typeface="Arial" pitchFamily="34" charset="0"/>
                <a:ea typeface="+mj-ea"/>
                <a:cs typeface="Arial" pitchFamily="34" charset="0"/>
              </a:rPr>
            </a:br>
            <a:r>
              <a:rPr lang="en-US" sz="2400" b="1" kern="0" dirty="0">
                <a:solidFill>
                  <a:srgbClr val="000066"/>
                </a:solidFill>
                <a:latin typeface="Arial" pitchFamily="34" charset="0"/>
                <a:ea typeface="+mj-ea"/>
                <a:cs typeface="Arial" pitchFamily="34" charset="0"/>
              </a:rPr>
              <a:t>Serving the Emulsion Polymerization, </a:t>
            </a:r>
            <a:br>
              <a:rPr lang="en-US" sz="2400" b="1" kern="0" dirty="0">
                <a:solidFill>
                  <a:srgbClr val="000066"/>
                </a:solidFill>
                <a:latin typeface="Arial" pitchFamily="34" charset="0"/>
                <a:ea typeface="+mj-ea"/>
                <a:cs typeface="Arial" pitchFamily="34" charset="0"/>
              </a:rPr>
            </a:br>
            <a:r>
              <a:rPr lang="en-US" sz="2400" b="1" kern="0" dirty="0">
                <a:solidFill>
                  <a:srgbClr val="000066"/>
                </a:solidFill>
                <a:latin typeface="Arial" pitchFamily="34" charset="0"/>
                <a:ea typeface="+mj-ea"/>
                <a:cs typeface="Arial" pitchFamily="34" charset="0"/>
              </a:rPr>
              <a:t>Paint &amp; Coatings, Adhesives &amp; Sealants,</a:t>
            </a:r>
            <a:br>
              <a:rPr lang="en-US" sz="2400" b="1" kern="0" dirty="0">
                <a:solidFill>
                  <a:srgbClr val="000066"/>
                </a:solidFill>
                <a:latin typeface="Arial" pitchFamily="34" charset="0"/>
                <a:ea typeface="+mj-ea"/>
                <a:cs typeface="Arial" pitchFamily="34" charset="0"/>
              </a:rPr>
            </a:br>
            <a:r>
              <a:rPr lang="en-US" sz="2400" b="1" kern="0" dirty="0">
                <a:solidFill>
                  <a:srgbClr val="000066"/>
                </a:solidFill>
                <a:latin typeface="Arial" pitchFamily="34" charset="0"/>
                <a:ea typeface="+mj-ea"/>
                <a:cs typeface="Arial" pitchFamily="34" charset="0"/>
              </a:rPr>
              <a:t>Inks and Related Markets</a:t>
            </a:r>
            <a:br>
              <a:rPr lang="en-US" sz="2800" b="1" kern="0" dirty="0">
                <a:solidFill>
                  <a:srgbClr val="000066"/>
                </a:solidFill>
                <a:latin typeface="Arial" pitchFamily="34" charset="0"/>
                <a:ea typeface="+mj-ea"/>
                <a:cs typeface="Arial" pitchFamily="34" charset="0"/>
              </a:rPr>
            </a:br>
            <a:br>
              <a:rPr lang="en-US" sz="2800" b="1" kern="0" dirty="0">
                <a:solidFill>
                  <a:srgbClr val="000066"/>
                </a:solidFill>
                <a:latin typeface="Arial" pitchFamily="34" charset="0"/>
                <a:ea typeface="+mj-ea"/>
                <a:cs typeface="Arial" pitchFamily="34" charset="0"/>
              </a:rPr>
            </a:br>
            <a:r>
              <a:rPr lang="en-US" sz="2800" b="1" kern="0" dirty="0">
                <a:solidFill>
                  <a:srgbClr val="000066"/>
                </a:solidFill>
                <a:latin typeface="Arial" pitchFamily="34" charset="0"/>
                <a:ea typeface="+mj-ea"/>
                <a:cs typeface="Arial" pitchFamily="34" charset="0"/>
              </a:rPr>
              <a:t>2020</a:t>
            </a:r>
          </a:p>
        </p:txBody>
      </p:sp>
      <p:pic>
        <p:nvPicPr>
          <p:cNvPr id="5" name="Picture 2">
            <a:extLst>
              <a:ext uri="{FF2B5EF4-FFF2-40B4-BE49-F238E27FC236}">
                <a16:creationId xmlns:a16="http://schemas.microsoft.com/office/drawing/2014/main" id="{D1CC16B3-28D2-451F-8F2C-83BDD198515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01099" y="6044415"/>
            <a:ext cx="2796423" cy="765460"/>
          </a:xfrm>
          <a:prstGeom prst="rect">
            <a:avLst/>
          </a:prstGeom>
          <a:extLst>
            <a:ext uri="{909E8E84-426E-40DD-AFC4-6F175D3DCCD1}">
              <a14:hiddenFill xmlns:a14="http://schemas.microsoft.com/office/drawing/2010/main">
                <a:solidFill>
                  <a:srgbClr val="FFFFFF"/>
                </a:solidFill>
              </a14:hiddenFill>
            </a:ext>
          </a:extLst>
        </p:spPr>
      </p:pic>
      <p:pic>
        <p:nvPicPr>
          <p:cNvPr id="6" name="Picture 4">
            <a:hlinkClick r:id="rId3"/>
            <a:extLst>
              <a:ext uri="{FF2B5EF4-FFF2-40B4-BE49-F238E27FC236}">
                <a16:creationId xmlns:a16="http://schemas.microsoft.com/office/drawing/2014/main" id="{027F73D5-FA9F-492C-AE45-8E38DD0A195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78869" y="6172103"/>
            <a:ext cx="2258678" cy="545349"/>
          </a:xfrm>
          <a:prstGeom prst="rect">
            <a:avLst/>
          </a:prstGeom>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6DFDCB5-B11B-48D6-9D51-641383105BE3}"/>
              </a:ext>
            </a:extLst>
          </p:cNvPr>
          <p:cNvSpPr/>
          <p:nvPr/>
        </p:nvSpPr>
        <p:spPr>
          <a:xfrm>
            <a:off x="80211" y="1"/>
            <a:ext cx="1752140" cy="6809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573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9F629B-C8F4-4C9F-92F6-5114FF3E61FB}"/>
              </a:ext>
            </a:extLst>
          </p:cNvPr>
          <p:cNvSpPr txBox="1">
            <a:spLocks/>
          </p:cNvSpPr>
          <p:nvPr/>
        </p:nvSpPr>
        <p:spPr>
          <a:xfrm>
            <a:off x="366252" y="153543"/>
            <a:ext cx="10515600" cy="747209"/>
          </a:xfrm>
        </p:spPr>
        <p:txBody>
          <a:bodyPr>
            <a:normAutofit/>
          </a:bodyPr>
          <a:lstStyle>
            <a:lvl1pPr algn="l" rtl="0" eaLnBrk="0" fontAlgn="base" hangingPunct="0">
              <a:spcBef>
                <a:spcPct val="0"/>
              </a:spcBef>
              <a:spcAft>
                <a:spcPct val="0"/>
              </a:spcAft>
              <a:defRPr sz="3200">
                <a:solidFill>
                  <a:srgbClr val="000066"/>
                </a:solidFill>
                <a:latin typeface="Arial" pitchFamily="34" charset="0"/>
                <a:ea typeface="+mj-ea"/>
                <a:cs typeface="Arial" pitchFamily="34" charset="0"/>
              </a:defRPr>
            </a:lvl1pPr>
            <a:lvl2pPr algn="l" rtl="0" eaLnBrk="0" fontAlgn="base" hangingPunct="0">
              <a:spcBef>
                <a:spcPct val="0"/>
              </a:spcBef>
              <a:spcAft>
                <a:spcPct val="0"/>
              </a:spcAft>
              <a:defRPr sz="3200">
                <a:solidFill>
                  <a:srgbClr val="000066"/>
                </a:solidFill>
                <a:latin typeface="Arial" charset="0"/>
                <a:cs typeface="Arial" charset="0"/>
              </a:defRPr>
            </a:lvl2pPr>
            <a:lvl3pPr algn="l" rtl="0" eaLnBrk="0" fontAlgn="base" hangingPunct="0">
              <a:spcBef>
                <a:spcPct val="0"/>
              </a:spcBef>
              <a:spcAft>
                <a:spcPct val="0"/>
              </a:spcAft>
              <a:defRPr sz="3200">
                <a:solidFill>
                  <a:srgbClr val="000066"/>
                </a:solidFill>
                <a:latin typeface="Arial" charset="0"/>
                <a:cs typeface="Arial" charset="0"/>
              </a:defRPr>
            </a:lvl3pPr>
            <a:lvl4pPr algn="l" rtl="0" eaLnBrk="0" fontAlgn="base" hangingPunct="0">
              <a:spcBef>
                <a:spcPct val="0"/>
              </a:spcBef>
              <a:spcAft>
                <a:spcPct val="0"/>
              </a:spcAft>
              <a:defRPr sz="3200">
                <a:solidFill>
                  <a:srgbClr val="000066"/>
                </a:solidFill>
                <a:latin typeface="Arial" charset="0"/>
                <a:cs typeface="Arial" charset="0"/>
              </a:defRPr>
            </a:lvl4pPr>
            <a:lvl5pPr algn="l" rtl="0" eaLnBrk="0" fontAlgn="base" hangingPunct="0">
              <a:spcBef>
                <a:spcPct val="0"/>
              </a:spcBef>
              <a:spcAft>
                <a:spcPct val="0"/>
              </a:spcAft>
              <a:defRPr sz="3200">
                <a:solidFill>
                  <a:srgbClr val="000066"/>
                </a:solidFill>
                <a:latin typeface="Arial" charset="0"/>
                <a:cs typeface="Arial" charset="0"/>
              </a:defRPr>
            </a:lvl5pPr>
            <a:lvl6pPr marL="457200" algn="l" rtl="0" eaLnBrk="1" fontAlgn="base" hangingPunct="1">
              <a:spcBef>
                <a:spcPct val="0"/>
              </a:spcBef>
              <a:spcAft>
                <a:spcPct val="0"/>
              </a:spcAft>
              <a:defRPr sz="3200">
                <a:solidFill>
                  <a:schemeClr val="tx2"/>
                </a:solidFill>
                <a:latin typeface="Times New Roman" pitchFamily="18" charset="0"/>
              </a:defRPr>
            </a:lvl6pPr>
            <a:lvl7pPr marL="914400" algn="l" rtl="0" eaLnBrk="1" fontAlgn="base" hangingPunct="1">
              <a:spcBef>
                <a:spcPct val="0"/>
              </a:spcBef>
              <a:spcAft>
                <a:spcPct val="0"/>
              </a:spcAft>
              <a:defRPr sz="3200">
                <a:solidFill>
                  <a:schemeClr val="tx2"/>
                </a:solidFill>
                <a:latin typeface="Times New Roman" pitchFamily="18" charset="0"/>
              </a:defRPr>
            </a:lvl7pPr>
            <a:lvl8pPr marL="1371600" algn="l" rtl="0" eaLnBrk="1" fontAlgn="base" hangingPunct="1">
              <a:spcBef>
                <a:spcPct val="0"/>
              </a:spcBef>
              <a:spcAft>
                <a:spcPct val="0"/>
              </a:spcAft>
              <a:defRPr sz="3200">
                <a:solidFill>
                  <a:schemeClr val="tx2"/>
                </a:solidFill>
                <a:latin typeface="Times New Roman" pitchFamily="18" charset="0"/>
              </a:defRPr>
            </a:lvl8pPr>
            <a:lvl9pPr marL="1828800" algn="l" rtl="0" eaLnBrk="1" fontAlgn="base" hangingPunct="1">
              <a:spcBef>
                <a:spcPct val="0"/>
              </a:spcBef>
              <a:spcAft>
                <a:spcPct val="0"/>
              </a:spcAft>
              <a:defRPr sz="3200">
                <a:solidFill>
                  <a:schemeClr val="tx2"/>
                </a:solidFill>
                <a:latin typeface="Times New Roman" pitchFamily="18" charset="0"/>
              </a:defRPr>
            </a:lvl9pPr>
          </a:lstStyle>
          <a:p>
            <a:r>
              <a:rPr lang="en-US" sz="3600" b="1" kern="0" dirty="0"/>
              <a:t>Anionic Surfactants Quick Reference</a:t>
            </a:r>
            <a:endParaRPr lang="en-US" sz="3600" kern="0" dirty="0"/>
          </a:p>
        </p:txBody>
      </p:sp>
      <p:graphicFrame>
        <p:nvGraphicFramePr>
          <p:cNvPr id="4" name="Table 3">
            <a:extLst>
              <a:ext uri="{FF2B5EF4-FFF2-40B4-BE49-F238E27FC236}">
                <a16:creationId xmlns:a16="http://schemas.microsoft.com/office/drawing/2014/main" id="{16A138D0-CB30-4322-BEEC-FBCB99E8FF58}"/>
              </a:ext>
            </a:extLst>
          </p:cNvPr>
          <p:cNvGraphicFramePr>
            <a:graphicFrameLocks noGrp="1"/>
          </p:cNvGraphicFramePr>
          <p:nvPr>
            <p:extLst>
              <p:ext uri="{D42A27DB-BD31-4B8C-83A1-F6EECF244321}">
                <p14:modId xmlns:p14="http://schemas.microsoft.com/office/powerpoint/2010/main" val="159537785"/>
              </p:ext>
            </p:extLst>
          </p:nvPr>
        </p:nvGraphicFramePr>
        <p:xfrm>
          <a:off x="1353403" y="1146866"/>
          <a:ext cx="9485194" cy="5642809"/>
        </p:xfrm>
        <a:graphic>
          <a:graphicData uri="http://schemas.openxmlformats.org/drawingml/2006/table">
            <a:tbl>
              <a:tblPr/>
              <a:tblGrid>
                <a:gridCol w="2261005">
                  <a:extLst>
                    <a:ext uri="{9D8B030D-6E8A-4147-A177-3AD203B41FA5}">
                      <a16:colId xmlns:a16="http://schemas.microsoft.com/office/drawing/2014/main" val="1658334177"/>
                    </a:ext>
                  </a:extLst>
                </a:gridCol>
                <a:gridCol w="1479782">
                  <a:extLst>
                    <a:ext uri="{9D8B030D-6E8A-4147-A177-3AD203B41FA5}">
                      <a16:colId xmlns:a16="http://schemas.microsoft.com/office/drawing/2014/main" val="2484954176"/>
                    </a:ext>
                  </a:extLst>
                </a:gridCol>
                <a:gridCol w="1702559">
                  <a:extLst>
                    <a:ext uri="{9D8B030D-6E8A-4147-A177-3AD203B41FA5}">
                      <a16:colId xmlns:a16="http://schemas.microsoft.com/office/drawing/2014/main" val="2255187103"/>
                    </a:ext>
                  </a:extLst>
                </a:gridCol>
                <a:gridCol w="4041848">
                  <a:extLst>
                    <a:ext uri="{9D8B030D-6E8A-4147-A177-3AD203B41FA5}">
                      <a16:colId xmlns:a16="http://schemas.microsoft.com/office/drawing/2014/main" val="1256656805"/>
                    </a:ext>
                  </a:extLst>
                </a:gridCol>
              </a:tblGrid>
              <a:tr h="297960">
                <a:tc>
                  <a:txBody>
                    <a:bodyPr/>
                    <a:lstStyle/>
                    <a:p>
                      <a:pPr algn="ctr" fontAlgn="ctr"/>
                      <a:r>
                        <a:rPr lang="en-US" sz="1400" b="1" i="0" u="none" strike="noStrike" dirty="0">
                          <a:solidFill>
                            <a:srgbClr val="FFFFFF"/>
                          </a:solidFill>
                          <a:effectLst/>
                          <a:latin typeface="Arial Narrow" panose="020B0606020202030204" pitchFamily="34" charset="0"/>
                        </a:rPr>
                        <a:t>Product</a:t>
                      </a:r>
                    </a:p>
                  </a:txBody>
                  <a:tcPr marL="7386" marR="7386" marT="7386" marB="0" anchor="ctr">
                    <a:lnL>
                      <a:noFill/>
                    </a:lnL>
                    <a:lnR w="6350" cap="flat" cmpd="sng" algn="ctr">
                      <a:solidFill>
                        <a:srgbClr val="FFFFFF"/>
                      </a:solidFill>
                      <a:prstDash val="solid"/>
                      <a:round/>
                      <a:headEnd type="none" w="med" len="med"/>
                      <a:tailEnd type="none" w="med" len="med"/>
                    </a:lnR>
                    <a:lnT>
                      <a:noFill/>
                    </a:lnT>
                    <a:lnB w="6350" cap="flat" cmpd="sng" algn="ctr">
                      <a:solidFill>
                        <a:srgbClr val="231F20"/>
                      </a:solidFill>
                      <a:prstDash val="solid"/>
                      <a:round/>
                      <a:headEnd type="none" w="med" len="med"/>
                      <a:tailEnd type="none" w="med" len="med"/>
                    </a:lnB>
                    <a:solidFill>
                      <a:srgbClr val="0054A4"/>
                    </a:solidFill>
                  </a:tcPr>
                </a:tc>
                <a:tc>
                  <a:txBody>
                    <a:bodyPr/>
                    <a:lstStyle/>
                    <a:p>
                      <a:pPr algn="ctr" fontAlgn="ctr"/>
                      <a:r>
                        <a:rPr lang="en-US" sz="1400" b="1" i="0" u="none" strike="noStrike" dirty="0">
                          <a:solidFill>
                            <a:srgbClr val="FFFFFF"/>
                          </a:solidFill>
                          <a:effectLst/>
                          <a:latin typeface="Arial Narrow" panose="020B0606020202030204" pitchFamily="34" charset="0"/>
                        </a:rPr>
                        <a:t>Active</a:t>
                      </a:r>
                    </a:p>
                  </a:txBody>
                  <a:tcPr marL="7386" marR="7386" marT="738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231F20"/>
                      </a:solidFill>
                      <a:prstDash val="solid"/>
                      <a:round/>
                      <a:headEnd type="none" w="med" len="med"/>
                      <a:tailEnd type="none" w="med" len="med"/>
                    </a:lnB>
                    <a:solidFill>
                      <a:srgbClr val="0054A4"/>
                    </a:solidFill>
                  </a:tcPr>
                </a:tc>
                <a:tc>
                  <a:txBody>
                    <a:bodyPr/>
                    <a:lstStyle/>
                    <a:p>
                      <a:pPr algn="ctr" fontAlgn="ctr"/>
                      <a:r>
                        <a:rPr lang="en-US" sz="1400" b="1" i="0" u="none" strike="noStrike" dirty="0">
                          <a:solidFill>
                            <a:srgbClr val="FFFFFF"/>
                          </a:solidFill>
                          <a:effectLst/>
                          <a:latin typeface="Arial Narrow" panose="020B0606020202030204" pitchFamily="34" charset="0"/>
                        </a:rPr>
                        <a:t>Chemical Name</a:t>
                      </a:r>
                    </a:p>
                  </a:txBody>
                  <a:tcPr marL="7386" marR="7386" marT="738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231F20"/>
                      </a:solidFill>
                      <a:prstDash val="solid"/>
                      <a:round/>
                      <a:headEnd type="none" w="med" len="med"/>
                      <a:tailEnd type="none" w="med" len="med"/>
                    </a:lnB>
                    <a:solidFill>
                      <a:srgbClr val="0054A4"/>
                    </a:solidFill>
                  </a:tcPr>
                </a:tc>
                <a:tc>
                  <a:txBody>
                    <a:bodyPr/>
                    <a:lstStyle/>
                    <a:p>
                      <a:pPr algn="ctr" fontAlgn="ctr"/>
                      <a:r>
                        <a:rPr lang="en-US" sz="1400" b="1" i="0" u="none" strike="noStrike" dirty="0">
                          <a:solidFill>
                            <a:srgbClr val="FFFFFF"/>
                          </a:solidFill>
                          <a:effectLst/>
                          <a:latin typeface="Arial Narrow" panose="020B0606020202030204" pitchFamily="34" charset="0"/>
                        </a:rPr>
                        <a:t>Applications</a:t>
                      </a:r>
                    </a:p>
                  </a:txBody>
                  <a:tcPr marL="7386" marR="7386" marT="7386" marB="0" anchor="ctr">
                    <a:lnL w="6350" cap="flat" cmpd="sng" algn="ctr">
                      <a:solidFill>
                        <a:srgbClr val="FFFFFF"/>
                      </a:solidFill>
                      <a:prstDash val="solid"/>
                      <a:round/>
                      <a:headEnd type="none" w="med" len="med"/>
                      <a:tailEnd type="none" w="med" len="med"/>
                    </a:lnL>
                    <a:lnR>
                      <a:noFill/>
                    </a:lnR>
                    <a:lnT>
                      <a:noFill/>
                    </a:lnT>
                    <a:lnB w="6350" cap="flat" cmpd="sng" algn="ctr">
                      <a:solidFill>
                        <a:srgbClr val="231F20"/>
                      </a:solidFill>
                      <a:prstDash val="solid"/>
                      <a:round/>
                      <a:headEnd type="none" w="med" len="med"/>
                      <a:tailEnd type="none" w="med" len="med"/>
                    </a:lnB>
                    <a:solidFill>
                      <a:srgbClr val="0054A4"/>
                    </a:solidFill>
                  </a:tcPr>
                </a:tc>
                <a:extLst>
                  <a:ext uri="{0D108BD9-81ED-4DB2-BD59-A6C34878D82A}">
                    <a16:rowId xmlns:a16="http://schemas.microsoft.com/office/drawing/2014/main" val="2451134635"/>
                  </a:ext>
                </a:extLst>
              </a:tr>
              <a:tr h="297960">
                <a:tc>
                  <a:txBody>
                    <a:bodyPr/>
                    <a:lstStyle/>
                    <a:p>
                      <a:pPr algn="ctr" fontAlgn="ctr"/>
                      <a:r>
                        <a:rPr lang="en-US" sz="1200" b="0" i="0" u="none" strike="noStrike" dirty="0" err="1">
                          <a:solidFill>
                            <a:srgbClr val="231F20"/>
                          </a:solidFill>
                          <a:effectLst/>
                          <a:latin typeface="Lucida Sans" panose="020B0602030504020204" pitchFamily="34" charset="0"/>
                        </a:rPr>
                        <a:t>Stanfax</a:t>
                      </a:r>
                      <a:r>
                        <a:rPr lang="en-US" sz="1200" b="0" i="0" u="none" strike="noStrike" dirty="0">
                          <a:solidFill>
                            <a:srgbClr val="231F20"/>
                          </a:solidFill>
                          <a:effectLst/>
                          <a:latin typeface="Lucida Sans" panose="020B0602030504020204" pitchFamily="34" charset="0"/>
                        </a:rPr>
                        <a:t> 1024 HV</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rowSpan="2">
                  <a:txBody>
                    <a:bodyPr/>
                    <a:lstStyle/>
                    <a:p>
                      <a:pPr algn="ctr" fontAlgn="ctr"/>
                      <a:r>
                        <a:rPr lang="en-US" sz="1200" b="0" i="0" u="none" strike="noStrike">
                          <a:solidFill>
                            <a:srgbClr val="231F20"/>
                          </a:solidFill>
                          <a:effectLst/>
                          <a:latin typeface="Lucida Sans" panose="020B0602030504020204" pitchFamily="34" charset="0"/>
                        </a:rPr>
                        <a:t>25</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rowSpan="8">
                  <a:txBody>
                    <a:bodyPr/>
                    <a:lstStyle/>
                    <a:p>
                      <a:pPr algn="ctr" fontAlgn="ctr"/>
                      <a:r>
                        <a:rPr lang="en-US" sz="1200" b="0" i="0" u="none" strike="noStrike">
                          <a:solidFill>
                            <a:srgbClr val="231F20"/>
                          </a:solidFill>
                          <a:effectLst/>
                          <a:latin typeface="Lucida Sans" panose="020B0602030504020204" pitchFamily="34" charset="0"/>
                        </a:rPr>
                        <a:t>Sodium Laureth Sulfate</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a:solidFill>
                            <a:srgbClr val="231F20"/>
                          </a:solidFill>
                          <a:effectLst/>
                          <a:latin typeface="Lucida Sans" panose="020B0602030504020204" pitchFamily="34" charset="0"/>
                        </a:rPr>
                        <a:t>High Viscosity</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441337"/>
                  </a:ext>
                </a:extLst>
              </a:tr>
              <a:tr h="297960">
                <a:tc>
                  <a:txBody>
                    <a:bodyPr/>
                    <a:lstStyle/>
                    <a:p>
                      <a:pPr algn="ctr" fontAlgn="ctr"/>
                      <a:r>
                        <a:rPr lang="en-US" sz="1200" b="0" i="0" u="none" strike="noStrike" dirty="0" err="1">
                          <a:solidFill>
                            <a:srgbClr val="231F20"/>
                          </a:solidFill>
                          <a:effectLst/>
                          <a:latin typeface="Lucida Sans" panose="020B0602030504020204" pitchFamily="34" charset="0"/>
                        </a:rPr>
                        <a:t>Stanfax</a:t>
                      </a:r>
                      <a:r>
                        <a:rPr lang="en-US" sz="1200" b="0" i="0" u="none" strike="noStrike" dirty="0">
                          <a:solidFill>
                            <a:srgbClr val="231F20"/>
                          </a:solidFill>
                          <a:effectLst/>
                          <a:latin typeface="Lucida Sans" panose="020B0602030504020204" pitchFamily="34" charset="0"/>
                        </a:rPr>
                        <a:t> 1024 (1 mole)</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231F20"/>
                          </a:solidFill>
                          <a:effectLst/>
                          <a:latin typeface="Lucida Sans" panose="020B0602030504020204" pitchFamily="34" charset="0"/>
                        </a:rPr>
                        <a:t>Emulsion Polymerization, Paints &amp; Coatings, Adhesives, Sealants &amp; Related Products </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254070672"/>
                  </a:ext>
                </a:extLst>
              </a:tr>
              <a:tr h="719041">
                <a:tc>
                  <a:txBody>
                    <a:bodyPr/>
                    <a:lstStyle/>
                    <a:p>
                      <a:pPr algn="ctr" fontAlgn="ctr"/>
                      <a:r>
                        <a:rPr lang="en-US" sz="1200" b="0" i="0" u="none" strike="noStrike">
                          <a:solidFill>
                            <a:srgbClr val="231F20"/>
                          </a:solidFill>
                          <a:effectLst/>
                          <a:latin typeface="Lucida Sans" panose="020B0602030504020204" pitchFamily="34" charset="0"/>
                        </a:rPr>
                        <a:t>Stanfax 1022 (2 mole)</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rowSpan="3">
                  <a:txBody>
                    <a:bodyPr/>
                    <a:lstStyle/>
                    <a:p>
                      <a:pPr algn="ctr" fontAlgn="ctr"/>
                      <a:r>
                        <a:rPr lang="en-US" sz="1200" b="0" i="0" u="none" strike="noStrike" dirty="0">
                          <a:solidFill>
                            <a:srgbClr val="231F20"/>
                          </a:solidFill>
                          <a:effectLst/>
                          <a:latin typeface="Lucida Sans" panose="020B0602030504020204" pitchFamily="34" charset="0"/>
                        </a:rPr>
                        <a:t>25.5</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vMerge="1">
                  <a:txBody>
                    <a:bodyPr/>
                    <a:lstStyle/>
                    <a:p>
                      <a:endParaRPr lang="en-US"/>
                    </a:p>
                  </a:txBody>
                  <a:tcPr/>
                </a:tc>
                <a:tc>
                  <a:txBody>
                    <a:bodyPr/>
                    <a:lstStyle/>
                    <a:p>
                      <a:pPr algn="ctr" fontAlgn="ctr"/>
                      <a:r>
                        <a:rPr lang="en-US" sz="1200" b="0" i="0" u="none" strike="noStrike" dirty="0">
                          <a:solidFill>
                            <a:srgbClr val="231F20"/>
                          </a:solidFill>
                          <a:effectLst/>
                          <a:latin typeface="Lucida Sans" panose="020B0602030504020204" pitchFamily="34" charset="0"/>
                        </a:rPr>
                        <a:t>ditto</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814778996"/>
                  </a:ext>
                </a:extLst>
              </a:tr>
              <a:tr h="286240">
                <a:tc rowSpan="2">
                  <a:txBody>
                    <a:bodyPr/>
                    <a:lstStyle/>
                    <a:p>
                      <a:pPr algn="ctr" fontAlgn="ctr"/>
                      <a:r>
                        <a:rPr lang="en-US" sz="1200" b="0" i="0" u="none" strike="noStrike" dirty="0" err="1">
                          <a:solidFill>
                            <a:srgbClr val="231F20"/>
                          </a:solidFill>
                          <a:effectLst/>
                          <a:latin typeface="Lucida Sans" panose="020B0602030504020204" pitchFamily="34" charset="0"/>
                        </a:rPr>
                        <a:t>Stanfax</a:t>
                      </a:r>
                      <a:r>
                        <a:rPr lang="en-US" sz="1200" b="0" i="0" u="none" strike="noStrike" dirty="0">
                          <a:solidFill>
                            <a:srgbClr val="231F20"/>
                          </a:solidFill>
                          <a:effectLst/>
                          <a:latin typeface="Lucida Sans" panose="020B0602030504020204" pitchFamily="34" charset="0"/>
                        </a:rPr>
                        <a:t> 1022 UM (2 mole)</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Arial" panose="020B0604020202020204" pitchFamily="34" charset="0"/>
                        </a:rPr>
                        <a:t>ditto</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4164179514"/>
                  </a:ext>
                </a:extLst>
              </a:tr>
              <a:tr h="107855">
                <a:tc vMerge="1">
                  <a:txBody>
                    <a:bodyPr/>
                    <a:lstStyle/>
                    <a:p>
                      <a:pPr algn="ctr" fontAlgn="ctr"/>
                      <a:endParaRPr lang="en-US" sz="1200" b="0" i="0" u="none" strike="noStrike" dirty="0">
                        <a:solidFill>
                          <a:srgbClr val="231F20"/>
                        </a:solidFill>
                        <a:effectLst/>
                        <a:latin typeface="Lucida Sans" panose="020B0602030504020204" pitchFamily="34" charset="0"/>
                      </a:endParaRP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vMerge="1">
                  <a:txBody>
                    <a:bodyPr/>
                    <a:lstStyle/>
                    <a:p>
                      <a:pPr algn="ctr" fontAlgn="ctr"/>
                      <a:endParaRPr lang="en-US" sz="1200" b="0" i="0" u="none" strike="noStrike" dirty="0">
                        <a:solidFill>
                          <a:srgbClr val="231F20"/>
                        </a:solidFill>
                        <a:effectLst/>
                        <a:latin typeface="Lucida Sans" panose="020B0602030504020204" pitchFamily="34" charset="0"/>
                      </a:endParaRP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vMerge="1">
                  <a:txBody>
                    <a:bodyPr/>
                    <a:lstStyle/>
                    <a:p>
                      <a:endParaRPr lang="en-US"/>
                    </a:p>
                  </a:txBody>
                  <a:tcPr/>
                </a:tc>
                <a:tc rowSpan="2">
                  <a:txBody>
                    <a:bodyPr/>
                    <a:lstStyle/>
                    <a:p>
                      <a:pPr algn="ctr" fontAlgn="ctr"/>
                      <a:r>
                        <a:rPr lang="en-US" sz="1200" b="0" i="0" u="none" strike="noStrike" dirty="0">
                          <a:solidFill>
                            <a:srgbClr val="000000"/>
                          </a:solidFill>
                          <a:effectLst/>
                          <a:latin typeface="Arial" panose="020B0604020202020204" pitchFamily="34" charset="0"/>
                        </a:rPr>
                        <a:t>ditto</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007275434"/>
                  </a:ext>
                </a:extLst>
              </a:tr>
              <a:tr h="297960">
                <a:tc>
                  <a:txBody>
                    <a:bodyPr/>
                    <a:lstStyle/>
                    <a:p>
                      <a:pPr algn="ctr" fontAlgn="ctr"/>
                      <a:r>
                        <a:rPr lang="en-US" sz="1200" b="0" i="0" u="none" strike="noStrike">
                          <a:solidFill>
                            <a:srgbClr val="231F20"/>
                          </a:solidFill>
                          <a:effectLst/>
                          <a:latin typeface="Lucida Sans" panose="020B0602030504020204" pitchFamily="34" charset="0"/>
                        </a:rPr>
                        <a:t>Stanfax 1023 (3 mole)</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dirty="0">
                          <a:solidFill>
                            <a:srgbClr val="231F20"/>
                          </a:solidFill>
                          <a:effectLst/>
                          <a:latin typeface="Lucida Sans" panose="020B0602030504020204" pitchFamily="34" charset="0"/>
                        </a:rPr>
                        <a:t>28.5</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vMerge="1">
                  <a:txBody>
                    <a:bodyPr/>
                    <a:lstStyle/>
                    <a:p>
                      <a:endParaRPr lang="en-US"/>
                    </a:p>
                  </a:txBody>
                  <a:tcPr/>
                </a:tc>
                <a:tc vMerge="1">
                  <a:txBody>
                    <a:bodyPr/>
                    <a:lstStyle/>
                    <a:p>
                      <a:pPr algn="ctr" fontAlgn="ctr"/>
                      <a:r>
                        <a:rPr lang="en-US" sz="1200" b="0" i="0" u="none" strike="noStrike" dirty="0">
                          <a:solidFill>
                            <a:srgbClr val="000000"/>
                          </a:solidFill>
                          <a:effectLst/>
                          <a:latin typeface="Arial" panose="020B0604020202020204" pitchFamily="34" charset="0"/>
                        </a:rPr>
                        <a:t> </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288044335"/>
                  </a:ext>
                </a:extLst>
              </a:tr>
              <a:tr h="297960">
                <a:tc>
                  <a:txBody>
                    <a:bodyPr/>
                    <a:lstStyle/>
                    <a:p>
                      <a:pPr algn="ctr" fontAlgn="ctr"/>
                      <a:r>
                        <a:rPr lang="en-US" sz="1200" b="0" i="0" u="none" strike="noStrike">
                          <a:solidFill>
                            <a:srgbClr val="231F20"/>
                          </a:solidFill>
                          <a:effectLst/>
                          <a:latin typeface="Lucida Sans" panose="020B0602030504020204" pitchFamily="34" charset="0"/>
                        </a:rPr>
                        <a:t>Stanfax 1015 (3 mole)</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dirty="0">
                          <a:solidFill>
                            <a:srgbClr val="231F20"/>
                          </a:solidFill>
                          <a:effectLst/>
                          <a:latin typeface="Lucida Sans" panose="020B0602030504020204" pitchFamily="34" charset="0"/>
                        </a:rPr>
                        <a:t>60</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vMerge="1">
                  <a:txBody>
                    <a:bodyPr/>
                    <a:lstStyle/>
                    <a:p>
                      <a:endParaRPr lang="en-US"/>
                    </a:p>
                  </a:txBody>
                  <a:tcPr>
                    <a:lnL w="6350" cap="flat" cmpd="sng" algn="ctr">
                      <a:solidFill>
                        <a:srgbClr val="231F20"/>
                      </a:solidFill>
                      <a:prstDash val="solid"/>
                      <a:round/>
                      <a:headEnd type="none" w="med" len="med"/>
                      <a:tailEnd type="none" w="med" len="med"/>
                    </a:lnL>
                    <a:lnT w="6350" cap="flat" cmpd="sng" algn="ctr">
                      <a:solidFill>
                        <a:srgbClr val="231F20"/>
                      </a:solidFill>
                      <a:prstDash val="solid"/>
                      <a:round/>
                      <a:headEnd type="none" w="med" len="med"/>
                      <a:tailEnd type="none" w="med" len="med"/>
                    </a:lnT>
                  </a:tcPr>
                </a:tc>
                <a:tc>
                  <a:txBody>
                    <a:bodyPr/>
                    <a:lstStyle/>
                    <a:p>
                      <a:pPr algn="ctr" fontAlgn="ctr"/>
                      <a:r>
                        <a:rPr lang="en-US" sz="1200" b="0" i="0" u="none" strike="noStrike" dirty="0">
                          <a:solidFill>
                            <a:srgbClr val="000000"/>
                          </a:solidFill>
                          <a:effectLst/>
                          <a:latin typeface="Arial" panose="020B0604020202020204" pitchFamily="34" charset="0"/>
                        </a:rPr>
                        <a:t>ditto</a:t>
                      </a:r>
                    </a:p>
                  </a:txBody>
                  <a:tcPr marL="7386" marR="7386" marT="7386" marB="0" anchor="ctr">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535511439"/>
                  </a:ext>
                </a:extLst>
              </a:tr>
              <a:tr h="297960">
                <a:tc>
                  <a:txBody>
                    <a:bodyPr/>
                    <a:lstStyle/>
                    <a:p>
                      <a:pPr algn="ctr" fontAlgn="ctr"/>
                      <a:r>
                        <a:rPr lang="en-US" sz="1200" b="0" i="0" u="none" strike="noStrike">
                          <a:solidFill>
                            <a:srgbClr val="231F20"/>
                          </a:solidFill>
                          <a:effectLst/>
                          <a:latin typeface="Lucida Sans" panose="020B0602030504020204" pitchFamily="34" charset="0"/>
                        </a:rPr>
                        <a:t>Stanfax 1066 (12 mole)</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dirty="0">
                          <a:solidFill>
                            <a:srgbClr val="231F20"/>
                          </a:solidFill>
                          <a:effectLst/>
                          <a:latin typeface="Lucida Sans" panose="020B0602030504020204" pitchFamily="34" charset="0"/>
                        </a:rPr>
                        <a:t>30</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vMerge="1">
                  <a:txBody>
                    <a:bodyPr/>
                    <a:lstStyle/>
                    <a:p>
                      <a:endParaRPr lang="en-US"/>
                    </a:p>
                  </a:txBody>
                  <a:tcPr/>
                </a:tc>
                <a:tc>
                  <a:txBody>
                    <a:bodyPr/>
                    <a:lstStyle/>
                    <a:p>
                      <a:pPr algn="ctr" fontAlgn="ctr"/>
                      <a:r>
                        <a:rPr lang="en-US" sz="1200" b="0" i="0" u="none" strike="noStrike" dirty="0">
                          <a:solidFill>
                            <a:srgbClr val="000000"/>
                          </a:solidFill>
                          <a:effectLst/>
                          <a:latin typeface="Arial" panose="020B0604020202020204" pitchFamily="34" charset="0"/>
                        </a:rPr>
                        <a:t>ditto</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836082164"/>
                  </a:ext>
                </a:extLst>
              </a:tr>
              <a:tr h="297960">
                <a:tc>
                  <a:txBody>
                    <a:bodyPr/>
                    <a:lstStyle/>
                    <a:p>
                      <a:pPr algn="ctr" fontAlgn="ctr"/>
                      <a:r>
                        <a:rPr lang="en-US" sz="1200" b="0" i="0" u="none" strike="noStrike">
                          <a:solidFill>
                            <a:srgbClr val="231F20"/>
                          </a:solidFill>
                          <a:effectLst/>
                          <a:latin typeface="Lucida Sans" panose="020B0602030504020204" pitchFamily="34" charset="0"/>
                        </a:rPr>
                        <a:t>Stanfax 234</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rowSpan="3">
                  <a:txBody>
                    <a:bodyPr/>
                    <a:lstStyle/>
                    <a:p>
                      <a:pPr algn="ctr" fontAlgn="ctr"/>
                      <a:r>
                        <a:rPr lang="en-US" sz="1200" b="0" i="0" u="none" strike="noStrike">
                          <a:solidFill>
                            <a:srgbClr val="231F20"/>
                          </a:solidFill>
                          <a:effectLst/>
                          <a:latin typeface="Lucida Sans" panose="020B0602030504020204" pitchFamily="34" charset="0"/>
                        </a:rPr>
                        <a:t>29.5</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rowSpan="3">
                  <a:txBody>
                    <a:bodyPr/>
                    <a:lstStyle/>
                    <a:p>
                      <a:pPr algn="ctr" fontAlgn="ctr"/>
                      <a:r>
                        <a:rPr lang="en-US" sz="1200" b="0" i="0" u="none" strike="noStrike" dirty="0">
                          <a:solidFill>
                            <a:srgbClr val="231F20"/>
                          </a:solidFill>
                          <a:effectLst/>
                          <a:latin typeface="Lucida Sans" panose="020B0602030504020204" pitchFamily="34" charset="0"/>
                        </a:rPr>
                        <a:t>Sodium Lauryl Sulfate</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dirty="0">
                          <a:solidFill>
                            <a:srgbClr val="231F20"/>
                          </a:solidFill>
                          <a:effectLst/>
                          <a:latin typeface="Lucida Sans" panose="020B0602030504020204" pitchFamily="34" charset="0"/>
                        </a:rPr>
                        <a:t>ditto</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650780032"/>
                  </a:ext>
                </a:extLst>
              </a:tr>
              <a:tr h="363114">
                <a:tc>
                  <a:txBody>
                    <a:bodyPr/>
                    <a:lstStyle/>
                    <a:p>
                      <a:pPr algn="ctr" fontAlgn="ctr"/>
                      <a:r>
                        <a:rPr lang="en-US" sz="1200" b="0" i="0" u="none" strike="noStrike">
                          <a:solidFill>
                            <a:srgbClr val="231F20"/>
                          </a:solidFill>
                          <a:effectLst/>
                          <a:latin typeface="Lucida Sans" panose="020B0602030504020204" pitchFamily="34" charset="0"/>
                        </a:rPr>
                        <a:t>Stanfax 234 LCP</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231F20"/>
                          </a:solidFill>
                          <a:effectLst/>
                          <a:latin typeface="Lucida Sans" panose="020B0602030504020204" pitchFamily="34" charset="0"/>
                        </a:rPr>
                        <a:t>ditto</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624186462"/>
                  </a:ext>
                </a:extLst>
              </a:tr>
              <a:tr h="297960">
                <a:tc>
                  <a:txBody>
                    <a:bodyPr/>
                    <a:lstStyle/>
                    <a:p>
                      <a:pPr algn="ctr" fontAlgn="ctr"/>
                      <a:r>
                        <a:rPr lang="en-US" sz="1200" b="0" i="0" u="none" strike="noStrike">
                          <a:solidFill>
                            <a:srgbClr val="231F20"/>
                          </a:solidFill>
                          <a:effectLst/>
                          <a:latin typeface="Lucida Sans" panose="020B0602030504020204" pitchFamily="34" charset="0"/>
                        </a:rPr>
                        <a:t>Stanfax 1025</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231F20"/>
                          </a:solidFill>
                          <a:effectLst/>
                          <a:latin typeface="Lucida Sans" panose="020B0602030504020204" pitchFamily="34" charset="0"/>
                        </a:rPr>
                        <a:t>ditto</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703949273"/>
                  </a:ext>
                </a:extLst>
              </a:tr>
              <a:tr h="412007">
                <a:tc>
                  <a:txBody>
                    <a:bodyPr/>
                    <a:lstStyle/>
                    <a:p>
                      <a:pPr algn="ctr" fontAlgn="ctr"/>
                      <a:r>
                        <a:rPr lang="en-US" sz="1200" b="0" i="0" u="none" strike="noStrike">
                          <a:solidFill>
                            <a:srgbClr val="231F20"/>
                          </a:solidFill>
                          <a:effectLst/>
                          <a:latin typeface="Lucida Sans" panose="020B0602030504020204" pitchFamily="34" charset="0"/>
                        </a:rPr>
                        <a:t>Stanfax 1007</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a:solidFill>
                            <a:srgbClr val="231F20"/>
                          </a:solidFill>
                          <a:effectLst/>
                          <a:latin typeface="Lucida Sans" panose="020B0602030504020204" pitchFamily="34" charset="0"/>
                        </a:rPr>
                        <a:t>33</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a:solidFill>
                            <a:srgbClr val="231F20"/>
                          </a:solidFill>
                          <a:effectLst/>
                          <a:latin typeface="Lucida Sans" panose="020B0602030504020204" pitchFamily="34" charset="0"/>
                        </a:rPr>
                        <a:t>Sodium Octyl Sulfate</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dirty="0">
                          <a:solidFill>
                            <a:srgbClr val="231F20"/>
                          </a:solidFill>
                          <a:effectLst/>
                          <a:latin typeface="Lucida Sans" panose="020B0602030504020204" pitchFamily="34" charset="0"/>
                        </a:rPr>
                        <a:t>Ditto and wetting agent and dispersants</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443732279"/>
                  </a:ext>
                </a:extLst>
              </a:tr>
              <a:tr h="363114">
                <a:tc>
                  <a:txBody>
                    <a:bodyPr/>
                    <a:lstStyle/>
                    <a:p>
                      <a:pPr algn="ctr" fontAlgn="ctr"/>
                      <a:r>
                        <a:rPr lang="en-US" sz="1200" b="0" i="0" u="none" strike="noStrike">
                          <a:solidFill>
                            <a:srgbClr val="231F20"/>
                          </a:solidFill>
                          <a:effectLst/>
                          <a:latin typeface="Lucida Sans" panose="020B0602030504020204" pitchFamily="34" charset="0"/>
                        </a:rPr>
                        <a:t>Stanfax 1089</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a:solidFill>
                            <a:srgbClr val="231F20"/>
                          </a:solidFill>
                          <a:effectLst/>
                          <a:latin typeface="Lucida Sans" panose="020B0602030504020204" pitchFamily="34" charset="0"/>
                        </a:rPr>
                        <a:t>32</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a:solidFill>
                            <a:srgbClr val="231F20"/>
                          </a:solidFill>
                          <a:effectLst/>
                          <a:latin typeface="Lucida Sans" panose="020B0602030504020204" pitchFamily="34" charset="0"/>
                        </a:rPr>
                        <a:t>Ammonium Nonyl Phenolethoxy Sulfate</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dirty="0">
                          <a:solidFill>
                            <a:srgbClr val="231F20"/>
                          </a:solidFill>
                          <a:effectLst/>
                          <a:latin typeface="Lucida Sans" panose="020B0602030504020204" pitchFamily="34" charset="0"/>
                        </a:rPr>
                        <a:t>ditto</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812304941"/>
                  </a:ext>
                </a:extLst>
              </a:tr>
              <a:tr h="456791">
                <a:tc>
                  <a:txBody>
                    <a:bodyPr/>
                    <a:lstStyle/>
                    <a:p>
                      <a:pPr algn="ctr" fontAlgn="ctr"/>
                      <a:r>
                        <a:rPr lang="en-US" sz="1200" b="0" i="0" u="none" strike="noStrike">
                          <a:solidFill>
                            <a:srgbClr val="231F20"/>
                          </a:solidFill>
                          <a:effectLst/>
                          <a:latin typeface="Lucida Sans" panose="020B0602030504020204" pitchFamily="34" charset="0"/>
                        </a:rPr>
                        <a:t>Stanfax 972</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a:solidFill>
                            <a:srgbClr val="231F20"/>
                          </a:solidFill>
                          <a:effectLst/>
                          <a:latin typeface="Lucida Sans" panose="020B0602030504020204" pitchFamily="34" charset="0"/>
                        </a:rPr>
                        <a:t>40</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a:solidFill>
                            <a:srgbClr val="231F20"/>
                          </a:solidFill>
                          <a:effectLst/>
                          <a:latin typeface="Lucida Sans" panose="020B0602030504020204" pitchFamily="34" charset="0"/>
                        </a:rPr>
                        <a:t>Triethanolamine Lauryl Sulfate</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dirty="0">
                          <a:solidFill>
                            <a:srgbClr val="231F20"/>
                          </a:solidFill>
                          <a:effectLst/>
                          <a:latin typeface="Lucida Sans" panose="020B0602030504020204" pitchFamily="34" charset="0"/>
                        </a:rPr>
                        <a:t>ditto</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680523466"/>
                  </a:ext>
                </a:extLst>
              </a:tr>
              <a:tr h="465749">
                <a:tc>
                  <a:txBody>
                    <a:bodyPr/>
                    <a:lstStyle/>
                    <a:p>
                      <a:pPr algn="ctr" fontAlgn="ctr"/>
                      <a:r>
                        <a:rPr lang="en-US" sz="1200" b="0" i="0" u="none" strike="noStrike">
                          <a:solidFill>
                            <a:srgbClr val="231F20"/>
                          </a:solidFill>
                          <a:effectLst/>
                          <a:latin typeface="Lucida Sans" panose="020B0602030504020204" pitchFamily="34" charset="0"/>
                        </a:rPr>
                        <a:t>Stanfax 560</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dirty="0">
                          <a:solidFill>
                            <a:srgbClr val="231F20"/>
                          </a:solidFill>
                          <a:effectLst/>
                          <a:latin typeface="Lucida Sans" panose="020B0602030504020204" pitchFamily="34" charset="0"/>
                        </a:rPr>
                        <a:t>22</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a:solidFill>
                            <a:srgbClr val="231F20"/>
                          </a:solidFill>
                          <a:effectLst/>
                          <a:latin typeface="Lucida Sans" panose="020B0602030504020204" pitchFamily="34" charset="0"/>
                        </a:rPr>
                        <a:t>Sodium Dodecyl Benzenesulfonate</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dirty="0">
                          <a:solidFill>
                            <a:srgbClr val="231F20"/>
                          </a:solidFill>
                          <a:effectLst/>
                          <a:latin typeface="Lucida Sans" panose="020B0602030504020204" pitchFamily="34" charset="0"/>
                        </a:rPr>
                        <a:t>ditto and anionic wetting agent</a:t>
                      </a:r>
                    </a:p>
                  </a:txBody>
                  <a:tcPr marL="7386" marR="7386" marT="738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33525173"/>
                  </a:ext>
                </a:extLst>
              </a:tr>
            </a:tbl>
          </a:graphicData>
        </a:graphic>
      </p:graphicFrame>
    </p:spTree>
    <p:extLst>
      <p:ext uri="{BB962C8B-B14F-4D97-AF65-F5344CB8AC3E}">
        <p14:creationId xmlns:p14="http://schemas.microsoft.com/office/powerpoint/2010/main" val="2134613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F6ABF-028A-47A3-967B-7F04B1F51B95}"/>
              </a:ext>
            </a:extLst>
          </p:cNvPr>
          <p:cNvSpPr>
            <a:spLocks noGrp="1"/>
          </p:cNvSpPr>
          <p:nvPr>
            <p:ph type="title"/>
          </p:nvPr>
        </p:nvSpPr>
        <p:spPr>
          <a:xfrm>
            <a:off x="289207" y="196957"/>
            <a:ext cx="10515600" cy="1325563"/>
          </a:xfrm>
        </p:spPr>
        <p:txBody>
          <a:bodyPr>
            <a:normAutofit/>
          </a:bodyPr>
          <a:lstStyle/>
          <a:p>
            <a:r>
              <a:rPr lang="en-US" sz="3600" b="1" dirty="0"/>
              <a:t>Specialty Surfactant Blends Tiarco-RST</a:t>
            </a:r>
          </a:p>
        </p:txBody>
      </p:sp>
      <p:sp>
        <p:nvSpPr>
          <p:cNvPr id="4" name="Rectangle 3">
            <a:extLst>
              <a:ext uri="{FF2B5EF4-FFF2-40B4-BE49-F238E27FC236}">
                <a16:creationId xmlns:a16="http://schemas.microsoft.com/office/drawing/2014/main" id="{E5FD2951-3DA4-4579-B6B9-408B23DCEFA1}"/>
              </a:ext>
            </a:extLst>
          </p:cNvPr>
          <p:cNvSpPr/>
          <p:nvPr/>
        </p:nvSpPr>
        <p:spPr>
          <a:xfrm>
            <a:off x="162229" y="2250254"/>
            <a:ext cx="3923071" cy="3724468"/>
          </a:xfrm>
          <a:prstGeom prst="rect">
            <a:avLst/>
          </a:prstGeom>
        </p:spPr>
        <p:txBody>
          <a:bodyPr vert="horz" lIns="91440" tIns="45720" rIns="91440" bIns="45720" rtlCol="0" anchor="ctr">
            <a:normAutofit lnSpcReduction="10000"/>
          </a:bodyPr>
          <a:lstStyle/>
          <a:p>
            <a:pPr>
              <a:lnSpc>
                <a:spcPct val="90000"/>
              </a:lnSpc>
              <a:spcAft>
                <a:spcPts val="600"/>
              </a:spcAft>
            </a:pPr>
            <a:r>
              <a:rPr lang="en-US" sz="1700" b="1" dirty="0"/>
              <a:t>SPECIALTY BLENDS</a:t>
            </a:r>
          </a:p>
          <a:p>
            <a:pPr>
              <a:lnSpc>
                <a:spcPct val="90000"/>
              </a:lnSpc>
              <a:spcAft>
                <a:spcPts val="600"/>
              </a:spcAft>
            </a:pPr>
            <a:endParaRPr lang="en-US" sz="1700" b="1" dirty="0"/>
          </a:p>
          <a:p>
            <a:pPr>
              <a:lnSpc>
                <a:spcPct val="90000"/>
              </a:lnSpc>
              <a:spcAft>
                <a:spcPts val="600"/>
              </a:spcAft>
            </a:pPr>
            <a:r>
              <a:rPr lang="en-US" dirty="0"/>
              <a:t>Surfactant blends, specially formulated to meet the diverse coating needs of a broad range of latex applications, are effective with SBR, VAE,  EVA, Acrylics, Vinyl Acrylics, SBR-X (</a:t>
            </a:r>
            <a:r>
              <a:rPr lang="en-US" dirty="0" err="1"/>
              <a:t>carboxylated</a:t>
            </a:r>
            <a:r>
              <a:rPr lang="en-US" dirty="0"/>
              <a:t>), and many other aqueous latex dispersions. These blends are compatible with most fillers, thickeners, and auxiliaries. Designed to be both cost-effective and efficient at low usage levels, these products provide the formulator with a full range of coating capabilities.</a:t>
            </a:r>
          </a:p>
        </p:txBody>
      </p:sp>
      <p:graphicFrame>
        <p:nvGraphicFramePr>
          <p:cNvPr id="5" name="object 5">
            <a:extLst>
              <a:ext uri="{FF2B5EF4-FFF2-40B4-BE49-F238E27FC236}">
                <a16:creationId xmlns:a16="http://schemas.microsoft.com/office/drawing/2014/main" id="{E7346AA3-5AE4-462F-8B7A-130D2DCED025}"/>
              </a:ext>
            </a:extLst>
          </p:cNvPr>
          <p:cNvGraphicFramePr>
            <a:graphicFrameLocks noGrp="1"/>
          </p:cNvGraphicFramePr>
          <p:nvPr>
            <p:extLst>
              <p:ext uri="{D42A27DB-BD31-4B8C-83A1-F6EECF244321}">
                <p14:modId xmlns:p14="http://schemas.microsoft.com/office/powerpoint/2010/main" val="1020925514"/>
              </p:ext>
            </p:extLst>
          </p:nvPr>
        </p:nvGraphicFramePr>
        <p:xfrm>
          <a:off x="4409770" y="1584953"/>
          <a:ext cx="7620001" cy="5055070"/>
        </p:xfrm>
        <a:graphic>
          <a:graphicData uri="http://schemas.openxmlformats.org/drawingml/2006/table">
            <a:tbl>
              <a:tblPr firstRow="1" bandRow="1"/>
              <a:tblGrid>
                <a:gridCol w="1143000">
                  <a:extLst>
                    <a:ext uri="{9D8B030D-6E8A-4147-A177-3AD203B41FA5}">
                      <a16:colId xmlns:a16="http://schemas.microsoft.com/office/drawing/2014/main" val="20000"/>
                    </a:ext>
                  </a:extLst>
                </a:gridCol>
                <a:gridCol w="609601">
                  <a:extLst>
                    <a:ext uri="{9D8B030D-6E8A-4147-A177-3AD203B41FA5}">
                      <a16:colId xmlns:a16="http://schemas.microsoft.com/office/drawing/2014/main" val="20001"/>
                    </a:ext>
                  </a:extLst>
                </a:gridCol>
                <a:gridCol w="1630680">
                  <a:extLst>
                    <a:ext uri="{9D8B030D-6E8A-4147-A177-3AD203B41FA5}">
                      <a16:colId xmlns:a16="http://schemas.microsoft.com/office/drawing/2014/main" val="20002"/>
                    </a:ext>
                  </a:extLst>
                </a:gridCol>
                <a:gridCol w="4236720">
                  <a:extLst>
                    <a:ext uri="{9D8B030D-6E8A-4147-A177-3AD203B41FA5}">
                      <a16:colId xmlns:a16="http://schemas.microsoft.com/office/drawing/2014/main" val="20003"/>
                    </a:ext>
                  </a:extLst>
                </a:gridCol>
              </a:tblGrid>
              <a:tr h="37618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8120">
                        <a:lnSpc>
                          <a:spcPct val="100000"/>
                        </a:lnSpc>
                        <a:spcBef>
                          <a:spcPts val="195"/>
                        </a:spcBef>
                      </a:pPr>
                      <a:r>
                        <a:rPr sz="1400" b="1" spc="20" dirty="0">
                          <a:solidFill>
                            <a:srgbClr val="FFFFFF"/>
                          </a:solidFill>
                          <a:latin typeface="Arial Narrow"/>
                          <a:cs typeface="Arial Narrow"/>
                        </a:rPr>
                        <a:t>Product</a:t>
                      </a:r>
                      <a:endParaRPr sz="1400" dirty="0">
                        <a:latin typeface="Arial Narrow"/>
                        <a:cs typeface="Arial Narrow"/>
                      </a:endParaRPr>
                    </a:p>
                  </a:txBody>
                  <a:tcPr marL="0" marR="0" marT="24765" marB="0">
                    <a:lnL>
                      <a:noFill/>
                    </a:lnL>
                    <a:lnR w="6350">
                      <a:solidFill>
                        <a:srgbClr val="FFFFFF"/>
                      </a:solidFill>
                      <a:prstDash val="solid"/>
                    </a:lnR>
                    <a:lnT>
                      <a:noFill/>
                    </a:lnT>
                    <a:lnB>
                      <a:noFill/>
                    </a:lnB>
                    <a:lnTlToBr w="12700" cmpd="sng">
                      <a:noFill/>
                      <a:prstDash val="solid"/>
                    </a:lnTlToBr>
                    <a:lnBlToTr w="12700" cmpd="sng">
                      <a:noFill/>
                      <a:prstDash val="solid"/>
                    </a:lnBlToTr>
                    <a:solidFill>
                      <a:srgbClr val="0054A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spcBef>
                          <a:spcPts val="195"/>
                        </a:spcBef>
                      </a:pPr>
                      <a:r>
                        <a:rPr sz="1400" b="1" spc="25" dirty="0">
                          <a:solidFill>
                            <a:srgbClr val="FFFFFF"/>
                          </a:solidFill>
                          <a:latin typeface="Arial Narrow"/>
                          <a:cs typeface="Arial Narrow"/>
                        </a:rPr>
                        <a:t>Active</a:t>
                      </a:r>
                      <a:endParaRPr sz="1400" dirty="0">
                        <a:latin typeface="Arial Narrow"/>
                        <a:cs typeface="Arial Narrow"/>
                      </a:endParaRPr>
                    </a:p>
                  </a:txBody>
                  <a:tcPr marL="0" marR="0" marT="24765" marB="0">
                    <a:lnL w="6350">
                      <a:solidFill>
                        <a:srgbClr val="FFFFFF"/>
                      </a:solidFill>
                      <a:prstDash val="solid"/>
                    </a:lnL>
                    <a:lnR w="6350">
                      <a:solidFill>
                        <a:srgbClr val="FFFFFF"/>
                      </a:solidFill>
                      <a:prstDash val="solid"/>
                    </a:lnR>
                    <a:lnT>
                      <a:noFill/>
                    </a:lnT>
                    <a:lnB>
                      <a:noFill/>
                    </a:lnB>
                    <a:lnTlToBr w="12700" cmpd="sng">
                      <a:noFill/>
                      <a:prstDash val="solid"/>
                    </a:lnTlToBr>
                    <a:lnBlToTr w="12700" cmpd="sng">
                      <a:noFill/>
                      <a:prstDash val="solid"/>
                    </a:lnBlToTr>
                    <a:solidFill>
                      <a:srgbClr val="0054A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30175" algn="ctr">
                        <a:lnSpc>
                          <a:spcPct val="100000"/>
                        </a:lnSpc>
                        <a:spcBef>
                          <a:spcPts val="195"/>
                        </a:spcBef>
                      </a:pPr>
                      <a:r>
                        <a:rPr sz="1400" b="1" spc="15" dirty="0">
                          <a:solidFill>
                            <a:srgbClr val="FFFFFF"/>
                          </a:solidFill>
                          <a:latin typeface="Arial Narrow"/>
                          <a:cs typeface="Arial Narrow"/>
                        </a:rPr>
                        <a:t>CFTA/Chemical</a:t>
                      </a:r>
                      <a:r>
                        <a:rPr sz="1400" b="1" spc="40" dirty="0">
                          <a:solidFill>
                            <a:srgbClr val="FFFFFF"/>
                          </a:solidFill>
                          <a:latin typeface="Arial Narrow"/>
                          <a:cs typeface="Arial Narrow"/>
                        </a:rPr>
                        <a:t> </a:t>
                      </a:r>
                      <a:r>
                        <a:rPr sz="1400" b="1" spc="25" dirty="0">
                          <a:solidFill>
                            <a:srgbClr val="FFFFFF"/>
                          </a:solidFill>
                          <a:latin typeface="Arial Narrow"/>
                          <a:cs typeface="Arial Narrow"/>
                        </a:rPr>
                        <a:t>Name</a:t>
                      </a:r>
                      <a:endParaRPr sz="1400" dirty="0">
                        <a:latin typeface="Arial Narrow"/>
                        <a:cs typeface="Arial Narrow"/>
                      </a:endParaRPr>
                    </a:p>
                  </a:txBody>
                  <a:tcPr marL="0" marR="0" marT="24765" marB="0">
                    <a:lnL w="6350">
                      <a:solidFill>
                        <a:srgbClr val="FFFFFF"/>
                      </a:solidFill>
                      <a:prstDash val="solid"/>
                    </a:lnL>
                    <a:lnR w="6350">
                      <a:solidFill>
                        <a:srgbClr val="FFFFFF"/>
                      </a:solidFill>
                      <a:prstDash val="solid"/>
                    </a:lnR>
                    <a:lnT>
                      <a:noFill/>
                    </a:lnT>
                    <a:lnB>
                      <a:noFill/>
                    </a:lnB>
                    <a:lnTlToBr w="12700" cmpd="sng">
                      <a:noFill/>
                      <a:prstDash val="solid"/>
                    </a:lnTlToBr>
                    <a:lnBlToTr w="12700" cmpd="sng">
                      <a:noFill/>
                      <a:prstDash val="solid"/>
                    </a:lnBlToTr>
                    <a:solidFill>
                      <a:srgbClr val="0054A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95"/>
                        </a:spcBef>
                      </a:pPr>
                      <a:r>
                        <a:rPr sz="1400" b="1" spc="20" dirty="0">
                          <a:solidFill>
                            <a:srgbClr val="FFFFFF"/>
                          </a:solidFill>
                          <a:latin typeface="Arial Narrow"/>
                          <a:cs typeface="Arial Narrow"/>
                        </a:rPr>
                        <a:t>Typical</a:t>
                      </a:r>
                      <a:r>
                        <a:rPr sz="1400" b="1" spc="40" dirty="0">
                          <a:solidFill>
                            <a:srgbClr val="FFFFFF"/>
                          </a:solidFill>
                          <a:latin typeface="Arial Narrow"/>
                          <a:cs typeface="Arial Narrow"/>
                        </a:rPr>
                        <a:t> </a:t>
                      </a:r>
                      <a:r>
                        <a:rPr sz="1400" b="1" spc="20" dirty="0">
                          <a:solidFill>
                            <a:srgbClr val="FFFFFF"/>
                          </a:solidFill>
                          <a:latin typeface="Arial Narrow"/>
                          <a:cs typeface="Arial Narrow"/>
                        </a:rPr>
                        <a:t>Applications</a:t>
                      </a:r>
                      <a:endParaRPr sz="1400" dirty="0">
                        <a:latin typeface="Arial Narrow"/>
                        <a:cs typeface="Arial Narrow"/>
                      </a:endParaRPr>
                    </a:p>
                  </a:txBody>
                  <a:tcPr marL="0" marR="0" marT="24765" marB="0">
                    <a:lnL w="6350">
                      <a:solidFill>
                        <a:srgbClr val="FFFFFF"/>
                      </a:solidFill>
                      <a:prstDash val="solid"/>
                    </a:lnL>
                    <a:lnR>
                      <a:noFill/>
                    </a:lnR>
                    <a:lnT>
                      <a:noFill/>
                    </a:lnT>
                    <a:lnB>
                      <a:noFill/>
                    </a:lnB>
                    <a:lnTlToBr w="12700" cmpd="sng">
                      <a:noFill/>
                      <a:prstDash val="solid"/>
                    </a:lnTlToBr>
                    <a:lnBlToTr w="12700" cmpd="sng">
                      <a:noFill/>
                      <a:prstDash val="solid"/>
                    </a:lnBlToTr>
                    <a:solidFill>
                      <a:srgbClr val="0054A4"/>
                    </a:solidFill>
                  </a:tcPr>
                </a:tc>
                <a:extLst>
                  <a:ext uri="{0D108BD9-81ED-4DB2-BD59-A6C34878D82A}">
                    <a16:rowId xmlns:a16="http://schemas.microsoft.com/office/drawing/2014/main" val="10000"/>
                  </a:ext>
                </a:extLst>
              </a:tr>
              <a:tr h="93305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7150">
                        <a:lnSpc>
                          <a:spcPct val="100000"/>
                        </a:lnSpc>
                        <a:spcBef>
                          <a:spcPts val="795"/>
                        </a:spcBef>
                      </a:pPr>
                      <a:r>
                        <a:rPr sz="1400" spc="-125" dirty="0">
                          <a:solidFill>
                            <a:srgbClr val="231F20"/>
                          </a:solidFill>
                          <a:latin typeface="Lucida Sans"/>
                          <a:cs typeface="Arial" panose="020B0604020202020204" pitchFamily="34" charset="0"/>
                        </a:rPr>
                        <a:t>Stanfax</a:t>
                      </a:r>
                      <a:r>
                        <a:rPr sz="1400" spc="-95" dirty="0">
                          <a:solidFill>
                            <a:srgbClr val="231F20"/>
                          </a:solidFill>
                          <a:latin typeface="Lucida Sans"/>
                          <a:cs typeface="Arial" panose="020B0604020202020204" pitchFamily="34" charset="0"/>
                        </a:rPr>
                        <a:t> </a:t>
                      </a:r>
                      <a:r>
                        <a:rPr sz="1400" spc="-180" dirty="0">
                          <a:solidFill>
                            <a:srgbClr val="231F20"/>
                          </a:solidFill>
                          <a:latin typeface="Lucida Sans"/>
                          <a:cs typeface="Arial" panose="020B0604020202020204" pitchFamily="34" charset="0"/>
                        </a:rPr>
                        <a:t>525</a:t>
                      </a:r>
                      <a:endParaRPr sz="1400" dirty="0">
                        <a:latin typeface="Lucida Sans"/>
                        <a:cs typeface="Arial" panose="020B0604020202020204" pitchFamily="34" charset="0"/>
                      </a:endParaRPr>
                    </a:p>
                  </a:txBody>
                  <a:tcPr marL="0" marR="0" marT="100965" marB="0">
                    <a:lnL w="6350">
                      <a:solidFill>
                        <a:srgbClr val="231F20"/>
                      </a:solidFill>
                      <a:prstDash val="solid"/>
                    </a:lnL>
                    <a:lnR w="6350">
                      <a:solidFill>
                        <a:srgbClr val="231F20"/>
                      </a:solidFill>
                      <a:prstDash val="solid"/>
                    </a:lnR>
                    <a:lnT>
                      <a:noFill/>
                    </a:lnT>
                    <a:lnB w="6350">
                      <a:solidFill>
                        <a:srgbClr val="231F2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spcBef>
                          <a:spcPts val="795"/>
                        </a:spcBef>
                      </a:pPr>
                      <a:r>
                        <a:rPr sz="1400" spc="-165" dirty="0">
                          <a:solidFill>
                            <a:srgbClr val="231F20"/>
                          </a:solidFill>
                          <a:latin typeface="Lucida Sans"/>
                          <a:cs typeface="Arial" panose="020B0604020202020204" pitchFamily="34" charset="0"/>
                        </a:rPr>
                        <a:t>33</a:t>
                      </a:r>
                      <a:endParaRPr sz="1400" dirty="0">
                        <a:latin typeface="Lucida Sans"/>
                        <a:cs typeface="Arial" panose="020B0604020202020204" pitchFamily="34" charset="0"/>
                      </a:endParaRPr>
                    </a:p>
                  </a:txBody>
                  <a:tcPr marL="0" marR="0" marT="100965" marB="0">
                    <a:lnL w="6350">
                      <a:solidFill>
                        <a:srgbClr val="231F20"/>
                      </a:solidFill>
                      <a:prstDash val="solid"/>
                    </a:lnL>
                    <a:lnR w="6350">
                      <a:solidFill>
                        <a:srgbClr val="231F20"/>
                      </a:solidFill>
                      <a:prstDash val="solid"/>
                    </a:lnR>
                    <a:lnT>
                      <a:noFill/>
                    </a:lnT>
                    <a:lnB w="6350">
                      <a:solidFill>
                        <a:srgbClr val="231F2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7150" marR="184785">
                        <a:lnSpc>
                          <a:spcPct val="100000"/>
                        </a:lnSpc>
                        <a:spcBef>
                          <a:spcPts val="254"/>
                        </a:spcBef>
                      </a:pPr>
                      <a:r>
                        <a:rPr sz="1400" spc="-125" dirty="0">
                          <a:solidFill>
                            <a:srgbClr val="231F20"/>
                          </a:solidFill>
                          <a:latin typeface="Lucida Sans"/>
                          <a:cs typeface="Arial" panose="020B0604020202020204" pitchFamily="34" charset="0"/>
                        </a:rPr>
                        <a:t>Proprietary Blend </a:t>
                      </a:r>
                      <a:r>
                        <a:rPr sz="1400" spc="-140" dirty="0">
                          <a:solidFill>
                            <a:srgbClr val="231F20"/>
                          </a:solidFill>
                          <a:latin typeface="Lucida Sans"/>
                          <a:cs typeface="Arial" panose="020B0604020202020204" pitchFamily="34" charset="0"/>
                        </a:rPr>
                        <a:t>of  </a:t>
                      </a:r>
                      <a:r>
                        <a:rPr sz="1400" spc="-110" dirty="0">
                          <a:solidFill>
                            <a:srgbClr val="231F20"/>
                          </a:solidFill>
                          <a:latin typeface="Lucida Sans"/>
                          <a:cs typeface="Arial" panose="020B0604020202020204" pitchFamily="34" charset="0"/>
                        </a:rPr>
                        <a:t>Surfactants </a:t>
                      </a:r>
                      <a:r>
                        <a:rPr sz="1400" spc="-150" dirty="0">
                          <a:solidFill>
                            <a:srgbClr val="231F20"/>
                          </a:solidFill>
                          <a:latin typeface="Lucida Sans"/>
                          <a:cs typeface="Arial" panose="020B0604020202020204" pitchFamily="34" charset="0"/>
                        </a:rPr>
                        <a:t>and</a:t>
                      </a:r>
                      <a:r>
                        <a:rPr sz="1400" spc="-120" dirty="0">
                          <a:solidFill>
                            <a:srgbClr val="231F20"/>
                          </a:solidFill>
                          <a:latin typeface="Lucida Sans"/>
                          <a:cs typeface="Arial" panose="020B0604020202020204" pitchFamily="34" charset="0"/>
                        </a:rPr>
                        <a:t> </a:t>
                      </a:r>
                      <a:r>
                        <a:rPr sz="1400" spc="-130" dirty="0">
                          <a:solidFill>
                            <a:srgbClr val="231F20"/>
                          </a:solidFill>
                          <a:latin typeface="Lucida Sans"/>
                          <a:cs typeface="Arial" panose="020B0604020202020204" pitchFamily="34" charset="0"/>
                        </a:rPr>
                        <a:t>Dispersants</a:t>
                      </a:r>
                      <a:endParaRPr sz="1400" dirty="0">
                        <a:latin typeface="Lucida Sans"/>
                        <a:cs typeface="Arial" panose="020B0604020202020204" pitchFamily="34" charset="0"/>
                      </a:endParaRPr>
                    </a:p>
                  </a:txBody>
                  <a:tcPr marL="0" marR="0" marT="32384" marB="0">
                    <a:lnL w="6350">
                      <a:solidFill>
                        <a:srgbClr val="231F20"/>
                      </a:solidFill>
                      <a:prstDash val="solid"/>
                    </a:lnL>
                    <a:lnR w="6350">
                      <a:solidFill>
                        <a:srgbClr val="231F20"/>
                      </a:solidFill>
                      <a:prstDash val="solid"/>
                    </a:lnR>
                    <a:lnT>
                      <a:noFill/>
                    </a:lnT>
                    <a:lnB w="6350">
                      <a:solidFill>
                        <a:srgbClr val="231F2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70560" marR="107950" indent="-555625">
                        <a:lnSpc>
                          <a:spcPct val="100000"/>
                        </a:lnSpc>
                        <a:spcBef>
                          <a:spcPts val="254"/>
                        </a:spcBef>
                      </a:pPr>
                      <a:r>
                        <a:rPr sz="1400" spc="-114" dirty="0">
                          <a:solidFill>
                            <a:srgbClr val="231F20"/>
                          </a:solidFill>
                          <a:latin typeface="Lucida Sans"/>
                          <a:cs typeface="Arial" panose="020B0604020202020204" pitchFamily="34" charset="0"/>
                        </a:rPr>
                        <a:t>High-efficiency </a:t>
                      </a:r>
                      <a:r>
                        <a:rPr sz="1400" spc="-150" dirty="0">
                          <a:solidFill>
                            <a:srgbClr val="231F20"/>
                          </a:solidFill>
                          <a:latin typeface="Lucida Sans"/>
                          <a:cs typeface="Arial" panose="020B0604020202020204" pitchFamily="34" charset="0"/>
                        </a:rPr>
                        <a:t>foamer, </a:t>
                      </a:r>
                      <a:r>
                        <a:rPr sz="1400" spc="-145" dirty="0">
                          <a:solidFill>
                            <a:srgbClr val="231F20"/>
                          </a:solidFill>
                          <a:latin typeface="Lucida Sans"/>
                          <a:cs typeface="Arial" panose="020B0604020202020204" pitchFamily="34" charset="0"/>
                        </a:rPr>
                        <a:t>which </a:t>
                      </a:r>
                      <a:r>
                        <a:rPr sz="1400" spc="-140" dirty="0">
                          <a:solidFill>
                            <a:srgbClr val="231F20"/>
                          </a:solidFill>
                          <a:latin typeface="Lucida Sans"/>
                          <a:cs typeface="Arial" panose="020B0604020202020204" pitchFamily="34" charset="0"/>
                        </a:rPr>
                        <a:t>provides </a:t>
                      </a:r>
                      <a:r>
                        <a:rPr sz="1400" spc="-135" dirty="0">
                          <a:solidFill>
                            <a:srgbClr val="231F20"/>
                          </a:solidFill>
                          <a:latin typeface="Lucida Sans"/>
                          <a:cs typeface="Arial" panose="020B0604020202020204" pitchFamily="34" charset="0"/>
                        </a:rPr>
                        <a:t>excellent </a:t>
                      </a:r>
                      <a:r>
                        <a:rPr sz="1400" spc="-165" dirty="0">
                          <a:solidFill>
                            <a:srgbClr val="231F20"/>
                          </a:solidFill>
                          <a:latin typeface="Lucida Sans"/>
                          <a:cs typeface="Arial" panose="020B0604020202020204" pitchFamily="34" charset="0"/>
                        </a:rPr>
                        <a:t>foam </a:t>
                      </a:r>
                      <a:r>
                        <a:rPr sz="1400" spc="-120" dirty="0">
                          <a:solidFill>
                            <a:srgbClr val="231F20"/>
                          </a:solidFill>
                          <a:latin typeface="Lucida Sans"/>
                          <a:cs typeface="Arial" panose="020B0604020202020204" pitchFamily="34" charset="0"/>
                        </a:rPr>
                        <a:t>stabilization </a:t>
                      </a:r>
                      <a:r>
                        <a:rPr sz="1400" spc="-130" dirty="0">
                          <a:solidFill>
                            <a:srgbClr val="231F20"/>
                          </a:solidFill>
                          <a:latin typeface="Lucida Sans"/>
                          <a:cs typeface="Arial" panose="020B0604020202020204" pitchFamily="34" charset="0"/>
                        </a:rPr>
                        <a:t>properties, </a:t>
                      </a:r>
                      <a:r>
                        <a:rPr sz="1400" spc="-114" dirty="0">
                          <a:solidFill>
                            <a:srgbClr val="231F20"/>
                          </a:solidFill>
                          <a:latin typeface="Lucida Sans"/>
                          <a:cs typeface="Arial" panose="020B0604020202020204" pitchFamily="34" charset="0"/>
                        </a:rPr>
                        <a:t>viscosity  </a:t>
                      </a:r>
                      <a:r>
                        <a:rPr sz="1400" spc="-135" dirty="0">
                          <a:solidFill>
                            <a:srgbClr val="231F20"/>
                          </a:solidFill>
                          <a:latin typeface="Lucida Sans"/>
                          <a:cs typeface="Arial" panose="020B0604020202020204" pitchFamily="34" charset="0"/>
                        </a:rPr>
                        <a:t>builder. Enhances </a:t>
                      </a:r>
                      <a:r>
                        <a:rPr sz="1400" spc="-130" dirty="0">
                          <a:solidFill>
                            <a:srgbClr val="231F20"/>
                          </a:solidFill>
                          <a:latin typeface="Lucida Sans"/>
                          <a:cs typeface="Arial" panose="020B0604020202020204" pitchFamily="34" charset="0"/>
                        </a:rPr>
                        <a:t>froth </a:t>
                      </a:r>
                      <a:r>
                        <a:rPr sz="1400" spc="-114" dirty="0">
                          <a:solidFill>
                            <a:srgbClr val="231F20"/>
                          </a:solidFill>
                          <a:latin typeface="Lucida Sans"/>
                          <a:cs typeface="Arial" panose="020B0604020202020204" pitchFamily="34" charset="0"/>
                        </a:rPr>
                        <a:t>viscosity </a:t>
                      </a:r>
                      <a:r>
                        <a:rPr sz="1400" spc="-150" dirty="0">
                          <a:solidFill>
                            <a:srgbClr val="231F20"/>
                          </a:solidFill>
                          <a:latin typeface="Lucida Sans"/>
                          <a:cs typeface="Arial" panose="020B0604020202020204" pitchFamily="34" charset="0"/>
                        </a:rPr>
                        <a:t>and </a:t>
                      </a:r>
                      <a:r>
                        <a:rPr sz="1400" spc="-130" dirty="0">
                          <a:solidFill>
                            <a:srgbClr val="231F20"/>
                          </a:solidFill>
                          <a:latin typeface="Lucida Sans"/>
                          <a:cs typeface="Arial" panose="020B0604020202020204" pitchFamily="34" charset="0"/>
                        </a:rPr>
                        <a:t>rheological</a:t>
                      </a:r>
                      <a:r>
                        <a:rPr sz="1400" spc="-120" dirty="0">
                          <a:solidFill>
                            <a:srgbClr val="231F20"/>
                          </a:solidFill>
                          <a:latin typeface="Lucida Sans"/>
                          <a:cs typeface="Arial" panose="020B0604020202020204" pitchFamily="34" charset="0"/>
                        </a:rPr>
                        <a:t> </a:t>
                      </a:r>
                      <a:r>
                        <a:rPr sz="1400" spc="-130" dirty="0">
                          <a:solidFill>
                            <a:srgbClr val="231F20"/>
                          </a:solidFill>
                          <a:latin typeface="Lucida Sans"/>
                          <a:cs typeface="Arial" panose="020B0604020202020204" pitchFamily="34" charset="0"/>
                        </a:rPr>
                        <a:t>properties.</a:t>
                      </a:r>
                      <a:endParaRPr sz="1400" dirty="0">
                        <a:latin typeface="Lucida Sans"/>
                        <a:cs typeface="Arial" panose="020B0604020202020204" pitchFamily="34" charset="0"/>
                      </a:endParaRPr>
                    </a:p>
                  </a:txBody>
                  <a:tcPr marL="0" marR="0" marT="32384" marB="0">
                    <a:lnL w="6350">
                      <a:solidFill>
                        <a:srgbClr val="231F20"/>
                      </a:solidFill>
                      <a:prstDash val="solid"/>
                    </a:lnL>
                    <a:lnR w="6350">
                      <a:solidFill>
                        <a:srgbClr val="231F20"/>
                      </a:solidFill>
                      <a:prstDash val="solid"/>
                    </a:lnR>
                    <a:lnT>
                      <a:noFill/>
                    </a:lnT>
                    <a:lnB w="6350">
                      <a:solidFill>
                        <a:srgbClr val="231F2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2420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7150">
                        <a:lnSpc>
                          <a:spcPct val="100000"/>
                        </a:lnSpc>
                        <a:spcBef>
                          <a:spcPts val="795"/>
                        </a:spcBef>
                      </a:pPr>
                      <a:r>
                        <a:rPr sz="1400" spc="-125" dirty="0">
                          <a:solidFill>
                            <a:srgbClr val="231F20"/>
                          </a:solidFill>
                          <a:latin typeface="Lucida Sans"/>
                          <a:cs typeface="Arial" panose="020B0604020202020204" pitchFamily="34" charset="0"/>
                        </a:rPr>
                        <a:t>Stanfax</a:t>
                      </a:r>
                      <a:r>
                        <a:rPr sz="1400" spc="-95" dirty="0">
                          <a:solidFill>
                            <a:srgbClr val="231F20"/>
                          </a:solidFill>
                          <a:latin typeface="Lucida Sans"/>
                          <a:cs typeface="Arial" panose="020B0604020202020204" pitchFamily="34" charset="0"/>
                        </a:rPr>
                        <a:t> </a:t>
                      </a:r>
                      <a:r>
                        <a:rPr sz="1400" spc="-160" dirty="0">
                          <a:solidFill>
                            <a:srgbClr val="231F20"/>
                          </a:solidFill>
                          <a:latin typeface="Lucida Sans"/>
                          <a:cs typeface="Arial" panose="020B0604020202020204" pitchFamily="34" charset="0"/>
                        </a:rPr>
                        <a:t>167-M</a:t>
                      </a:r>
                      <a:endParaRPr sz="1400" dirty="0">
                        <a:latin typeface="Lucida Sans"/>
                        <a:cs typeface="Arial" panose="020B0604020202020204" pitchFamily="34" charset="0"/>
                      </a:endParaRPr>
                    </a:p>
                  </a:txBody>
                  <a:tcPr marL="0" marR="0" marT="1009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95"/>
                        </a:spcBef>
                      </a:pPr>
                      <a:r>
                        <a:rPr sz="1400" spc="-175" dirty="0">
                          <a:solidFill>
                            <a:srgbClr val="231F20"/>
                          </a:solidFill>
                          <a:latin typeface="Lucida Sans"/>
                          <a:cs typeface="Arial" panose="020B0604020202020204" pitchFamily="34" charset="0"/>
                        </a:rPr>
                        <a:t>35</a:t>
                      </a:r>
                      <a:endParaRPr sz="1400">
                        <a:latin typeface="Lucida Sans"/>
                        <a:cs typeface="Arial" panose="020B0604020202020204" pitchFamily="34" charset="0"/>
                      </a:endParaRPr>
                    </a:p>
                  </a:txBody>
                  <a:tcPr marL="0" marR="0" marT="1009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7150" marR="184785">
                        <a:lnSpc>
                          <a:spcPct val="100000"/>
                        </a:lnSpc>
                        <a:spcBef>
                          <a:spcPts val="254"/>
                        </a:spcBef>
                      </a:pPr>
                      <a:r>
                        <a:rPr sz="1400" spc="-125" dirty="0">
                          <a:solidFill>
                            <a:srgbClr val="231F20"/>
                          </a:solidFill>
                          <a:latin typeface="Lucida Sans"/>
                          <a:cs typeface="Arial" panose="020B0604020202020204" pitchFamily="34" charset="0"/>
                        </a:rPr>
                        <a:t>Proprietary Blend </a:t>
                      </a:r>
                      <a:r>
                        <a:rPr sz="1400" spc="-140" dirty="0">
                          <a:solidFill>
                            <a:srgbClr val="231F20"/>
                          </a:solidFill>
                          <a:latin typeface="Lucida Sans"/>
                          <a:cs typeface="Arial" panose="020B0604020202020204" pitchFamily="34" charset="0"/>
                        </a:rPr>
                        <a:t>of  </a:t>
                      </a:r>
                      <a:r>
                        <a:rPr sz="1400" spc="-110" dirty="0">
                          <a:solidFill>
                            <a:srgbClr val="231F20"/>
                          </a:solidFill>
                          <a:latin typeface="Lucida Sans"/>
                          <a:cs typeface="Arial" panose="020B0604020202020204" pitchFamily="34" charset="0"/>
                        </a:rPr>
                        <a:t>Surfactants </a:t>
                      </a:r>
                      <a:r>
                        <a:rPr sz="1400" spc="-150" dirty="0">
                          <a:solidFill>
                            <a:srgbClr val="231F20"/>
                          </a:solidFill>
                          <a:latin typeface="Lucida Sans"/>
                          <a:cs typeface="Arial" panose="020B0604020202020204" pitchFamily="34" charset="0"/>
                        </a:rPr>
                        <a:t>and</a:t>
                      </a:r>
                      <a:r>
                        <a:rPr sz="1400" spc="-120" dirty="0">
                          <a:solidFill>
                            <a:srgbClr val="231F20"/>
                          </a:solidFill>
                          <a:latin typeface="Lucida Sans"/>
                          <a:cs typeface="Arial" panose="020B0604020202020204" pitchFamily="34" charset="0"/>
                        </a:rPr>
                        <a:t> </a:t>
                      </a:r>
                      <a:r>
                        <a:rPr sz="1400" spc="-130" dirty="0">
                          <a:solidFill>
                            <a:srgbClr val="231F20"/>
                          </a:solidFill>
                          <a:latin typeface="Lucida Sans"/>
                          <a:cs typeface="Arial" panose="020B0604020202020204" pitchFamily="34" charset="0"/>
                        </a:rPr>
                        <a:t>Dispersants</a:t>
                      </a:r>
                      <a:endParaRPr sz="1400" dirty="0">
                        <a:latin typeface="Lucida Sans"/>
                        <a:cs typeface="Arial" panose="020B0604020202020204" pitchFamily="34" charset="0"/>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83870" marR="195580" indent="-281305">
                        <a:lnSpc>
                          <a:spcPct val="100000"/>
                        </a:lnSpc>
                        <a:spcBef>
                          <a:spcPts val="254"/>
                        </a:spcBef>
                      </a:pPr>
                      <a:r>
                        <a:rPr sz="1400" spc="-160" dirty="0">
                          <a:solidFill>
                            <a:srgbClr val="231F20"/>
                          </a:solidFill>
                          <a:latin typeface="Lucida Sans"/>
                          <a:cs typeface="Arial" panose="020B0604020202020204" pitchFamily="34" charset="0"/>
                        </a:rPr>
                        <a:t>Premium </a:t>
                      </a:r>
                      <a:r>
                        <a:rPr sz="1400" spc="-155" dirty="0">
                          <a:solidFill>
                            <a:srgbClr val="231F20"/>
                          </a:solidFill>
                          <a:latin typeface="Lucida Sans"/>
                          <a:cs typeface="Arial" panose="020B0604020202020204" pitchFamily="34" charset="0"/>
                        </a:rPr>
                        <a:t>foaming </a:t>
                      </a:r>
                      <a:r>
                        <a:rPr sz="1400" spc="-114" dirty="0">
                          <a:solidFill>
                            <a:srgbClr val="231F20"/>
                          </a:solidFill>
                          <a:latin typeface="Lucida Sans"/>
                          <a:cs typeface="Arial" panose="020B0604020202020204" pitchFamily="34" charset="0"/>
                        </a:rPr>
                        <a:t>efficiency, </a:t>
                      </a:r>
                      <a:r>
                        <a:rPr sz="1400" spc="-165" dirty="0">
                          <a:solidFill>
                            <a:srgbClr val="231F20"/>
                          </a:solidFill>
                          <a:latin typeface="Lucida Sans"/>
                          <a:cs typeface="Arial" panose="020B0604020202020204" pitchFamily="34" charset="0"/>
                        </a:rPr>
                        <a:t>combined </a:t>
                      </a:r>
                      <a:r>
                        <a:rPr sz="1400" spc="-125" dirty="0">
                          <a:solidFill>
                            <a:srgbClr val="231F20"/>
                          </a:solidFill>
                          <a:latin typeface="Lucida Sans"/>
                          <a:cs typeface="Arial" panose="020B0604020202020204" pitchFamily="34" charset="0"/>
                        </a:rPr>
                        <a:t>with </a:t>
                      </a:r>
                      <a:r>
                        <a:rPr sz="1400" spc="-145" dirty="0">
                          <a:solidFill>
                            <a:srgbClr val="231F20"/>
                          </a:solidFill>
                          <a:latin typeface="Lucida Sans"/>
                          <a:cs typeface="Arial" panose="020B0604020202020204" pitchFamily="34" charset="0"/>
                        </a:rPr>
                        <a:t>high </a:t>
                      </a:r>
                      <a:r>
                        <a:rPr sz="1400" spc="-110" dirty="0">
                          <a:solidFill>
                            <a:srgbClr val="231F20"/>
                          </a:solidFill>
                          <a:latin typeface="Lucida Sans"/>
                          <a:cs typeface="Arial" panose="020B0604020202020204" pitchFamily="34" charset="0"/>
                        </a:rPr>
                        <a:t>level </a:t>
                      </a:r>
                      <a:r>
                        <a:rPr sz="1400" spc="-140" dirty="0">
                          <a:solidFill>
                            <a:srgbClr val="231F20"/>
                          </a:solidFill>
                          <a:latin typeface="Lucida Sans"/>
                          <a:cs typeface="Arial" panose="020B0604020202020204" pitchFamily="34" charset="0"/>
                        </a:rPr>
                        <a:t>of </a:t>
                      </a:r>
                      <a:r>
                        <a:rPr sz="1400" spc="-165" dirty="0">
                          <a:solidFill>
                            <a:srgbClr val="231F20"/>
                          </a:solidFill>
                          <a:latin typeface="Lucida Sans"/>
                          <a:cs typeface="Arial" panose="020B0604020202020204" pitchFamily="34" charset="0"/>
                        </a:rPr>
                        <a:t>foam </a:t>
                      </a:r>
                      <a:r>
                        <a:rPr sz="1400" spc="-120" dirty="0">
                          <a:solidFill>
                            <a:srgbClr val="231F20"/>
                          </a:solidFill>
                          <a:latin typeface="Lucida Sans"/>
                          <a:cs typeface="Arial" panose="020B0604020202020204" pitchFamily="34" charset="0"/>
                        </a:rPr>
                        <a:t>stabilizer </a:t>
                      </a:r>
                      <a:r>
                        <a:rPr sz="1400" spc="-130" dirty="0">
                          <a:solidFill>
                            <a:srgbClr val="231F20"/>
                          </a:solidFill>
                          <a:latin typeface="Lucida Sans"/>
                          <a:cs typeface="Arial" panose="020B0604020202020204" pitchFamily="34" charset="0"/>
                        </a:rPr>
                        <a:t>properties,  </a:t>
                      </a:r>
                      <a:r>
                        <a:rPr sz="1400" spc="-114" dirty="0">
                          <a:solidFill>
                            <a:srgbClr val="231F20"/>
                          </a:solidFill>
                          <a:latin typeface="Lucida Sans"/>
                          <a:cs typeface="Arial" panose="020B0604020202020204" pitchFamily="34" charset="0"/>
                        </a:rPr>
                        <a:t>viscosity </a:t>
                      </a:r>
                      <a:r>
                        <a:rPr sz="1400" spc="-135" dirty="0">
                          <a:solidFill>
                            <a:srgbClr val="231F20"/>
                          </a:solidFill>
                          <a:latin typeface="Lucida Sans"/>
                          <a:cs typeface="Arial" panose="020B0604020202020204" pitchFamily="34" charset="0"/>
                        </a:rPr>
                        <a:t>builder. Enhances </a:t>
                      </a:r>
                      <a:r>
                        <a:rPr sz="1400" spc="-130" dirty="0">
                          <a:solidFill>
                            <a:srgbClr val="231F20"/>
                          </a:solidFill>
                          <a:latin typeface="Lucida Sans"/>
                          <a:cs typeface="Arial" panose="020B0604020202020204" pitchFamily="34" charset="0"/>
                        </a:rPr>
                        <a:t>froth </a:t>
                      </a:r>
                      <a:r>
                        <a:rPr sz="1400" spc="-114" dirty="0">
                          <a:solidFill>
                            <a:srgbClr val="231F20"/>
                          </a:solidFill>
                          <a:latin typeface="Lucida Sans"/>
                          <a:cs typeface="Arial" panose="020B0604020202020204" pitchFamily="34" charset="0"/>
                        </a:rPr>
                        <a:t>viscosity </a:t>
                      </a:r>
                      <a:r>
                        <a:rPr sz="1400" spc="-150" dirty="0">
                          <a:solidFill>
                            <a:srgbClr val="231F20"/>
                          </a:solidFill>
                          <a:latin typeface="Lucida Sans"/>
                          <a:cs typeface="Arial" panose="020B0604020202020204" pitchFamily="34" charset="0"/>
                        </a:rPr>
                        <a:t>and </a:t>
                      </a:r>
                      <a:r>
                        <a:rPr sz="1400" spc="-130" dirty="0">
                          <a:solidFill>
                            <a:srgbClr val="231F20"/>
                          </a:solidFill>
                          <a:latin typeface="Lucida Sans"/>
                          <a:cs typeface="Arial" panose="020B0604020202020204" pitchFamily="34" charset="0"/>
                        </a:rPr>
                        <a:t>rheological</a:t>
                      </a:r>
                      <a:r>
                        <a:rPr sz="1400" spc="-210" dirty="0">
                          <a:solidFill>
                            <a:srgbClr val="231F20"/>
                          </a:solidFill>
                          <a:latin typeface="Lucida Sans"/>
                          <a:cs typeface="Arial" panose="020B0604020202020204" pitchFamily="34" charset="0"/>
                        </a:rPr>
                        <a:t> </a:t>
                      </a:r>
                      <a:r>
                        <a:rPr sz="1400" spc="-130" dirty="0">
                          <a:solidFill>
                            <a:srgbClr val="231F20"/>
                          </a:solidFill>
                          <a:latin typeface="Lucida Sans"/>
                          <a:cs typeface="Arial" panose="020B0604020202020204" pitchFamily="34" charset="0"/>
                        </a:rPr>
                        <a:t>properties.</a:t>
                      </a:r>
                      <a:endParaRPr sz="1400" dirty="0">
                        <a:latin typeface="Lucida Sans"/>
                        <a:cs typeface="Arial" panose="020B0604020202020204" pitchFamily="34" charset="0"/>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2420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7150">
                        <a:lnSpc>
                          <a:spcPct val="100000"/>
                        </a:lnSpc>
                        <a:spcBef>
                          <a:spcPts val="795"/>
                        </a:spcBef>
                      </a:pPr>
                      <a:r>
                        <a:rPr sz="1400" spc="-125" dirty="0">
                          <a:solidFill>
                            <a:srgbClr val="231F20"/>
                          </a:solidFill>
                          <a:latin typeface="Lucida Sans"/>
                          <a:cs typeface="Arial" panose="020B0604020202020204" pitchFamily="34" charset="0"/>
                        </a:rPr>
                        <a:t>Stanfax</a:t>
                      </a:r>
                      <a:r>
                        <a:rPr sz="1400" spc="-95" dirty="0">
                          <a:solidFill>
                            <a:srgbClr val="231F20"/>
                          </a:solidFill>
                          <a:latin typeface="Lucida Sans"/>
                          <a:cs typeface="Arial" panose="020B0604020202020204" pitchFamily="34" charset="0"/>
                        </a:rPr>
                        <a:t> </a:t>
                      </a:r>
                      <a:r>
                        <a:rPr sz="1400" spc="-170" dirty="0">
                          <a:solidFill>
                            <a:srgbClr val="231F20"/>
                          </a:solidFill>
                          <a:latin typeface="Lucida Sans"/>
                          <a:cs typeface="Arial" panose="020B0604020202020204" pitchFamily="34" charset="0"/>
                        </a:rPr>
                        <a:t>509</a:t>
                      </a:r>
                      <a:endParaRPr sz="1400" dirty="0">
                        <a:latin typeface="Lucida Sans"/>
                        <a:cs typeface="Arial" panose="020B0604020202020204" pitchFamily="34" charset="0"/>
                      </a:endParaRPr>
                    </a:p>
                  </a:txBody>
                  <a:tcPr marL="0" marR="0" marT="1009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95"/>
                        </a:spcBef>
                      </a:pPr>
                      <a:r>
                        <a:rPr sz="1400" spc="-200" dirty="0">
                          <a:solidFill>
                            <a:srgbClr val="231F20"/>
                          </a:solidFill>
                          <a:latin typeface="Lucida Sans"/>
                          <a:cs typeface="Arial" panose="020B0604020202020204" pitchFamily="34" charset="0"/>
                        </a:rPr>
                        <a:t>31</a:t>
                      </a:r>
                      <a:endParaRPr sz="1400">
                        <a:latin typeface="Lucida Sans"/>
                        <a:cs typeface="Arial" panose="020B0604020202020204" pitchFamily="34" charset="0"/>
                      </a:endParaRPr>
                    </a:p>
                  </a:txBody>
                  <a:tcPr marL="0" marR="0" marT="1009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7150" marR="184785">
                        <a:lnSpc>
                          <a:spcPct val="100000"/>
                        </a:lnSpc>
                        <a:spcBef>
                          <a:spcPts val="254"/>
                        </a:spcBef>
                      </a:pPr>
                      <a:r>
                        <a:rPr sz="1400" spc="-125" dirty="0">
                          <a:solidFill>
                            <a:srgbClr val="231F20"/>
                          </a:solidFill>
                          <a:latin typeface="Lucida Sans"/>
                          <a:cs typeface="Arial" panose="020B0604020202020204" pitchFamily="34" charset="0"/>
                        </a:rPr>
                        <a:t>Proprietary Blend </a:t>
                      </a:r>
                      <a:r>
                        <a:rPr sz="1400" spc="-140" dirty="0">
                          <a:solidFill>
                            <a:srgbClr val="231F20"/>
                          </a:solidFill>
                          <a:latin typeface="Lucida Sans"/>
                          <a:cs typeface="Arial" panose="020B0604020202020204" pitchFamily="34" charset="0"/>
                        </a:rPr>
                        <a:t>of  </a:t>
                      </a:r>
                      <a:r>
                        <a:rPr sz="1400" spc="-110" dirty="0">
                          <a:solidFill>
                            <a:srgbClr val="231F20"/>
                          </a:solidFill>
                          <a:latin typeface="Lucida Sans"/>
                          <a:cs typeface="Arial" panose="020B0604020202020204" pitchFamily="34" charset="0"/>
                        </a:rPr>
                        <a:t>Surfactants </a:t>
                      </a:r>
                      <a:r>
                        <a:rPr sz="1400" spc="-150" dirty="0">
                          <a:solidFill>
                            <a:srgbClr val="231F20"/>
                          </a:solidFill>
                          <a:latin typeface="Lucida Sans"/>
                          <a:cs typeface="Arial" panose="020B0604020202020204" pitchFamily="34" charset="0"/>
                        </a:rPr>
                        <a:t>and</a:t>
                      </a:r>
                      <a:r>
                        <a:rPr sz="1400" spc="-120" dirty="0">
                          <a:solidFill>
                            <a:srgbClr val="231F20"/>
                          </a:solidFill>
                          <a:latin typeface="Lucida Sans"/>
                          <a:cs typeface="Arial" panose="020B0604020202020204" pitchFamily="34" charset="0"/>
                        </a:rPr>
                        <a:t> </a:t>
                      </a:r>
                      <a:r>
                        <a:rPr sz="1400" spc="-130" dirty="0">
                          <a:solidFill>
                            <a:srgbClr val="231F20"/>
                          </a:solidFill>
                          <a:latin typeface="Lucida Sans"/>
                          <a:cs typeface="Arial" panose="020B0604020202020204" pitchFamily="34" charset="0"/>
                        </a:rPr>
                        <a:t>Dispersants</a:t>
                      </a:r>
                      <a:endParaRPr sz="1400" dirty="0">
                        <a:latin typeface="Lucida Sans"/>
                        <a:cs typeface="Arial" panose="020B0604020202020204" pitchFamily="34" charset="0"/>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95"/>
                        </a:spcBef>
                      </a:pPr>
                      <a:r>
                        <a:rPr sz="1400" spc="-150" dirty="0">
                          <a:solidFill>
                            <a:srgbClr val="231F20"/>
                          </a:solidFill>
                          <a:latin typeface="Lucida Sans"/>
                          <a:cs typeface="Arial" panose="020B0604020202020204" pitchFamily="34" charset="0"/>
                        </a:rPr>
                        <a:t>Moderate </a:t>
                      </a:r>
                      <a:r>
                        <a:rPr sz="1400" spc="-155" dirty="0">
                          <a:solidFill>
                            <a:srgbClr val="231F20"/>
                          </a:solidFill>
                          <a:latin typeface="Lucida Sans"/>
                          <a:cs typeface="Arial" panose="020B0604020202020204" pitchFamily="34" charset="0"/>
                        </a:rPr>
                        <a:t>foaming </a:t>
                      </a:r>
                      <a:r>
                        <a:rPr sz="1400" spc="-114" dirty="0">
                          <a:solidFill>
                            <a:srgbClr val="231F20"/>
                          </a:solidFill>
                          <a:latin typeface="Lucida Sans"/>
                          <a:cs typeface="Arial" panose="020B0604020202020204" pitchFamily="34" charset="0"/>
                        </a:rPr>
                        <a:t>efficiency, </a:t>
                      </a:r>
                      <a:r>
                        <a:rPr sz="1400" spc="-135" dirty="0">
                          <a:solidFill>
                            <a:srgbClr val="231F20"/>
                          </a:solidFill>
                          <a:latin typeface="Lucida Sans"/>
                          <a:cs typeface="Arial" panose="020B0604020202020204" pitchFamily="34" charset="0"/>
                        </a:rPr>
                        <a:t>very </a:t>
                      </a:r>
                      <a:r>
                        <a:rPr sz="1400" spc="-145" dirty="0">
                          <a:solidFill>
                            <a:srgbClr val="231F20"/>
                          </a:solidFill>
                          <a:latin typeface="Lucida Sans"/>
                          <a:cs typeface="Arial" panose="020B0604020202020204" pitchFamily="34" charset="0"/>
                        </a:rPr>
                        <a:t>high </a:t>
                      </a:r>
                      <a:r>
                        <a:rPr sz="1400" spc="-110" dirty="0">
                          <a:solidFill>
                            <a:srgbClr val="231F20"/>
                          </a:solidFill>
                          <a:latin typeface="Lucida Sans"/>
                          <a:cs typeface="Arial" panose="020B0604020202020204" pitchFamily="34" charset="0"/>
                        </a:rPr>
                        <a:t>level </a:t>
                      </a:r>
                      <a:r>
                        <a:rPr sz="1400" spc="-140" dirty="0">
                          <a:solidFill>
                            <a:srgbClr val="231F20"/>
                          </a:solidFill>
                          <a:latin typeface="Lucida Sans"/>
                          <a:cs typeface="Arial" panose="020B0604020202020204" pitchFamily="34" charset="0"/>
                        </a:rPr>
                        <a:t>of </a:t>
                      </a:r>
                      <a:r>
                        <a:rPr sz="1400" spc="-165" dirty="0">
                          <a:solidFill>
                            <a:srgbClr val="231F20"/>
                          </a:solidFill>
                          <a:latin typeface="Lucida Sans"/>
                          <a:cs typeface="Arial" panose="020B0604020202020204" pitchFamily="34" charset="0"/>
                        </a:rPr>
                        <a:t>foam </a:t>
                      </a:r>
                      <a:r>
                        <a:rPr sz="1400" spc="-120" dirty="0">
                          <a:solidFill>
                            <a:srgbClr val="231F20"/>
                          </a:solidFill>
                          <a:latin typeface="Lucida Sans"/>
                          <a:cs typeface="Arial" panose="020B0604020202020204" pitchFamily="34" charset="0"/>
                        </a:rPr>
                        <a:t>stabilization</a:t>
                      </a:r>
                      <a:r>
                        <a:rPr sz="1400" spc="-135" dirty="0">
                          <a:solidFill>
                            <a:srgbClr val="231F20"/>
                          </a:solidFill>
                          <a:latin typeface="Lucida Sans"/>
                          <a:cs typeface="Arial" panose="020B0604020202020204" pitchFamily="34" charset="0"/>
                        </a:rPr>
                        <a:t> </a:t>
                      </a:r>
                      <a:r>
                        <a:rPr sz="1400" spc="-130" dirty="0">
                          <a:solidFill>
                            <a:srgbClr val="231F20"/>
                          </a:solidFill>
                          <a:latin typeface="Lucida Sans"/>
                          <a:cs typeface="Arial" panose="020B0604020202020204" pitchFamily="34" charset="0"/>
                        </a:rPr>
                        <a:t>properties.</a:t>
                      </a:r>
                      <a:endParaRPr sz="1400" dirty="0">
                        <a:latin typeface="Lucida Sans"/>
                        <a:cs typeface="Arial" panose="020B0604020202020204" pitchFamily="34" charset="0"/>
                      </a:endParaRPr>
                    </a:p>
                  </a:txBody>
                  <a:tcPr marL="0" marR="0" marT="1009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241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7150">
                        <a:lnSpc>
                          <a:spcPct val="100000"/>
                        </a:lnSpc>
                        <a:spcBef>
                          <a:spcPts val="795"/>
                        </a:spcBef>
                      </a:pPr>
                      <a:r>
                        <a:rPr sz="1400" spc="-125" dirty="0">
                          <a:solidFill>
                            <a:srgbClr val="231F20"/>
                          </a:solidFill>
                          <a:latin typeface="Lucida Sans"/>
                          <a:cs typeface="Arial" panose="020B0604020202020204" pitchFamily="34" charset="0"/>
                        </a:rPr>
                        <a:t>Stanfax</a:t>
                      </a:r>
                      <a:r>
                        <a:rPr sz="1400" spc="-95" dirty="0">
                          <a:solidFill>
                            <a:srgbClr val="231F20"/>
                          </a:solidFill>
                          <a:latin typeface="Lucida Sans"/>
                          <a:cs typeface="Arial" panose="020B0604020202020204" pitchFamily="34" charset="0"/>
                        </a:rPr>
                        <a:t> </a:t>
                      </a:r>
                      <a:r>
                        <a:rPr sz="1400" spc="-190" dirty="0">
                          <a:solidFill>
                            <a:srgbClr val="231F20"/>
                          </a:solidFill>
                          <a:latin typeface="Lucida Sans"/>
                          <a:cs typeface="Arial" panose="020B0604020202020204" pitchFamily="34" charset="0"/>
                        </a:rPr>
                        <a:t>561</a:t>
                      </a:r>
                      <a:endParaRPr sz="1400" dirty="0">
                        <a:latin typeface="Lucida Sans"/>
                        <a:cs typeface="Arial" panose="020B0604020202020204" pitchFamily="34" charset="0"/>
                      </a:endParaRPr>
                    </a:p>
                  </a:txBody>
                  <a:tcPr marL="0" marR="0" marT="1009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95"/>
                        </a:spcBef>
                      </a:pPr>
                      <a:r>
                        <a:rPr sz="1400" spc="-175" dirty="0">
                          <a:solidFill>
                            <a:srgbClr val="231F20"/>
                          </a:solidFill>
                          <a:latin typeface="Lucida Sans"/>
                          <a:cs typeface="Arial" panose="020B0604020202020204" pitchFamily="34" charset="0"/>
                        </a:rPr>
                        <a:t>26</a:t>
                      </a:r>
                      <a:endParaRPr sz="1400">
                        <a:latin typeface="Lucida Sans"/>
                        <a:cs typeface="Arial" panose="020B0604020202020204" pitchFamily="34" charset="0"/>
                      </a:endParaRPr>
                    </a:p>
                  </a:txBody>
                  <a:tcPr marL="0" marR="0" marT="1009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7150" marR="184785">
                        <a:lnSpc>
                          <a:spcPct val="100000"/>
                        </a:lnSpc>
                        <a:spcBef>
                          <a:spcPts val="254"/>
                        </a:spcBef>
                      </a:pPr>
                      <a:r>
                        <a:rPr sz="1400" spc="-125" dirty="0">
                          <a:solidFill>
                            <a:srgbClr val="231F20"/>
                          </a:solidFill>
                          <a:latin typeface="Lucida Sans"/>
                          <a:cs typeface="Arial" panose="020B0604020202020204" pitchFamily="34" charset="0"/>
                        </a:rPr>
                        <a:t>Proprietary Blend </a:t>
                      </a:r>
                      <a:r>
                        <a:rPr sz="1400" spc="-140" dirty="0">
                          <a:solidFill>
                            <a:srgbClr val="231F20"/>
                          </a:solidFill>
                          <a:latin typeface="Lucida Sans"/>
                          <a:cs typeface="Arial" panose="020B0604020202020204" pitchFamily="34" charset="0"/>
                        </a:rPr>
                        <a:t>of  </a:t>
                      </a:r>
                      <a:r>
                        <a:rPr sz="1400" spc="-110" dirty="0">
                          <a:solidFill>
                            <a:srgbClr val="231F20"/>
                          </a:solidFill>
                          <a:latin typeface="Lucida Sans"/>
                          <a:cs typeface="Arial" panose="020B0604020202020204" pitchFamily="34" charset="0"/>
                        </a:rPr>
                        <a:t>Surfactants </a:t>
                      </a:r>
                      <a:r>
                        <a:rPr sz="1400" spc="-150" dirty="0">
                          <a:solidFill>
                            <a:srgbClr val="231F20"/>
                          </a:solidFill>
                          <a:latin typeface="Lucida Sans"/>
                          <a:cs typeface="Arial" panose="020B0604020202020204" pitchFamily="34" charset="0"/>
                        </a:rPr>
                        <a:t>and</a:t>
                      </a:r>
                      <a:r>
                        <a:rPr sz="1400" spc="-120" dirty="0">
                          <a:solidFill>
                            <a:srgbClr val="231F20"/>
                          </a:solidFill>
                          <a:latin typeface="Lucida Sans"/>
                          <a:cs typeface="Arial" panose="020B0604020202020204" pitchFamily="34" charset="0"/>
                        </a:rPr>
                        <a:t> </a:t>
                      </a:r>
                      <a:r>
                        <a:rPr sz="1400" spc="-130" dirty="0">
                          <a:solidFill>
                            <a:srgbClr val="231F20"/>
                          </a:solidFill>
                          <a:latin typeface="Lucida Sans"/>
                          <a:cs typeface="Arial" panose="020B0604020202020204" pitchFamily="34" charset="0"/>
                        </a:rPr>
                        <a:t>Dispersants</a:t>
                      </a:r>
                      <a:endParaRPr sz="1400" dirty="0">
                        <a:latin typeface="Lucida Sans"/>
                        <a:cs typeface="Arial" panose="020B0604020202020204" pitchFamily="34" charset="0"/>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419860" marR="75565" indent="-1337310">
                        <a:lnSpc>
                          <a:spcPct val="100000"/>
                        </a:lnSpc>
                        <a:spcBef>
                          <a:spcPts val="254"/>
                        </a:spcBef>
                      </a:pPr>
                      <a:r>
                        <a:rPr sz="1400" spc="-140" dirty="0">
                          <a:solidFill>
                            <a:srgbClr val="231F20"/>
                          </a:solidFill>
                          <a:latin typeface="Lucida Sans"/>
                          <a:cs typeface="Arial" panose="020B0604020202020204" pitchFamily="34" charset="0"/>
                        </a:rPr>
                        <a:t>Enhanced </a:t>
                      </a:r>
                      <a:r>
                        <a:rPr sz="1400" spc="-155" dirty="0">
                          <a:solidFill>
                            <a:srgbClr val="231F20"/>
                          </a:solidFill>
                          <a:latin typeface="Lucida Sans"/>
                          <a:cs typeface="Arial" panose="020B0604020202020204" pitchFamily="34" charset="0"/>
                        </a:rPr>
                        <a:t>foaming </a:t>
                      </a:r>
                      <a:r>
                        <a:rPr sz="1400" spc="-130" dirty="0">
                          <a:solidFill>
                            <a:srgbClr val="231F20"/>
                          </a:solidFill>
                          <a:latin typeface="Lucida Sans"/>
                          <a:cs typeface="Arial" panose="020B0604020202020204" pitchFamily="34" charset="0"/>
                        </a:rPr>
                        <a:t>properties </a:t>
                      </a:r>
                      <a:r>
                        <a:rPr sz="1400" spc="-145" dirty="0">
                          <a:solidFill>
                            <a:srgbClr val="231F20"/>
                          </a:solidFill>
                          <a:latin typeface="Lucida Sans"/>
                          <a:cs typeface="Arial" panose="020B0604020202020204" pitchFamily="34" charset="0"/>
                        </a:rPr>
                        <a:t>designed </a:t>
                      </a:r>
                      <a:r>
                        <a:rPr sz="1400" spc="-135" dirty="0">
                          <a:solidFill>
                            <a:srgbClr val="231F20"/>
                          </a:solidFill>
                          <a:latin typeface="Lucida Sans"/>
                          <a:cs typeface="Arial" panose="020B0604020202020204" pitchFamily="34" charset="0"/>
                        </a:rPr>
                        <a:t>for </a:t>
                      </a:r>
                      <a:r>
                        <a:rPr sz="1400" spc="-145" dirty="0">
                          <a:solidFill>
                            <a:srgbClr val="231F20"/>
                          </a:solidFill>
                          <a:latin typeface="Lucida Sans"/>
                          <a:cs typeface="Arial" panose="020B0604020202020204" pitchFamily="34" charset="0"/>
                        </a:rPr>
                        <a:t>commercial </a:t>
                      </a:r>
                      <a:r>
                        <a:rPr sz="1400" spc="-135" dirty="0">
                          <a:solidFill>
                            <a:srgbClr val="231F20"/>
                          </a:solidFill>
                          <a:latin typeface="Lucida Sans"/>
                          <a:cs typeface="Arial" panose="020B0604020202020204" pitchFamily="34" charset="0"/>
                        </a:rPr>
                        <a:t>coating </a:t>
                      </a:r>
                      <a:r>
                        <a:rPr sz="1400" spc="-125" dirty="0">
                          <a:solidFill>
                            <a:srgbClr val="231F20"/>
                          </a:solidFill>
                          <a:latin typeface="Lucida Sans"/>
                          <a:cs typeface="Arial" panose="020B0604020202020204" pitchFamily="34" charset="0"/>
                        </a:rPr>
                        <a:t>applications </a:t>
                      </a:r>
                      <a:r>
                        <a:rPr sz="1400" spc="-155" dirty="0">
                          <a:solidFill>
                            <a:srgbClr val="231F20"/>
                          </a:solidFill>
                          <a:latin typeface="Lucida Sans"/>
                          <a:cs typeface="Arial" panose="020B0604020202020204" pitchFamily="34" charset="0"/>
                        </a:rPr>
                        <a:t>where bundle  </a:t>
                      </a:r>
                      <a:r>
                        <a:rPr sz="1400" spc="-135" dirty="0">
                          <a:solidFill>
                            <a:srgbClr val="231F20"/>
                          </a:solidFill>
                          <a:latin typeface="Lucida Sans"/>
                          <a:cs typeface="Arial" panose="020B0604020202020204" pitchFamily="34" charset="0"/>
                        </a:rPr>
                        <a:t>penetration </a:t>
                      </a:r>
                      <a:r>
                        <a:rPr sz="1400" spc="-90" dirty="0">
                          <a:solidFill>
                            <a:srgbClr val="231F20"/>
                          </a:solidFill>
                          <a:latin typeface="Lucida Sans"/>
                          <a:cs typeface="Arial" panose="020B0604020202020204" pitchFamily="34" charset="0"/>
                        </a:rPr>
                        <a:t>is</a:t>
                      </a:r>
                      <a:r>
                        <a:rPr sz="1400" spc="-190" dirty="0">
                          <a:solidFill>
                            <a:srgbClr val="231F20"/>
                          </a:solidFill>
                          <a:latin typeface="Lucida Sans"/>
                          <a:cs typeface="Arial" panose="020B0604020202020204" pitchFamily="34" charset="0"/>
                        </a:rPr>
                        <a:t> </a:t>
                      </a:r>
                      <a:r>
                        <a:rPr sz="1400" spc="-130" dirty="0">
                          <a:solidFill>
                            <a:srgbClr val="231F20"/>
                          </a:solidFill>
                          <a:latin typeface="Lucida Sans"/>
                          <a:cs typeface="Arial" panose="020B0604020202020204" pitchFamily="34" charset="0"/>
                        </a:rPr>
                        <a:t>desired.</a:t>
                      </a:r>
                      <a:endParaRPr sz="1400" dirty="0">
                        <a:latin typeface="Lucida Sans"/>
                        <a:cs typeface="Arial" panose="020B0604020202020204" pitchFamily="34" charset="0"/>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1363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35"/>
                        </a:spcBef>
                      </a:pPr>
                      <a:endParaRPr sz="2000" dirty="0">
                        <a:latin typeface="Times New Roman"/>
                        <a:cs typeface="Times New Roman"/>
                      </a:endParaRPr>
                    </a:p>
                    <a:p>
                      <a:pPr marL="57150">
                        <a:lnSpc>
                          <a:spcPct val="100000"/>
                        </a:lnSpc>
                        <a:spcBef>
                          <a:spcPts val="5"/>
                        </a:spcBef>
                      </a:pPr>
                      <a:r>
                        <a:rPr sz="1400" spc="-125" dirty="0">
                          <a:solidFill>
                            <a:srgbClr val="231F20"/>
                          </a:solidFill>
                          <a:latin typeface="Lucida Sans"/>
                          <a:cs typeface="Arial" panose="020B0604020202020204" pitchFamily="34" charset="0"/>
                        </a:rPr>
                        <a:t>Stanfax</a:t>
                      </a:r>
                      <a:r>
                        <a:rPr sz="1400" spc="-95" dirty="0">
                          <a:solidFill>
                            <a:srgbClr val="231F20"/>
                          </a:solidFill>
                          <a:latin typeface="Lucida Sans"/>
                          <a:cs typeface="Arial" panose="020B0604020202020204" pitchFamily="34" charset="0"/>
                        </a:rPr>
                        <a:t> </a:t>
                      </a:r>
                      <a:r>
                        <a:rPr sz="1400" spc="-170" dirty="0">
                          <a:solidFill>
                            <a:srgbClr val="231F20"/>
                          </a:solidFill>
                          <a:latin typeface="Lucida Sans"/>
                          <a:cs typeface="Arial" panose="020B0604020202020204" pitchFamily="34" charset="0"/>
                        </a:rPr>
                        <a:t>565</a:t>
                      </a:r>
                      <a:endParaRPr sz="1400" dirty="0">
                        <a:latin typeface="Lucida Sans"/>
                        <a:cs typeface="Arial" panose="020B0604020202020204" pitchFamily="34" charset="0"/>
                      </a:endParaRPr>
                    </a:p>
                  </a:txBody>
                  <a:tcPr marL="0" marR="0" marT="44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35"/>
                        </a:spcBef>
                      </a:pPr>
                      <a:endParaRPr sz="2000">
                        <a:latin typeface="Times New Roman"/>
                        <a:cs typeface="Times New Roman"/>
                      </a:endParaRPr>
                    </a:p>
                    <a:p>
                      <a:pPr algn="ctr">
                        <a:lnSpc>
                          <a:spcPct val="100000"/>
                        </a:lnSpc>
                        <a:spcBef>
                          <a:spcPts val="5"/>
                        </a:spcBef>
                      </a:pPr>
                      <a:r>
                        <a:rPr sz="1400" spc="-170" dirty="0">
                          <a:solidFill>
                            <a:srgbClr val="231F20"/>
                          </a:solidFill>
                          <a:latin typeface="Lucida Sans"/>
                          <a:cs typeface="Arial" panose="020B0604020202020204" pitchFamily="34" charset="0"/>
                        </a:rPr>
                        <a:t>29</a:t>
                      </a:r>
                      <a:endParaRPr sz="1400">
                        <a:latin typeface="Lucida Sans"/>
                        <a:cs typeface="Arial" panose="020B0604020202020204" pitchFamily="34" charset="0"/>
                      </a:endParaRPr>
                    </a:p>
                  </a:txBody>
                  <a:tcPr marL="0" marR="0" marT="44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7150" marR="184785">
                        <a:lnSpc>
                          <a:spcPct val="100000"/>
                        </a:lnSpc>
                        <a:spcBef>
                          <a:spcPts val="765"/>
                        </a:spcBef>
                      </a:pPr>
                      <a:r>
                        <a:rPr sz="1400" spc="-125" dirty="0">
                          <a:solidFill>
                            <a:srgbClr val="231F20"/>
                          </a:solidFill>
                          <a:latin typeface="Lucida Sans"/>
                          <a:cs typeface="Arial" panose="020B0604020202020204" pitchFamily="34" charset="0"/>
                        </a:rPr>
                        <a:t>Proprietary Blend </a:t>
                      </a:r>
                      <a:r>
                        <a:rPr sz="1400" spc="-140" dirty="0">
                          <a:solidFill>
                            <a:srgbClr val="231F20"/>
                          </a:solidFill>
                          <a:latin typeface="Lucida Sans"/>
                          <a:cs typeface="Arial" panose="020B0604020202020204" pitchFamily="34" charset="0"/>
                        </a:rPr>
                        <a:t>of  </a:t>
                      </a:r>
                      <a:r>
                        <a:rPr sz="1400" spc="-110" dirty="0">
                          <a:solidFill>
                            <a:srgbClr val="231F20"/>
                          </a:solidFill>
                          <a:latin typeface="Lucida Sans"/>
                          <a:cs typeface="Arial" panose="020B0604020202020204" pitchFamily="34" charset="0"/>
                        </a:rPr>
                        <a:t>Surfactants </a:t>
                      </a:r>
                      <a:r>
                        <a:rPr sz="1400" spc="-150" dirty="0">
                          <a:solidFill>
                            <a:srgbClr val="231F20"/>
                          </a:solidFill>
                          <a:latin typeface="Lucida Sans"/>
                          <a:cs typeface="Arial" panose="020B0604020202020204" pitchFamily="34" charset="0"/>
                        </a:rPr>
                        <a:t>and</a:t>
                      </a:r>
                      <a:r>
                        <a:rPr sz="1400" spc="-120" dirty="0">
                          <a:solidFill>
                            <a:srgbClr val="231F20"/>
                          </a:solidFill>
                          <a:latin typeface="Lucida Sans"/>
                          <a:cs typeface="Arial" panose="020B0604020202020204" pitchFamily="34" charset="0"/>
                        </a:rPr>
                        <a:t> </a:t>
                      </a:r>
                      <a:r>
                        <a:rPr sz="1400" spc="-130" dirty="0">
                          <a:solidFill>
                            <a:srgbClr val="231F20"/>
                          </a:solidFill>
                          <a:latin typeface="Lucida Sans"/>
                          <a:cs typeface="Arial" panose="020B0604020202020204" pitchFamily="34" charset="0"/>
                        </a:rPr>
                        <a:t>Dispersants</a:t>
                      </a:r>
                      <a:endParaRPr sz="1400">
                        <a:latin typeface="Lucida Sans"/>
                        <a:cs typeface="Arial" panose="020B0604020202020204" pitchFamily="34" charset="0"/>
                      </a:endParaRPr>
                    </a:p>
                  </a:txBody>
                  <a:tcPr marL="0" marR="0" marT="971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70560" marR="107950" indent="-555625">
                        <a:lnSpc>
                          <a:spcPct val="100000"/>
                        </a:lnSpc>
                        <a:spcBef>
                          <a:spcPts val="765"/>
                        </a:spcBef>
                      </a:pPr>
                      <a:r>
                        <a:rPr sz="1400" spc="-114" dirty="0">
                          <a:solidFill>
                            <a:srgbClr val="231F20"/>
                          </a:solidFill>
                          <a:latin typeface="Lucida Sans"/>
                          <a:cs typeface="Arial" panose="020B0604020202020204" pitchFamily="34" charset="0"/>
                        </a:rPr>
                        <a:t>High-efficiency </a:t>
                      </a:r>
                      <a:r>
                        <a:rPr sz="1400" spc="-150" dirty="0">
                          <a:solidFill>
                            <a:srgbClr val="231F20"/>
                          </a:solidFill>
                          <a:latin typeface="Lucida Sans"/>
                          <a:cs typeface="Arial" panose="020B0604020202020204" pitchFamily="34" charset="0"/>
                        </a:rPr>
                        <a:t>foamer, </a:t>
                      </a:r>
                      <a:r>
                        <a:rPr sz="1400" spc="-145" dirty="0">
                          <a:solidFill>
                            <a:srgbClr val="231F20"/>
                          </a:solidFill>
                          <a:latin typeface="Lucida Sans"/>
                          <a:cs typeface="Arial" panose="020B0604020202020204" pitchFamily="34" charset="0"/>
                        </a:rPr>
                        <a:t>which </a:t>
                      </a:r>
                      <a:r>
                        <a:rPr sz="1400" spc="-140" dirty="0">
                          <a:solidFill>
                            <a:srgbClr val="231F20"/>
                          </a:solidFill>
                          <a:latin typeface="Lucida Sans"/>
                          <a:cs typeface="Arial" panose="020B0604020202020204" pitchFamily="34" charset="0"/>
                        </a:rPr>
                        <a:t>provides </a:t>
                      </a:r>
                      <a:r>
                        <a:rPr sz="1400" spc="-135" dirty="0">
                          <a:solidFill>
                            <a:srgbClr val="231F20"/>
                          </a:solidFill>
                          <a:latin typeface="Lucida Sans"/>
                          <a:cs typeface="Arial" panose="020B0604020202020204" pitchFamily="34" charset="0"/>
                        </a:rPr>
                        <a:t>excellent </a:t>
                      </a:r>
                      <a:r>
                        <a:rPr sz="1400" spc="-165" dirty="0">
                          <a:solidFill>
                            <a:srgbClr val="231F20"/>
                          </a:solidFill>
                          <a:latin typeface="Lucida Sans"/>
                          <a:cs typeface="Arial" panose="020B0604020202020204" pitchFamily="34" charset="0"/>
                        </a:rPr>
                        <a:t>foam </a:t>
                      </a:r>
                      <a:r>
                        <a:rPr sz="1400" spc="-120" dirty="0">
                          <a:solidFill>
                            <a:srgbClr val="231F20"/>
                          </a:solidFill>
                          <a:latin typeface="Lucida Sans"/>
                          <a:cs typeface="Arial" panose="020B0604020202020204" pitchFamily="34" charset="0"/>
                        </a:rPr>
                        <a:t>stabilization </a:t>
                      </a:r>
                      <a:r>
                        <a:rPr sz="1400" spc="-130" dirty="0">
                          <a:solidFill>
                            <a:srgbClr val="231F20"/>
                          </a:solidFill>
                          <a:latin typeface="Lucida Sans"/>
                          <a:cs typeface="Arial" panose="020B0604020202020204" pitchFamily="34" charset="0"/>
                        </a:rPr>
                        <a:t>properties, </a:t>
                      </a:r>
                      <a:r>
                        <a:rPr sz="1400" spc="-114" dirty="0">
                          <a:solidFill>
                            <a:srgbClr val="231F20"/>
                          </a:solidFill>
                          <a:latin typeface="Lucida Sans"/>
                          <a:cs typeface="Arial" panose="020B0604020202020204" pitchFamily="34" charset="0"/>
                        </a:rPr>
                        <a:t>viscosity  </a:t>
                      </a:r>
                      <a:r>
                        <a:rPr sz="1400" spc="-135" dirty="0">
                          <a:solidFill>
                            <a:srgbClr val="231F20"/>
                          </a:solidFill>
                          <a:latin typeface="Lucida Sans"/>
                          <a:cs typeface="Arial" panose="020B0604020202020204" pitchFamily="34" charset="0"/>
                        </a:rPr>
                        <a:t>builder. Enhances </a:t>
                      </a:r>
                      <a:r>
                        <a:rPr sz="1400" spc="-130" dirty="0">
                          <a:solidFill>
                            <a:srgbClr val="231F20"/>
                          </a:solidFill>
                          <a:latin typeface="Lucida Sans"/>
                          <a:cs typeface="Arial" panose="020B0604020202020204" pitchFamily="34" charset="0"/>
                        </a:rPr>
                        <a:t>froth </a:t>
                      </a:r>
                      <a:r>
                        <a:rPr sz="1400" spc="-114" dirty="0">
                          <a:solidFill>
                            <a:srgbClr val="231F20"/>
                          </a:solidFill>
                          <a:latin typeface="Lucida Sans"/>
                          <a:cs typeface="Arial" panose="020B0604020202020204" pitchFamily="34" charset="0"/>
                        </a:rPr>
                        <a:t>viscosity </a:t>
                      </a:r>
                      <a:r>
                        <a:rPr sz="1400" spc="-150" dirty="0">
                          <a:solidFill>
                            <a:srgbClr val="231F20"/>
                          </a:solidFill>
                          <a:latin typeface="Lucida Sans"/>
                          <a:cs typeface="Arial" panose="020B0604020202020204" pitchFamily="34" charset="0"/>
                        </a:rPr>
                        <a:t>and </a:t>
                      </a:r>
                      <a:r>
                        <a:rPr sz="1400" spc="-130" dirty="0">
                          <a:solidFill>
                            <a:srgbClr val="231F20"/>
                          </a:solidFill>
                          <a:latin typeface="Lucida Sans"/>
                          <a:cs typeface="Arial" panose="020B0604020202020204" pitchFamily="34" charset="0"/>
                        </a:rPr>
                        <a:t>rheological</a:t>
                      </a:r>
                      <a:r>
                        <a:rPr sz="1400" spc="-120" dirty="0">
                          <a:solidFill>
                            <a:srgbClr val="231F20"/>
                          </a:solidFill>
                          <a:latin typeface="Lucida Sans"/>
                          <a:cs typeface="Arial" panose="020B0604020202020204" pitchFamily="34" charset="0"/>
                        </a:rPr>
                        <a:t> </a:t>
                      </a:r>
                      <a:r>
                        <a:rPr sz="1400" spc="-130" dirty="0">
                          <a:solidFill>
                            <a:srgbClr val="231F20"/>
                          </a:solidFill>
                          <a:latin typeface="Lucida Sans"/>
                          <a:cs typeface="Arial" panose="020B0604020202020204" pitchFamily="34" charset="0"/>
                        </a:rPr>
                        <a:t>properties.</a:t>
                      </a:r>
                      <a:endParaRPr sz="1400" dirty="0">
                        <a:latin typeface="Lucida Sans"/>
                        <a:cs typeface="Arial" panose="020B0604020202020204" pitchFamily="34" charset="0"/>
                      </a:endParaRPr>
                    </a:p>
                  </a:txBody>
                  <a:tcPr marL="0" marR="0" marT="971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pic>
        <p:nvPicPr>
          <p:cNvPr id="6" name="Picture 2">
            <a:extLst>
              <a:ext uri="{FF2B5EF4-FFF2-40B4-BE49-F238E27FC236}">
                <a16:creationId xmlns:a16="http://schemas.microsoft.com/office/drawing/2014/main" id="{0EF5E5EB-B37B-404E-9083-B895C5503A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29" y="1066797"/>
            <a:ext cx="2751796" cy="997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543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F6ABF-028A-47A3-967B-7F04B1F51B95}"/>
              </a:ext>
            </a:extLst>
          </p:cNvPr>
          <p:cNvSpPr>
            <a:spLocks noGrp="1"/>
          </p:cNvSpPr>
          <p:nvPr>
            <p:ph type="title"/>
          </p:nvPr>
        </p:nvSpPr>
        <p:spPr>
          <a:xfrm>
            <a:off x="366252" y="153543"/>
            <a:ext cx="10515600" cy="1325563"/>
          </a:xfrm>
        </p:spPr>
        <p:txBody>
          <a:bodyPr>
            <a:normAutofit/>
          </a:bodyPr>
          <a:lstStyle/>
          <a:p>
            <a:r>
              <a:rPr lang="en-US" sz="3600" b="1" dirty="0"/>
              <a:t>Thickeners Cross-References Tiarco-RST</a:t>
            </a:r>
            <a:endParaRPr lang="en-US" sz="3600" dirty="0"/>
          </a:p>
        </p:txBody>
      </p:sp>
      <p:pic>
        <p:nvPicPr>
          <p:cNvPr id="4" name="Picture 2">
            <a:extLst>
              <a:ext uri="{FF2B5EF4-FFF2-40B4-BE49-F238E27FC236}">
                <a16:creationId xmlns:a16="http://schemas.microsoft.com/office/drawing/2014/main" id="{A648F100-9FC4-4749-8B2D-7E0CFB28A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74" y="1061907"/>
            <a:ext cx="2300748" cy="8343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712C7031-4429-4D4A-AEA9-D1DB27CA0E31}"/>
              </a:ext>
            </a:extLst>
          </p:cNvPr>
          <p:cNvGraphicFramePr>
            <a:graphicFrameLocks noGrp="1"/>
          </p:cNvGraphicFramePr>
          <p:nvPr>
            <p:extLst>
              <p:ext uri="{D42A27DB-BD31-4B8C-83A1-F6EECF244321}">
                <p14:modId xmlns:p14="http://schemas.microsoft.com/office/powerpoint/2010/main" val="3770930180"/>
              </p:ext>
            </p:extLst>
          </p:nvPr>
        </p:nvGraphicFramePr>
        <p:xfrm>
          <a:off x="3513123" y="1479106"/>
          <a:ext cx="8229600" cy="4701133"/>
        </p:xfrm>
        <a:graphic>
          <a:graphicData uri="http://schemas.openxmlformats.org/drawingml/2006/table">
            <a:tbl>
              <a:tblPr/>
              <a:tblGrid>
                <a:gridCol w="2304859">
                  <a:extLst>
                    <a:ext uri="{9D8B030D-6E8A-4147-A177-3AD203B41FA5}">
                      <a16:colId xmlns:a16="http://schemas.microsoft.com/office/drawing/2014/main" val="3843712689"/>
                    </a:ext>
                  </a:extLst>
                </a:gridCol>
                <a:gridCol w="1018426">
                  <a:extLst>
                    <a:ext uri="{9D8B030D-6E8A-4147-A177-3AD203B41FA5}">
                      <a16:colId xmlns:a16="http://schemas.microsoft.com/office/drawing/2014/main" val="2723148524"/>
                    </a:ext>
                  </a:extLst>
                </a:gridCol>
                <a:gridCol w="1200671">
                  <a:extLst>
                    <a:ext uri="{9D8B030D-6E8A-4147-A177-3AD203B41FA5}">
                      <a16:colId xmlns:a16="http://schemas.microsoft.com/office/drawing/2014/main" val="1268756117"/>
                    </a:ext>
                  </a:extLst>
                </a:gridCol>
                <a:gridCol w="1086322">
                  <a:extLst>
                    <a:ext uri="{9D8B030D-6E8A-4147-A177-3AD203B41FA5}">
                      <a16:colId xmlns:a16="http://schemas.microsoft.com/office/drawing/2014/main" val="809822995"/>
                    </a:ext>
                  </a:extLst>
                </a:gridCol>
                <a:gridCol w="1086322">
                  <a:extLst>
                    <a:ext uri="{9D8B030D-6E8A-4147-A177-3AD203B41FA5}">
                      <a16:colId xmlns:a16="http://schemas.microsoft.com/office/drawing/2014/main" val="3011615980"/>
                    </a:ext>
                  </a:extLst>
                </a:gridCol>
                <a:gridCol w="1533000">
                  <a:extLst>
                    <a:ext uri="{9D8B030D-6E8A-4147-A177-3AD203B41FA5}">
                      <a16:colId xmlns:a16="http://schemas.microsoft.com/office/drawing/2014/main" val="30447066"/>
                    </a:ext>
                  </a:extLst>
                </a:gridCol>
              </a:tblGrid>
              <a:tr h="360188">
                <a:tc gridSpan="6">
                  <a:txBody>
                    <a:bodyPr/>
                    <a:lstStyle/>
                    <a:p>
                      <a:pPr algn="ctr" fontAlgn="ctr"/>
                      <a:r>
                        <a:rPr lang="en-US" sz="1600" b="1" i="0" u="none" strike="noStrike">
                          <a:solidFill>
                            <a:srgbClr val="FFFFFF"/>
                          </a:solidFill>
                          <a:effectLst/>
                          <a:latin typeface="Arial" panose="020B0604020202020204" pitchFamily="34" charset="0"/>
                        </a:rPr>
                        <a:t>GUM TYPE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09959496"/>
                  </a:ext>
                </a:extLst>
              </a:tr>
              <a:tr h="269475">
                <a:tc>
                  <a:txBody>
                    <a:bodyPr/>
                    <a:lstStyle/>
                    <a:p>
                      <a:pPr algn="l" fontAlgn="ctr"/>
                      <a:r>
                        <a:rPr lang="en-US" sz="1200" b="0" i="0" u="none" strike="noStrike">
                          <a:solidFill>
                            <a:srgbClr val="FFFFFF"/>
                          </a:solidFill>
                          <a:effectLst/>
                          <a:latin typeface="Lucida Sans" panose="020B060203050402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4472C4"/>
                    </a:solidFill>
                  </a:tcPr>
                </a:tc>
                <a:tc>
                  <a:txBody>
                    <a:bodyPr/>
                    <a:lstStyle/>
                    <a:p>
                      <a:pPr algn="l" fontAlgn="ctr"/>
                      <a:r>
                        <a:rPr lang="en-US" sz="1200" b="1" i="0" u="none" strike="noStrike">
                          <a:solidFill>
                            <a:srgbClr val="FFFFFF"/>
                          </a:solidFill>
                          <a:effectLst/>
                          <a:latin typeface="Arial" panose="020B0604020202020204" pitchFamily="34" charset="0"/>
                        </a:rPr>
                        <a:t> </a:t>
                      </a:r>
                    </a:p>
                  </a:txBody>
                  <a:tcPr marL="9525" marR="9525" marT="9525" marB="0" anchor="ctr">
                    <a:lnL>
                      <a:noFill/>
                    </a:lnL>
                    <a:lnR>
                      <a:noFill/>
                    </a:lnR>
                    <a:lnT>
                      <a:noFill/>
                    </a:lnT>
                    <a:lnB>
                      <a:noFill/>
                    </a:lnB>
                    <a:solidFill>
                      <a:srgbClr val="4472C4"/>
                    </a:solidFill>
                  </a:tcPr>
                </a:tc>
                <a:tc>
                  <a:txBody>
                    <a:bodyPr/>
                    <a:lstStyle/>
                    <a:p>
                      <a:pPr algn="l" rtl="0" fontAlgn="ctr"/>
                      <a:r>
                        <a:rPr lang="en-US" sz="1200" b="1" i="0" u="none" strike="noStrike">
                          <a:solidFill>
                            <a:srgbClr val="FFFFFF"/>
                          </a:solidFill>
                          <a:effectLst/>
                          <a:latin typeface="Arial" panose="020B0604020202020204" pitchFamily="34" charset="0"/>
                        </a:rPr>
                        <a:t> </a:t>
                      </a:r>
                    </a:p>
                  </a:txBody>
                  <a:tcPr marL="9525" marR="9525" marT="9525" marB="0" anchor="ctr">
                    <a:lnL>
                      <a:noFill/>
                    </a:lnL>
                    <a:lnR>
                      <a:noFill/>
                    </a:lnR>
                    <a:lnT>
                      <a:noFill/>
                    </a:lnT>
                    <a:lnB>
                      <a:noFill/>
                    </a:lnB>
                    <a:solidFill>
                      <a:srgbClr val="4472C4"/>
                    </a:solidFill>
                  </a:tcPr>
                </a:tc>
                <a:tc>
                  <a:txBody>
                    <a:bodyPr/>
                    <a:lstStyle/>
                    <a:p>
                      <a:pPr algn="l" fontAlgn="ctr"/>
                      <a:r>
                        <a:rPr lang="en-US" sz="1200" b="1" i="0" u="none" strike="noStrike">
                          <a:solidFill>
                            <a:srgbClr val="FFFFFF"/>
                          </a:solidFill>
                          <a:effectLst/>
                          <a:latin typeface="Arial" panose="020B0604020202020204" pitchFamily="34" charset="0"/>
                        </a:rPr>
                        <a:t> </a:t>
                      </a:r>
                    </a:p>
                  </a:txBody>
                  <a:tcPr marL="9525" marR="9525" marT="9525" marB="0" anchor="ctr">
                    <a:lnL>
                      <a:noFill/>
                    </a:lnL>
                    <a:lnR>
                      <a:noFill/>
                    </a:lnR>
                    <a:lnT>
                      <a:noFill/>
                    </a:lnT>
                    <a:lnB>
                      <a:noFill/>
                    </a:lnB>
                    <a:solidFill>
                      <a:srgbClr val="4472C4"/>
                    </a:solidFill>
                  </a:tcPr>
                </a:tc>
                <a:tc>
                  <a:txBody>
                    <a:bodyPr/>
                    <a:lstStyle/>
                    <a:p>
                      <a:pPr algn="l" rtl="0" fontAlgn="ctr"/>
                      <a:r>
                        <a:rPr lang="en-US" sz="1200" b="1" i="0" u="none" strike="noStrike">
                          <a:solidFill>
                            <a:srgbClr val="FFFFFF"/>
                          </a:solidFill>
                          <a:effectLst/>
                          <a:latin typeface="Arial" panose="020B0604020202020204" pitchFamily="34" charset="0"/>
                        </a:rPr>
                        <a:t> </a:t>
                      </a:r>
                    </a:p>
                  </a:txBody>
                  <a:tcPr marL="9525" marR="9525" marT="9525" marB="0" anchor="ctr">
                    <a:lnL>
                      <a:noFill/>
                    </a:lnL>
                    <a:lnR>
                      <a:noFill/>
                    </a:lnR>
                    <a:lnT>
                      <a:noFill/>
                    </a:lnT>
                    <a:lnB>
                      <a:noFill/>
                    </a:lnB>
                    <a:solidFill>
                      <a:srgbClr val="4472C4"/>
                    </a:solidFill>
                  </a:tcPr>
                </a:tc>
                <a:tc>
                  <a:txBody>
                    <a:bodyPr/>
                    <a:lstStyle/>
                    <a:p>
                      <a:pPr algn="l" rtl="0" fontAlgn="ctr"/>
                      <a:r>
                        <a:rPr lang="en-US" sz="1200" b="1" i="0" u="none" strike="noStrike">
                          <a:solidFill>
                            <a:srgbClr val="FFFFFF"/>
                          </a:solidFill>
                          <a:effectLst/>
                          <a:latin typeface="Arial" panose="020B060402020202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4472C4"/>
                    </a:solidFill>
                  </a:tcPr>
                </a:tc>
                <a:extLst>
                  <a:ext uri="{0D108BD9-81ED-4DB2-BD59-A6C34878D82A}">
                    <a16:rowId xmlns:a16="http://schemas.microsoft.com/office/drawing/2014/main" val="1876271443"/>
                  </a:ext>
                </a:extLst>
              </a:tr>
              <a:tr h="493592">
                <a:tc>
                  <a:txBody>
                    <a:bodyPr/>
                    <a:lstStyle/>
                    <a:p>
                      <a:pPr algn="l" fontAlgn="t"/>
                      <a:r>
                        <a:rPr lang="en-US" sz="1100" b="1" i="0" u="none" strike="noStrike">
                          <a:solidFill>
                            <a:srgbClr val="FFFFFF"/>
                          </a:solidFill>
                          <a:effectLst/>
                          <a:latin typeface="Lucida Sans" panose="020B0602030504020204" pitchFamily="34" charset="0"/>
                        </a:rPr>
                        <a:t>Chemistry</a:t>
                      </a:r>
                    </a:p>
                  </a:txBody>
                  <a:tcPr marL="9525" marR="9525" marT="9525"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4472C4"/>
                    </a:solidFill>
                  </a:tcPr>
                </a:tc>
                <a:tc>
                  <a:txBody>
                    <a:bodyPr/>
                    <a:lstStyle/>
                    <a:p>
                      <a:pPr algn="ctr" fontAlgn="t"/>
                      <a:r>
                        <a:rPr lang="en-US" sz="1100" b="1" i="0" u="none" strike="noStrike">
                          <a:solidFill>
                            <a:srgbClr val="FFFFFF"/>
                          </a:solidFill>
                          <a:effectLst/>
                          <a:latin typeface="Arial" panose="020B0604020202020204" pitchFamily="34" charset="0"/>
                        </a:rPr>
                        <a:t>Tiarco-RST</a:t>
                      </a:r>
                    </a:p>
                  </a:txBody>
                  <a:tcPr marL="9525" marR="9525" marT="9525" marB="0">
                    <a:lnL>
                      <a:noFill/>
                    </a:lnL>
                    <a:lnR>
                      <a:noFill/>
                    </a:lnR>
                    <a:lnT>
                      <a:noFill/>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t"/>
                      <a:r>
                        <a:rPr lang="en-US" sz="1100" b="1" i="0" u="none" strike="noStrike">
                          <a:solidFill>
                            <a:srgbClr val="FFFFFF"/>
                          </a:solidFill>
                          <a:effectLst/>
                          <a:latin typeface="Arial" panose="020B0604020202020204" pitchFamily="34" charset="0"/>
                        </a:rPr>
                        <a:t>Cady</a:t>
                      </a:r>
                    </a:p>
                  </a:txBody>
                  <a:tcPr marL="9525" marR="9525" marT="9525" marB="0">
                    <a:lnL>
                      <a:noFill/>
                    </a:lnL>
                    <a:lnR>
                      <a:noFill/>
                    </a:lnR>
                    <a:lnT>
                      <a:noFill/>
                    </a:lnT>
                    <a:lnB w="12700" cap="flat" cmpd="sng" algn="ctr">
                      <a:solidFill>
                        <a:srgbClr val="000000"/>
                      </a:solidFill>
                      <a:prstDash val="solid"/>
                      <a:round/>
                      <a:headEnd type="none" w="med" len="med"/>
                      <a:tailEnd type="none" w="med" len="med"/>
                    </a:lnB>
                    <a:solidFill>
                      <a:srgbClr val="4472C4"/>
                    </a:solidFill>
                  </a:tcPr>
                </a:tc>
                <a:tc>
                  <a:txBody>
                    <a:bodyPr/>
                    <a:lstStyle/>
                    <a:p>
                      <a:pPr algn="ctr" fontAlgn="t"/>
                      <a:r>
                        <a:rPr lang="en-US" sz="1100" b="1" i="0" u="none" strike="noStrike">
                          <a:solidFill>
                            <a:srgbClr val="FFFFFF"/>
                          </a:solidFill>
                          <a:effectLst/>
                          <a:latin typeface="Arial" panose="020B0604020202020204" pitchFamily="34" charset="0"/>
                        </a:rPr>
                        <a:t>SCT</a:t>
                      </a:r>
                    </a:p>
                  </a:txBody>
                  <a:tcPr marL="9525" marR="9525" marT="9525" marB="0">
                    <a:lnL>
                      <a:noFill/>
                    </a:lnL>
                    <a:lnR>
                      <a:noFill/>
                    </a:lnR>
                    <a:lnT>
                      <a:noFill/>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t"/>
                      <a:r>
                        <a:rPr lang="en-US" sz="1100" b="1" i="0" u="none" strike="noStrike">
                          <a:solidFill>
                            <a:srgbClr val="FFFFFF"/>
                          </a:solidFill>
                          <a:effectLst/>
                          <a:latin typeface="Arial" panose="020B0604020202020204" pitchFamily="34" charset="0"/>
                        </a:rPr>
                        <a:t>ChemTex</a:t>
                      </a:r>
                    </a:p>
                  </a:txBody>
                  <a:tcPr marL="9525" marR="9525" marT="9525" marB="0">
                    <a:lnL>
                      <a:noFill/>
                    </a:lnL>
                    <a:lnR>
                      <a:noFill/>
                    </a:lnR>
                    <a:lnT>
                      <a:noFill/>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t"/>
                      <a:r>
                        <a:rPr lang="en-US" sz="1100" b="1" i="0" u="none" strike="noStrike">
                          <a:solidFill>
                            <a:srgbClr val="FFFFFF"/>
                          </a:solidFill>
                          <a:effectLst/>
                          <a:latin typeface="Arial" panose="020B0604020202020204" pitchFamily="34" charset="0"/>
                        </a:rPr>
                        <a:t>AkzoNobel</a:t>
                      </a:r>
                    </a:p>
                  </a:txBody>
                  <a:tcPr marL="9525" marR="9525" marT="952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664238481"/>
                  </a:ext>
                </a:extLst>
              </a:tr>
              <a:tr h="397542">
                <a:tc>
                  <a:txBody>
                    <a:bodyPr/>
                    <a:lstStyle/>
                    <a:p>
                      <a:pPr algn="l" rtl="0" fontAlgn="ctr"/>
                      <a:r>
                        <a:rPr lang="en-US" sz="900" b="1" i="0" u="none" strike="noStrike" dirty="0">
                          <a:solidFill>
                            <a:srgbClr val="FFFFFF"/>
                          </a:solidFill>
                          <a:effectLst/>
                          <a:latin typeface="Arial" panose="020B0604020202020204" pitchFamily="34" charset="0"/>
                        </a:rPr>
                        <a:t>Methyl Acrylate-Sodium Acrylate Copolymer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200" b="1" i="0" u="none" strike="noStrike" dirty="0">
                          <a:solidFill>
                            <a:srgbClr val="000000"/>
                          </a:solidFill>
                          <a:effectLst/>
                          <a:latin typeface="Arial" panose="020B0604020202020204" pitchFamily="34" charset="0"/>
                        </a:rPr>
                        <a:t>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fontAlgn="ctr"/>
                      <a:r>
                        <a:rPr lang="en-US" sz="1800" b="1" i="0" u="none" strike="noStrike" dirty="0">
                          <a:solidFill>
                            <a:srgbClr val="000000"/>
                          </a:solidFill>
                          <a:effectLst/>
                          <a:latin typeface="Arial" panose="020B0604020202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rtl="0" fontAlgn="ctr"/>
                      <a:r>
                        <a:rPr lang="en-US" sz="900" b="1" i="0" u="none" strike="noStrike" dirty="0">
                          <a:solidFill>
                            <a:srgbClr val="000000"/>
                          </a:solidFill>
                          <a:effectLst/>
                          <a:latin typeface="Arial" panose="020B0604020202020204" pitchFamily="34" charset="0"/>
                        </a:rPr>
                        <a:t>SCT (KA)-114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fontAlgn="ctr"/>
                      <a:r>
                        <a:rPr lang="en-US" sz="18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rtl="0" fontAlgn="ctr"/>
                      <a:r>
                        <a:rPr lang="en-US" sz="900" b="1" i="0" u="none" strike="noStrike">
                          <a:solidFill>
                            <a:srgbClr val="000000"/>
                          </a:solidFill>
                          <a:effectLst/>
                          <a:latin typeface="Arial" panose="020B0604020202020204" pitchFamily="34" charset="0"/>
                        </a:rPr>
                        <a:t>Alcogum 296W</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extLst>
                  <a:ext uri="{0D108BD9-81ED-4DB2-BD59-A6C34878D82A}">
                    <a16:rowId xmlns:a16="http://schemas.microsoft.com/office/drawing/2014/main" val="3646354367"/>
                  </a:ext>
                </a:extLst>
              </a:tr>
              <a:tr h="397542">
                <a:tc>
                  <a:txBody>
                    <a:bodyPr/>
                    <a:lstStyle/>
                    <a:p>
                      <a:pPr algn="l" rtl="0" fontAlgn="ctr"/>
                      <a:r>
                        <a:rPr lang="en-US" sz="900" b="1" i="0" u="none" strike="noStrike" dirty="0">
                          <a:solidFill>
                            <a:srgbClr val="FFFFFF"/>
                          </a:solidFill>
                          <a:effectLst/>
                          <a:latin typeface="Arial" panose="020B0604020202020204" pitchFamily="34" charset="0"/>
                        </a:rPr>
                        <a:t>Methyl Acrylate-Sodium Acrylate Copolymer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200" b="1" i="0" u="none" strike="noStrike" dirty="0">
                          <a:solidFill>
                            <a:srgbClr val="000000"/>
                          </a:solidFill>
                          <a:effectLst/>
                          <a:latin typeface="Arial" panose="020B0604020202020204" pitchFamily="34" charset="0"/>
                        </a:rPr>
                        <a:t>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900" b="1" i="0" u="none" strike="noStrike">
                          <a:solidFill>
                            <a:srgbClr val="000000"/>
                          </a:solidFill>
                          <a:effectLst/>
                          <a:latin typeface="Arial" panose="020B0604020202020204" pitchFamily="34" charset="0"/>
                        </a:rPr>
                        <a:t>Acrypol 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fontAlgn="ctr"/>
                      <a:r>
                        <a:rPr lang="en-US" sz="18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fontAlgn="ctr"/>
                      <a:r>
                        <a:rPr lang="en-US" sz="18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fontAlgn="ctr"/>
                      <a:r>
                        <a:rPr lang="en-US" sz="18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174282790"/>
                  </a:ext>
                </a:extLst>
              </a:tr>
              <a:tr h="397542">
                <a:tc>
                  <a:txBody>
                    <a:bodyPr/>
                    <a:lstStyle/>
                    <a:p>
                      <a:pPr algn="l" rtl="0" fontAlgn="ctr"/>
                      <a:r>
                        <a:rPr lang="en-US" sz="900" b="1" i="0" u="none" strike="noStrike" dirty="0">
                          <a:solidFill>
                            <a:srgbClr val="FFFFFF"/>
                          </a:solidFill>
                          <a:effectLst/>
                          <a:latin typeface="Arial" panose="020B0604020202020204" pitchFamily="34" charset="0"/>
                        </a:rPr>
                        <a:t>Ethyl Acrylate-Sodium Acrylate Copolymer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200" b="1" i="0" u="none" strike="noStrike" dirty="0">
                          <a:solidFill>
                            <a:srgbClr val="000000"/>
                          </a:solidFill>
                          <a:effectLst/>
                          <a:latin typeface="Arial" panose="020B0604020202020204" pitchFamily="34" charset="0"/>
                        </a:rPr>
                        <a:t>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rtl="0" fontAlgn="ctr"/>
                      <a:r>
                        <a:rPr lang="en-US" sz="900" b="1" i="0" u="none" strike="noStrike">
                          <a:solidFill>
                            <a:srgbClr val="000000"/>
                          </a:solidFill>
                          <a:effectLst/>
                          <a:latin typeface="Arial" panose="020B0604020202020204" pitchFamily="34" charset="0"/>
                        </a:rPr>
                        <a:t>Acrypol 172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fontAlgn="ctr"/>
                      <a:r>
                        <a:rPr lang="en-US" sz="18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rtl="0" fontAlgn="ctr"/>
                      <a:r>
                        <a:rPr lang="en-US" sz="900" b="1" i="0" u="none" strike="noStrike">
                          <a:solidFill>
                            <a:srgbClr val="000000"/>
                          </a:solidFill>
                          <a:effectLst/>
                          <a:latin typeface="Arial" panose="020B0604020202020204" pitchFamily="34" charset="0"/>
                        </a:rPr>
                        <a:t>CT-102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fontAlgn="ctr"/>
                      <a:r>
                        <a:rPr lang="en-US" sz="18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extLst>
                  <a:ext uri="{0D108BD9-81ED-4DB2-BD59-A6C34878D82A}">
                    <a16:rowId xmlns:a16="http://schemas.microsoft.com/office/drawing/2014/main" val="146968015"/>
                  </a:ext>
                </a:extLst>
              </a:tr>
              <a:tr h="397542">
                <a:tc>
                  <a:txBody>
                    <a:bodyPr/>
                    <a:lstStyle/>
                    <a:p>
                      <a:pPr algn="l" rtl="0" fontAlgn="ctr"/>
                      <a:r>
                        <a:rPr lang="en-US" sz="900" b="1" i="0" u="none" strike="noStrike" dirty="0">
                          <a:solidFill>
                            <a:srgbClr val="FFFFFF"/>
                          </a:solidFill>
                          <a:effectLst/>
                          <a:latin typeface="Arial" panose="020B0604020202020204" pitchFamily="34" charset="0"/>
                        </a:rPr>
                        <a:t>Ethyl Acrylate-Sodium Acrylate Copolymer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200" b="1" i="0" u="none" strike="noStrike" dirty="0">
                          <a:solidFill>
                            <a:srgbClr val="000000"/>
                          </a:solidFill>
                          <a:effectLst/>
                          <a:latin typeface="Arial" panose="020B0604020202020204" pitchFamily="34" charset="0"/>
                        </a:rPr>
                        <a:t>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900" b="1" i="0" u="none" strike="noStrike">
                          <a:solidFill>
                            <a:srgbClr val="000000"/>
                          </a:solidFill>
                          <a:effectLst/>
                          <a:latin typeface="Arial" panose="020B0604020202020204" pitchFamily="34" charset="0"/>
                        </a:rPr>
                        <a:t>Acrypol 171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900" b="1" i="0" u="none" strike="noStrike" dirty="0">
                          <a:solidFill>
                            <a:srgbClr val="000000"/>
                          </a:solidFill>
                          <a:effectLst/>
                          <a:latin typeface="Arial" panose="020B0604020202020204" pitchFamily="34" charset="0"/>
                        </a:rPr>
                        <a:t>SCT (KA)-78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fontAlgn="ctr"/>
                      <a:r>
                        <a:rPr lang="en-US" sz="18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fontAlgn="ctr"/>
                      <a:r>
                        <a:rPr lang="en-US" sz="18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791721766"/>
                  </a:ext>
                </a:extLst>
              </a:tr>
              <a:tr h="397542">
                <a:tc>
                  <a:txBody>
                    <a:bodyPr/>
                    <a:lstStyle/>
                    <a:p>
                      <a:pPr algn="l" rtl="0" fontAlgn="ctr"/>
                      <a:r>
                        <a:rPr lang="en-US" sz="900" b="1" i="0" u="none" strike="noStrike" dirty="0">
                          <a:solidFill>
                            <a:srgbClr val="FFFFFF"/>
                          </a:solidFill>
                          <a:effectLst/>
                          <a:latin typeface="Arial" panose="020B0604020202020204" pitchFamily="34" charset="0"/>
                        </a:rPr>
                        <a:t>Ethyl Acrylate-Sodium Acrylate Copolymer, APE free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200" b="1" i="0" u="none" strike="noStrike" dirty="0">
                          <a:solidFill>
                            <a:srgbClr val="000000"/>
                          </a:solidFill>
                          <a:effectLst/>
                          <a:latin typeface="Arial" panose="020B0604020202020204" pitchFamily="34" charset="0"/>
                        </a:rPr>
                        <a:t>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rtl="0" fontAlgn="ctr"/>
                      <a:r>
                        <a:rPr lang="en-US" sz="900" b="1" i="0" u="none" strike="noStrike">
                          <a:solidFill>
                            <a:srgbClr val="000000"/>
                          </a:solidFill>
                          <a:effectLst/>
                          <a:latin typeface="Arial" panose="020B0604020202020204" pitchFamily="34" charset="0"/>
                        </a:rPr>
                        <a:t>Acrypol 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fontAlgn="ctr"/>
                      <a:r>
                        <a:rPr lang="en-US" sz="18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rtl="0" fontAlgn="ctr"/>
                      <a:r>
                        <a:rPr lang="en-US" sz="900" b="1" i="0" u="none" strike="noStrike">
                          <a:solidFill>
                            <a:srgbClr val="000000"/>
                          </a:solidFill>
                          <a:effectLst/>
                          <a:latin typeface="Arial" panose="020B0604020202020204" pitchFamily="34" charset="0"/>
                        </a:rPr>
                        <a:t>CT-202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rtl="0" fontAlgn="ctr"/>
                      <a:r>
                        <a:rPr lang="en-US" sz="900" b="1" i="0" u="none" strike="noStrike">
                          <a:solidFill>
                            <a:srgbClr val="000000"/>
                          </a:solidFill>
                          <a:effectLst/>
                          <a:latin typeface="Arial" panose="020B0604020202020204" pitchFamily="34" charset="0"/>
                        </a:rPr>
                        <a:t>Alcogum AN-10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extLst>
                  <a:ext uri="{0D108BD9-81ED-4DB2-BD59-A6C34878D82A}">
                    <a16:rowId xmlns:a16="http://schemas.microsoft.com/office/drawing/2014/main" val="3955431363"/>
                  </a:ext>
                </a:extLst>
              </a:tr>
              <a:tr h="397542">
                <a:tc>
                  <a:txBody>
                    <a:bodyPr/>
                    <a:lstStyle/>
                    <a:p>
                      <a:pPr algn="l" rtl="0" fontAlgn="ctr"/>
                      <a:r>
                        <a:rPr lang="en-US" sz="900" b="1" i="0" u="none" strike="noStrike" dirty="0">
                          <a:solidFill>
                            <a:srgbClr val="FFFFFF"/>
                          </a:solidFill>
                          <a:effectLst/>
                          <a:latin typeface="Arial" panose="020B0604020202020204" pitchFamily="34" charset="0"/>
                        </a:rPr>
                        <a:t>Ethyl Acrylate-Sodium Acrylate Copolymer, APE free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200" b="1" i="0" u="none" strike="noStrike" dirty="0">
                          <a:solidFill>
                            <a:srgbClr val="000000"/>
                          </a:solidFill>
                          <a:effectLst/>
                          <a:latin typeface="Arial" panose="020B0604020202020204" pitchFamily="34" charset="0"/>
                        </a:rPr>
                        <a:t>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900" b="1" i="0" u="none" strike="noStrike">
                          <a:solidFill>
                            <a:srgbClr val="000000"/>
                          </a:solidFill>
                          <a:effectLst/>
                          <a:latin typeface="Arial" panose="020B0604020202020204" pitchFamily="34" charset="0"/>
                        </a:rPr>
                        <a:t>Acrypol 171  MP</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fontAlgn="ctr"/>
                      <a:r>
                        <a:rPr lang="en-US" sz="18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fontAlgn="ctr"/>
                      <a:r>
                        <a:rPr lang="en-US" sz="18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900" b="1" i="0" u="none" strike="noStrike">
                          <a:solidFill>
                            <a:srgbClr val="000000"/>
                          </a:solidFill>
                          <a:effectLst/>
                          <a:latin typeface="Arial" panose="020B0604020202020204" pitchFamily="34" charset="0"/>
                        </a:rPr>
                        <a:t>Alcogum HPT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844702579"/>
                  </a:ext>
                </a:extLst>
              </a:tr>
              <a:tr h="397542">
                <a:tc>
                  <a:txBody>
                    <a:bodyPr/>
                    <a:lstStyle/>
                    <a:p>
                      <a:pPr algn="l" rtl="0" fontAlgn="ctr"/>
                      <a:r>
                        <a:rPr lang="en-US" sz="900" b="1" i="0" u="none" strike="noStrike" dirty="0">
                          <a:solidFill>
                            <a:srgbClr val="FFFFFF"/>
                          </a:solidFill>
                          <a:effectLst/>
                          <a:latin typeface="Arial" panose="020B0604020202020204" pitchFamily="34" charset="0"/>
                        </a:rPr>
                        <a:t>Borated Methyl Acrylate-Sodium Acrylate Copolymer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200" b="1" i="0" u="none" strike="noStrike" dirty="0">
                          <a:solidFill>
                            <a:srgbClr val="000000"/>
                          </a:solidFill>
                          <a:effectLst/>
                          <a:latin typeface="Arial" panose="020B0604020202020204" pitchFamily="34" charset="0"/>
                        </a:rPr>
                        <a:t>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rtl="0" fontAlgn="ctr"/>
                      <a:r>
                        <a:rPr lang="en-US" sz="900" b="1" i="0" u="none" strike="noStrike">
                          <a:solidFill>
                            <a:srgbClr val="000000"/>
                          </a:solidFill>
                          <a:effectLst/>
                          <a:latin typeface="Arial" panose="020B0604020202020204" pitchFamily="34" charset="0"/>
                        </a:rPr>
                        <a:t>Acrypol 171V</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fontAlgn="ctr"/>
                      <a:r>
                        <a:rPr lang="en-US" sz="18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rtl="0" fontAlgn="ctr"/>
                      <a:r>
                        <a:rPr lang="en-US" sz="900" b="1" i="0" u="none" strike="noStrike">
                          <a:solidFill>
                            <a:srgbClr val="000000"/>
                          </a:solidFill>
                          <a:effectLst/>
                          <a:latin typeface="Arial" panose="020B0604020202020204" pitchFamily="34" charset="0"/>
                        </a:rPr>
                        <a:t>CT-1015, 104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fontAlgn="ctr"/>
                      <a:r>
                        <a:rPr lang="en-US" sz="18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extLst>
                  <a:ext uri="{0D108BD9-81ED-4DB2-BD59-A6C34878D82A}">
                    <a16:rowId xmlns:a16="http://schemas.microsoft.com/office/drawing/2014/main" val="2790884309"/>
                  </a:ext>
                </a:extLst>
              </a:tr>
              <a:tr h="397542">
                <a:tc>
                  <a:txBody>
                    <a:bodyPr/>
                    <a:lstStyle/>
                    <a:p>
                      <a:pPr algn="l" rtl="0" fontAlgn="ctr"/>
                      <a:r>
                        <a:rPr lang="en-US" sz="900" b="1" i="0" u="none" strike="noStrike" dirty="0">
                          <a:solidFill>
                            <a:srgbClr val="FFFFFF"/>
                          </a:solidFill>
                          <a:effectLst/>
                          <a:latin typeface="Arial" panose="020B0604020202020204" pitchFamily="34" charset="0"/>
                        </a:rPr>
                        <a:t>Borated Ethyl Acrylate-Sodium Acrylate Copolymer, APE free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200" b="1" i="0" u="none" strike="noStrike" dirty="0">
                          <a:solidFill>
                            <a:srgbClr val="000000"/>
                          </a:solidFill>
                          <a:effectLst/>
                          <a:latin typeface="Arial" panose="020B0604020202020204" pitchFamily="34" charset="0"/>
                        </a:rPr>
                        <a:t>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900" b="1" i="0" u="none" strike="noStrike">
                          <a:solidFill>
                            <a:srgbClr val="000000"/>
                          </a:solidFill>
                          <a:effectLst/>
                          <a:latin typeface="Arial" panose="020B0604020202020204" pitchFamily="34" charset="0"/>
                        </a:rPr>
                        <a:t>Acrypol A70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fontAlgn="ctr"/>
                      <a:r>
                        <a:rPr lang="en-US" sz="18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900" b="1" i="0" u="none" strike="noStrike">
                          <a:solidFill>
                            <a:srgbClr val="000000"/>
                          </a:solidFill>
                          <a:effectLst/>
                          <a:latin typeface="Arial" panose="020B0604020202020204" pitchFamily="34" charset="0"/>
                        </a:rPr>
                        <a:t>CT-2015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fontAlgn="ctr"/>
                      <a:r>
                        <a:rPr lang="en-US" sz="18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679395397"/>
                  </a:ext>
                </a:extLst>
              </a:tr>
              <a:tr h="397542">
                <a:tc>
                  <a:txBody>
                    <a:bodyPr/>
                    <a:lstStyle/>
                    <a:p>
                      <a:pPr algn="l" rtl="0" fontAlgn="ctr"/>
                      <a:r>
                        <a:rPr lang="en-US" sz="900" b="1" i="0" u="none" strike="noStrike" dirty="0">
                          <a:solidFill>
                            <a:srgbClr val="FFFFFF"/>
                          </a:solidFill>
                          <a:effectLst/>
                          <a:latin typeface="Arial" panose="020B0604020202020204" pitchFamily="34" charset="0"/>
                        </a:rPr>
                        <a:t>Injection Thickener – Ethyl Acrylate-Sodium Acrylate Copolymer Based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sz="1200" b="1" i="0" u="none" strike="noStrike" dirty="0">
                          <a:solidFill>
                            <a:srgbClr val="000000"/>
                          </a:solidFill>
                          <a:effectLst/>
                          <a:latin typeface="Arial" panose="020B0604020202020204" pitchFamily="34" charset="0"/>
                        </a:rPr>
                        <a:t>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F1"/>
                    </a:solidFill>
                  </a:tcPr>
                </a:tc>
                <a:tc>
                  <a:txBody>
                    <a:bodyPr/>
                    <a:lstStyle/>
                    <a:p>
                      <a:pPr algn="ctr" rtl="0" fontAlgn="ctr"/>
                      <a:r>
                        <a:rPr lang="en-US" sz="900" b="1" i="0" u="none" strike="noStrike">
                          <a:solidFill>
                            <a:srgbClr val="000000"/>
                          </a:solidFill>
                          <a:effectLst/>
                          <a:latin typeface="Arial" panose="020B0604020202020204" pitchFamily="34" charset="0"/>
                        </a:rPr>
                        <a:t>Acrypol 171  MP</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F1"/>
                    </a:solidFill>
                  </a:tcPr>
                </a:tc>
                <a:tc>
                  <a:txBody>
                    <a:bodyPr/>
                    <a:lstStyle/>
                    <a:p>
                      <a:pPr algn="ctr" rtl="0" fontAlgn="ctr"/>
                      <a:r>
                        <a:rPr lang="en-US" sz="900" b="1" i="0" u="none" strike="noStrike">
                          <a:solidFill>
                            <a:srgbClr val="000000"/>
                          </a:solidFill>
                          <a:effectLst/>
                          <a:latin typeface="Arial" panose="020B0604020202020204" pitchFamily="34" charset="0"/>
                        </a:rPr>
                        <a:t>SCT 5257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F1"/>
                    </a:solidFill>
                  </a:tcPr>
                </a:tc>
                <a:tc>
                  <a:txBody>
                    <a:bodyPr/>
                    <a:lstStyle/>
                    <a:p>
                      <a:pPr algn="ctr" fontAlgn="ctr"/>
                      <a:r>
                        <a:rPr lang="en-US" sz="18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F1"/>
                    </a:solidFill>
                  </a:tcPr>
                </a:tc>
                <a:tc>
                  <a:txBody>
                    <a:bodyPr/>
                    <a:lstStyle/>
                    <a:p>
                      <a:pPr algn="ctr" fontAlgn="ctr"/>
                      <a:r>
                        <a:rPr lang="en-US" sz="1800" b="1" i="0" u="none" strike="noStrike" dirty="0">
                          <a:solidFill>
                            <a:srgbClr val="000000"/>
                          </a:solidFill>
                          <a:effectLst/>
                          <a:latin typeface="Arial" panose="020B0604020202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F1"/>
                    </a:solidFill>
                  </a:tcPr>
                </a:tc>
                <a:extLst>
                  <a:ext uri="{0D108BD9-81ED-4DB2-BD59-A6C34878D82A}">
                    <a16:rowId xmlns:a16="http://schemas.microsoft.com/office/drawing/2014/main" val="1132643064"/>
                  </a:ext>
                </a:extLst>
              </a:tr>
            </a:tbl>
          </a:graphicData>
        </a:graphic>
      </p:graphicFrame>
      <p:sp>
        <p:nvSpPr>
          <p:cNvPr id="3" name="TextBox 2">
            <a:extLst>
              <a:ext uri="{FF2B5EF4-FFF2-40B4-BE49-F238E27FC236}">
                <a16:creationId xmlns:a16="http://schemas.microsoft.com/office/drawing/2014/main" id="{20FB9273-60A1-4B15-9536-25CC9E16813E}"/>
              </a:ext>
            </a:extLst>
          </p:cNvPr>
          <p:cNvSpPr txBox="1"/>
          <p:nvPr/>
        </p:nvSpPr>
        <p:spPr>
          <a:xfrm>
            <a:off x="74049" y="2295284"/>
            <a:ext cx="3448829" cy="3416320"/>
          </a:xfrm>
          <a:prstGeom prst="rect">
            <a:avLst/>
          </a:prstGeom>
          <a:noFill/>
        </p:spPr>
        <p:txBody>
          <a:bodyPr wrap="none" rtlCol="0">
            <a:spAutoFit/>
          </a:bodyPr>
          <a:lstStyle/>
          <a:p>
            <a:r>
              <a:rPr lang="en-US" sz="1200" b="1" dirty="0">
                <a:solidFill>
                  <a:srgbClr val="000000"/>
                </a:solidFill>
                <a:latin typeface="Arial" panose="020B0604020202020204" pitchFamily="34" charset="0"/>
                <a:cs typeface="Arial" panose="020B0604020202020204" pitchFamily="34" charset="0"/>
              </a:rPr>
              <a:t>SODIUM POLYACRYLATE THICKENERS</a:t>
            </a:r>
          </a:p>
          <a:p>
            <a:endParaRPr lang="en-US" sz="1200" b="1" dirty="0">
              <a:solidFill>
                <a:srgbClr val="000000"/>
              </a:solidFill>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Gum thickeners are supplied fully hydrolyzed </a:t>
            </a:r>
          </a:p>
          <a:p>
            <a:r>
              <a:rPr lang="en-US" sz="1200" dirty="0">
                <a:latin typeface="Arial" panose="020B0604020202020204" pitchFamily="34" charset="0"/>
                <a:cs typeface="Arial" panose="020B0604020202020204" pitchFamily="34" charset="0"/>
              </a:rPr>
              <a:t>and pre-solubilized at medium to high as-is </a:t>
            </a:r>
          </a:p>
          <a:p>
            <a:r>
              <a:rPr lang="en-US" sz="1200" dirty="0">
                <a:latin typeface="Arial" panose="020B0604020202020204" pitchFamily="34" charset="0"/>
                <a:cs typeface="Arial" panose="020B0604020202020204" pitchFamily="34" charset="0"/>
              </a:rPr>
              <a:t>viscosities.  They allow for immediate thickening</a:t>
            </a:r>
          </a:p>
          <a:p>
            <a:r>
              <a:rPr lang="en-US" sz="1200" dirty="0">
                <a:latin typeface="Arial" panose="020B0604020202020204" pitchFamily="34" charset="0"/>
                <a:cs typeface="Arial" panose="020B0604020202020204" pitchFamily="34" charset="0"/>
              </a:rPr>
              <a:t>without having to wait for polymer equilibration.</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These new generation thickeners contain a </a:t>
            </a:r>
          </a:p>
          <a:p>
            <a:r>
              <a:rPr lang="en-US" sz="1200" dirty="0">
                <a:latin typeface="Arial" panose="020B0604020202020204" pitchFamily="34" charset="0"/>
                <a:cs typeface="Arial" panose="020B0604020202020204" pitchFamily="34" charset="0"/>
              </a:rPr>
              <a:t>balance of acrylic acid and acrylate ester as </a:t>
            </a:r>
          </a:p>
          <a:p>
            <a:r>
              <a:rPr lang="en-US" sz="1200" dirty="0">
                <a:latin typeface="Arial" panose="020B0604020202020204" pitchFamily="34" charset="0"/>
                <a:cs typeface="Arial" panose="020B0604020202020204" pitchFamily="34" charset="0"/>
              </a:rPr>
              <a:t>indicated in the Chemistry column.</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Borated thickeners exhibit higher efficiencies.</a:t>
            </a:r>
          </a:p>
          <a:p>
            <a:endParaRPr lang="en-US"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Tiarco</a:t>
            </a:r>
            <a:r>
              <a:rPr lang="en-US" sz="1200" dirty="0">
                <a:latin typeface="Arial" panose="020B0604020202020204" pitchFamily="34" charset="0"/>
                <a:cs typeface="Arial" panose="020B0604020202020204" pitchFamily="34" charset="0"/>
              </a:rPr>
              <a:t>-RST offers numerous product grades </a:t>
            </a:r>
          </a:p>
          <a:p>
            <a:r>
              <a:rPr lang="en-US" sz="1200" dirty="0">
                <a:latin typeface="Arial" panose="020B0604020202020204" pitchFamily="34" charset="0"/>
                <a:cs typeface="Arial" panose="020B0604020202020204" pitchFamily="34" charset="0"/>
              </a:rPr>
              <a:t>Within each set of Chemistries.</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E8210ED-E749-4ED0-9E4A-1FA522A95E4C}"/>
              </a:ext>
            </a:extLst>
          </p:cNvPr>
          <p:cNvSpPr txBox="1"/>
          <p:nvPr/>
        </p:nvSpPr>
        <p:spPr>
          <a:xfrm>
            <a:off x="3121819" y="6180239"/>
            <a:ext cx="742235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APE – Alkyl Phenol Ethoxylate Free.     </a:t>
            </a:r>
            <a:r>
              <a:rPr lang="pt-BR" sz="1400" b="1" dirty="0">
                <a:latin typeface="Arial" panose="020B0604020202020204" pitchFamily="34" charset="0"/>
                <a:cs typeface="Arial" panose="020B0604020202020204" pitchFamily="34" charset="0"/>
              </a:rPr>
              <a:t>O</a:t>
            </a:r>
            <a:r>
              <a:rPr lang="pt-BR" sz="1400" dirty="0">
                <a:latin typeface="Arial" panose="020B0604020202020204" pitchFamily="34" charset="0"/>
                <a:cs typeface="Arial" panose="020B0604020202020204" pitchFamily="34" charset="0"/>
              </a:rPr>
              <a:t> Denotes an Equivalent Tiarco Product Grade</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2190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F6ABF-028A-47A3-967B-7F04B1F51B95}"/>
              </a:ext>
            </a:extLst>
          </p:cNvPr>
          <p:cNvSpPr>
            <a:spLocks noGrp="1"/>
          </p:cNvSpPr>
          <p:nvPr>
            <p:ph type="title"/>
          </p:nvPr>
        </p:nvSpPr>
        <p:spPr>
          <a:xfrm>
            <a:off x="366252" y="153543"/>
            <a:ext cx="10515600" cy="1325563"/>
          </a:xfrm>
        </p:spPr>
        <p:txBody>
          <a:bodyPr>
            <a:normAutofit/>
          </a:bodyPr>
          <a:lstStyle/>
          <a:p>
            <a:r>
              <a:rPr lang="en-US" sz="3600" b="1" dirty="0"/>
              <a:t>Thickeners Cross-References Tiarco-RST</a:t>
            </a:r>
            <a:endParaRPr lang="en-US" sz="3600" dirty="0"/>
          </a:p>
        </p:txBody>
      </p:sp>
      <p:pic>
        <p:nvPicPr>
          <p:cNvPr id="4" name="Picture 2">
            <a:extLst>
              <a:ext uri="{FF2B5EF4-FFF2-40B4-BE49-F238E27FC236}">
                <a16:creationId xmlns:a16="http://schemas.microsoft.com/office/drawing/2014/main" id="{4F6D5562-18B4-4F08-9A4D-474A915F2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74" y="1061907"/>
            <a:ext cx="2300748" cy="8343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Table 16">
            <a:extLst>
              <a:ext uri="{FF2B5EF4-FFF2-40B4-BE49-F238E27FC236}">
                <a16:creationId xmlns:a16="http://schemas.microsoft.com/office/drawing/2014/main" id="{9563AE36-C645-4902-808B-76D014D2D4E4}"/>
              </a:ext>
            </a:extLst>
          </p:cNvPr>
          <p:cNvGraphicFramePr>
            <a:graphicFrameLocks noGrp="1"/>
          </p:cNvGraphicFramePr>
          <p:nvPr>
            <p:extLst>
              <p:ext uri="{D42A27DB-BD31-4B8C-83A1-F6EECF244321}">
                <p14:modId xmlns:p14="http://schemas.microsoft.com/office/powerpoint/2010/main" val="401236469"/>
              </p:ext>
            </p:extLst>
          </p:nvPr>
        </p:nvGraphicFramePr>
        <p:xfrm>
          <a:off x="3182281" y="1254290"/>
          <a:ext cx="8761864" cy="4799189"/>
        </p:xfrm>
        <a:graphic>
          <a:graphicData uri="http://schemas.openxmlformats.org/drawingml/2006/table">
            <a:tbl>
              <a:tblPr/>
              <a:tblGrid>
                <a:gridCol w="2352790">
                  <a:extLst>
                    <a:ext uri="{9D8B030D-6E8A-4147-A177-3AD203B41FA5}">
                      <a16:colId xmlns:a16="http://schemas.microsoft.com/office/drawing/2014/main" val="1887407620"/>
                    </a:ext>
                  </a:extLst>
                </a:gridCol>
                <a:gridCol w="1039606">
                  <a:extLst>
                    <a:ext uri="{9D8B030D-6E8A-4147-A177-3AD203B41FA5}">
                      <a16:colId xmlns:a16="http://schemas.microsoft.com/office/drawing/2014/main" val="4041397486"/>
                    </a:ext>
                  </a:extLst>
                </a:gridCol>
                <a:gridCol w="1225640">
                  <a:extLst>
                    <a:ext uri="{9D8B030D-6E8A-4147-A177-3AD203B41FA5}">
                      <a16:colId xmlns:a16="http://schemas.microsoft.com/office/drawing/2014/main" val="2910318015"/>
                    </a:ext>
                  </a:extLst>
                </a:gridCol>
                <a:gridCol w="1108912">
                  <a:extLst>
                    <a:ext uri="{9D8B030D-6E8A-4147-A177-3AD203B41FA5}">
                      <a16:colId xmlns:a16="http://schemas.microsoft.com/office/drawing/2014/main" val="2378581205"/>
                    </a:ext>
                  </a:extLst>
                </a:gridCol>
                <a:gridCol w="1108912">
                  <a:extLst>
                    <a:ext uri="{9D8B030D-6E8A-4147-A177-3AD203B41FA5}">
                      <a16:colId xmlns:a16="http://schemas.microsoft.com/office/drawing/2014/main" val="3274128358"/>
                    </a:ext>
                  </a:extLst>
                </a:gridCol>
                <a:gridCol w="1926004">
                  <a:extLst>
                    <a:ext uri="{9D8B030D-6E8A-4147-A177-3AD203B41FA5}">
                      <a16:colId xmlns:a16="http://schemas.microsoft.com/office/drawing/2014/main" val="1460639935"/>
                    </a:ext>
                  </a:extLst>
                </a:gridCol>
              </a:tblGrid>
              <a:tr h="253237">
                <a:tc gridSpan="6">
                  <a:txBody>
                    <a:bodyPr/>
                    <a:lstStyle/>
                    <a:p>
                      <a:pPr algn="ctr" fontAlgn="ctr"/>
                      <a:r>
                        <a:rPr lang="en-US" sz="1600" b="1" i="0" u="none" strike="noStrike" dirty="0">
                          <a:solidFill>
                            <a:srgbClr val="FFFFFF"/>
                          </a:solidFill>
                          <a:effectLst/>
                          <a:latin typeface="Arial" panose="020B0604020202020204" pitchFamily="34" charset="0"/>
                        </a:rPr>
                        <a:t>ALKALI SOLUBLE TYPE (ASE &amp; HASE)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4810057"/>
                  </a:ext>
                </a:extLst>
              </a:tr>
              <a:tr h="324014">
                <a:tc>
                  <a:txBody>
                    <a:bodyPr/>
                    <a:lstStyle/>
                    <a:p>
                      <a:pPr algn="l" fontAlgn="ctr"/>
                      <a:r>
                        <a:rPr lang="en-US" sz="1200" b="0" i="0" u="none" strike="noStrike">
                          <a:solidFill>
                            <a:srgbClr val="FFFFFF"/>
                          </a:solidFill>
                          <a:effectLst/>
                          <a:latin typeface="Lucida Sans" panose="020B060203050402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4472C4"/>
                    </a:solidFill>
                  </a:tcPr>
                </a:tc>
                <a:tc>
                  <a:txBody>
                    <a:bodyPr/>
                    <a:lstStyle/>
                    <a:p>
                      <a:pPr algn="l" fontAlgn="ctr"/>
                      <a:r>
                        <a:rPr lang="en-US" sz="1200" b="1" i="0" u="none" strike="noStrike" dirty="0">
                          <a:solidFill>
                            <a:srgbClr val="FFFFFF"/>
                          </a:solidFill>
                          <a:effectLst/>
                          <a:latin typeface="Arial" panose="020B0604020202020204" pitchFamily="34" charset="0"/>
                        </a:rPr>
                        <a:t> </a:t>
                      </a:r>
                    </a:p>
                  </a:txBody>
                  <a:tcPr marL="9525" marR="9525" marT="9525" marB="0" anchor="ctr">
                    <a:lnL>
                      <a:noFill/>
                    </a:lnL>
                    <a:lnR>
                      <a:noFill/>
                    </a:lnR>
                    <a:lnT>
                      <a:noFill/>
                    </a:lnT>
                    <a:lnB>
                      <a:noFill/>
                    </a:lnB>
                    <a:solidFill>
                      <a:srgbClr val="4472C4"/>
                    </a:solidFill>
                  </a:tcPr>
                </a:tc>
                <a:tc>
                  <a:txBody>
                    <a:bodyPr/>
                    <a:lstStyle/>
                    <a:p>
                      <a:pPr algn="l" rtl="0" fontAlgn="ctr"/>
                      <a:r>
                        <a:rPr lang="en-US" sz="1200" b="1" i="0" u="none" strike="noStrike" dirty="0">
                          <a:solidFill>
                            <a:srgbClr val="FFFFFF"/>
                          </a:solidFill>
                          <a:effectLst/>
                          <a:latin typeface="Arial" panose="020B0604020202020204" pitchFamily="34" charset="0"/>
                        </a:rPr>
                        <a:t> </a:t>
                      </a:r>
                    </a:p>
                  </a:txBody>
                  <a:tcPr marL="9525" marR="9525" marT="9525" marB="0" anchor="ctr">
                    <a:lnL>
                      <a:noFill/>
                    </a:lnL>
                    <a:lnR>
                      <a:noFill/>
                    </a:lnR>
                    <a:lnT>
                      <a:noFill/>
                    </a:lnT>
                    <a:lnB>
                      <a:noFill/>
                    </a:lnB>
                    <a:solidFill>
                      <a:srgbClr val="4472C4"/>
                    </a:solidFill>
                  </a:tcPr>
                </a:tc>
                <a:tc>
                  <a:txBody>
                    <a:bodyPr/>
                    <a:lstStyle/>
                    <a:p>
                      <a:pPr algn="l" fontAlgn="ctr"/>
                      <a:r>
                        <a:rPr lang="en-US" sz="1200" b="1" i="0" u="none" strike="noStrike">
                          <a:solidFill>
                            <a:srgbClr val="FFFFFF"/>
                          </a:solidFill>
                          <a:effectLst/>
                          <a:latin typeface="Arial" panose="020B0604020202020204" pitchFamily="34" charset="0"/>
                        </a:rPr>
                        <a:t> </a:t>
                      </a:r>
                    </a:p>
                  </a:txBody>
                  <a:tcPr marL="9525" marR="9525" marT="9525" marB="0" anchor="ctr">
                    <a:lnL>
                      <a:noFill/>
                    </a:lnL>
                    <a:lnR>
                      <a:noFill/>
                    </a:lnR>
                    <a:lnT>
                      <a:noFill/>
                    </a:lnT>
                    <a:lnB>
                      <a:noFill/>
                    </a:lnB>
                    <a:solidFill>
                      <a:srgbClr val="4472C4"/>
                    </a:solidFill>
                  </a:tcPr>
                </a:tc>
                <a:tc>
                  <a:txBody>
                    <a:bodyPr/>
                    <a:lstStyle/>
                    <a:p>
                      <a:pPr algn="l" rtl="0" fontAlgn="ctr"/>
                      <a:r>
                        <a:rPr lang="en-US" sz="1200" b="1" i="0" u="none" strike="noStrike">
                          <a:solidFill>
                            <a:srgbClr val="FFFFFF"/>
                          </a:solidFill>
                          <a:effectLst/>
                          <a:latin typeface="Arial" panose="020B0604020202020204" pitchFamily="34" charset="0"/>
                        </a:rPr>
                        <a:t> </a:t>
                      </a:r>
                    </a:p>
                  </a:txBody>
                  <a:tcPr marL="9525" marR="9525" marT="9525" marB="0" anchor="ctr">
                    <a:lnL>
                      <a:noFill/>
                    </a:lnL>
                    <a:lnR>
                      <a:noFill/>
                    </a:lnR>
                    <a:lnT>
                      <a:noFill/>
                    </a:lnT>
                    <a:lnB>
                      <a:noFill/>
                    </a:lnB>
                    <a:solidFill>
                      <a:srgbClr val="4472C4"/>
                    </a:solidFill>
                  </a:tcPr>
                </a:tc>
                <a:tc>
                  <a:txBody>
                    <a:bodyPr/>
                    <a:lstStyle/>
                    <a:p>
                      <a:pPr algn="l" rtl="0" fontAlgn="ctr"/>
                      <a:r>
                        <a:rPr lang="en-US" sz="1200" b="1" i="0" u="none" strike="noStrike">
                          <a:solidFill>
                            <a:srgbClr val="FFFFFF"/>
                          </a:solidFill>
                          <a:effectLst/>
                          <a:latin typeface="Arial" panose="020B060402020202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4472C4"/>
                    </a:solidFill>
                  </a:tcPr>
                </a:tc>
                <a:extLst>
                  <a:ext uri="{0D108BD9-81ED-4DB2-BD59-A6C34878D82A}">
                    <a16:rowId xmlns:a16="http://schemas.microsoft.com/office/drawing/2014/main" val="672355293"/>
                  </a:ext>
                </a:extLst>
              </a:tr>
              <a:tr h="609532">
                <a:tc>
                  <a:txBody>
                    <a:bodyPr/>
                    <a:lstStyle/>
                    <a:p>
                      <a:pPr algn="l" fontAlgn="t"/>
                      <a:endParaRPr lang="en-US" sz="1100" b="1" i="0" u="none" strike="noStrike" dirty="0">
                        <a:solidFill>
                          <a:srgbClr val="FFFFFF"/>
                        </a:solidFill>
                        <a:effectLst/>
                        <a:latin typeface="Lucida Sans" panose="020B0602030504020204" pitchFamily="34" charset="0"/>
                      </a:endParaRPr>
                    </a:p>
                    <a:p>
                      <a:pPr algn="l" fontAlgn="t"/>
                      <a:r>
                        <a:rPr lang="en-US" sz="1100" b="1" i="0" u="none" strike="noStrike" dirty="0">
                          <a:solidFill>
                            <a:srgbClr val="FFFFFF"/>
                          </a:solidFill>
                          <a:effectLst/>
                          <a:latin typeface="Lucida Sans" panose="020B0602030504020204" pitchFamily="34" charset="0"/>
                        </a:rPr>
                        <a:t>Chemistry</a:t>
                      </a:r>
                    </a:p>
                  </a:txBody>
                  <a:tcPr marL="9525" marR="9525" marT="9525"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4472C4"/>
                    </a:solidFill>
                  </a:tcPr>
                </a:tc>
                <a:tc>
                  <a:txBody>
                    <a:bodyPr/>
                    <a:lstStyle/>
                    <a:p>
                      <a:pPr algn="ctr" fontAlgn="t"/>
                      <a:endParaRPr lang="en-US" sz="1100" b="1" i="0" u="none" strike="noStrike" dirty="0">
                        <a:solidFill>
                          <a:srgbClr val="FFFFFF"/>
                        </a:solidFill>
                        <a:effectLst/>
                        <a:latin typeface="Arial" panose="020B0604020202020204" pitchFamily="34" charset="0"/>
                      </a:endParaRPr>
                    </a:p>
                    <a:p>
                      <a:pPr algn="ctr" fontAlgn="t"/>
                      <a:r>
                        <a:rPr lang="en-US" sz="1100" b="1" i="0" u="none" strike="noStrike" dirty="0">
                          <a:solidFill>
                            <a:srgbClr val="FFFFFF"/>
                          </a:solidFill>
                          <a:effectLst/>
                          <a:latin typeface="Arial" panose="020B0604020202020204" pitchFamily="34" charset="0"/>
                        </a:rPr>
                        <a:t>Tiarco-RST</a:t>
                      </a:r>
                    </a:p>
                  </a:txBody>
                  <a:tcPr marL="9525" marR="9525" marT="9525" marB="0">
                    <a:lnL>
                      <a:noFill/>
                    </a:lnL>
                    <a:lnR>
                      <a:noFill/>
                    </a:lnR>
                    <a:lnT>
                      <a:noFill/>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t"/>
                      <a:endParaRPr lang="en-US" sz="1100" b="1" i="0" u="none" strike="noStrike" dirty="0">
                        <a:solidFill>
                          <a:srgbClr val="FFFFFF"/>
                        </a:solidFill>
                        <a:effectLst/>
                        <a:latin typeface="Arial" panose="020B0604020202020204" pitchFamily="34" charset="0"/>
                      </a:endParaRPr>
                    </a:p>
                    <a:p>
                      <a:pPr algn="ctr" rtl="0" fontAlgn="t"/>
                      <a:r>
                        <a:rPr lang="en-US" sz="1100" b="1" i="0" u="none" strike="noStrike" dirty="0">
                          <a:solidFill>
                            <a:srgbClr val="FFFFFF"/>
                          </a:solidFill>
                          <a:effectLst/>
                          <a:latin typeface="Arial" panose="020B0604020202020204" pitchFamily="34" charset="0"/>
                        </a:rPr>
                        <a:t>Cady</a:t>
                      </a:r>
                    </a:p>
                  </a:txBody>
                  <a:tcPr marL="9525" marR="9525" marT="9525" marB="0">
                    <a:lnL>
                      <a:noFill/>
                    </a:lnL>
                    <a:lnR>
                      <a:noFill/>
                    </a:lnR>
                    <a:lnT>
                      <a:noFill/>
                    </a:lnT>
                    <a:lnB w="12700" cap="flat" cmpd="sng" algn="ctr">
                      <a:solidFill>
                        <a:srgbClr val="000000"/>
                      </a:solidFill>
                      <a:prstDash val="solid"/>
                      <a:round/>
                      <a:headEnd type="none" w="med" len="med"/>
                      <a:tailEnd type="none" w="med" len="med"/>
                    </a:lnB>
                    <a:solidFill>
                      <a:srgbClr val="4472C4"/>
                    </a:solidFill>
                  </a:tcPr>
                </a:tc>
                <a:tc>
                  <a:txBody>
                    <a:bodyPr/>
                    <a:lstStyle/>
                    <a:p>
                      <a:pPr algn="ctr" fontAlgn="t"/>
                      <a:endParaRPr lang="en-US" sz="1100" b="1" i="0" u="none" strike="noStrike" dirty="0">
                        <a:solidFill>
                          <a:srgbClr val="FFFFFF"/>
                        </a:solidFill>
                        <a:effectLst/>
                        <a:latin typeface="Arial" panose="020B0604020202020204" pitchFamily="34" charset="0"/>
                      </a:endParaRPr>
                    </a:p>
                    <a:p>
                      <a:pPr algn="ctr" fontAlgn="t"/>
                      <a:r>
                        <a:rPr lang="en-US" sz="1100" b="1" i="0" u="none" strike="noStrike" dirty="0">
                          <a:solidFill>
                            <a:srgbClr val="FFFFFF"/>
                          </a:solidFill>
                          <a:effectLst/>
                          <a:latin typeface="Arial" panose="020B0604020202020204" pitchFamily="34" charset="0"/>
                        </a:rPr>
                        <a:t>Rohm Haas</a:t>
                      </a:r>
                    </a:p>
                  </a:txBody>
                  <a:tcPr marL="9525" marR="9525" marT="9525" marB="0">
                    <a:lnL>
                      <a:noFill/>
                    </a:lnL>
                    <a:lnR>
                      <a:noFill/>
                    </a:lnR>
                    <a:lnT>
                      <a:noFill/>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t"/>
                      <a:endParaRPr lang="en-US" sz="1100" b="1" i="0" u="none" strike="noStrike" dirty="0">
                        <a:solidFill>
                          <a:srgbClr val="FFFFFF"/>
                        </a:solidFill>
                        <a:effectLst/>
                        <a:latin typeface="Arial" panose="020B0604020202020204" pitchFamily="34" charset="0"/>
                      </a:endParaRPr>
                    </a:p>
                    <a:p>
                      <a:pPr algn="ctr" rtl="0" fontAlgn="t"/>
                      <a:r>
                        <a:rPr lang="en-US" sz="1100" b="1" i="0" u="none" strike="noStrike" dirty="0">
                          <a:solidFill>
                            <a:srgbClr val="FFFFFF"/>
                          </a:solidFill>
                          <a:effectLst/>
                          <a:latin typeface="Arial" panose="020B0604020202020204" pitchFamily="34" charset="0"/>
                        </a:rPr>
                        <a:t>Dow</a:t>
                      </a:r>
                    </a:p>
                  </a:txBody>
                  <a:tcPr marL="9525" marR="9525" marT="9525" marB="0">
                    <a:lnL>
                      <a:noFill/>
                    </a:lnL>
                    <a:lnR>
                      <a:noFill/>
                    </a:lnR>
                    <a:lnT>
                      <a:noFill/>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t"/>
                      <a:endParaRPr lang="en-US" sz="1100" b="1" i="0" u="none" strike="noStrike" dirty="0">
                        <a:solidFill>
                          <a:srgbClr val="FFFFFF"/>
                        </a:solidFill>
                        <a:effectLst/>
                        <a:latin typeface="Arial" panose="020B0604020202020204" pitchFamily="34" charset="0"/>
                      </a:endParaRPr>
                    </a:p>
                    <a:p>
                      <a:pPr algn="ctr" rtl="0" fontAlgn="t"/>
                      <a:r>
                        <a:rPr lang="en-US" sz="1100" b="1" i="0" u="none" strike="noStrike" dirty="0">
                          <a:solidFill>
                            <a:srgbClr val="FFFFFF"/>
                          </a:solidFill>
                          <a:effectLst/>
                          <a:latin typeface="Arial" panose="020B0604020202020204" pitchFamily="34" charset="0"/>
                        </a:rPr>
                        <a:t>AkzoNobel</a:t>
                      </a:r>
                    </a:p>
                  </a:txBody>
                  <a:tcPr marL="9525" marR="9525" marT="952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2619530226"/>
                  </a:ext>
                </a:extLst>
              </a:tr>
              <a:tr h="545371">
                <a:tc>
                  <a:txBody>
                    <a:bodyPr/>
                    <a:lstStyle/>
                    <a:p>
                      <a:pPr algn="ctr" rtl="0" fontAlgn="ctr"/>
                      <a:r>
                        <a:rPr lang="en-US" sz="1000" b="1" i="0" u="none" strike="noStrike" dirty="0">
                          <a:solidFill>
                            <a:srgbClr val="FFFFFF"/>
                          </a:solidFill>
                          <a:effectLst/>
                          <a:latin typeface="Arial" panose="020B0604020202020204" pitchFamily="34" charset="0"/>
                        </a:rPr>
                        <a:t>Alkali Soluble Emulsion (ASE)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200" b="1" i="0" u="none" strike="noStrike" dirty="0">
                          <a:solidFill>
                            <a:srgbClr val="000000"/>
                          </a:solidFill>
                          <a:effectLst/>
                          <a:latin typeface="Arial" panose="020B0604020202020204" pitchFamily="34" charset="0"/>
                        </a:rPr>
                        <a:t>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rtl="0" fontAlgn="ctr"/>
                      <a:r>
                        <a:rPr lang="en-US" sz="1000" b="0" i="0" u="none" strike="noStrike" dirty="0">
                          <a:solidFill>
                            <a:srgbClr val="000000"/>
                          </a:solidFill>
                          <a:effectLst/>
                          <a:latin typeface="Arial" panose="020B0604020202020204" pitchFamily="34" charset="0"/>
                        </a:rPr>
                        <a:t>Acrypol I304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rtl="0" fontAlgn="ctr"/>
                      <a:r>
                        <a:rPr lang="en-US" sz="1000" b="0" i="0" u="none" strike="noStrike" dirty="0" err="1">
                          <a:solidFill>
                            <a:srgbClr val="000000"/>
                          </a:solidFill>
                          <a:effectLst/>
                          <a:latin typeface="Arial" panose="020B0604020202020204" pitchFamily="34" charset="0"/>
                        </a:rPr>
                        <a:t>Acusol</a:t>
                      </a:r>
                      <a:r>
                        <a:rPr lang="en-US" sz="1000" b="0" i="0" u="none" strike="noStrike" dirty="0">
                          <a:solidFill>
                            <a:srgbClr val="000000"/>
                          </a:solidFill>
                          <a:effectLst/>
                          <a:latin typeface="Arial" panose="020B0604020202020204" pitchFamily="34" charset="0"/>
                        </a:rPr>
                        <a:t> 810, 830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rtl="0" fontAlgn="ctr"/>
                      <a:r>
                        <a:rPr lang="en-US" sz="1000" b="0" i="0" u="none" strike="noStrike">
                          <a:solidFill>
                            <a:srgbClr val="000000"/>
                          </a:solidFill>
                          <a:effectLst/>
                          <a:latin typeface="Arial" panose="020B0604020202020204" pitchFamily="34" charset="0"/>
                        </a:rPr>
                        <a:t>ASE 60, 75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rtl="0" fontAlgn="ctr"/>
                      <a:r>
                        <a:rPr lang="en-US" sz="1000" b="0" i="0" u="none" strike="noStrike">
                          <a:solidFill>
                            <a:srgbClr val="000000"/>
                          </a:solidFill>
                          <a:effectLst/>
                          <a:latin typeface="Arial" panose="020B0604020202020204" pitchFamily="34" charset="0"/>
                        </a:rPr>
                        <a:t>Alcogum L-58, L-15, L-68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extLst>
                  <a:ext uri="{0D108BD9-81ED-4DB2-BD59-A6C34878D82A}">
                    <a16:rowId xmlns:a16="http://schemas.microsoft.com/office/drawing/2014/main" val="877043276"/>
                  </a:ext>
                </a:extLst>
              </a:tr>
              <a:tr h="545371">
                <a:tc>
                  <a:txBody>
                    <a:bodyPr/>
                    <a:lstStyle/>
                    <a:p>
                      <a:pPr algn="ctr" rtl="0" fontAlgn="ctr"/>
                      <a:r>
                        <a:rPr lang="en-US" sz="1000" b="1" i="0" u="none" strike="noStrike" dirty="0">
                          <a:solidFill>
                            <a:srgbClr val="FFFFFF"/>
                          </a:solidFill>
                          <a:effectLst/>
                          <a:latin typeface="Arial" panose="020B0604020202020204" pitchFamily="34" charset="0"/>
                        </a:rPr>
                        <a:t>Alkali Soluble Emulsion (ASE)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200" b="1" i="0" u="none" strike="noStrike" dirty="0">
                          <a:solidFill>
                            <a:srgbClr val="000000"/>
                          </a:solidFill>
                          <a:effectLst/>
                          <a:latin typeface="Arial" panose="020B0604020202020204" pitchFamily="34" charset="0"/>
                        </a:rPr>
                        <a:t>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1100" b="0" i="0" u="none" strike="noStrike">
                          <a:solidFill>
                            <a:srgbClr val="000000"/>
                          </a:solidFill>
                          <a:effectLst/>
                          <a:latin typeface="Arial" panose="020B06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1100" b="0" i="0" u="none" strike="noStrike" dirty="0">
                          <a:solidFill>
                            <a:srgbClr val="000000"/>
                          </a:solidFill>
                          <a:effectLst/>
                          <a:latin typeface="Arial" panose="020B06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1100" b="0" i="0" u="none" strike="noStrike" dirty="0">
                          <a:solidFill>
                            <a:srgbClr val="000000"/>
                          </a:solidFill>
                          <a:effectLst/>
                          <a:latin typeface="Arial" panose="020B06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1100" b="0" i="0" u="none" strike="noStrike">
                          <a:solidFill>
                            <a:srgbClr val="000000"/>
                          </a:solidFill>
                          <a:effectLst/>
                          <a:latin typeface="Arial" panose="020B06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3114307299"/>
                  </a:ext>
                </a:extLst>
              </a:tr>
              <a:tr h="478001">
                <a:tc>
                  <a:txBody>
                    <a:bodyPr/>
                    <a:lstStyle/>
                    <a:p>
                      <a:pPr algn="ctr" rtl="0" fontAlgn="ctr"/>
                      <a:r>
                        <a:rPr lang="en-US" sz="1000" b="1" i="0" u="none" strike="noStrike" dirty="0">
                          <a:solidFill>
                            <a:srgbClr val="FFFFFF"/>
                          </a:solidFill>
                          <a:effectLst/>
                          <a:latin typeface="Arial" panose="020B0604020202020204" pitchFamily="34" charset="0"/>
                        </a:rPr>
                        <a:t>Hydrophobically Modified HASE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200" b="1" i="0" u="none" strike="noStrike" dirty="0">
                          <a:solidFill>
                            <a:srgbClr val="000000"/>
                          </a:solidFill>
                          <a:effectLst/>
                          <a:latin typeface="Arial" panose="020B0604020202020204" pitchFamily="34" charset="0"/>
                        </a:rPr>
                        <a:t>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rtl="0" fontAlgn="ctr"/>
                      <a:r>
                        <a:rPr lang="en-US" sz="1000" b="0" i="0" u="none" strike="noStrike">
                          <a:solidFill>
                            <a:srgbClr val="000000"/>
                          </a:solidFill>
                          <a:effectLst/>
                          <a:latin typeface="Arial" panose="020B0604020202020204" pitchFamily="34" charset="0"/>
                        </a:rPr>
                        <a:t>Acrypol HMI 430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rtl="0" fontAlgn="ctr"/>
                      <a:r>
                        <a:rPr lang="en-US" sz="1000" b="0" i="0" u="none" strike="noStrike">
                          <a:solidFill>
                            <a:srgbClr val="000000"/>
                          </a:solidFill>
                          <a:effectLst/>
                          <a:latin typeface="Arial" panose="020B0604020202020204" pitchFamily="34" charset="0"/>
                        </a:rPr>
                        <a:t>Acusol 823, 805S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rtl="0" fontAlgn="ctr"/>
                      <a:r>
                        <a:rPr lang="en-US" sz="1000" b="0" i="0" u="none" strike="noStrike" dirty="0">
                          <a:solidFill>
                            <a:srgbClr val="000000"/>
                          </a:solidFill>
                          <a:effectLst/>
                          <a:latin typeface="Arial" panose="020B0604020202020204" pitchFamily="34" charset="0"/>
                        </a:rPr>
                        <a:t>TT-935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rtl="0" fontAlgn="ctr"/>
                      <a:r>
                        <a:rPr lang="en-US" sz="1000" b="0" i="0" u="none" strike="noStrike">
                          <a:solidFill>
                            <a:srgbClr val="000000"/>
                          </a:solidFill>
                          <a:effectLst/>
                          <a:latin typeface="Arial" panose="020B0604020202020204" pitchFamily="34" charset="0"/>
                        </a:rPr>
                        <a:t>Alcogum SL78, SL70, SL251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extLst>
                  <a:ext uri="{0D108BD9-81ED-4DB2-BD59-A6C34878D82A}">
                    <a16:rowId xmlns:a16="http://schemas.microsoft.com/office/drawing/2014/main" val="1457203596"/>
                  </a:ext>
                </a:extLst>
              </a:tr>
              <a:tr h="478001">
                <a:tc>
                  <a:txBody>
                    <a:bodyPr/>
                    <a:lstStyle/>
                    <a:p>
                      <a:pPr algn="ctr" rtl="0" fontAlgn="ctr"/>
                      <a:r>
                        <a:rPr lang="en-US" sz="1000" b="1" i="0" u="none" strike="noStrike" dirty="0">
                          <a:solidFill>
                            <a:srgbClr val="FFFFFF"/>
                          </a:solidFill>
                          <a:effectLst/>
                          <a:latin typeface="Arial" panose="020B0604020202020204" pitchFamily="34" charset="0"/>
                        </a:rPr>
                        <a:t>ASE-APE free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200" b="1" i="0" u="none" strike="noStrike" dirty="0">
                          <a:solidFill>
                            <a:srgbClr val="000000"/>
                          </a:solidFill>
                          <a:effectLst/>
                          <a:latin typeface="Arial" panose="020B0604020202020204" pitchFamily="34" charset="0"/>
                        </a:rPr>
                        <a:t>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1000" b="0" i="0" u="none" strike="noStrike">
                          <a:solidFill>
                            <a:srgbClr val="000000"/>
                          </a:solidFill>
                          <a:effectLst/>
                          <a:latin typeface="Arial" panose="020B0604020202020204" pitchFamily="34" charset="0"/>
                        </a:rPr>
                        <a:t>Acrypol I305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1100" b="0" i="0" u="none" strike="noStrike">
                          <a:solidFill>
                            <a:srgbClr val="000000"/>
                          </a:solidFill>
                          <a:effectLst/>
                          <a:latin typeface="Arial" panose="020B06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1000" b="0" i="0" u="none" strike="noStrike" dirty="0">
                          <a:solidFill>
                            <a:srgbClr val="000000"/>
                          </a:solidFill>
                          <a:effectLst/>
                          <a:latin typeface="Arial" panose="020B0604020202020204" pitchFamily="34" charset="0"/>
                        </a:rPr>
                        <a:t>DR-5500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1100" b="0" i="0" u="none" strike="noStrike">
                          <a:solidFill>
                            <a:srgbClr val="000000"/>
                          </a:solidFill>
                          <a:effectLst/>
                          <a:latin typeface="Arial" panose="020B06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748032361"/>
                  </a:ext>
                </a:extLst>
              </a:tr>
              <a:tr h="478001">
                <a:tc>
                  <a:txBody>
                    <a:bodyPr/>
                    <a:lstStyle/>
                    <a:p>
                      <a:pPr algn="ctr" rtl="0" fontAlgn="ctr"/>
                      <a:r>
                        <a:rPr lang="en-US" sz="1000" b="1" i="0" u="none" strike="noStrike">
                          <a:solidFill>
                            <a:srgbClr val="FFFFFF"/>
                          </a:solidFill>
                          <a:effectLst/>
                          <a:latin typeface="Arial" panose="020B0604020202020204" pitchFamily="34" charset="0"/>
                        </a:rPr>
                        <a:t>ASE-Redox type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200" b="1" i="0" u="none" strike="noStrike" dirty="0">
                          <a:solidFill>
                            <a:srgbClr val="000000"/>
                          </a:solidFill>
                          <a:effectLst/>
                          <a:latin typeface="Arial" panose="020B0604020202020204" pitchFamily="34" charset="0"/>
                        </a:rPr>
                        <a:t>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rtl="0" fontAlgn="ctr"/>
                      <a:r>
                        <a:rPr lang="en-US" sz="1100" b="0" i="0" u="none" strike="noStrike">
                          <a:solidFill>
                            <a:srgbClr val="000000"/>
                          </a:solidFill>
                          <a:effectLst/>
                          <a:latin typeface="Arial" panose="020B06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rtl="0" fontAlgn="ctr"/>
                      <a:r>
                        <a:rPr lang="en-US" sz="1000" b="0" i="0" u="none" strike="noStrike">
                          <a:solidFill>
                            <a:srgbClr val="000000"/>
                          </a:solidFill>
                          <a:effectLst/>
                          <a:latin typeface="Arial" panose="020B0604020202020204" pitchFamily="34" charset="0"/>
                        </a:rPr>
                        <a:t>Acusol 842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rtl="0" fontAlgn="ctr"/>
                      <a:r>
                        <a:rPr lang="en-US" sz="1000" b="0" i="0" u="none" strike="noStrike" dirty="0">
                          <a:solidFill>
                            <a:srgbClr val="000000"/>
                          </a:solidFill>
                          <a:effectLst/>
                          <a:latin typeface="Arial" panose="020B0604020202020204" pitchFamily="34" charset="0"/>
                        </a:rPr>
                        <a:t>ASE 95NP</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tc>
                  <a:txBody>
                    <a:bodyPr/>
                    <a:lstStyle/>
                    <a:p>
                      <a:pPr algn="ctr" rtl="0" fontAlgn="ctr"/>
                      <a:r>
                        <a:rPr lang="en-US" sz="1100" b="0" i="0" u="none" strike="noStrike">
                          <a:solidFill>
                            <a:srgbClr val="000000"/>
                          </a:solidFill>
                          <a:effectLst/>
                          <a:latin typeface="Arial" panose="020B06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F1"/>
                    </a:solidFill>
                  </a:tcPr>
                </a:tc>
                <a:extLst>
                  <a:ext uri="{0D108BD9-81ED-4DB2-BD59-A6C34878D82A}">
                    <a16:rowId xmlns:a16="http://schemas.microsoft.com/office/drawing/2014/main" val="808770129"/>
                  </a:ext>
                </a:extLst>
              </a:tr>
              <a:tr h="478001">
                <a:tc>
                  <a:txBody>
                    <a:bodyPr/>
                    <a:lstStyle/>
                    <a:p>
                      <a:pPr algn="ctr" rtl="0" fontAlgn="ctr"/>
                      <a:r>
                        <a:rPr lang="en-US" sz="1000" b="1" i="0" u="none" strike="noStrike">
                          <a:solidFill>
                            <a:srgbClr val="FFFFFF"/>
                          </a:solidFill>
                          <a:effectLst/>
                          <a:latin typeface="Arial" panose="020B0604020202020204" pitchFamily="34" charset="0"/>
                        </a:rPr>
                        <a:t>ASE Redox- APE free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200" b="1" i="0" u="none" strike="noStrike" dirty="0">
                          <a:solidFill>
                            <a:srgbClr val="000000"/>
                          </a:solidFill>
                          <a:effectLst/>
                          <a:latin typeface="Arial" panose="020B0604020202020204" pitchFamily="34" charset="0"/>
                        </a:rPr>
                        <a:t>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1100" b="0" i="0" u="none" strike="noStrike" dirty="0">
                          <a:solidFill>
                            <a:srgbClr val="000000"/>
                          </a:solidFill>
                          <a:effectLst/>
                          <a:latin typeface="Arial" panose="020B06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1100" b="0" i="0" u="none" strike="noStrike">
                          <a:solidFill>
                            <a:srgbClr val="000000"/>
                          </a:solidFill>
                          <a:effectLst/>
                          <a:latin typeface="Arial" panose="020B06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1100" b="0" i="0" u="none" strike="noStrike" dirty="0">
                          <a:solidFill>
                            <a:srgbClr val="000000"/>
                          </a:solidFill>
                          <a:effectLst/>
                          <a:latin typeface="Arial" panose="020B06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1100" b="0" i="0" u="none" strike="noStrike">
                          <a:solidFill>
                            <a:srgbClr val="000000"/>
                          </a:solidFill>
                          <a:effectLst/>
                          <a:latin typeface="Arial" panose="020B06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3334631429"/>
                  </a:ext>
                </a:extLst>
              </a:tr>
              <a:tr h="609532">
                <a:tc>
                  <a:txBody>
                    <a:bodyPr/>
                    <a:lstStyle/>
                    <a:p>
                      <a:pPr algn="ctr" rtl="0" fontAlgn="ctr"/>
                      <a:r>
                        <a:rPr lang="en-US" sz="1000" b="1" i="0" u="none" strike="noStrike" dirty="0">
                          <a:solidFill>
                            <a:srgbClr val="FFFFFF"/>
                          </a:solidFill>
                          <a:effectLst/>
                          <a:latin typeface="Arial" panose="020B0604020202020204" pitchFamily="34" charset="0"/>
                        </a:rPr>
                        <a:t>HASE- APE free, high shear rheology</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sz="1200" b="1" i="0" u="none" strike="noStrike" dirty="0">
                          <a:solidFill>
                            <a:srgbClr val="000000"/>
                          </a:solidFill>
                          <a:effectLst/>
                          <a:latin typeface="Arial" panose="020B0604020202020204" pitchFamily="34" charset="0"/>
                        </a:rPr>
                        <a:t>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F1"/>
                    </a:solidFill>
                  </a:tcPr>
                </a:tc>
                <a:tc>
                  <a:txBody>
                    <a:bodyPr/>
                    <a:lstStyle/>
                    <a:p>
                      <a:pPr algn="ctr" rtl="0" fontAlgn="ctr"/>
                      <a:r>
                        <a:rPr lang="en-US" sz="1100" b="0" i="0" u="none" strike="noStrike" dirty="0">
                          <a:solidFill>
                            <a:srgbClr val="000000"/>
                          </a:solidFill>
                          <a:effectLst/>
                          <a:latin typeface="Arial" panose="020B06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F1"/>
                    </a:solidFill>
                  </a:tcPr>
                </a:tc>
                <a:tc>
                  <a:txBody>
                    <a:bodyPr/>
                    <a:lstStyle/>
                    <a:p>
                      <a:pPr algn="ctr" rtl="0" fontAlgn="ctr"/>
                      <a:r>
                        <a:rPr lang="en-US" sz="1000" b="0" i="0" u="none" strike="noStrike" dirty="0" err="1">
                          <a:solidFill>
                            <a:srgbClr val="000000"/>
                          </a:solidFill>
                          <a:effectLst/>
                          <a:latin typeface="Arial" panose="020B0604020202020204" pitchFamily="34" charset="0"/>
                        </a:rPr>
                        <a:t>Acusol</a:t>
                      </a:r>
                      <a:r>
                        <a:rPr lang="en-US" sz="1000" b="0" i="0" u="none" strike="noStrike" dirty="0">
                          <a:solidFill>
                            <a:srgbClr val="000000"/>
                          </a:solidFill>
                          <a:effectLst/>
                          <a:latin typeface="Arial" panose="020B0604020202020204" pitchFamily="34" charset="0"/>
                        </a:rPr>
                        <a:t> 820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F1"/>
                    </a:solidFill>
                  </a:tcPr>
                </a:tc>
                <a:tc>
                  <a:txBody>
                    <a:bodyPr/>
                    <a:lstStyle/>
                    <a:p>
                      <a:pPr algn="ctr" rtl="0" fontAlgn="ctr"/>
                      <a:r>
                        <a:rPr lang="en-US" sz="1000" b="0" i="0" u="none" strike="noStrike" dirty="0">
                          <a:solidFill>
                            <a:srgbClr val="000000"/>
                          </a:solidFill>
                          <a:effectLst/>
                          <a:latin typeface="Arial" panose="020B0604020202020204" pitchFamily="34" charset="0"/>
                        </a:rPr>
                        <a:t>TT-615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F1"/>
                    </a:solidFill>
                  </a:tcPr>
                </a:tc>
                <a:tc>
                  <a:txBody>
                    <a:bodyPr/>
                    <a:lstStyle/>
                    <a:p>
                      <a:pPr algn="ctr" rtl="0" fontAlgn="ctr"/>
                      <a:r>
                        <a:rPr lang="en-US" sz="1100" b="0" i="0" u="none" strike="noStrike" dirty="0">
                          <a:solidFill>
                            <a:srgbClr val="000000"/>
                          </a:solidFill>
                          <a:effectLst/>
                          <a:latin typeface="Arial" panose="020B06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F1"/>
                    </a:solidFill>
                  </a:tcPr>
                </a:tc>
                <a:extLst>
                  <a:ext uri="{0D108BD9-81ED-4DB2-BD59-A6C34878D82A}">
                    <a16:rowId xmlns:a16="http://schemas.microsoft.com/office/drawing/2014/main" val="2181038061"/>
                  </a:ext>
                </a:extLst>
              </a:tr>
            </a:tbl>
          </a:graphicData>
        </a:graphic>
      </p:graphicFrame>
      <p:sp>
        <p:nvSpPr>
          <p:cNvPr id="6" name="TextBox 5">
            <a:extLst>
              <a:ext uri="{FF2B5EF4-FFF2-40B4-BE49-F238E27FC236}">
                <a16:creationId xmlns:a16="http://schemas.microsoft.com/office/drawing/2014/main" id="{FC62E3AF-75B9-4147-AFF6-0CC5A078872C}"/>
              </a:ext>
            </a:extLst>
          </p:cNvPr>
          <p:cNvSpPr txBox="1"/>
          <p:nvPr/>
        </p:nvSpPr>
        <p:spPr>
          <a:xfrm>
            <a:off x="0" y="2486207"/>
            <a:ext cx="3209533" cy="4401205"/>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ASE</a:t>
            </a:r>
            <a:r>
              <a:rPr lang="en-US" sz="1400" dirty="0">
                <a:latin typeface="Arial" panose="020B0604020202020204" pitchFamily="34" charset="0"/>
                <a:cs typeface="Arial" panose="020B0604020202020204" pitchFamily="34" charset="0"/>
              </a:rPr>
              <a:t> thickeners contain a balance</a:t>
            </a:r>
          </a:p>
          <a:p>
            <a:r>
              <a:rPr lang="en-US" sz="1400" dirty="0">
                <a:latin typeface="Arial" panose="020B0604020202020204" pitchFamily="34" charset="0"/>
                <a:cs typeface="Arial" panose="020B0604020202020204" pitchFamily="34" charset="0"/>
              </a:rPr>
              <a:t>of methacrylic acid and ethyl acrylate</a:t>
            </a:r>
          </a:p>
          <a:p>
            <a:r>
              <a:rPr lang="en-US" sz="1400" dirty="0">
                <a:latin typeface="Arial" panose="020B0604020202020204" pitchFamily="34" charset="0"/>
                <a:cs typeface="Arial" panose="020B0604020202020204" pitchFamily="34" charset="0"/>
              </a:rPr>
              <a:t>ester. They are supplied in liquid </a:t>
            </a:r>
          </a:p>
          <a:p>
            <a:r>
              <a:rPr lang="en-US" sz="1400" dirty="0">
                <a:latin typeface="Arial" panose="020B0604020202020204" pitchFamily="34" charset="0"/>
                <a:cs typeface="Arial" panose="020B0604020202020204" pitchFamily="34" charset="0"/>
              </a:rPr>
              <a:t>form. Thickening is triggered by a </a:t>
            </a:r>
          </a:p>
          <a:p>
            <a:r>
              <a:rPr lang="en-US" sz="1400" dirty="0">
                <a:latin typeface="Arial" panose="020B0604020202020204" pitchFamily="34" charset="0"/>
                <a:cs typeface="Arial" panose="020B0604020202020204" pitchFamily="34" charset="0"/>
              </a:rPr>
              <a:t>change from low to high pH with </a:t>
            </a:r>
          </a:p>
          <a:p>
            <a:r>
              <a:rPr lang="en-US" sz="1400" dirty="0">
                <a:latin typeface="Arial" panose="020B0604020202020204" pitchFamily="34" charset="0"/>
                <a:cs typeface="Arial" panose="020B0604020202020204" pitchFamily="34" charset="0"/>
              </a:rPr>
              <a:t>bases such as ammonium hydroxide</a:t>
            </a:r>
          </a:p>
          <a:p>
            <a:r>
              <a:rPr lang="en-US" sz="1400" dirty="0">
                <a:latin typeface="Arial" panose="020B0604020202020204" pitchFamily="34" charset="0"/>
                <a:cs typeface="Arial" panose="020B0604020202020204" pitchFamily="34" charset="0"/>
              </a:rPr>
              <a:t>or caustic.</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HASE</a:t>
            </a:r>
            <a:r>
              <a:rPr lang="en-US" sz="1400" dirty="0">
                <a:latin typeface="Arial" panose="020B0604020202020204" pitchFamily="34" charset="0"/>
                <a:cs typeface="Arial" panose="020B0604020202020204" pitchFamily="34" charset="0"/>
              </a:rPr>
              <a:t> are hydrophobically</a:t>
            </a:r>
          </a:p>
          <a:p>
            <a:r>
              <a:rPr lang="en-US" sz="1400" dirty="0">
                <a:latin typeface="Arial" panose="020B0604020202020204" pitchFamily="34" charset="0"/>
                <a:cs typeface="Arial" panose="020B0604020202020204" pitchFamily="34" charset="0"/>
              </a:rPr>
              <a:t>modified on a molecular level </a:t>
            </a:r>
          </a:p>
          <a:p>
            <a:r>
              <a:rPr lang="en-US" sz="1400" dirty="0">
                <a:latin typeface="Arial" panose="020B0604020202020204" pitchFamily="34" charset="0"/>
                <a:cs typeface="Arial" panose="020B0604020202020204" pitchFamily="34" charset="0"/>
              </a:rPr>
              <a:t>allowing  thicken by association </a:t>
            </a:r>
          </a:p>
          <a:p>
            <a:r>
              <a:rPr lang="en-US" sz="1400" dirty="0">
                <a:latin typeface="Arial" panose="020B0604020202020204" pitchFamily="34" charset="0"/>
                <a:cs typeface="Arial" panose="020B0604020202020204" pitchFamily="34" charset="0"/>
              </a:rPr>
              <a:t>and by absorbing water.</a:t>
            </a:r>
          </a:p>
          <a:p>
            <a:endParaRPr lang="en-US" sz="1400" b="1"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Tiarco</a:t>
            </a:r>
            <a:r>
              <a:rPr lang="en-US" sz="1400" dirty="0">
                <a:latin typeface="Arial" panose="020B0604020202020204" pitchFamily="34" charset="0"/>
                <a:cs typeface="Arial" panose="020B0604020202020204" pitchFamily="34" charset="0"/>
              </a:rPr>
              <a:t>-RST offers numerous product</a:t>
            </a:r>
          </a:p>
          <a:p>
            <a:r>
              <a:rPr lang="en-US" sz="1400" dirty="0">
                <a:latin typeface="Arial" panose="020B0604020202020204" pitchFamily="34" charset="0"/>
                <a:cs typeface="Arial" panose="020B0604020202020204" pitchFamily="34" charset="0"/>
              </a:rPr>
              <a:t>grades within each set of Chemistries.</a:t>
            </a:r>
          </a:p>
          <a:p>
            <a:endParaRPr lang="en-US" sz="1400" b="1"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6446665-4A85-4AA8-8635-9B1BE14FC093}"/>
              </a:ext>
            </a:extLst>
          </p:cNvPr>
          <p:cNvSpPr txBox="1"/>
          <p:nvPr/>
        </p:nvSpPr>
        <p:spPr>
          <a:xfrm>
            <a:off x="2743200" y="6118323"/>
            <a:ext cx="742235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APE – Alkyl Phenol Ethoxylate Free.     </a:t>
            </a:r>
            <a:r>
              <a:rPr lang="pt-BR" sz="1400" b="1" dirty="0">
                <a:latin typeface="Arial" panose="020B0604020202020204" pitchFamily="34" charset="0"/>
                <a:cs typeface="Arial" panose="020B0604020202020204" pitchFamily="34" charset="0"/>
              </a:rPr>
              <a:t>O</a:t>
            </a:r>
            <a:r>
              <a:rPr lang="pt-BR" sz="1400" dirty="0">
                <a:latin typeface="Arial" panose="020B0604020202020204" pitchFamily="34" charset="0"/>
                <a:cs typeface="Arial" panose="020B0604020202020204" pitchFamily="34" charset="0"/>
              </a:rPr>
              <a:t> Denotes an Equivalent Tiarco Product Grade</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5017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F6ABF-028A-47A3-967B-7F04B1F51B95}"/>
              </a:ext>
            </a:extLst>
          </p:cNvPr>
          <p:cNvSpPr>
            <a:spLocks noGrp="1"/>
          </p:cNvSpPr>
          <p:nvPr>
            <p:ph type="title"/>
          </p:nvPr>
        </p:nvSpPr>
        <p:spPr>
          <a:xfrm>
            <a:off x="366252" y="153543"/>
            <a:ext cx="10515600" cy="1325563"/>
          </a:xfrm>
        </p:spPr>
        <p:txBody>
          <a:bodyPr>
            <a:normAutofit/>
          </a:bodyPr>
          <a:lstStyle/>
          <a:p>
            <a:r>
              <a:rPr lang="en-US" sz="3600" b="1" dirty="0"/>
              <a:t>Surfactants Cross-Reference</a:t>
            </a:r>
            <a:endParaRPr lang="en-US" sz="3600" dirty="0"/>
          </a:p>
        </p:txBody>
      </p:sp>
      <p:graphicFrame>
        <p:nvGraphicFramePr>
          <p:cNvPr id="3" name="Table 2">
            <a:extLst>
              <a:ext uri="{FF2B5EF4-FFF2-40B4-BE49-F238E27FC236}">
                <a16:creationId xmlns:a16="http://schemas.microsoft.com/office/drawing/2014/main" id="{B395E9CE-E510-488C-9343-DD7077846C8D}"/>
              </a:ext>
            </a:extLst>
          </p:cNvPr>
          <p:cNvGraphicFramePr>
            <a:graphicFrameLocks noGrp="1"/>
          </p:cNvGraphicFramePr>
          <p:nvPr/>
        </p:nvGraphicFramePr>
        <p:xfrm>
          <a:off x="516194" y="1179871"/>
          <a:ext cx="11061288" cy="5324170"/>
        </p:xfrm>
        <a:graphic>
          <a:graphicData uri="http://schemas.openxmlformats.org/drawingml/2006/table">
            <a:tbl>
              <a:tblPr/>
              <a:tblGrid>
                <a:gridCol w="2174031">
                  <a:extLst>
                    <a:ext uri="{9D8B030D-6E8A-4147-A177-3AD203B41FA5}">
                      <a16:colId xmlns:a16="http://schemas.microsoft.com/office/drawing/2014/main" val="3055597204"/>
                    </a:ext>
                  </a:extLst>
                </a:gridCol>
                <a:gridCol w="943673">
                  <a:extLst>
                    <a:ext uri="{9D8B030D-6E8A-4147-A177-3AD203B41FA5}">
                      <a16:colId xmlns:a16="http://schemas.microsoft.com/office/drawing/2014/main" val="2576711695"/>
                    </a:ext>
                  </a:extLst>
                </a:gridCol>
                <a:gridCol w="955620">
                  <a:extLst>
                    <a:ext uri="{9D8B030D-6E8A-4147-A177-3AD203B41FA5}">
                      <a16:colId xmlns:a16="http://schemas.microsoft.com/office/drawing/2014/main" val="848821698"/>
                    </a:ext>
                  </a:extLst>
                </a:gridCol>
                <a:gridCol w="668933">
                  <a:extLst>
                    <a:ext uri="{9D8B030D-6E8A-4147-A177-3AD203B41FA5}">
                      <a16:colId xmlns:a16="http://schemas.microsoft.com/office/drawing/2014/main" val="4141559784"/>
                    </a:ext>
                  </a:extLst>
                </a:gridCol>
                <a:gridCol w="1254250">
                  <a:extLst>
                    <a:ext uri="{9D8B030D-6E8A-4147-A177-3AD203B41FA5}">
                      <a16:colId xmlns:a16="http://schemas.microsoft.com/office/drawing/2014/main" val="1155390897"/>
                    </a:ext>
                  </a:extLst>
                </a:gridCol>
                <a:gridCol w="1134797">
                  <a:extLst>
                    <a:ext uri="{9D8B030D-6E8A-4147-A177-3AD203B41FA5}">
                      <a16:colId xmlns:a16="http://schemas.microsoft.com/office/drawing/2014/main" val="226424184"/>
                    </a:ext>
                  </a:extLst>
                </a:gridCol>
                <a:gridCol w="1254250">
                  <a:extLst>
                    <a:ext uri="{9D8B030D-6E8A-4147-A177-3AD203B41FA5}">
                      <a16:colId xmlns:a16="http://schemas.microsoft.com/office/drawing/2014/main" val="197315332"/>
                    </a:ext>
                  </a:extLst>
                </a:gridCol>
                <a:gridCol w="1302031">
                  <a:extLst>
                    <a:ext uri="{9D8B030D-6E8A-4147-A177-3AD203B41FA5}">
                      <a16:colId xmlns:a16="http://schemas.microsoft.com/office/drawing/2014/main" val="16146305"/>
                    </a:ext>
                  </a:extLst>
                </a:gridCol>
                <a:gridCol w="955620">
                  <a:extLst>
                    <a:ext uri="{9D8B030D-6E8A-4147-A177-3AD203B41FA5}">
                      <a16:colId xmlns:a16="http://schemas.microsoft.com/office/drawing/2014/main" val="1604835173"/>
                    </a:ext>
                  </a:extLst>
                </a:gridCol>
                <a:gridCol w="418083">
                  <a:extLst>
                    <a:ext uri="{9D8B030D-6E8A-4147-A177-3AD203B41FA5}">
                      <a16:colId xmlns:a16="http://schemas.microsoft.com/office/drawing/2014/main" val="857686270"/>
                    </a:ext>
                  </a:extLst>
                </a:gridCol>
              </a:tblGrid>
              <a:tr h="472677">
                <a:tc>
                  <a:txBody>
                    <a:bodyPr/>
                    <a:lstStyle/>
                    <a:p>
                      <a:pPr algn="l" fontAlgn="ctr"/>
                      <a:r>
                        <a:rPr lang="en-US" sz="1000" b="0" i="0" u="none" strike="noStrike" dirty="0">
                          <a:solidFill>
                            <a:srgbClr val="FFFFFF"/>
                          </a:solidFill>
                          <a:effectLst/>
                          <a:latin typeface="Lucida Sans" panose="020B0602030504020204" pitchFamily="34" charset="0"/>
                        </a:rPr>
                        <a:t> </a:t>
                      </a:r>
                    </a:p>
                  </a:txBody>
                  <a:tcPr marL="8048" marR="8048" marT="804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000" b="1" i="0" u="none" strike="noStrike">
                          <a:solidFill>
                            <a:srgbClr val="FFFFFF"/>
                          </a:solidFill>
                          <a:effectLst/>
                          <a:latin typeface="Arial" panose="020B0604020202020204" pitchFamily="34" charset="0"/>
                        </a:rPr>
                        <a:t> </a:t>
                      </a:r>
                    </a:p>
                  </a:txBody>
                  <a:tcPr marL="8048" marR="8048" marT="80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sz="1000" b="1" i="0" u="none" strike="noStrike">
                          <a:solidFill>
                            <a:srgbClr val="FFFFFF"/>
                          </a:solidFill>
                          <a:effectLst/>
                          <a:latin typeface="Arial" panose="020B0604020202020204" pitchFamily="34" charset="0"/>
                        </a:rPr>
                        <a:t>TIARCO-RST</a:t>
                      </a:r>
                    </a:p>
                  </a:txBody>
                  <a:tcPr marL="8048" marR="8048" marT="80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000" b="1" i="0" u="none" strike="noStrike">
                          <a:solidFill>
                            <a:srgbClr val="FFFFFF"/>
                          </a:solidFill>
                          <a:effectLst/>
                          <a:latin typeface="Arial" panose="020B0604020202020204" pitchFamily="34" charset="0"/>
                        </a:rPr>
                        <a:t> </a:t>
                      </a:r>
                    </a:p>
                  </a:txBody>
                  <a:tcPr marL="8048" marR="8048" marT="80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sz="1000" b="1" i="0" u="none" strike="noStrike">
                          <a:solidFill>
                            <a:srgbClr val="FFFFFF"/>
                          </a:solidFill>
                          <a:effectLst/>
                          <a:latin typeface="Arial" panose="020B0604020202020204" pitchFamily="34" charset="0"/>
                        </a:rPr>
                        <a:t>STEPAN</a:t>
                      </a:r>
                    </a:p>
                  </a:txBody>
                  <a:tcPr marL="8048" marR="8048" marT="80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sz="1000" b="1" i="0" u="none" strike="noStrike">
                          <a:solidFill>
                            <a:srgbClr val="FFFFFF"/>
                          </a:solidFill>
                          <a:effectLst/>
                          <a:latin typeface="Arial" panose="020B0604020202020204" pitchFamily="34" charset="0"/>
                        </a:rPr>
                        <a:t>PILOT</a:t>
                      </a:r>
                    </a:p>
                  </a:txBody>
                  <a:tcPr marL="8048" marR="8048" marT="80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sz="1000" b="1" i="0" u="none" strike="noStrike">
                          <a:solidFill>
                            <a:srgbClr val="FFFFFF"/>
                          </a:solidFill>
                          <a:effectLst/>
                          <a:latin typeface="Arial" panose="020B0604020202020204" pitchFamily="34" charset="0"/>
                        </a:rPr>
                        <a:t>LUBRIZOL (Chemron)</a:t>
                      </a:r>
                    </a:p>
                  </a:txBody>
                  <a:tcPr marL="8048" marR="8048" marT="80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sz="1000" b="1" i="0" u="none" strike="noStrike">
                          <a:solidFill>
                            <a:srgbClr val="FFFFFF"/>
                          </a:solidFill>
                          <a:effectLst/>
                          <a:latin typeface="Arial" panose="020B0604020202020204" pitchFamily="34" charset="0"/>
                        </a:rPr>
                        <a:t> SOLVAY (Rhodia) </a:t>
                      </a:r>
                    </a:p>
                  </a:txBody>
                  <a:tcPr marL="8048" marR="8048" marT="80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gridSpan="2">
                  <a:txBody>
                    <a:bodyPr/>
                    <a:lstStyle/>
                    <a:p>
                      <a:pPr algn="ctr" rtl="0" fontAlgn="ctr"/>
                      <a:r>
                        <a:rPr lang="en-US" sz="1000" b="1" i="0" u="none" strike="noStrike">
                          <a:solidFill>
                            <a:srgbClr val="FFFFFF"/>
                          </a:solidFill>
                          <a:effectLst/>
                          <a:latin typeface="Arial" panose="020B0604020202020204" pitchFamily="34" charset="0"/>
                        </a:rPr>
                        <a:t>BASF(Cognis)</a:t>
                      </a:r>
                    </a:p>
                  </a:txBody>
                  <a:tcPr marL="8048" marR="8048" marT="804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hMerge="1">
                  <a:txBody>
                    <a:bodyPr/>
                    <a:lstStyle/>
                    <a:p>
                      <a:endParaRPr lang="en-US"/>
                    </a:p>
                  </a:txBody>
                  <a:tcPr/>
                </a:tc>
                <a:extLst>
                  <a:ext uri="{0D108BD9-81ED-4DB2-BD59-A6C34878D82A}">
                    <a16:rowId xmlns:a16="http://schemas.microsoft.com/office/drawing/2014/main" val="466270224"/>
                  </a:ext>
                </a:extLst>
              </a:tr>
              <a:tr h="263912">
                <a:tc>
                  <a:txBody>
                    <a:bodyPr/>
                    <a:lstStyle/>
                    <a:p>
                      <a:pPr algn="l" rtl="0" fontAlgn="ctr"/>
                      <a:r>
                        <a:rPr lang="en-US" sz="900" b="0" i="0" u="none" strike="noStrike">
                          <a:solidFill>
                            <a:srgbClr val="000000"/>
                          </a:solidFill>
                          <a:effectLst/>
                          <a:latin typeface="Arial" panose="020B0604020202020204" pitchFamily="34" charset="0"/>
                        </a:rPr>
                        <a:t>Sodium Lauryl Sulfate</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6098225"/>
                  </a:ext>
                </a:extLst>
              </a:tr>
              <a:tr h="198918">
                <a:tc>
                  <a:txBody>
                    <a:bodyPr/>
                    <a:lstStyle/>
                    <a:p>
                      <a:pPr algn="l"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SLS</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Stanfax</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1000" b="1" i="0" u="none" strike="noStrike">
                          <a:solidFill>
                            <a:srgbClr val="000000"/>
                          </a:solidFill>
                          <a:effectLst/>
                          <a:latin typeface="Arial" panose="020B0604020202020204" pitchFamily="34" charset="0"/>
                        </a:rPr>
                        <a:t>O</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Stepanol WAC</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Calfoam SLS-30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Sulfochem SLS</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Rhodapon SB</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rtl="0" fontAlgn="ctr"/>
                      <a:r>
                        <a:rPr lang="en-US" sz="900" b="0" i="0" u="none" strike="noStrike">
                          <a:solidFill>
                            <a:srgbClr val="000000"/>
                          </a:solidFill>
                          <a:effectLst/>
                          <a:latin typeface="Arial" panose="020B0604020202020204" pitchFamily="34" charset="0"/>
                        </a:rPr>
                        <a:t>Standapol WA</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extLst>
                  <a:ext uri="{0D108BD9-81ED-4DB2-BD59-A6C34878D82A}">
                    <a16:rowId xmlns:a16="http://schemas.microsoft.com/office/drawing/2014/main" val="2055313546"/>
                  </a:ext>
                </a:extLst>
              </a:tr>
              <a:tr h="196948">
                <a:tc>
                  <a:txBody>
                    <a:bodyPr/>
                    <a:lstStyle/>
                    <a:p>
                      <a:pPr algn="l"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Stanfax</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1" i="0" u="none" strike="noStrike">
                          <a:solidFill>
                            <a:srgbClr val="000000"/>
                          </a:solidFill>
                          <a:effectLst/>
                          <a:latin typeface="Arial" panose="020B0604020202020204" pitchFamily="34" charset="0"/>
                        </a:rPr>
                        <a:t>O</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Polystep B-5</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Calimulse SLS</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Rhodapon UB</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402672142"/>
                  </a:ext>
                </a:extLst>
              </a:tr>
              <a:tr h="196948">
                <a:tc>
                  <a:txBody>
                    <a:bodyPr/>
                    <a:lstStyle/>
                    <a:p>
                      <a:pPr algn="l"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Stanfax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1" i="0" u="none" strike="noStrike">
                          <a:solidFill>
                            <a:srgbClr val="000000"/>
                          </a:solidFill>
                          <a:effectLst/>
                          <a:latin typeface="Arial" panose="020B0604020202020204" pitchFamily="34" charset="0"/>
                        </a:rPr>
                        <a:t>O</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Stepanol LCP</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Sulfochem SLS-LCX</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Rhodapon LCP</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gridSpan="2">
                  <a:txBody>
                    <a:bodyPr/>
                    <a:lstStyle/>
                    <a:p>
                      <a:pPr algn="ctr" rtl="0" fontAlgn="ctr"/>
                      <a:r>
                        <a:rPr lang="en-US" sz="900" b="0" i="0" u="none" strike="noStrike">
                          <a:solidFill>
                            <a:srgbClr val="000000"/>
                          </a:solidFill>
                          <a:effectLst/>
                          <a:latin typeface="Arial" panose="020B0604020202020204" pitchFamily="34" charset="0"/>
                        </a:rPr>
                        <a:t>Standapol WA-LC</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353711429"/>
                  </a:ext>
                </a:extLst>
              </a:tr>
              <a:tr h="196948">
                <a:tc>
                  <a:txBody>
                    <a:bodyPr/>
                    <a:lstStyle/>
                    <a:p>
                      <a:pPr algn="l"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Stanfax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900" b="1" i="0" u="none" strike="noStrike">
                          <a:solidFill>
                            <a:srgbClr val="000000"/>
                          </a:solidFill>
                          <a:effectLst/>
                          <a:latin typeface="Arial" panose="020B0604020202020204" pitchFamily="34" charset="0"/>
                        </a:rPr>
                        <a:t>O</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42938681"/>
                  </a:ext>
                </a:extLst>
              </a:tr>
              <a:tr h="263912">
                <a:tc>
                  <a:txBody>
                    <a:bodyPr/>
                    <a:lstStyle/>
                    <a:p>
                      <a:pPr algn="l" rtl="0" fontAlgn="ctr"/>
                      <a:r>
                        <a:rPr lang="en-US" sz="900" b="0" i="0" u="none" strike="noStrike">
                          <a:solidFill>
                            <a:srgbClr val="000000"/>
                          </a:solidFill>
                          <a:effectLst/>
                          <a:latin typeface="Arial" panose="020B0604020202020204" pitchFamily="34" charset="0"/>
                        </a:rPr>
                        <a:t>Sodium Lauryl Ether Sulfate</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805895071"/>
                  </a:ext>
                </a:extLst>
              </a:tr>
              <a:tr h="196948">
                <a:tc>
                  <a:txBody>
                    <a:bodyPr/>
                    <a:lstStyle/>
                    <a:p>
                      <a:pPr algn="l"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SLES (1)</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Stanfax</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1" i="0" u="none" strike="noStrike">
                          <a:solidFill>
                            <a:srgbClr val="000000"/>
                          </a:solidFill>
                          <a:effectLst/>
                          <a:latin typeface="Arial" panose="020B0604020202020204" pitchFamily="34" charset="0"/>
                        </a:rPr>
                        <a:t>O</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Steol CS-130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Calfoam ES 301</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Sulfochem ES-1</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Rhodapex ESY</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gridSpan="2">
                  <a:txBody>
                    <a:bodyPr/>
                    <a:lstStyle/>
                    <a:p>
                      <a:pPr algn="ctr" rtl="0" fontAlgn="ctr"/>
                      <a:r>
                        <a:rPr lang="en-US" sz="900" b="0" i="0" u="none" strike="noStrike">
                          <a:solidFill>
                            <a:srgbClr val="000000"/>
                          </a:solidFill>
                          <a:effectLst/>
                          <a:latin typeface="Arial" panose="020B0604020202020204" pitchFamily="34" charset="0"/>
                        </a:rPr>
                        <a:t>Standapol ES-1</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231259093"/>
                  </a:ext>
                </a:extLst>
              </a:tr>
              <a:tr h="196948">
                <a:tc>
                  <a:txBody>
                    <a:bodyPr/>
                    <a:lstStyle/>
                    <a:p>
                      <a:pPr algn="l"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SLES (2)</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Stanfax</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1" i="0" u="none" strike="noStrike">
                          <a:solidFill>
                            <a:srgbClr val="000000"/>
                          </a:solidFill>
                          <a:effectLst/>
                          <a:latin typeface="Arial" panose="020B0604020202020204" pitchFamily="34" charset="0"/>
                        </a:rPr>
                        <a:t>O</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Steol CS-230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Calfoam ES 302</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Sulfochem ES-2</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Rhodapex ES-2</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gridSpan="2">
                  <a:txBody>
                    <a:bodyPr/>
                    <a:lstStyle/>
                    <a:p>
                      <a:pPr algn="ctr" rtl="0" fontAlgn="ctr"/>
                      <a:r>
                        <a:rPr lang="en-US" sz="900" b="0" i="0" u="none" strike="noStrike">
                          <a:solidFill>
                            <a:srgbClr val="000000"/>
                          </a:solidFill>
                          <a:effectLst/>
                          <a:latin typeface="Arial" panose="020B0604020202020204" pitchFamily="34" charset="0"/>
                        </a:rPr>
                        <a:t>Standapol ES-2</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430417914"/>
                  </a:ext>
                </a:extLst>
              </a:tr>
              <a:tr h="196948">
                <a:tc>
                  <a:txBody>
                    <a:bodyPr/>
                    <a:lstStyle/>
                    <a:p>
                      <a:pPr algn="l"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SLES (3)</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Stanfax</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1" i="0" u="none" strike="noStrike">
                          <a:solidFill>
                            <a:srgbClr val="000000"/>
                          </a:solidFill>
                          <a:effectLst/>
                          <a:latin typeface="Arial" panose="020B0604020202020204" pitchFamily="34" charset="0"/>
                        </a:rPr>
                        <a:t>O</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Steol CS-330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Calfoam ES 303</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Sulfochem ES-3</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Rhodapex ES</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gridSpan="2">
                  <a:txBody>
                    <a:bodyPr/>
                    <a:lstStyle/>
                    <a:p>
                      <a:pPr algn="ctr" rtl="0" fontAlgn="ctr"/>
                      <a:r>
                        <a:rPr lang="en-US" sz="900" b="0" i="0" u="none" strike="noStrike">
                          <a:solidFill>
                            <a:srgbClr val="000000"/>
                          </a:solidFill>
                          <a:effectLst/>
                          <a:latin typeface="Arial" panose="020B0604020202020204" pitchFamily="34" charset="0"/>
                        </a:rPr>
                        <a:t>Standapol ES-3</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604742428"/>
                  </a:ext>
                </a:extLst>
              </a:tr>
              <a:tr h="196948">
                <a:tc>
                  <a:txBody>
                    <a:bodyPr/>
                    <a:lstStyle/>
                    <a:p>
                      <a:pPr algn="l"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SLES (3) - 60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Stanfax</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1" i="0" u="none" strike="noStrike">
                          <a:solidFill>
                            <a:srgbClr val="000000"/>
                          </a:solidFill>
                          <a:effectLst/>
                          <a:latin typeface="Arial" panose="020B0604020202020204" pitchFamily="34" charset="0"/>
                        </a:rPr>
                        <a:t>O</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Steol CS-460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Calfoam ES 603</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Sulfochem ES-60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Rhodapex PS 603</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gridSpan="2">
                  <a:txBody>
                    <a:bodyPr/>
                    <a:lstStyle/>
                    <a:p>
                      <a:pPr algn="ctr" rtl="0" fontAlgn="ctr"/>
                      <a:r>
                        <a:rPr lang="en-US" sz="900" b="0" i="0" u="none" strike="noStrike">
                          <a:solidFill>
                            <a:srgbClr val="000000"/>
                          </a:solidFill>
                          <a:effectLst/>
                          <a:latin typeface="Arial" panose="020B0604020202020204" pitchFamily="34" charset="0"/>
                        </a:rPr>
                        <a:t>Standapol SL-60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848611621"/>
                  </a:ext>
                </a:extLst>
              </a:tr>
              <a:tr h="196948">
                <a:tc>
                  <a:txBody>
                    <a:bodyPr/>
                    <a:lstStyle/>
                    <a:p>
                      <a:pPr algn="l"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SLES (12)</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Stanfax</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900" b="1" i="0" u="none" strike="noStrike">
                          <a:solidFill>
                            <a:srgbClr val="000000"/>
                          </a:solidFill>
                          <a:effectLst/>
                          <a:latin typeface="Arial" panose="020B0604020202020204" pitchFamily="34" charset="0"/>
                        </a:rPr>
                        <a:t>O</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Polystep B-23</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1735841"/>
                  </a:ext>
                </a:extLst>
              </a:tr>
              <a:tr h="263912">
                <a:tc>
                  <a:txBody>
                    <a:bodyPr/>
                    <a:lstStyle/>
                    <a:p>
                      <a:pPr algn="l" rtl="0" fontAlgn="ctr"/>
                      <a:r>
                        <a:rPr lang="en-US" sz="900" b="0" i="0" u="none" strike="noStrike">
                          <a:solidFill>
                            <a:srgbClr val="000000"/>
                          </a:solidFill>
                          <a:effectLst/>
                          <a:latin typeface="Arial" panose="020B0604020202020204" pitchFamily="34" charset="0"/>
                        </a:rPr>
                        <a:t>Ammonium Lauryl Sulfate</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749922132"/>
                  </a:ext>
                </a:extLst>
              </a:tr>
              <a:tr h="196948">
                <a:tc>
                  <a:txBody>
                    <a:bodyPr/>
                    <a:lstStyle/>
                    <a:p>
                      <a:pPr algn="l"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ALS</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Stanfax</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1" i="0" u="none" strike="noStrike">
                          <a:solidFill>
                            <a:srgbClr val="000000"/>
                          </a:solidFill>
                          <a:effectLst/>
                          <a:latin typeface="Arial" panose="020B0604020202020204" pitchFamily="34" charset="0"/>
                        </a:rPr>
                        <a:t>O</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Stepanol AM</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Calfoam ALS-30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Sulfochem ALS</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Rhodapon L-22</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gridSpan="2">
                  <a:txBody>
                    <a:bodyPr/>
                    <a:lstStyle/>
                    <a:p>
                      <a:pPr algn="ctr" rtl="0" fontAlgn="ctr"/>
                      <a:r>
                        <a:rPr lang="en-US" sz="900" b="0" i="0" u="none" strike="noStrike">
                          <a:solidFill>
                            <a:srgbClr val="000000"/>
                          </a:solidFill>
                          <a:effectLst/>
                          <a:latin typeface="Arial" panose="020B0604020202020204" pitchFamily="34" charset="0"/>
                        </a:rPr>
                        <a:t>Standapol A</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350006410"/>
                  </a:ext>
                </a:extLst>
              </a:tr>
              <a:tr h="196948">
                <a:tc>
                  <a:txBody>
                    <a:bodyPr/>
                    <a:lstStyle/>
                    <a:p>
                      <a:pPr algn="l"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Stanfax</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900" b="1" i="0" u="none" strike="noStrike">
                          <a:solidFill>
                            <a:srgbClr val="000000"/>
                          </a:solidFill>
                          <a:effectLst/>
                          <a:latin typeface="Arial" panose="020B0604020202020204" pitchFamily="34" charset="0"/>
                        </a:rPr>
                        <a:t>O</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Stepanol AM-V</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rtl="0" fontAlgn="ctr"/>
                      <a:r>
                        <a:rPr lang="en-US" sz="900" b="0" i="0" u="none" strike="noStrike">
                          <a:solidFill>
                            <a:srgbClr val="000000"/>
                          </a:solidFill>
                          <a:effectLst/>
                          <a:latin typeface="Arial" panose="020B0604020202020204" pitchFamily="34" charset="0"/>
                        </a:rPr>
                        <a:t>Standapol A-HV</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421313008"/>
                  </a:ext>
                </a:extLst>
              </a:tr>
              <a:tr h="327591">
                <a:tc>
                  <a:txBody>
                    <a:bodyPr/>
                    <a:lstStyle/>
                    <a:p>
                      <a:pPr algn="l" rtl="0" fontAlgn="ctr"/>
                      <a:r>
                        <a:rPr lang="en-US" sz="900" b="0" i="0" u="none" strike="noStrike">
                          <a:solidFill>
                            <a:srgbClr val="000000"/>
                          </a:solidFill>
                          <a:effectLst/>
                          <a:latin typeface="Arial" panose="020B0604020202020204" pitchFamily="34" charset="0"/>
                        </a:rPr>
                        <a:t>Ammonium Lauryl Ether Sulfate</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444591333"/>
                  </a:ext>
                </a:extLst>
              </a:tr>
              <a:tr h="196948">
                <a:tc>
                  <a:txBody>
                    <a:bodyPr/>
                    <a:lstStyle/>
                    <a:p>
                      <a:pPr algn="l"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ALES (2)</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Stanfax</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1" i="0" u="none" strike="noStrike">
                          <a:solidFill>
                            <a:srgbClr val="000000"/>
                          </a:solidFill>
                          <a:effectLst/>
                          <a:latin typeface="Arial" panose="020B0604020202020204" pitchFamily="34" charset="0"/>
                        </a:rPr>
                        <a:t>O</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Steol CA-230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Calfoam EA 302</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Sulfochem EA-2</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Rhodapex EA-2</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gridSpan="2">
                  <a:txBody>
                    <a:bodyPr/>
                    <a:lstStyle/>
                    <a:p>
                      <a:pPr algn="ctr" rtl="0" fontAlgn="ctr"/>
                      <a:r>
                        <a:rPr lang="en-US" sz="900" b="0" i="0" u="none" strike="noStrike">
                          <a:solidFill>
                            <a:srgbClr val="000000"/>
                          </a:solidFill>
                          <a:effectLst/>
                          <a:latin typeface="Arial" panose="020B0604020202020204" pitchFamily="34" charset="0"/>
                        </a:rPr>
                        <a:t>Standapol EA-2</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635013116"/>
                  </a:ext>
                </a:extLst>
              </a:tr>
              <a:tr h="196948">
                <a:tc>
                  <a:txBody>
                    <a:bodyPr/>
                    <a:lstStyle/>
                    <a:p>
                      <a:pPr algn="l"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ALES (3)</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Stanfax</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1" i="0" u="none" strike="noStrike">
                          <a:solidFill>
                            <a:srgbClr val="000000"/>
                          </a:solidFill>
                          <a:effectLst/>
                          <a:latin typeface="Arial" panose="020B0604020202020204" pitchFamily="34" charset="0"/>
                        </a:rPr>
                        <a:t>O</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Steol CA-330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Calfoam EA 303</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Sulfochem EA-3</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gridSpan="2">
                  <a:txBody>
                    <a:bodyPr/>
                    <a:lstStyle/>
                    <a:p>
                      <a:pPr algn="ctr" rtl="0" fontAlgn="ctr"/>
                      <a:r>
                        <a:rPr lang="en-US" sz="900" b="0" i="0" u="none" strike="noStrike">
                          <a:solidFill>
                            <a:srgbClr val="000000"/>
                          </a:solidFill>
                          <a:effectLst/>
                          <a:latin typeface="Arial" panose="020B0604020202020204" pitchFamily="34" charset="0"/>
                        </a:rPr>
                        <a:t>Standapol EA-3</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787727838"/>
                  </a:ext>
                </a:extLst>
              </a:tr>
              <a:tr h="196948">
                <a:tc>
                  <a:txBody>
                    <a:bodyPr/>
                    <a:lstStyle/>
                    <a:p>
                      <a:pPr algn="l"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ALES (3) - 60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Stanfax</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1" i="0" u="none" strike="noStrike">
                          <a:solidFill>
                            <a:srgbClr val="000000"/>
                          </a:solidFill>
                          <a:effectLst/>
                          <a:latin typeface="Arial" panose="020B0604020202020204" pitchFamily="34" charset="0"/>
                        </a:rPr>
                        <a:t>O</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Steol CA-460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Calfoam EA 603</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Sulfochem EA-60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Rhodapex PA 603</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gridSpan="2">
                  <a:txBody>
                    <a:bodyPr/>
                    <a:lstStyle/>
                    <a:p>
                      <a:pPr algn="ctr" rtl="0" fontAlgn="ctr"/>
                      <a:r>
                        <a:rPr lang="en-US" sz="900" b="0" i="0" u="none" strike="noStrike">
                          <a:solidFill>
                            <a:srgbClr val="000000"/>
                          </a:solidFill>
                          <a:effectLst/>
                          <a:latin typeface="Arial" panose="020B0604020202020204" pitchFamily="34" charset="0"/>
                        </a:rPr>
                        <a:t>Standapol AL-60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295238754"/>
                  </a:ext>
                </a:extLst>
              </a:tr>
              <a:tr h="196948">
                <a:tc>
                  <a:txBody>
                    <a:bodyPr/>
                    <a:lstStyle/>
                    <a:p>
                      <a:pPr algn="l"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ALES (11)</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Stanfax</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1" i="0" u="none" strike="noStrike">
                          <a:solidFill>
                            <a:srgbClr val="000000"/>
                          </a:solidFill>
                          <a:effectLst/>
                          <a:latin typeface="Arial" panose="020B0604020202020204" pitchFamily="34" charset="0"/>
                        </a:rPr>
                        <a:t>O</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Abex JKB</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099098721"/>
                  </a:ext>
                </a:extLst>
              </a:tr>
              <a:tr h="196948">
                <a:tc>
                  <a:txBody>
                    <a:bodyPr/>
                    <a:lstStyle/>
                    <a:p>
                      <a:pPr algn="l"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ALES (12)</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Stanfax</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en-US" sz="900" b="1" i="0" u="none" strike="noStrike">
                          <a:solidFill>
                            <a:srgbClr val="000000"/>
                          </a:solidFill>
                          <a:effectLst/>
                          <a:latin typeface="Arial" panose="020B0604020202020204" pitchFamily="34" charset="0"/>
                        </a:rPr>
                        <a:t>O</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en-US" sz="900" b="0" i="0" u="none" strike="noStrike">
                          <a:solidFill>
                            <a:srgbClr val="000000"/>
                          </a:solidFill>
                          <a:effectLst/>
                          <a:latin typeface="Arial" panose="020B0604020202020204" pitchFamily="34" charset="0"/>
                        </a:rPr>
                        <a:t>Polystep B-22</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 </a:t>
                      </a:r>
                    </a:p>
                  </a:txBody>
                  <a:tcPr marL="8048" marR="8048" marT="8048"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172475332"/>
                  </a:ext>
                </a:extLst>
              </a:tr>
              <a:tr h="183162">
                <a:tc>
                  <a:txBody>
                    <a:bodyPr/>
                    <a:lstStyle/>
                    <a:p>
                      <a:pPr algn="l" fontAlgn="ctr"/>
                      <a:r>
                        <a:rPr lang="en-US" sz="900" b="0" i="0" u="none" strike="noStrike">
                          <a:solidFill>
                            <a:srgbClr val="000000"/>
                          </a:solidFill>
                          <a:effectLst/>
                          <a:latin typeface="Calibri" panose="020F0502020204030204" pitchFamily="34" charset="0"/>
                        </a:rPr>
                        <a:t> </a:t>
                      </a:r>
                    </a:p>
                  </a:txBody>
                  <a:tcPr marL="8048" marR="8048" marT="804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8048" marR="8048" marT="80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8048" marR="8048" marT="80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8048" marR="8048" marT="80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8048" marR="8048" marT="80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8048" marR="8048" marT="80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8048" marR="8048" marT="80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8048" marR="8048" marT="80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8048" marR="8048" marT="80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8048" marR="8048" marT="804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7813557"/>
                  </a:ext>
                </a:extLst>
              </a:tr>
              <a:tr h="196948">
                <a:tc>
                  <a:txBody>
                    <a:bodyPr/>
                    <a:lstStyle/>
                    <a:p>
                      <a:pPr algn="l" fontAlgn="ctr"/>
                      <a:endParaRPr lang="en-US" sz="900" b="0" i="0" u="none" strike="noStrike">
                        <a:solidFill>
                          <a:srgbClr val="000000"/>
                        </a:solidFill>
                        <a:effectLst/>
                        <a:latin typeface="Calibri" panose="020F0502020204030204" pitchFamily="34" charset="0"/>
                      </a:endParaRPr>
                    </a:p>
                  </a:txBody>
                  <a:tcPr marL="8048" marR="8048" marT="804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8048" marR="8048" marT="804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8048" marR="8048" marT="804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8048" marR="8048" marT="804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8048" marR="8048" marT="804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8048" marR="8048" marT="804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8048" marR="8048" marT="804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8048" marR="8048" marT="804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8048" marR="8048" marT="804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8048" marR="8048" marT="8048"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46661896"/>
                  </a:ext>
                </a:extLst>
              </a:tr>
              <a:tr h="198918">
                <a:tc>
                  <a:txBody>
                    <a:bodyPr/>
                    <a:lstStyle/>
                    <a:p>
                      <a:pPr algn="l" fontAlgn="ctr"/>
                      <a:endParaRPr lang="en-US" sz="900" b="0" i="0" u="none" strike="noStrike">
                        <a:solidFill>
                          <a:srgbClr val="000000"/>
                        </a:solidFill>
                        <a:effectLst/>
                        <a:latin typeface="Calibri" panose="020F0502020204030204" pitchFamily="34" charset="0"/>
                      </a:endParaRPr>
                    </a:p>
                  </a:txBody>
                  <a:tcPr marL="8048" marR="8048" marT="8048" marB="0" anchor="ctr">
                    <a:lnL>
                      <a:noFill/>
                    </a:lnL>
                    <a:lnR>
                      <a:noFill/>
                    </a:lnR>
                    <a:lnT>
                      <a:noFill/>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8048" marR="8048" marT="8048" marB="0" anchor="ctr">
                    <a:lnL>
                      <a:noFill/>
                    </a:lnL>
                    <a:lnR>
                      <a:noFill/>
                    </a:lnR>
                    <a:lnT>
                      <a:noFill/>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8048" marR="8048" marT="8048" marB="0" anchor="ctr">
                    <a:lnL>
                      <a:noFill/>
                    </a:lnL>
                    <a:lnR>
                      <a:noFill/>
                    </a:lnR>
                    <a:lnT>
                      <a:noFill/>
                    </a:lnT>
                    <a:lnB>
                      <a:noFill/>
                    </a:lnB>
                  </a:tcPr>
                </a:tc>
                <a:tc gridSpan="3">
                  <a:txBody>
                    <a:bodyPr/>
                    <a:lstStyle/>
                    <a:p>
                      <a:pPr algn="l" fontAlgn="ctr"/>
                      <a:r>
                        <a:rPr lang="en-US" sz="1000" b="1" i="0" u="none" strike="noStrike" dirty="0">
                          <a:solidFill>
                            <a:srgbClr val="000000"/>
                          </a:solidFill>
                          <a:effectLst/>
                          <a:latin typeface="Arial" panose="020B0604020202020204" pitchFamily="34" charset="0"/>
                        </a:rPr>
                        <a:t>O </a:t>
                      </a:r>
                      <a:r>
                        <a:rPr lang="en-US" sz="1000" b="0" i="0" u="none" strike="noStrike" dirty="0">
                          <a:solidFill>
                            <a:srgbClr val="000000"/>
                          </a:solidFill>
                          <a:effectLst/>
                          <a:latin typeface="Arial" panose="020B0604020202020204" pitchFamily="34" charset="0"/>
                        </a:rPr>
                        <a:t>denotes an Equivalent Tiarco Product Grade</a:t>
                      </a:r>
                      <a:endParaRPr lang="en-US" sz="1000" b="1" i="0" u="none" strike="noStrike" dirty="0">
                        <a:solidFill>
                          <a:srgbClr val="000000"/>
                        </a:solidFill>
                        <a:effectLst/>
                        <a:latin typeface="Arial" panose="020B0604020202020204" pitchFamily="34" charset="0"/>
                      </a:endParaRPr>
                    </a:p>
                  </a:txBody>
                  <a:tcPr marL="8048" marR="8048" marT="8048"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900" b="0" i="0" u="none" strike="noStrike">
                        <a:solidFill>
                          <a:srgbClr val="000000"/>
                        </a:solidFill>
                        <a:effectLst/>
                        <a:latin typeface="Calibri" panose="020F0502020204030204" pitchFamily="34" charset="0"/>
                      </a:endParaRPr>
                    </a:p>
                  </a:txBody>
                  <a:tcPr marL="8048" marR="8048" marT="8048" marB="0" anchor="ctr">
                    <a:lnL>
                      <a:noFill/>
                    </a:lnL>
                    <a:lnR>
                      <a:noFill/>
                    </a:lnR>
                    <a:lnT>
                      <a:noFill/>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8048" marR="8048" marT="8048" marB="0" anchor="ctr">
                    <a:lnL>
                      <a:noFill/>
                    </a:lnL>
                    <a:lnR>
                      <a:noFill/>
                    </a:lnR>
                    <a:lnT>
                      <a:noFill/>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8048" marR="8048" marT="8048" marB="0" anchor="ctr">
                    <a:lnL>
                      <a:noFill/>
                    </a:lnL>
                    <a:lnR>
                      <a:noFill/>
                    </a:lnR>
                    <a:lnT>
                      <a:noFill/>
                    </a:lnT>
                    <a:lnB>
                      <a:noFill/>
                    </a:lnB>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8048" marR="8048" marT="8048" marB="0" anchor="ctr">
                    <a:lnL>
                      <a:noFill/>
                    </a:lnL>
                    <a:lnR>
                      <a:noFill/>
                    </a:lnR>
                    <a:lnT>
                      <a:noFill/>
                    </a:lnT>
                    <a:lnB>
                      <a:noFill/>
                    </a:lnB>
                  </a:tcPr>
                </a:tc>
                <a:extLst>
                  <a:ext uri="{0D108BD9-81ED-4DB2-BD59-A6C34878D82A}">
                    <a16:rowId xmlns:a16="http://schemas.microsoft.com/office/drawing/2014/main" val="777946938"/>
                  </a:ext>
                </a:extLst>
              </a:tr>
            </a:tbl>
          </a:graphicData>
        </a:graphic>
      </p:graphicFrame>
    </p:spTree>
    <p:extLst>
      <p:ext uri="{BB962C8B-B14F-4D97-AF65-F5344CB8AC3E}">
        <p14:creationId xmlns:p14="http://schemas.microsoft.com/office/powerpoint/2010/main" val="2017553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F6ABF-028A-47A3-967B-7F04B1F51B95}"/>
              </a:ext>
            </a:extLst>
          </p:cNvPr>
          <p:cNvSpPr>
            <a:spLocks noGrp="1"/>
          </p:cNvSpPr>
          <p:nvPr>
            <p:ph type="title"/>
          </p:nvPr>
        </p:nvSpPr>
        <p:spPr>
          <a:xfrm>
            <a:off x="366252" y="153543"/>
            <a:ext cx="10515600" cy="1325563"/>
          </a:xfrm>
        </p:spPr>
        <p:txBody>
          <a:bodyPr>
            <a:normAutofit/>
          </a:bodyPr>
          <a:lstStyle/>
          <a:p>
            <a:r>
              <a:rPr lang="en-US" sz="3600" b="1" dirty="0"/>
              <a:t>Surfactants Cross-Reference</a:t>
            </a:r>
            <a:endParaRPr lang="en-US" sz="3600" dirty="0"/>
          </a:p>
        </p:txBody>
      </p:sp>
      <p:graphicFrame>
        <p:nvGraphicFramePr>
          <p:cNvPr id="5" name="Table 4">
            <a:extLst>
              <a:ext uri="{FF2B5EF4-FFF2-40B4-BE49-F238E27FC236}">
                <a16:creationId xmlns:a16="http://schemas.microsoft.com/office/drawing/2014/main" id="{CB058CC9-D06E-44B8-9511-3DA2539CFACB}"/>
              </a:ext>
            </a:extLst>
          </p:cNvPr>
          <p:cNvGraphicFramePr>
            <a:graphicFrameLocks noGrp="1"/>
          </p:cNvGraphicFramePr>
          <p:nvPr/>
        </p:nvGraphicFramePr>
        <p:xfrm>
          <a:off x="366252" y="1253613"/>
          <a:ext cx="11343968" cy="5014452"/>
        </p:xfrm>
        <a:graphic>
          <a:graphicData uri="http://schemas.openxmlformats.org/drawingml/2006/table">
            <a:tbl>
              <a:tblPr/>
              <a:tblGrid>
                <a:gridCol w="2229592">
                  <a:extLst>
                    <a:ext uri="{9D8B030D-6E8A-4147-A177-3AD203B41FA5}">
                      <a16:colId xmlns:a16="http://schemas.microsoft.com/office/drawing/2014/main" val="2174906529"/>
                    </a:ext>
                  </a:extLst>
                </a:gridCol>
                <a:gridCol w="967790">
                  <a:extLst>
                    <a:ext uri="{9D8B030D-6E8A-4147-A177-3AD203B41FA5}">
                      <a16:colId xmlns:a16="http://schemas.microsoft.com/office/drawing/2014/main" val="1883573750"/>
                    </a:ext>
                  </a:extLst>
                </a:gridCol>
                <a:gridCol w="980040">
                  <a:extLst>
                    <a:ext uri="{9D8B030D-6E8A-4147-A177-3AD203B41FA5}">
                      <a16:colId xmlns:a16="http://schemas.microsoft.com/office/drawing/2014/main" val="3073963604"/>
                    </a:ext>
                  </a:extLst>
                </a:gridCol>
                <a:gridCol w="686029">
                  <a:extLst>
                    <a:ext uri="{9D8B030D-6E8A-4147-A177-3AD203B41FA5}">
                      <a16:colId xmlns:a16="http://schemas.microsoft.com/office/drawing/2014/main" val="1278249624"/>
                    </a:ext>
                  </a:extLst>
                </a:gridCol>
                <a:gridCol w="1286304">
                  <a:extLst>
                    <a:ext uri="{9D8B030D-6E8A-4147-A177-3AD203B41FA5}">
                      <a16:colId xmlns:a16="http://schemas.microsoft.com/office/drawing/2014/main" val="483861622"/>
                    </a:ext>
                  </a:extLst>
                </a:gridCol>
                <a:gridCol w="1163797">
                  <a:extLst>
                    <a:ext uri="{9D8B030D-6E8A-4147-A177-3AD203B41FA5}">
                      <a16:colId xmlns:a16="http://schemas.microsoft.com/office/drawing/2014/main" val="2185193978"/>
                    </a:ext>
                  </a:extLst>
                </a:gridCol>
                <a:gridCol w="1286304">
                  <a:extLst>
                    <a:ext uri="{9D8B030D-6E8A-4147-A177-3AD203B41FA5}">
                      <a16:colId xmlns:a16="http://schemas.microsoft.com/office/drawing/2014/main" val="3737531959"/>
                    </a:ext>
                  </a:extLst>
                </a:gridCol>
                <a:gridCol w="1335305">
                  <a:extLst>
                    <a:ext uri="{9D8B030D-6E8A-4147-A177-3AD203B41FA5}">
                      <a16:colId xmlns:a16="http://schemas.microsoft.com/office/drawing/2014/main" val="3666179382"/>
                    </a:ext>
                  </a:extLst>
                </a:gridCol>
                <a:gridCol w="980040">
                  <a:extLst>
                    <a:ext uri="{9D8B030D-6E8A-4147-A177-3AD203B41FA5}">
                      <a16:colId xmlns:a16="http://schemas.microsoft.com/office/drawing/2014/main" val="1847439592"/>
                    </a:ext>
                  </a:extLst>
                </a:gridCol>
                <a:gridCol w="428767">
                  <a:extLst>
                    <a:ext uri="{9D8B030D-6E8A-4147-A177-3AD203B41FA5}">
                      <a16:colId xmlns:a16="http://schemas.microsoft.com/office/drawing/2014/main" val="3841614752"/>
                    </a:ext>
                  </a:extLst>
                </a:gridCol>
              </a:tblGrid>
              <a:tr h="515241">
                <a:tc>
                  <a:txBody>
                    <a:bodyPr/>
                    <a:lstStyle/>
                    <a:p>
                      <a:pPr algn="l" fontAlgn="ctr"/>
                      <a:r>
                        <a:rPr lang="en-US" sz="1100" b="0" i="0" u="none" strike="noStrike">
                          <a:solidFill>
                            <a:srgbClr val="FFFFFF"/>
                          </a:solidFill>
                          <a:effectLst/>
                          <a:latin typeface="Lucida Sans" panose="020B0602030504020204" pitchFamily="34" charset="0"/>
                        </a:rPr>
                        <a:t> </a:t>
                      </a:r>
                    </a:p>
                  </a:txBody>
                  <a:tcPr marL="8517" marR="8517" marT="85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100" b="1" i="0" u="none" strike="noStrike">
                          <a:solidFill>
                            <a:srgbClr val="FFFFFF"/>
                          </a:solidFill>
                          <a:effectLst/>
                          <a:latin typeface="Arial" panose="020B0604020202020204" pitchFamily="34" charset="0"/>
                        </a:rPr>
                        <a:t> </a:t>
                      </a:r>
                    </a:p>
                  </a:txBody>
                  <a:tcPr marL="8517" marR="8517" marT="85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sz="1100" b="1" i="0" u="none" strike="noStrike">
                          <a:solidFill>
                            <a:srgbClr val="FFFFFF"/>
                          </a:solidFill>
                          <a:effectLst/>
                          <a:latin typeface="Arial" panose="020B0604020202020204" pitchFamily="34" charset="0"/>
                        </a:rPr>
                        <a:t>TIARCO-RST</a:t>
                      </a:r>
                    </a:p>
                  </a:txBody>
                  <a:tcPr marL="8517" marR="8517" marT="85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100" b="1" i="0" u="none" strike="noStrike">
                          <a:solidFill>
                            <a:srgbClr val="FFFFFF"/>
                          </a:solidFill>
                          <a:effectLst/>
                          <a:latin typeface="Arial" panose="020B0604020202020204" pitchFamily="34" charset="0"/>
                        </a:rPr>
                        <a:t> </a:t>
                      </a:r>
                    </a:p>
                  </a:txBody>
                  <a:tcPr marL="8517" marR="8517" marT="85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sz="1100" b="1" i="0" u="none" strike="noStrike">
                          <a:solidFill>
                            <a:srgbClr val="FFFFFF"/>
                          </a:solidFill>
                          <a:effectLst/>
                          <a:latin typeface="Arial" panose="020B0604020202020204" pitchFamily="34" charset="0"/>
                        </a:rPr>
                        <a:t>STEPAN</a:t>
                      </a:r>
                    </a:p>
                  </a:txBody>
                  <a:tcPr marL="8517" marR="8517" marT="85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sz="1100" b="1" i="0" u="none" strike="noStrike">
                          <a:solidFill>
                            <a:srgbClr val="FFFFFF"/>
                          </a:solidFill>
                          <a:effectLst/>
                          <a:latin typeface="Arial" panose="020B0604020202020204" pitchFamily="34" charset="0"/>
                        </a:rPr>
                        <a:t>PILOT</a:t>
                      </a:r>
                    </a:p>
                  </a:txBody>
                  <a:tcPr marL="8517" marR="8517" marT="85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sz="1100" b="1" i="0" u="none" strike="noStrike">
                          <a:solidFill>
                            <a:srgbClr val="FFFFFF"/>
                          </a:solidFill>
                          <a:effectLst/>
                          <a:latin typeface="Arial" panose="020B0604020202020204" pitchFamily="34" charset="0"/>
                        </a:rPr>
                        <a:t>LUBRIZOL (Chemron)</a:t>
                      </a:r>
                    </a:p>
                  </a:txBody>
                  <a:tcPr marL="8517" marR="8517" marT="85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sz="1100" b="1" i="0" u="none" strike="noStrike">
                          <a:solidFill>
                            <a:srgbClr val="FFFFFF"/>
                          </a:solidFill>
                          <a:effectLst/>
                          <a:latin typeface="Arial" panose="020B0604020202020204" pitchFamily="34" charset="0"/>
                        </a:rPr>
                        <a:t> SOLVAY (Rhodia) </a:t>
                      </a:r>
                    </a:p>
                  </a:txBody>
                  <a:tcPr marL="8517" marR="8517" marT="85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gridSpan="2">
                  <a:txBody>
                    <a:bodyPr/>
                    <a:lstStyle/>
                    <a:p>
                      <a:pPr algn="ctr" rtl="0" fontAlgn="ctr"/>
                      <a:r>
                        <a:rPr lang="en-US" sz="1100" b="1" i="0" u="none" strike="noStrike">
                          <a:solidFill>
                            <a:srgbClr val="FFFFFF"/>
                          </a:solidFill>
                          <a:effectLst/>
                          <a:latin typeface="Arial" panose="020B0604020202020204" pitchFamily="34" charset="0"/>
                        </a:rPr>
                        <a:t>BASF(Cognis)</a:t>
                      </a:r>
                    </a:p>
                  </a:txBody>
                  <a:tcPr marL="8517" marR="8517" marT="85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hMerge="1">
                  <a:txBody>
                    <a:bodyPr/>
                    <a:lstStyle/>
                    <a:p>
                      <a:endParaRPr lang="en-US"/>
                    </a:p>
                  </a:txBody>
                  <a:tcPr/>
                </a:tc>
                <a:extLst>
                  <a:ext uri="{0D108BD9-81ED-4DB2-BD59-A6C34878D82A}">
                    <a16:rowId xmlns:a16="http://schemas.microsoft.com/office/drawing/2014/main" val="3338462246"/>
                  </a:ext>
                </a:extLst>
              </a:tr>
              <a:tr h="214684">
                <a:tc>
                  <a:txBody>
                    <a:bodyPr/>
                    <a:lstStyle/>
                    <a:p>
                      <a:pPr algn="l" rtl="0" fontAlgn="ctr"/>
                      <a:r>
                        <a:rPr lang="en-US" sz="1000" b="0" i="0" u="none" strike="noStrike">
                          <a:solidFill>
                            <a:srgbClr val="000000"/>
                          </a:solidFill>
                          <a:effectLst/>
                          <a:latin typeface="Arial" panose="020B0604020202020204" pitchFamily="34" charset="0"/>
                        </a:rPr>
                        <a:t>Triethanol Amine Lauryl Sulfate</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916711788"/>
                  </a:ext>
                </a:extLst>
              </a:tr>
              <a:tr h="222016">
                <a:tc>
                  <a:txBody>
                    <a:bodyPr/>
                    <a:lstStyle/>
                    <a:p>
                      <a:pPr algn="l"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(TEALS)</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Stanfax</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en-US" sz="1100" b="1" i="0" u="none" strike="noStrike">
                          <a:solidFill>
                            <a:srgbClr val="000000"/>
                          </a:solidFill>
                          <a:effectLst/>
                          <a:latin typeface="Arial" panose="020B0604020202020204" pitchFamily="34" charset="0"/>
                        </a:rPr>
                        <a:t>O</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Stepanol WAT</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Calfoam TLS-40</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Sulfochem TLS</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Rhodapon TLS</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FFFF"/>
                    </a:solidFill>
                  </a:tcPr>
                </a:tc>
                <a:tc gridSpan="2">
                  <a:txBody>
                    <a:bodyPr/>
                    <a:lstStyle/>
                    <a:p>
                      <a:pPr algn="ctr" rtl="0" fontAlgn="ctr"/>
                      <a:r>
                        <a:rPr lang="en-US" sz="1000" b="0" i="0" u="none" strike="noStrike">
                          <a:solidFill>
                            <a:srgbClr val="000000"/>
                          </a:solidFill>
                          <a:effectLst/>
                          <a:latin typeface="Arial" panose="020B0604020202020204" pitchFamily="34" charset="0"/>
                        </a:rPr>
                        <a:t>Standapol T</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FFFF"/>
                    </a:solidFill>
                  </a:tcPr>
                </a:tc>
                <a:tc hMerge="1">
                  <a:txBody>
                    <a:bodyPr/>
                    <a:lstStyle/>
                    <a:p>
                      <a:endParaRPr lang="en-US"/>
                    </a:p>
                  </a:txBody>
                  <a:tcPr/>
                </a:tc>
                <a:extLst>
                  <a:ext uri="{0D108BD9-81ED-4DB2-BD59-A6C34878D82A}">
                    <a16:rowId xmlns:a16="http://schemas.microsoft.com/office/drawing/2014/main" val="1994589118"/>
                  </a:ext>
                </a:extLst>
              </a:tr>
              <a:tr h="222016">
                <a:tc>
                  <a:txBody>
                    <a:bodyPr/>
                    <a:lstStyle/>
                    <a:p>
                      <a:pPr algn="l" rtl="0" fontAlgn="ctr"/>
                      <a:r>
                        <a:rPr lang="en-US" sz="1000" b="0" i="0" u="none" strike="noStrike">
                          <a:solidFill>
                            <a:srgbClr val="000000"/>
                          </a:solidFill>
                          <a:effectLst/>
                          <a:latin typeface="Arial" panose="020B0604020202020204" pitchFamily="34" charset="0"/>
                        </a:rPr>
                        <a:t>Cocamidopropyl Betaine (CAPB)</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Stanfax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100" b="1" i="0" u="none" strike="noStrike">
                          <a:solidFill>
                            <a:srgbClr val="000000"/>
                          </a:solidFill>
                          <a:effectLst/>
                          <a:latin typeface="Arial" panose="020B0604020202020204" pitchFamily="34" charset="0"/>
                        </a:rPr>
                        <a:t>O</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Amphosol CG</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Caltaine C35</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Chembetaine C</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Mirataine CB</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rtl="0" fontAlgn="ctr"/>
                      <a:r>
                        <a:rPr lang="en-US" sz="1000" b="0" i="0" u="none" strike="noStrike">
                          <a:solidFill>
                            <a:srgbClr val="000000"/>
                          </a:solidFill>
                          <a:effectLst/>
                          <a:latin typeface="Arial" panose="020B0604020202020204" pitchFamily="34" charset="0"/>
                        </a:rPr>
                        <a:t>Velvetex BA-35</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3158098310"/>
                  </a:ext>
                </a:extLst>
              </a:tr>
              <a:tr h="222016">
                <a:tc>
                  <a:txBody>
                    <a:bodyPr/>
                    <a:lstStyle/>
                    <a:p>
                      <a:pPr algn="l" rtl="0" fontAlgn="ctr"/>
                      <a:r>
                        <a:rPr lang="en-US" sz="1000" b="0" i="0" u="none" strike="noStrike">
                          <a:solidFill>
                            <a:srgbClr val="000000"/>
                          </a:solidFill>
                          <a:effectLst/>
                          <a:latin typeface="Arial" panose="020B0604020202020204" pitchFamily="34" charset="0"/>
                        </a:rPr>
                        <a:t>Lauryl Amine Oxide (LAO)</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Stanfax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100" b="1" i="0" u="none" strike="noStrike">
                          <a:solidFill>
                            <a:srgbClr val="000000"/>
                          </a:solidFill>
                          <a:effectLst/>
                          <a:latin typeface="Arial" panose="020B0604020202020204" pitchFamily="34" charset="0"/>
                        </a:rPr>
                        <a:t>O</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Ammonyx LO</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Caloxamine LO</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Chemoxide LO</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Rhodamox LO</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872508285"/>
                  </a:ext>
                </a:extLst>
              </a:tr>
              <a:tr h="222016">
                <a:tc>
                  <a:txBody>
                    <a:bodyPr/>
                    <a:lstStyle/>
                    <a:p>
                      <a:pPr algn="l" rtl="0" fontAlgn="ctr"/>
                      <a:r>
                        <a:rPr lang="en-US" sz="1000" b="0" i="0" u="none" strike="noStrike">
                          <a:solidFill>
                            <a:srgbClr val="000000"/>
                          </a:solidFill>
                          <a:effectLst/>
                          <a:latin typeface="Arial" panose="020B0604020202020204" pitchFamily="34" charset="0"/>
                        </a:rPr>
                        <a:t>Myristal Amine Oxide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Stanfax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100" b="1" i="0" u="none" strike="noStrike">
                          <a:solidFill>
                            <a:srgbClr val="000000"/>
                          </a:solidFill>
                          <a:effectLst/>
                          <a:latin typeface="Arial" panose="020B0604020202020204" pitchFamily="34" charset="0"/>
                        </a:rPr>
                        <a:t>O</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Ammonyx MO</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Macat AO-14</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Chemoxide MO</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25393050"/>
                  </a:ext>
                </a:extLst>
              </a:tr>
              <a:tr h="222016">
                <a:tc>
                  <a:txBody>
                    <a:bodyPr/>
                    <a:lstStyle/>
                    <a:p>
                      <a:pPr algn="l" rtl="0" fontAlgn="ctr"/>
                      <a:r>
                        <a:rPr lang="en-US" sz="1000" b="0" i="0" u="none" strike="noStrike">
                          <a:solidFill>
                            <a:srgbClr val="000000"/>
                          </a:solidFill>
                          <a:effectLst/>
                          <a:latin typeface="Arial" panose="020B0604020202020204" pitchFamily="34" charset="0"/>
                        </a:rPr>
                        <a:t>Cocamide DEA</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Paramide</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100" b="1" i="0" u="none" strike="noStrike">
                          <a:solidFill>
                            <a:srgbClr val="000000"/>
                          </a:solidFill>
                          <a:effectLst/>
                          <a:latin typeface="Arial" panose="020B0604020202020204" pitchFamily="34" charset="0"/>
                        </a:rPr>
                        <a:t>O</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Ninol 40-CO</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Calamide C</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Amidex CE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Alkamide CD</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rtl="0" fontAlgn="ctr"/>
                      <a:r>
                        <a:rPr lang="en-US" sz="1000" b="0" i="0" u="none" strike="noStrike">
                          <a:solidFill>
                            <a:srgbClr val="000000"/>
                          </a:solidFill>
                          <a:effectLst/>
                          <a:latin typeface="Arial" panose="020B0604020202020204" pitchFamily="34" charset="0"/>
                        </a:rPr>
                        <a:t>Standamide SD</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659153325"/>
                  </a:ext>
                </a:extLst>
              </a:tr>
              <a:tr h="332761">
                <a:tc>
                  <a:txBody>
                    <a:bodyPr/>
                    <a:lstStyle/>
                    <a:p>
                      <a:pPr algn="l" rtl="0" fontAlgn="ctr"/>
                      <a:r>
                        <a:rPr lang="en-US" sz="1000" b="0" i="0" u="none" strike="noStrike">
                          <a:solidFill>
                            <a:srgbClr val="000000"/>
                          </a:solidFill>
                          <a:effectLst/>
                          <a:latin typeface="Arial" panose="020B0604020202020204" pitchFamily="34" charset="0"/>
                        </a:rPr>
                        <a:t>Cocamide DEA (2:1)</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Paramide</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100" b="1" i="0" u="none" strike="noStrike">
                          <a:solidFill>
                            <a:srgbClr val="000000"/>
                          </a:solidFill>
                          <a:effectLst/>
                          <a:latin typeface="Arial" panose="020B0604020202020204" pitchFamily="34" charset="0"/>
                        </a:rPr>
                        <a:t>O</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Ninol 11-CM</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Calamide CW-100</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Alkamide DC-212</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rtl="0" fontAlgn="ctr"/>
                      <a:r>
                        <a:rPr lang="en-US" sz="1000" b="0" i="0" u="none" strike="noStrike">
                          <a:solidFill>
                            <a:srgbClr val="000000"/>
                          </a:solidFill>
                          <a:effectLst/>
                          <a:latin typeface="Arial" panose="020B0604020202020204" pitchFamily="34" charset="0"/>
                        </a:rPr>
                        <a:t>Standamide PD</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242635740"/>
                  </a:ext>
                </a:extLst>
              </a:tr>
              <a:tr h="418633">
                <a:tc>
                  <a:txBody>
                    <a:bodyPr/>
                    <a:lstStyle/>
                    <a:p>
                      <a:pPr algn="l" rtl="0" fontAlgn="ctr"/>
                      <a:r>
                        <a:rPr lang="en-US" sz="1000" b="0" i="0" u="none" strike="noStrike">
                          <a:solidFill>
                            <a:srgbClr val="000000"/>
                          </a:solidFill>
                          <a:effectLst/>
                          <a:latin typeface="Arial" panose="020B0604020202020204" pitchFamily="34" charset="0"/>
                        </a:rPr>
                        <a:t>Laramide DEA</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Paramide</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100" b="1" i="0" u="none" strike="noStrike">
                          <a:solidFill>
                            <a:srgbClr val="000000"/>
                          </a:solidFill>
                          <a:effectLst/>
                          <a:latin typeface="Arial" panose="020B0604020202020204" pitchFamily="34" charset="0"/>
                        </a:rPr>
                        <a:t>O</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Ninol 30-LL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Calamide LL</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Amidex LD</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Alkamide LE</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rtl="0" fontAlgn="ctr"/>
                      <a:r>
                        <a:rPr lang="en-US" sz="1000" b="0" i="0" u="none" strike="noStrike">
                          <a:solidFill>
                            <a:srgbClr val="000000"/>
                          </a:solidFill>
                          <a:effectLst/>
                          <a:latin typeface="Arial" panose="020B0604020202020204" pitchFamily="34" charset="0"/>
                        </a:rPr>
                        <a:t>Standamide LD</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371673701"/>
                  </a:ext>
                </a:extLst>
              </a:tr>
              <a:tr h="222016">
                <a:tc>
                  <a:txBody>
                    <a:bodyPr/>
                    <a:lstStyle/>
                    <a:p>
                      <a:pPr algn="l" rtl="0" fontAlgn="ctr"/>
                      <a:r>
                        <a:rPr lang="en-US" sz="1000" b="0" i="0" u="none" strike="noStrike">
                          <a:solidFill>
                            <a:srgbClr val="000000"/>
                          </a:solidFill>
                          <a:effectLst/>
                          <a:latin typeface="Arial" panose="020B0604020202020204" pitchFamily="34" charset="0"/>
                        </a:rPr>
                        <a:t>Alpha Olefin Sulfonate (AOS)</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Stanfax</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100" b="1" i="0" u="none" strike="noStrike">
                          <a:solidFill>
                            <a:srgbClr val="000000"/>
                          </a:solidFill>
                          <a:effectLst/>
                          <a:latin typeface="Arial" panose="020B0604020202020204" pitchFamily="34" charset="0"/>
                        </a:rPr>
                        <a:t>O</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Bio-Terge AS-40</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Calsoft AOS-40</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Rhodacal LSS</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52924971"/>
                  </a:ext>
                </a:extLst>
              </a:tr>
              <a:tr h="222016">
                <a:tc>
                  <a:txBody>
                    <a:bodyPr/>
                    <a:lstStyle/>
                    <a:p>
                      <a:pPr algn="l" rtl="0" fontAlgn="ctr"/>
                      <a:r>
                        <a:rPr lang="en-US" sz="1000" b="0" i="0" u="none" strike="noStrike">
                          <a:solidFill>
                            <a:srgbClr val="000000"/>
                          </a:solidFill>
                          <a:effectLst/>
                          <a:latin typeface="Arial" panose="020B0604020202020204" pitchFamily="34" charset="0"/>
                        </a:rPr>
                        <a:t>Sodium Octyl Sulfate</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Stanfax</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100" b="1" i="0" u="none" strike="noStrike">
                          <a:solidFill>
                            <a:srgbClr val="000000"/>
                          </a:solidFill>
                          <a:effectLst/>
                          <a:latin typeface="Arial" panose="020B0604020202020204" pitchFamily="34" charset="0"/>
                        </a:rPr>
                        <a:t>O</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Polystep B-29</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559835986"/>
                  </a:ext>
                </a:extLst>
              </a:tr>
              <a:tr h="222016">
                <a:tc>
                  <a:txBody>
                    <a:bodyPr/>
                    <a:lstStyle/>
                    <a:p>
                      <a:pPr algn="l" rtl="0" fontAlgn="ctr"/>
                      <a:r>
                        <a:rPr lang="en-US" sz="1000" b="0" i="0" u="none" strike="noStrike">
                          <a:solidFill>
                            <a:srgbClr val="000000"/>
                          </a:solidFill>
                          <a:effectLst/>
                          <a:latin typeface="Arial" panose="020B0604020202020204" pitchFamily="34" charset="0"/>
                        </a:rPr>
                        <a:t>Sodium Decyl Sulfate (SDS)</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Stanfax</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100" b="1" i="0" u="none" strike="noStrike">
                          <a:solidFill>
                            <a:srgbClr val="000000"/>
                          </a:solidFill>
                          <a:effectLst/>
                          <a:latin typeface="Arial" panose="020B0604020202020204" pitchFamily="34" charset="0"/>
                        </a:rPr>
                        <a:t>O</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Polystep B-25</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66273514"/>
                  </a:ext>
                </a:extLst>
              </a:tr>
              <a:tr h="222016">
                <a:tc>
                  <a:txBody>
                    <a:bodyPr/>
                    <a:lstStyle/>
                    <a:p>
                      <a:pPr algn="l" rtl="0" fontAlgn="ctr"/>
                      <a:r>
                        <a:rPr lang="en-US" sz="1000" b="0" i="0" u="none" strike="noStrike">
                          <a:solidFill>
                            <a:srgbClr val="000000"/>
                          </a:solidFill>
                          <a:effectLst/>
                          <a:latin typeface="Arial" panose="020B0604020202020204" pitchFamily="34" charset="0"/>
                        </a:rPr>
                        <a:t>Sodium 810-2 Sulfate</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Stanfax</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100" b="1" i="0" u="none" strike="noStrike">
                          <a:solidFill>
                            <a:srgbClr val="000000"/>
                          </a:solidFill>
                          <a:effectLst/>
                          <a:latin typeface="Arial" panose="020B0604020202020204" pitchFamily="34" charset="0"/>
                        </a:rPr>
                        <a:t>O</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06108506"/>
                  </a:ext>
                </a:extLst>
              </a:tr>
              <a:tr h="225418">
                <a:tc>
                  <a:txBody>
                    <a:bodyPr/>
                    <a:lstStyle/>
                    <a:p>
                      <a:pPr algn="l" rtl="0" fontAlgn="ctr"/>
                      <a:r>
                        <a:rPr lang="en-US" sz="1000" b="0" i="0" u="none" strike="noStrike">
                          <a:solidFill>
                            <a:srgbClr val="000000"/>
                          </a:solidFill>
                          <a:effectLst/>
                          <a:latin typeface="Arial" panose="020B0604020202020204" pitchFamily="34" charset="0"/>
                        </a:rPr>
                        <a:t>Ammonium Decyl Sulfate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Stanfax</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100" b="1" i="0" u="none" strike="noStrike">
                          <a:solidFill>
                            <a:srgbClr val="000000"/>
                          </a:solidFill>
                          <a:effectLst/>
                          <a:latin typeface="Arial" panose="020B0604020202020204" pitchFamily="34" charset="0"/>
                        </a:rPr>
                        <a:t>O</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02174009"/>
                  </a:ext>
                </a:extLst>
              </a:tr>
              <a:tr h="225418">
                <a:tc>
                  <a:txBody>
                    <a:bodyPr/>
                    <a:lstStyle/>
                    <a:p>
                      <a:pPr algn="l" rtl="0" fontAlgn="ctr"/>
                      <a:r>
                        <a:rPr lang="en-US" sz="1000" b="0" i="0" u="none" strike="noStrike">
                          <a:solidFill>
                            <a:srgbClr val="000000"/>
                          </a:solidFill>
                          <a:effectLst/>
                          <a:latin typeface="Arial" panose="020B0604020202020204" pitchFamily="34" charset="0"/>
                        </a:rPr>
                        <a:t>Ammonium Nonyl Phenol</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Stanfax</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100" b="1" i="0" u="none" strike="noStrike">
                          <a:solidFill>
                            <a:srgbClr val="000000"/>
                          </a:solidFill>
                          <a:effectLst/>
                          <a:latin typeface="Arial" panose="020B0604020202020204" pitchFamily="34" charset="0"/>
                        </a:rPr>
                        <a:t>O</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Abex EP-110</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30885401"/>
                  </a:ext>
                </a:extLst>
              </a:tr>
              <a:tr h="225418">
                <a:tc>
                  <a:txBody>
                    <a:bodyPr/>
                    <a:lstStyle/>
                    <a:p>
                      <a:pPr algn="l" rtl="0" fontAlgn="ctr"/>
                      <a:r>
                        <a:rPr lang="en-US" sz="1000" b="0" i="0" u="none" strike="noStrike">
                          <a:solidFill>
                            <a:srgbClr val="000000"/>
                          </a:solidFill>
                          <a:effectLst/>
                          <a:latin typeface="Arial" panose="020B0604020202020204" pitchFamily="34" charset="0"/>
                        </a:rPr>
                        <a:t>Ether (9) Sulfate</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40412440"/>
                  </a:ext>
                </a:extLst>
              </a:tr>
              <a:tr h="225418">
                <a:tc>
                  <a:txBody>
                    <a:bodyPr/>
                    <a:lstStyle/>
                    <a:p>
                      <a:pPr algn="l" rtl="0" fontAlgn="ctr"/>
                      <a:r>
                        <a:rPr lang="en-US" sz="1000" b="0" i="0" u="none" strike="noStrike">
                          <a:solidFill>
                            <a:srgbClr val="000000"/>
                          </a:solidFill>
                          <a:effectLst/>
                          <a:latin typeface="Arial" panose="020B0604020202020204" pitchFamily="34" charset="0"/>
                        </a:rPr>
                        <a:t>Sodium Trideceth (3) Sulfate</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Stanfax</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100" b="1" i="0" u="none" strike="noStrike">
                          <a:solidFill>
                            <a:srgbClr val="000000"/>
                          </a:solidFill>
                          <a:effectLst/>
                          <a:latin typeface="Arial" panose="020B0604020202020204" pitchFamily="34" charset="0"/>
                        </a:rPr>
                        <a:t>O</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Cedepal TD-403</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Rhodpex EST-30</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05477179"/>
                  </a:ext>
                </a:extLst>
              </a:tr>
              <a:tr h="407899">
                <a:tc>
                  <a:txBody>
                    <a:bodyPr/>
                    <a:lstStyle/>
                    <a:p>
                      <a:pPr algn="l" rtl="0" fontAlgn="ctr"/>
                      <a:r>
                        <a:rPr lang="en-US" sz="1000" b="0" i="0" u="none" strike="noStrike">
                          <a:solidFill>
                            <a:srgbClr val="000000"/>
                          </a:solidFill>
                          <a:effectLst/>
                          <a:latin typeface="Arial" panose="020B0604020202020204" pitchFamily="34" charset="0"/>
                        </a:rPr>
                        <a:t>Sodium Dodecyl Benzene Sulfonate</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428357199"/>
                  </a:ext>
                </a:extLst>
              </a:tr>
              <a:tr h="225418">
                <a:tc>
                  <a:txBody>
                    <a:bodyPr/>
                    <a:lstStyle/>
                    <a:p>
                      <a:pPr algn="l" rtl="0" fontAlgn="ctr"/>
                      <a:r>
                        <a:rPr lang="en-US" sz="1000" b="0" i="0" u="none" strike="noStrike">
                          <a:solidFill>
                            <a:srgbClr val="000000"/>
                          </a:solidFill>
                          <a:effectLst/>
                          <a:latin typeface="Arial" panose="020B0604020202020204" pitchFamily="34" charset="0"/>
                        </a:rPr>
                        <a:t>NaDDBSA (Branched)</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Stanfax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100" b="1" i="0" u="none" strike="noStrike">
                          <a:solidFill>
                            <a:srgbClr val="000000"/>
                          </a:solidFill>
                          <a:effectLst/>
                          <a:latin typeface="Arial" panose="020B0604020202020204" pitchFamily="34" charset="0"/>
                        </a:rPr>
                        <a:t>O</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Polystep A16-22</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Calimulse EM-22</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effectLst/>
                          <a:latin typeface="Arial" panose="020B0604020202020204" pitchFamily="34" charset="0"/>
                        </a:rPr>
                        <a:t>Rhodacal DS-4</a:t>
                      </a:r>
                    </a:p>
                  </a:txBody>
                  <a:tcPr marL="8517" marR="8517" marT="8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8517" marR="8517" marT="851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Arial" panose="020B0604020202020204" pitchFamily="34" charset="0"/>
                        </a:rPr>
                        <a:t> </a:t>
                      </a:r>
                    </a:p>
                  </a:txBody>
                  <a:tcPr marL="8517" marR="8517" marT="851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9036354"/>
                  </a:ext>
                </a:extLst>
              </a:tr>
            </a:tbl>
          </a:graphicData>
        </a:graphic>
      </p:graphicFrame>
      <p:sp>
        <p:nvSpPr>
          <p:cNvPr id="8" name="Rectangle 7">
            <a:extLst>
              <a:ext uri="{FF2B5EF4-FFF2-40B4-BE49-F238E27FC236}">
                <a16:creationId xmlns:a16="http://schemas.microsoft.com/office/drawing/2014/main" id="{2818E410-29C2-4F6E-A6EF-3DC691BCAB58}"/>
              </a:ext>
            </a:extLst>
          </p:cNvPr>
          <p:cNvSpPr/>
          <p:nvPr/>
        </p:nvSpPr>
        <p:spPr>
          <a:xfrm>
            <a:off x="4391739" y="6335125"/>
            <a:ext cx="3398687" cy="369332"/>
          </a:xfrm>
          <a:prstGeom prst="rect">
            <a:avLst/>
          </a:prstGeom>
        </p:spPr>
        <p:txBody>
          <a:bodyPr wrap="none">
            <a:spAutoFit/>
          </a:bodyPr>
          <a:lstStyle/>
          <a:p>
            <a:r>
              <a:rPr lang="en-US" sz="1100" b="1" dirty="0">
                <a:solidFill>
                  <a:srgbClr val="000000"/>
                </a:solidFill>
                <a:latin typeface="Lucida Sans" panose="020B0602030504020204" pitchFamily="34" charset="0"/>
              </a:rPr>
              <a:t>O</a:t>
            </a:r>
            <a:r>
              <a:rPr lang="en-US" sz="1100" dirty="0">
                <a:solidFill>
                  <a:srgbClr val="000000"/>
                </a:solidFill>
                <a:latin typeface="Lucida Sans" panose="020B0602030504020204" pitchFamily="34" charset="0"/>
              </a:rPr>
              <a:t> denotes an Equivalent Tiarco Product Grade</a:t>
            </a:r>
            <a:r>
              <a:rPr lang="en-US" dirty="0"/>
              <a:t> </a:t>
            </a:r>
          </a:p>
        </p:txBody>
      </p:sp>
    </p:spTree>
    <p:extLst>
      <p:ext uri="{BB962C8B-B14F-4D97-AF65-F5344CB8AC3E}">
        <p14:creationId xmlns:p14="http://schemas.microsoft.com/office/powerpoint/2010/main" val="1823885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46FD2CA-BE9D-4521-B425-5CD923A998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76785" y="6124065"/>
            <a:ext cx="2219326" cy="7669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hlinkClick r:id="rId3"/>
            <a:extLst>
              <a:ext uri="{FF2B5EF4-FFF2-40B4-BE49-F238E27FC236}">
                <a16:creationId xmlns:a16="http://schemas.microsoft.com/office/drawing/2014/main" id="{5C2F1741-BB91-4B3B-853B-C55E15A49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08" y="6213527"/>
            <a:ext cx="1815152" cy="533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A22BABC-6081-4FDC-B30C-E2AA1AC463E0}"/>
              </a:ext>
            </a:extLst>
          </p:cNvPr>
          <p:cNvSpPr/>
          <p:nvPr/>
        </p:nvSpPr>
        <p:spPr>
          <a:xfrm>
            <a:off x="360538" y="196375"/>
            <a:ext cx="9098966" cy="584775"/>
          </a:xfrm>
          <a:prstGeom prst="rect">
            <a:avLst/>
          </a:prstGeom>
          <a:noFill/>
        </p:spPr>
        <p:txBody>
          <a:bodyPr wrap="none" lIns="91440" tIns="45720" rIns="91440" bIns="45720">
            <a:spAutoFit/>
          </a:bodyPr>
          <a:lstStyle/>
          <a:p>
            <a:pPr eaLnBrk="0" fontAlgn="base" hangingPunct="0">
              <a:spcBef>
                <a:spcPct val="0"/>
              </a:spcBef>
              <a:spcAft>
                <a:spcPct val="0"/>
              </a:spcAft>
            </a:pPr>
            <a:r>
              <a:rPr lang="en-US" sz="3200" b="1" kern="0" dirty="0">
                <a:solidFill>
                  <a:srgbClr val="000066"/>
                </a:solidFill>
                <a:latin typeface="Arial" pitchFamily="34" charset="0"/>
                <a:ea typeface="+mj-ea"/>
                <a:cs typeface="Arial" pitchFamily="34" charset="0"/>
              </a:rPr>
              <a:t>The Gantrade + </a:t>
            </a:r>
            <a:r>
              <a:rPr lang="en-US" sz="3200" b="1" kern="0" dirty="0" err="1">
                <a:solidFill>
                  <a:srgbClr val="000066"/>
                </a:solidFill>
                <a:latin typeface="Arial" pitchFamily="34" charset="0"/>
                <a:ea typeface="+mj-ea"/>
                <a:cs typeface="Arial" pitchFamily="34" charset="0"/>
              </a:rPr>
              <a:t>Tiarco</a:t>
            </a:r>
            <a:r>
              <a:rPr lang="en-US" sz="3200" b="1" kern="0" dirty="0">
                <a:solidFill>
                  <a:srgbClr val="000066"/>
                </a:solidFill>
                <a:latin typeface="Arial" pitchFamily="34" charset="0"/>
                <a:ea typeface="+mj-ea"/>
                <a:cs typeface="Arial" pitchFamily="34" charset="0"/>
              </a:rPr>
              <a:t>-RST Value Proposition</a:t>
            </a:r>
          </a:p>
        </p:txBody>
      </p:sp>
      <p:sp>
        <p:nvSpPr>
          <p:cNvPr id="8" name="Rectangle 7">
            <a:extLst>
              <a:ext uri="{FF2B5EF4-FFF2-40B4-BE49-F238E27FC236}">
                <a16:creationId xmlns:a16="http://schemas.microsoft.com/office/drawing/2014/main" id="{3BDF9E74-79F4-4B18-A69E-875B5101F400}"/>
              </a:ext>
            </a:extLst>
          </p:cNvPr>
          <p:cNvSpPr/>
          <p:nvPr/>
        </p:nvSpPr>
        <p:spPr>
          <a:xfrm>
            <a:off x="204081" y="1012354"/>
            <a:ext cx="11747413" cy="5078313"/>
          </a:xfrm>
          <a:prstGeom prst="rect">
            <a:avLst/>
          </a:prstGeom>
        </p:spPr>
        <p:txBody>
          <a:bodyPr wrap="square">
            <a:spAutoFit/>
          </a:bodyPr>
          <a:lstStyle/>
          <a:p>
            <a:r>
              <a:rPr lang="en-US" kern="0" dirty="0">
                <a:solidFill>
                  <a:srgbClr val="002060"/>
                </a:solidFill>
                <a:latin typeface="Arial" pitchFamily="34" charset="0"/>
                <a:ea typeface="+mj-ea"/>
                <a:cs typeface="Arial" pitchFamily="34" charset="0"/>
              </a:rPr>
              <a:t>Together, Gantrade and Tiarco RST offer a broad portfolio monomers, intermediates, polymers, crosslinking chemistries, surfactants, rheology modifiers, dispersants and related products that help to advance performance dimensions in emulsion-based paint &amp; coatings, adhesives &amp; sealant, inks and related products. </a:t>
            </a:r>
          </a:p>
          <a:p>
            <a:endParaRPr lang="en-US" kern="0" dirty="0">
              <a:solidFill>
                <a:srgbClr val="002060"/>
              </a:solidFill>
              <a:latin typeface="Arial" pitchFamily="34" charset="0"/>
              <a:ea typeface="+mj-ea"/>
              <a:cs typeface="Arial" pitchFamily="34" charset="0"/>
            </a:endParaRPr>
          </a:p>
          <a:p>
            <a:endParaRPr lang="en-US" kern="0" dirty="0">
              <a:solidFill>
                <a:srgbClr val="002060"/>
              </a:solidFill>
              <a:latin typeface="Arial" pitchFamily="34" charset="0"/>
              <a:ea typeface="+mj-ea"/>
              <a:cs typeface="Arial" pitchFamily="34" charset="0"/>
            </a:endParaRPr>
          </a:p>
          <a:p>
            <a:r>
              <a:rPr lang="en-US" kern="0" dirty="0">
                <a:solidFill>
                  <a:srgbClr val="002060"/>
                </a:solidFill>
                <a:latin typeface="Arial" pitchFamily="34" charset="0"/>
                <a:ea typeface="+mj-ea"/>
                <a:cs typeface="Arial" pitchFamily="34" charset="0"/>
              </a:rPr>
              <a:t>Our flexibility, customer focus, professional support services and range of manufacturing assets make doing business with us easy. Our combination allows us to better help our customers to meet challenges &amp; opportunities and to achieve the right solution for your specific applications.  </a:t>
            </a:r>
          </a:p>
          <a:p>
            <a:endParaRPr lang="en-US" kern="0" dirty="0">
              <a:solidFill>
                <a:srgbClr val="002060"/>
              </a:solidFill>
              <a:latin typeface="Arial" pitchFamily="34" charset="0"/>
              <a:ea typeface="+mj-ea"/>
              <a:cs typeface="Arial" pitchFamily="34" charset="0"/>
            </a:endParaRPr>
          </a:p>
          <a:p>
            <a:endParaRPr lang="en-US" kern="0" dirty="0">
              <a:solidFill>
                <a:srgbClr val="002060"/>
              </a:solidFill>
              <a:latin typeface="Arial" pitchFamily="34" charset="0"/>
              <a:ea typeface="+mj-ea"/>
              <a:cs typeface="Arial" pitchFamily="34" charset="0"/>
            </a:endParaRPr>
          </a:p>
          <a:p>
            <a:r>
              <a:rPr lang="en-US" dirty="0" err="1">
                <a:solidFill>
                  <a:srgbClr val="002060"/>
                </a:solidFill>
                <a:latin typeface="Arial" panose="020B0604020202020204" pitchFamily="34" charset="0"/>
                <a:cs typeface="Arial" panose="020B0604020202020204" pitchFamily="34" charset="0"/>
              </a:rPr>
              <a:t>Tiarco</a:t>
            </a:r>
            <a:r>
              <a:rPr lang="en-US" dirty="0">
                <a:solidFill>
                  <a:srgbClr val="002060"/>
                </a:solidFill>
                <a:latin typeface="Arial" panose="020B0604020202020204" pitchFamily="34" charset="0"/>
                <a:cs typeface="Arial" panose="020B0604020202020204" pitchFamily="34" charset="0"/>
              </a:rPr>
              <a:t>-RST’s portfolio of Surfactants and Rheology Modifiers has a product for every formulators needs. </a:t>
            </a:r>
          </a:p>
          <a:p>
            <a:endParaRPr lang="en-US" kern="0" dirty="0">
              <a:solidFill>
                <a:srgbClr val="002060"/>
              </a:solidFill>
              <a:latin typeface="Arial" pitchFamily="34" charset="0"/>
              <a:ea typeface="+mj-ea"/>
              <a:cs typeface="Arial" pitchFamily="34" charset="0"/>
            </a:endParaRPr>
          </a:p>
          <a:p>
            <a:endParaRPr lang="en-US" kern="0" dirty="0">
              <a:solidFill>
                <a:srgbClr val="002060"/>
              </a:solidFill>
              <a:latin typeface="Arial" pitchFamily="34" charset="0"/>
              <a:ea typeface="+mj-ea"/>
              <a:cs typeface="Arial" pitchFamily="34" charset="0"/>
            </a:endParaRPr>
          </a:p>
          <a:p>
            <a:r>
              <a:rPr lang="en-US" dirty="0">
                <a:solidFill>
                  <a:srgbClr val="002060"/>
                </a:solidFill>
                <a:latin typeface="Arial" panose="020B0604020202020204" pitchFamily="34" charset="0"/>
                <a:cs typeface="Arial" panose="020B0604020202020204" pitchFamily="34" charset="0"/>
              </a:rPr>
              <a:t>Our combined capabilities are always available to assist customers with formulation challenges and to tailor new products that can offer distinctive performance advantages.</a:t>
            </a:r>
          </a:p>
          <a:p>
            <a:endParaRPr lang="en-US" dirty="0">
              <a:solidFill>
                <a:srgbClr val="002060"/>
              </a:solidFill>
              <a:latin typeface="Arial" panose="020B0604020202020204" pitchFamily="34" charset="0"/>
              <a:cs typeface="Arial" panose="020B0604020202020204" pitchFamily="34" charset="0"/>
            </a:endParaRPr>
          </a:p>
          <a:p>
            <a:endParaRPr lang="en-US" dirty="0">
              <a:solidFill>
                <a:srgbClr val="002060"/>
              </a:solidFill>
              <a:latin typeface="Arial" panose="020B0604020202020204" pitchFamily="34" charset="0"/>
              <a:cs typeface="Arial" panose="020B0604020202020204" pitchFamily="34" charset="0"/>
            </a:endParaRPr>
          </a:p>
          <a:p>
            <a:endParaRPr lang="en-US" kern="0" dirty="0">
              <a:solidFill>
                <a:srgbClr val="002060"/>
              </a:solidFill>
              <a:latin typeface="Arial" pitchFamily="34" charset="0"/>
              <a:ea typeface="+mj-ea"/>
              <a:cs typeface="Arial" pitchFamily="34" charset="0"/>
            </a:endParaRPr>
          </a:p>
        </p:txBody>
      </p:sp>
      <p:sp>
        <p:nvSpPr>
          <p:cNvPr id="2" name="Rectangle: Beveled 1">
            <a:extLst>
              <a:ext uri="{FF2B5EF4-FFF2-40B4-BE49-F238E27FC236}">
                <a16:creationId xmlns:a16="http://schemas.microsoft.com/office/drawing/2014/main" id="{B564176C-72C4-4A96-8CAB-F707085C8A40}"/>
              </a:ext>
            </a:extLst>
          </p:cNvPr>
          <p:cNvSpPr/>
          <p:nvPr/>
        </p:nvSpPr>
        <p:spPr>
          <a:xfrm>
            <a:off x="1035184" y="5446612"/>
            <a:ext cx="9062114" cy="766915"/>
          </a:xfrm>
          <a:prstGeom prst="beve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latin typeface="Arial" panose="020B0604020202020204" pitchFamily="34" charset="0"/>
                <a:cs typeface="Arial" panose="020B0604020202020204" pitchFamily="34" charset="0"/>
              </a:rPr>
              <a:t>Whatever your specialty requirements, we welcome the opportunity to work jointly to enhance the performance of your products</a:t>
            </a:r>
            <a:endParaRPr lang="en-US" dirty="0"/>
          </a:p>
        </p:txBody>
      </p:sp>
    </p:spTree>
    <p:extLst>
      <p:ext uri="{BB962C8B-B14F-4D97-AF65-F5344CB8AC3E}">
        <p14:creationId xmlns:p14="http://schemas.microsoft.com/office/powerpoint/2010/main" val="253122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46FD2CA-BE9D-4521-B425-5CD923A998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76785" y="6124065"/>
            <a:ext cx="2219326" cy="7669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hlinkClick r:id="rId3"/>
            <a:extLst>
              <a:ext uri="{FF2B5EF4-FFF2-40B4-BE49-F238E27FC236}">
                <a16:creationId xmlns:a16="http://schemas.microsoft.com/office/drawing/2014/main" id="{5C2F1741-BB91-4B3B-853B-C55E15A49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08" y="6213527"/>
            <a:ext cx="1815152" cy="533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A22BABC-6081-4FDC-B30C-E2AA1AC463E0}"/>
              </a:ext>
            </a:extLst>
          </p:cNvPr>
          <p:cNvSpPr/>
          <p:nvPr/>
        </p:nvSpPr>
        <p:spPr>
          <a:xfrm>
            <a:off x="360538" y="196375"/>
            <a:ext cx="10307630" cy="584775"/>
          </a:xfrm>
          <a:prstGeom prst="rect">
            <a:avLst/>
          </a:prstGeom>
          <a:noFill/>
        </p:spPr>
        <p:txBody>
          <a:bodyPr wrap="none" lIns="91440" tIns="45720" rIns="91440" bIns="45720">
            <a:spAutoFit/>
          </a:bodyPr>
          <a:lstStyle/>
          <a:p>
            <a:pPr eaLnBrk="0" fontAlgn="base" hangingPunct="0">
              <a:spcBef>
                <a:spcPct val="0"/>
              </a:spcBef>
              <a:spcAft>
                <a:spcPct val="0"/>
              </a:spcAft>
            </a:pPr>
            <a:r>
              <a:rPr lang="en-US" sz="3200" b="1" kern="0" dirty="0">
                <a:solidFill>
                  <a:srgbClr val="000066"/>
                </a:solidFill>
                <a:latin typeface="Arial" pitchFamily="34" charset="0"/>
                <a:ea typeface="+mj-ea"/>
                <a:cs typeface="Arial" pitchFamily="34" charset="0"/>
              </a:rPr>
              <a:t>Gantrade + Tiarco-RST: Creating Customer Benefits</a:t>
            </a:r>
          </a:p>
        </p:txBody>
      </p:sp>
      <p:sp>
        <p:nvSpPr>
          <p:cNvPr id="8" name="Rectangle 7">
            <a:extLst>
              <a:ext uri="{FF2B5EF4-FFF2-40B4-BE49-F238E27FC236}">
                <a16:creationId xmlns:a16="http://schemas.microsoft.com/office/drawing/2014/main" id="{3BDF9E74-79F4-4B18-A69E-875B5101F400}"/>
              </a:ext>
            </a:extLst>
          </p:cNvPr>
          <p:cNvSpPr/>
          <p:nvPr/>
        </p:nvSpPr>
        <p:spPr>
          <a:xfrm>
            <a:off x="360538" y="1186993"/>
            <a:ext cx="11669537" cy="3970318"/>
          </a:xfrm>
          <a:prstGeom prst="rect">
            <a:avLst/>
          </a:prstGeom>
        </p:spPr>
        <p:txBody>
          <a:bodyPr wrap="square">
            <a:spAutoFit/>
          </a:bodyPr>
          <a:lstStyle/>
          <a:p>
            <a:r>
              <a:rPr lang="en-US" kern="0" dirty="0">
                <a:solidFill>
                  <a:srgbClr val="000066"/>
                </a:solidFill>
                <a:latin typeface="Arial" pitchFamily="34" charset="0"/>
                <a:ea typeface="+mj-ea"/>
                <a:cs typeface="Arial" pitchFamily="34" charset="0"/>
              </a:rPr>
              <a:t>With 45 years in the global chemicals business, Gantrade is an experienced and responsible worldwide marketer of a broad range of Monomers, Intermediates &amp; Polymers. Our goal is to provide value and innovation to help our customers succeed and grow. </a:t>
            </a:r>
          </a:p>
          <a:p>
            <a:endParaRPr lang="en-US" kern="0" dirty="0">
              <a:solidFill>
                <a:srgbClr val="000066"/>
              </a:solidFill>
              <a:latin typeface="Arial" pitchFamily="34" charset="0"/>
              <a:ea typeface="+mj-ea"/>
              <a:cs typeface="Arial" pitchFamily="34" charset="0"/>
            </a:endParaRPr>
          </a:p>
          <a:p>
            <a:r>
              <a:rPr lang="en-US" kern="0" dirty="0">
                <a:solidFill>
                  <a:srgbClr val="000066"/>
                </a:solidFill>
                <a:latin typeface="Arial" pitchFamily="34" charset="0"/>
                <a:ea typeface="+mj-ea"/>
                <a:cs typeface="Arial" pitchFamily="34" charset="0"/>
              </a:rPr>
              <a:t>With over four decades in the Rheology &amp; Surfactants industry, Tiarco-RST offers a wealth of experience, capabilities and leading-edge products that can help to create products with distinctive performance advantages. </a:t>
            </a:r>
          </a:p>
          <a:p>
            <a:endParaRPr lang="en-US" kern="0" dirty="0">
              <a:solidFill>
                <a:srgbClr val="000066"/>
              </a:solidFill>
              <a:latin typeface="Arial" pitchFamily="34" charset="0"/>
              <a:ea typeface="+mj-ea"/>
              <a:cs typeface="Arial" pitchFamily="34" charset="0"/>
            </a:endParaRPr>
          </a:p>
          <a:p>
            <a:r>
              <a:rPr lang="en-US" kern="0" dirty="0">
                <a:solidFill>
                  <a:srgbClr val="000066"/>
                </a:solidFill>
                <a:latin typeface="Arial" pitchFamily="34" charset="0"/>
                <a:ea typeface="+mj-ea"/>
                <a:cs typeface="Arial" pitchFamily="34" charset="0"/>
              </a:rPr>
              <a:t>Together, Gantrade and Tiarco RST  offer a broad portfolio monomers, intermediates, polymers crosslinking chemistries, surfactants, rheology modifiers, dispersants and related products that help to advance performance dimensions in emulsion-based paint &amp; coatings, adhesives &amp; sealant, inks and related products. </a:t>
            </a:r>
          </a:p>
          <a:p>
            <a:endParaRPr lang="en-US" kern="0" dirty="0">
              <a:solidFill>
                <a:srgbClr val="000066"/>
              </a:solidFill>
              <a:latin typeface="Arial" pitchFamily="34" charset="0"/>
              <a:ea typeface="+mj-ea"/>
              <a:cs typeface="Arial" pitchFamily="34" charset="0"/>
            </a:endParaRPr>
          </a:p>
          <a:p>
            <a:r>
              <a:rPr lang="en-US" kern="0" dirty="0">
                <a:solidFill>
                  <a:srgbClr val="000066"/>
                </a:solidFill>
                <a:latin typeface="Arial" pitchFamily="34" charset="0"/>
                <a:ea typeface="+mj-ea"/>
                <a:cs typeface="Arial" pitchFamily="34" charset="0"/>
              </a:rPr>
              <a:t>Our flexibility, customer focus, professional support services and environmental consciousness make doing business with us easy. Our combination allows us to better help our customers achieve the right solution for your specific formulations.</a:t>
            </a:r>
          </a:p>
        </p:txBody>
      </p:sp>
      <p:sp>
        <p:nvSpPr>
          <p:cNvPr id="2" name="Rectangle: Beveled 1">
            <a:extLst>
              <a:ext uri="{FF2B5EF4-FFF2-40B4-BE49-F238E27FC236}">
                <a16:creationId xmlns:a16="http://schemas.microsoft.com/office/drawing/2014/main" id="{B564176C-72C4-4A96-8CAB-F707085C8A40}"/>
              </a:ext>
            </a:extLst>
          </p:cNvPr>
          <p:cNvSpPr/>
          <p:nvPr/>
        </p:nvSpPr>
        <p:spPr>
          <a:xfrm>
            <a:off x="1139551" y="5536669"/>
            <a:ext cx="9062114" cy="766915"/>
          </a:xfrm>
          <a:prstGeom prst="beve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latin typeface="Arial" panose="020B0604020202020204" pitchFamily="34" charset="0"/>
                <a:cs typeface="Arial" panose="020B0604020202020204" pitchFamily="34" charset="0"/>
              </a:rPr>
              <a:t>Whatever your specialty requirements, we welcome the opportunity to work with you</a:t>
            </a:r>
            <a:endParaRPr lang="en-US" dirty="0"/>
          </a:p>
        </p:txBody>
      </p:sp>
    </p:spTree>
    <p:extLst>
      <p:ext uri="{BB962C8B-B14F-4D97-AF65-F5344CB8AC3E}">
        <p14:creationId xmlns:p14="http://schemas.microsoft.com/office/powerpoint/2010/main" val="333338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8FA958-761E-4A59-ABAC-144513A76E5A}"/>
              </a:ext>
            </a:extLst>
          </p:cNvPr>
          <p:cNvSpPr/>
          <p:nvPr/>
        </p:nvSpPr>
        <p:spPr>
          <a:xfrm>
            <a:off x="363940" y="1125866"/>
            <a:ext cx="11464119" cy="4247317"/>
          </a:xfrm>
          <a:prstGeom prst="rect">
            <a:avLst/>
          </a:prstGeom>
        </p:spPr>
        <p:txBody>
          <a:bodyPr wrap="square">
            <a:spAutoFit/>
          </a:bodyPr>
          <a:lstStyle/>
          <a:p>
            <a:r>
              <a:rPr lang="en-US" b="1" i="1" kern="0" dirty="0">
                <a:solidFill>
                  <a:srgbClr val="000066"/>
                </a:solidFill>
                <a:latin typeface="Arial" pitchFamily="34" charset="0"/>
                <a:ea typeface="+mj-ea"/>
                <a:cs typeface="Arial" pitchFamily="34" charset="0"/>
              </a:rPr>
              <a:t>Gantrade </a:t>
            </a:r>
            <a:r>
              <a:rPr lang="en-US" kern="0" dirty="0">
                <a:solidFill>
                  <a:srgbClr val="000066"/>
                </a:solidFill>
                <a:latin typeface="Arial" pitchFamily="34" charset="0"/>
                <a:ea typeface="+mj-ea"/>
                <a:cs typeface="Arial" pitchFamily="34" charset="0"/>
              </a:rPr>
              <a:t>proudly serves industries spanning coatings, adhesives, sealants and elastomers (CASE);, emulsions and polymers; water soluble polymers, plastics and resins, urethane intermediates, construction, packaging, automotive, and textiles materials.  </a:t>
            </a:r>
          </a:p>
          <a:p>
            <a:endParaRPr lang="en-US" kern="0" dirty="0">
              <a:solidFill>
                <a:srgbClr val="000066"/>
              </a:solidFill>
              <a:latin typeface="Arial" pitchFamily="34" charset="0"/>
              <a:ea typeface="+mj-ea"/>
              <a:cs typeface="Arial" pitchFamily="34" charset="0"/>
            </a:endParaRPr>
          </a:p>
          <a:p>
            <a:r>
              <a:rPr lang="en-US" kern="0" dirty="0">
                <a:solidFill>
                  <a:srgbClr val="000066"/>
                </a:solidFill>
                <a:latin typeface="Arial" pitchFamily="34" charset="0"/>
                <a:ea typeface="+mj-ea"/>
                <a:cs typeface="Arial" pitchFamily="34" charset="0"/>
              </a:rPr>
              <a:t>We have built a diversified global supply base, founded on responsible relationships with major global producers, and maintaining the principles of integrity, quality, safety and stewardship . The diversity of our supply chain mitigates risks for our customers. Above all else, we are committed to the highest standards of customer service and operational excellence.</a:t>
            </a:r>
          </a:p>
          <a:p>
            <a:endParaRPr lang="en-US" kern="0" dirty="0">
              <a:solidFill>
                <a:srgbClr val="000066"/>
              </a:solidFill>
              <a:latin typeface="Arial" pitchFamily="34" charset="0"/>
              <a:ea typeface="+mj-ea"/>
              <a:cs typeface="Arial" pitchFamily="34" charset="0"/>
            </a:endParaRPr>
          </a:p>
          <a:p>
            <a:r>
              <a:rPr lang="en-US" kern="0" dirty="0" err="1">
                <a:solidFill>
                  <a:srgbClr val="000066"/>
                </a:solidFill>
                <a:latin typeface="Arial" pitchFamily="34" charset="0"/>
                <a:ea typeface="+mj-ea"/>
                <a:cs typeface="Arial" pitchFamily="34" charset="0"/>
              </a:rPr>
              <a:t>Gantrade’s</a:t>
            </a:r>
            <a:r>
              <a:rPr lang="en-US" kern="0" dirty="0">
                <a:solidFill>
                  <a:srgbClr val="002060"/>
                </a:solidFill>
                <a:latin typeface="Arial" pitchFamily="34" charset="0"/>
                <a:ea typeface="+mj-ea"/>
                <a:cs typeface="Arial" pitchFamily="34" charset="0"/>
              </a:rPr>
              <a:t> global footprint enables us to serve our customers efficiently and deliver more cost-effective chemical building blocks for their market applications. </a:t>
            </a:r>
            <a:r>
              <a:rPr lang="en-US" dirty="0">
                <a:solidFill>
                  <a:srgbClr val="002060"/>
                </a:solidFill>
                <a:latin typeface="Arial" panose="020B0604020202020204" pitchFamily="34" charset="0"/>
                <a:cs typeface="Arial" panose="020B0604020202020204" pitchFamily="34" charset="0"/>
              </a:rPr>
              <a:t> Our partners depend on us to keep them informed and ready to meet any challenges or opportunities.</a:t>
            </a:r>
            <a:endParaRPr lang="en-US" kern="0" dirty="0">
              <a:solidFill>
                <a:srgbClr val="002060"/>
              </a:solidFill>
              <a:latin typeface="Arial" pitchFamily="34" charset="0"/>
              <a:ea typeface="+mj-ea"/>
              <a:cs typeface="Arial" pitchFamily="34" charset="0"/>
            </a:endParaRPr>
          </a:p>
          <a:p>
            <a:endParaRPr lang="en-US" kern="0" dirty="0">
              <a:solidFill>
                <a:srgbClr val="000066"/>
              </a:solidFill>
              <a:latin typeface="Arial" pitchFamily="34" charset="0"/>
              <a:ea typeface="+mj-ea"/>
              <a:cs typeface="Arial" pitchFamily="34" charset="0"/>
            </a:endParaRPr>
          </a:p>
          <a:p>
            <a:r>
              <a:rPr lang="en-US" kern="0" dirty="0">
                <a:solidFill>
                  <a:srgbClr val="000066"/>
                </a:solidFill>
                <a:latin typeface="Arial" pitchFamily="34" charset="0"/>
                <a:ea typeface="+mj-ea"/>
                <a:cs typeface="Arial" pitchFamily="34" charset="0"/>
              </a:rPr>
              <a:t>Our highest business priority is to foster successful collaborations with our customers and suppliers to solve problems and create competitive advantages.</a:t>
            </a:r>
          </a:p>
        </p:txBody>
      </p:sp>
      <p:sp>
        <p:nvSpPr>
          <p:cNvPr id="4" name="Rectangle: Beveled 3">
            <a:extLst>
              <a:ext uri="{FF2B5EF4-FFF2-40B4-BE49-F238E27FC236}">
                <a16:creationId xmlns:a16="http://schemas.microsoft.com/office/drawing/2014/main" id="{771F88ED-21E0-463D-93EF-E71A1333272C}"/>
              </a:ext>
            </a:extLst>
          </p:cNvPr>
          <p:cNvSpPr/>
          <p:nvPr/>
        </p:nvSpPr>
        <p:spPr>
          <a:xfrm>
            <a:off x="1267922" y="5555158"/>
            <a:ext cx="10058399" cy="843749"/>
          </a:xfrm>
          <a:prstGeom prst="beve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latin typeface="Arial" panose="020B0604020202020204" pitchFamily="34" charset="0"/>
                <a:cs typeface="Arial" panose="020B0604020202020204" pitchFamily="34" charset="0"/>
              </a:rPr>
              <a:t>Gantrade is a Premier Marketer of Monomers, Intermediates, and Polymers Worldwide.</a:t>
            </a: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103FDAA-D9F8-45E5-ADAA-C3FE9262B30B}"/>
              </a:ext>
            </a:extLst>
          </p:cNvPr>
          <p:cNvSpPr/>
          <p:nvPr/>
        </p:nvSpPr>
        <p:spPr>
          <a:xfrm>
            <a:off x="2415458" y="115457"/>
            <a:ext cx="6514925" cy="646331"/>
          </a:xfrm>
          <a:prstGeom prst="rect">
            <a:avLst/>
          </a:prstGeom>
        </p:spPr>
        <p:txBody>
          <a:bodyPr wrap="none">
            <a:spAutoFit/>
          </a:bodyPr>
          <a:lstStyle/>
          <a:p>
            <a:pPr algn="ctr"/>
            <a:r>
              <a:rPr lang="en-US" sz="3600" b="1" kern="0" dirty="0">
                <a:solidFill>
                  <a:srgbClr val="000066"/>
                </a:solidFill>
                <a:latin typeface="Arial" pitchFamily="34" charset="0"/>
                <a:ea typeface="+mj-ea"/>
                <a:cs typeface="Arial" pitchFamily="34" charset="0"/>
              </a:rPr>
              <a:t>The</a:t>
            </a:r>
            <a:r>
              <a:rPr lang="en-US" sz="3200" b="1" kern="0" dirty="0">
                <a:solidFill>
                  <a:srgbClr val="000066"/>
                </a:solidFill>
                <a:latin typeface="Arial" pitchFamily="34" charset="0"/>
                <a:ea typeface="+mj-ea"/>
                <a:cs typeface="Arial" pitchFamily="34" charset="0"/>
              </a:rPr>
              <a:t> Gantrade Value Proposition</a:t>
            </a:r>
          </a:p>
        </p:txBody>
      </p:sp>
      <p:pic>
        <p:nvPicPr>
          <p:cNvPr id="6" name="Picture 5">
            <a:hlinkClick r:id="rId2"/>
            <a:extLst>
              <a:ext uri="{FF2B5EF4-FFF2-40B4-BE49-F238E27FC236}">
                <a16:creationId xmlns:a16="http://schemas.microsoft.com/office/drawing/2014/main" id="{5C2F1741-BB91-4B3B-853B-C55E15A49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59176"/>
            <a:ext cx="2219325"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63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8052-58B2-4B7D-A465-BA69B61BFC1B}"/>
              </a:ext>
            </a:extLst>
          </p:cNvPr>
          <p:cNvSpPr>
            <a:spLocks noGrp="1"/>
          </p:cNvSpPr>
          <p:nvPr>
            <p:ph type="title"/>
          </p:nvPr>
        </p:nvSpPr>
        <p:spPr>
          <a:xfrm>
            <a:off x="488156" y="307182"/>
            <a:ext cx="10515600" cy="585788"/>
          </a:xfrm>
        </p:spPr>
        <p:txBody>
          <a:bodyPr>
            <a:normAutofit fontScale="90000"/>
          </a:bodyPr>
          <a:lstStyle/>
          <a:p>
            <a:pPr algn="ctr" eaLnBrk="1" hangingPunct="1"/>
            <a:r>
              <a:rPr lang="en-US" sz="3600" b="1" dirty="0"/>
              <a:t>The </a:t>
            </a:r>
            <a:r>
              <a:rPr lang="en-US" sz="3600" b="1" dirty="0" err="1"/>
              <a:t>Tiarco</a:t>
            </a:r>
            <a:r>
              <a:rPr lang="en-US" sz="3600" b="1" dirty="0"/>
              <a:t>-RST Value Proposition</a:t>
            </a:r>
          </a:p>
        </p:txBody>
      </p:sp>
      <p:sp>
        <p:nvSpPr>
          <p:cNvPr id="3" name="Content Placeholder 2">
            <a:extLst>
              <a:ext uri="{FF2B5EF4-FFF2-40B4-BE49-F238E27FC236}">
                <a16:creationId xmlns:a16="http://schemas.microsoft.com/office/drawing/2014/main" id="{674F1690-6C32-4756-84D3-AA4878C0C476}"/>
              </a:ext>
            </a:extLst>
          </p:cNvPr>
          <p:cNvSpPr>
            <a:spLocks noGrp="1"/>
          </p:cNvSpPr>
          <p:nvPr>
            <p:ph idx="1"/>
          </p:nvPr>
        </p:nvSpPr>
        <p:spPr>
          <a:xfrm>
            <a:off x="488156" y="1105166"/>
            <a:ext cx="11041857" cy="4838433"/>
          </a:xfrm>
        </p:spPr>
        <p:txBody>
          <a:bodyPr>
            <a:normAutofit/>
          </a:bodyPr>
          <a:lstStyle/>
          <a:p>
            <a:pPr marL="0" indent="0">
              <a:buNone/>
            </a:pPr>
            <a:r>
              <a:rPr lang="en-US" sz="1800" dirty="0">
                <a:ea typeface="+mj-ea"/>
              </a:rPr>
              <a:t>Tiarco-RST’s portfolio of Surfactants and Rheology Modifiers (Thickeners) has a product for every formulator’s need.  You will find Tiarco’s multitude of rheology modifiers and surfactants in a wide range of applications in the emulsion polymerization, paint &amp; coatings, adhesives &amp; sealants, inks and related applications.</a:t>
            </a:r>
          </a:p>
          <a:p>
            <a:pPr marL="0" indent="0">
              <a:buNone/>
            </a:pPr>
            <a:endParaRPr lang="en-US" sz="1800" dirty="0">
              <a:ea typeface="+mj-ea"/>
            </a:endParaRPr>
          </a:p>
          <a:p>
            <a:pPr marL="0" indent="0">
              <a:buNone/>
            </a:pPr>
            <a:r>
              <a:rPr lang="en-US" sz="1800" dirty="0">
                <a:ea typeface="+mj-ea"/>
              </a:rPr>
              <a:t>Prior associations with HB Fuller, Royal Adhesive, Para-Chem and now Textile Rubber provide a strong foundation for progressive research and product development, and technical service. Tiarco draws from a wealth of resources to deliver quality solutions.  Their experience and technology spans over four decades. </a:t>
            </a:r>
          </a:p>
          <a:p>
            <a:pPr marL="0" indent="0">
              <a:buNone/>
            </a:pPr>
            <a:endParaRPr lang="en-US" sz="1800" dirty="0">
              <a:ea typeface="+mj-ea"/>
            </a:endParaRPr>
          </a:p>
          <a:p>
            <a:pPr marL="0" indent="0">
              <a:buNone/>
            </a:pPr>
            <a:r>
              <a:rPr lang="en-US" sz="1800" dirty="0">
                <a:ea typeface="+mj-ea"/>
              </a:rPr>
              <a:t>The emulsion and rheology experts and chemists at Tiarco-RST are always available to assist you with any of your formulation challenges and new product development needs. Combining technologies from across their leading-edge chemistry portfolios can offer products with distinctive performance properties</a:t>
            </a:r>
          </a:p>
          <a:p>
            <a:pPr marL="0" indent="0">
              <a:buNone/>
            </a:pPr>
            <a:endParaRPr lang="en-US" sz="1800" dirty="0">
              <a:ea typeface="+mj-ea"/>
            </a:endParaRPr>
          </a:p>
          <a:p>
            <a:pPr marL="0" indent="0">
              <a:buNone/>
            </a:pPr>
            <a:r>
              <a:rPr lang="en-US" sz="1800" dirty="0">
                <a:ea typeface="+mj-ea"/>
              </a:rPr>
              <a:t>With their highly flexible manufacturing processes and equipment, and advanced manufacturing technologies, Tiarco can custom synthesize or blend a wide variety of unique formulations to meet your special requirements, within strict quality limits.  Production capacities span small and large quantities.</a:t>
            </a:r>
          </a:p>
        </p:txBody>
      </p:sp>
      <p:pic>
        <p:nvPicPr>
          <p:cNvPr id="4" name="Picture 2">
            <a:extLst>
              <a:ext uri="{FF2B5EF4-FFF2-40B4-BE49-F238E27FC236}">
                <a16:creationId xmlns:a16="http://schemas.microsoft.com/office/drawing/2014/main" id="{AAEF2808-2CFD-4E53-B009-E8F1A7969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6170" y="6148315"/>
            <a:ext cx="2357674" cy="7096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Beveled 4">
            <a:extLst>
              <a:ext uri="{FF2B5EF4-FFF2-40B4-BE49-F238E27FC236}">
                <a16:creationId xmlns:a16="http://schemas.microsoft.com/office/drawing/2014/main" id="{B766F718-4808-4272-88F2-1B308E329BBB}"/>
              </a:ext>
            </a:extLst>
          </p:cNvPr>
          <p:cNvSpPr/>
          <p:nvPr/>
        </p:nvSpPr>
        <p:spPr>
          <a:xfrm>
            <a:off x="1267922" y="6053114"/>
            <a:ext cx="7699097" cy="709685"/>
          </a:xfrm>
          <a:prstGeom prst="beve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latin typeface="Arial" panose="020B0604020202020204" pitchFamily="34" charset="0"/>
                <a:cs typeface="Arial" panose="020B0604020202020204" pitchFamily="34" charset="0"/>
              </a:rPr>
              <a:t>We excel in finding unique solutions for customers</a:t>
            </a:r>
          </a:p>
        </p:txBody>
      </p:sp>
    </p:spTree>
    <p:extLst>
      <p:ext uri="{BB962C8B-B14F-4D97-AF65-F5344CB8AC3E}">
        <p14:creationId xmlns:p14="http://schemas.microsoft.com/office/powerpoint/2010/main" val="4007433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6994" y="1914184"/>
            <a:ext cx="2523271" cy="1679122"/>
          </a:xfrm>
          <a:prstGeom prst="rect">
            <a:avLst/>
          </a:prstGeom>
          <a:effectLst>
            <a:softEdge rad="63500"/>
          </a:effectLst>
        </p:spPr>
      </p:pic>
      <p:sp>
        <p:nvSpPr>
          <p:cNvPr id="13" name="Rectangle 12">
            <a:extLst>
              <a:ext uri="{FF2B5EF4-FFF2-40B4-BE49-F238E27FC236}">
                <a16:creationId xmlns:a16="http://schemas.microsoft.com/office/drawing/2014/main" id="{2AADE0E1-1F52-4B32-B110-60B4D6310B11}"/>
              </a:ext>
            </a:extLst>
          </p:cNvPr>
          <p:cNvSpPr/>
          <p:nvPr/>
        </p:nvSpPr>
        <p:spPr>
          <a:xfrm>
            <a:off x="2092585" y="145152"/>
            <a:ext cx="5598006" cy="584775"/>
          </a:xfrm>
          <a:prstGeom prst="rect">
            <a:avLst/>
          </a:prstGeom>
          <a:noFill/>
        </p:spPr>
        <p:txBody>
          <a:bodyPr wrap="none" lIns="91440" tIns="45720" rIns="91440" bIns="45720">
            <a:spAutoFit/>
          </a:bodyPr>
          <a:lstStyle/>
          <a:p>
            <a:pPr algn="ctr" fontAlgn="base">
              <a:spcBef>
                <a:spcPct val="0"/>
              </a:spcBef>
              <a:spcAft>
                <a:spcPct val="0"/>
              </a:spcAft>
            </a:pPr>
            <a:r>
              <a:rPr lang="en-US" sz="3200" b="1" dirty="0">
                <a:solidFill>
                  <a:srgbClr val="000066"/>
                </a:solidFill>
                <a:latin typeface="Arial" pitchFamily="34" charset="0"/>
                <a:ea typeface="+mj-ea"/>
                <a:cs typeface="Arial" pitchFamily="34" charset="0"/>
              </a:rPr>
              <a:t>Tiarco-RST: Markets Served</a:t>
            </a:r>
          </a:p>
        </p:txBody>
      </p:sp>
      <p:pic>
        <p:nvPicPr>
          <p:cNvPr id="1032" name="Picture 8">
            <a:hlinkClick r:id="rId3"/>
            <a:extLst>
              <a:ext uri="{FF2B5EF4-FFF2-40B4-BE49-F238E27FC236}">
                <a16:creationId xmlns:a16="http://schemas.microsoft.com/office/drawing/2014/main" id="{BD21113E-8C09-487A-8A50-BD154D7EA8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01" y="4598055"/>
            <a:ext cx="2603501" cy="216958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4" name="Picture 10" descr="Can of blue paint and brush on white background, top view">
            <a:hlinkClick r:id="rId5"/>
            <a:extLst>
              <a:ext uri="{FF2B5EF4-FFF2-40B4-BE49-F238E27FC236}">
                <a16:creationId xmlns:a16="http://schemas.microsoft.com/office/drawing/2014/main" id="{91B34AD2-332F-4364-B56E-5FD6596EE2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323" y="1894515"/>
            <a:ext cx="2499386" cy="181773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8" name="Picture 14" descr="Colorful paints in cans ">
            <a:hlinkClick r:id="rId7"/>
            <a:extLst>
              <a:ext uri="{FF2B5EF4-FFF2-40B4-BE49-F238E27FC236}">
                <a16:creationId xmlns:a16="http://schemas.microsoft.com/office/drawing/2014/main" id="{B9305F6B-2AE5-4952-9598-723D2E3EF0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8425" y="4798794"/>
            <a:ext cx="2875349" cy="183061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40" name="Picture 16" descr="Small chemical plant. Production of chemical emulsions for mining.">
            <a:hlinkClick r:id="rId9"/>
            <a:extLst>
              <a:ext uri="{FF2B5EF4-FFF2-40B4-BE49-F238E27FC236}">
                <a16:creationId xmlns:a16="http://schemas.microsoft.com/office/drawing/2014/main" id="{1D80C97C-B1E4-4279-9257-F1F39CD5620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V="1">
            <a:off x="8389621" y="4811444"/>
            <a:ext cx="2918824" cy="194049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4299B186-B2C5-411B-B45C-A3ED9949845F}"/>
              </a:ext>
            </a:extLst>
          </p:cNvPr>
          <p:cNvPicPr>
            <a:picLocks noGrp="1" noChangeAspect="1" noChangeArrowheads="1"/>
          </p:cNvPicPr>
          <p:nvPr>
            <p:ph idx="1"/>
          </p:nvPr>
        </p:nvPicPr>
        <p:blipFill>
          <a:blip r:embed="rId11">
            <a:extLst>
              <a:ext uri="{28A0092B-C50C-407E-A947-70E740481C1C}">
                <a14:useLocalDpi xmlns:a14="http://schemas.microsoft.com/office/drawing/2010/main" val="0"/>
              </a:ext>
            </a:extLst>
          </a:blip>
          <a:srcRect/>
          <a:stretch>
            <a:fillRect/>
          </a:stretch>
        </p:blipFill>
        <p:spPr bwMode="auto">
          <a:xfrm>
            <a:off x="9334500" y="8915"/>
            <a:ext cx="2857500" cy="857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DEA96C3-6D7A-41EB-8670-B01C32784A11}"/>
              </a:ext>
            </a:extLst>
          </p:cNvPr>
          <p:cNvSpPr/>
          <p:nvPr/>
        </p:nvSpPr>
        <p:spPr>
          <a:xfrm>
            <a:off x="154534" y="1077296"/>
            <a:ext cx="6795450" cy="523220"/>
          </a:xfrm>
          <a:prstGeom prst="rect">
            <a:avLst/>
          </a:prstGeom>
        </p:spPr>
        <p:txBody>
          <a:bodyPr wrap="none">
            <a:spAutoFit/>
          </a:bodyPr>
          <a:lstStyle/>
          <a:p>
            <a:r>
              <a:rPr lang="en-US" sz="28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Arial" panose="020B0604020202020204" pitchFamily="34" charset="0"/>
                <a:cs typeface="Arial" panose="020B0604020202020204" pitchFamily="34" charset="0"/>
              </a:rPr>
              <a:t>Rheology Modifiers/Thickeners………..</a:t>
            </a:r>
          </a:p>
        </p:txBody>
      </p:sp>
      <p:sp>
        <p:nvSpPr>
          <p:cNvPr id="3" name="Rectangle 2">
            <a:extLst>
              <a:ext uri="{FF2B5EF4-FFF2-40B4-BE49-F238E27FC236}">
                <a16:creationId xmlns:a16="http://schemas.microsoft.com/office/drawing/2014/main" id="{AA913C6E-F63A-4914-9DB7-40FE0FB1653F}"/>
              </a:ext>
            </a:extLst>
          </p:cNvPr>
          <p:cNvSpPr/>
          <p:nvPr/>
        </p:nvSpPr>
        <p:spPr>
          <a:xfrm>
            <a:off x="0" y="4146016"/>
            <a:ext cx="10294374" cy="523220"/>
          </a:xfrm>
          <a:prstGeom prst="rect">
            <a:avLst/>
          </a:prstGeom>
        </p:spPr>
        <p:txBody>
          <a:bodyPr wrap="square">
            <a:spAutoFit/>
          </a:bodyPr>
          <a:lstStyle/>
          <a:p>
            <a:pPr lvl="0"/>
            <a:r>
              <a:rPr lang="en-US" sz="28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Arial" panose="020B0604020202020204" pitchFamily="34" charset="0"/>
                <a:cs typeface="Arial" panose="020B0604020202020204" pitchFamily="34" charset="0"/>
              </a:rPr>
              <a:t>….………….Surfactants, Emulsion Polymerization</a:t>
            </a:r>
          </a:p>
        </p:txBody>
      </p:sp>
      <p:cxnSp>
        <p:nvCxnSpPr>
          <p:cNvPr id="5" name="Straight Connector 4">
            <a:extLst>
              <a:ext uri="{FF2B5EF4-FFF2-40B4-BE49-F238E27FC236}">
                <a16:creationId xmlns:a16="http://schemas.microsoft.com/office/drawing/2014/main" id="{90494748-2A60-4743-8C56-41187D6CEA77}"/>
              </a:ext>
            </a:extLst>
          </p:cNvPr>
          <p:cNvCxnSpPr/>
          <p:nvPr/>
        </p:nvCxnSpPr>
        <p:spPr>
          <a:xfrm>
            <a:off x="4173794" y="1894515"/>
            <a:ext cx="0" cy="1957502"/>
          </a:xfrm>
          <a:prstGeom prst="line">
            <a:avLst/>
          </a:prstGeom>
        </p:spPr>
        <p:style>
          <a:lnRef idx="3">
            <a:schemeClr val="accent4"/>
          </a:lnRef>
          <a:fillRef idx="0">
            <a:schemeClr val="accent4"/>
          </a:fillRef>
          <a:effectRef idx="2">
            <a:schemeClr val="accent4"/>
          </a:effectRef>
          <a:fontRef idx="minor">
            <a:schemeClr val="tx1"/>
          </a:fontRef>
        </p:style>
      </p:cxnSp>
      <p:cxnSp>
        <p:nvCxnSpPr>
          <p:cNvPr id="14" name="Straight Connector 13">
            <a:extLst>
              <a:ext uri="{FF2B5EF4-FFF2-40B4-BE49-F238E27FC236}">
                <a16:creationId xmlns:a16="http://schemas.microsoft.com/office/drawing/2014/main" id="{F4DB8190-30E5-424E-90B6-8F2A8BD3B516}"/>
              </a:ext>
            </a:extLst>
          </p:cNvPr>
          <p:cNvCxnSpPr/>
          <p:nvPr/>
        </p:nvCxnSpPr>
        <p:spPr>
          <a:xfrm>
            <a:off x="7806807" y="1914183"/>
            <a:ext cx="0" cy="1957502"/>
          </a:xfrm>
          <a:prstGeom prst="line">
            <a:avLst/>
          </a:prstGeom>
        </p:spPr>
        <p:style>
          <a:lnRef idx="3">
            <a:schemeClr val="accent4"/>
          </a:lnRef>
          <a:fillRef idx="0">
            <a:schemeClr val="accent4"/>
          </a:fillRef>
          <a:effectRef idx="2">
            <a:schemeClr val="accent4"/>
          </a:effectRef>
          <a:fontRef idx="minor">
            <a:schemeClr val="tx1"/>
          </a:fontRef>
        </p:style>
      </p:cxnSp>
      <p:cxnSp>
        <p:nvCxnSpPr>
          <p:cNvPr id="15" name="Straight Connector 14">
            <a:extLst>
              <a:ext uri="{FF2B5EF4-FFF2-40B4-BE49-F238E27FC236}">
                <a16:creationId xmlns:a16="http://schemas.microsoft.com/office/drawing/2014/main" id="{CCC8B361-B0CA-41AC-BF31-23EB5FD4569C}"/>
              </a:ext>
            </a:extLst>
          </p:cNvPr>
          <p:cNvCxnSpPr/>
          <p:nvPr/>
        </p:nvCxnSpPr>
        <p:spPr>
          <a:xfrm>
            <a:off x="4163961" y="4760614"/>
            <a:ext cx="0" cy="1957502"/>
          </a:xfrm>
          <a:prstGeom prst="line">
            <a:avLst/>
          </a:prstGeom>
        </p:spPr>
        <p:style>
          <a:lnRef idx="3">
            <a:schemeClr val="accent4"/>
          </a:lnRef>
          <a:fillRef idx="0">
            <a:schemeClr val="accent4"/>
          </a:fillRef>
          <a:effectRef idx="2">
            <a:schemeClr val="accent4"/>
          </a:effectRef>
          <a:fontRef idx="minor">
            <a:schemeClr val="tx1"/>
          </a:fontRef>
        </p:style>
      </p:cxnSp>
      <p:cxnSp>
        <p:nvCxnSpPr>
          <p:cNvPr id="16" name="Straight Connector 15">
            <a:extLst>
              <a:ext uri="{FF2B5EF4-FFF2-40B4-BE49-F238E27FC236}">
                <a16:creationId xmlns:a16="http://schemas.microsoft.com/office/drawing/2014/main" id="{C4892F56-B11C-4F74-9CE7-6DECF6043013}"/>
              </a:ext>
            </a:extLst>
          </p:cNvPr>
          <p:cNvCxnSpPr/>
          <p:nvPr/>
        </p:nvCxnSpPr>
        <p:spPr>
          <a:xfrm>
            <a:off x="7796974" y="4780282"/>
            <a:ext cx="0" cy="1957502"/>
          </a:xfrm>
          <a:prstGeom prst="line">
            <a:avLst/>
          </a:prstGeom>
        </p:spPr>
        <p:style>
          <a:lnRef idx="3">
            <a:schemeClr val="accent4"/>
          </a:lnRef>
          <a:fillRef idx="0">
            <a:schemeClr val="accent4"/>
          </a:fillRef>
          <a:effectRef idx="2">
            <a:schemeClr val="accent4"/>
          </a:effectRef>
          <a:fontRef idx="minor">
            <a:schemeClr val="tx1"/>
          </a:fontRef>
        </p:style>
      </p:cxnSp>
      <p:cxnSp>
        <p:nvCxnSpPr>
          <p:cNvPr id="17" name="Straight Connector 16">
            <a:extLst>
              <a:ext uri="{FF2B5EF4-FFF2-40B4-BE49-F238E27FC236}">
                <a16:creationId xmlns:a16="http://schemas.microsoft.com/office/drawing/2014/main" id="{8EF04F2D-EB98-4AD9-B715-15F89D960A54}"/>
              </a:ext>
            </a:extLst>
          </p:cNvPr>
          <p:cNvCxnSpPr>
            <a:cxnSpLocks/>
          </p:cNvCxnSpPr>
          <p:nvPr/>
        </p:nvCxnSpPr>
        <p:spPr>
          <a:xfrm flipH="1">
            <a:off x="480432" y="4004417"/>
            <a:ext cx="10828015" cy="0"/>
          </a:xfrm>
          <a:prstGeom prst="line">
            <a:avLst/>
          </a:prstGeom>
        </p:spPr>
        <p:style>
          <a:lnRef idx="3">
            <a:schemeClr val="accent4"/>
          </a:lnRef>
          <a:fillRef idx="0">
            <a:schemeClr val="accent4"/>
          </a:fillRef>
          <a:effectRef idx="2">
            <a:schemeClr val="accent4"/>
          </a:effectRef>
          <a:fontRef idx="minor">
            <a:schemeClr val="tx1"/>
          </a:fontRef>
        </p:style>
      </p:cxnSp>
      <p:pic>
        <p:nvPicPr>
          <p:cNvPr id="6" name="Picture 5" descr="A picture containing food, table&#10;&#10;Description automatically generated">
            <a:extLst>
              <a:ext uri="{FF2B5EF4-FFF2-40B4-BE49-F238E27FC236}">
                <a16:creationId xmlns:a16="http://schemas.microsoft.com/office/drawing/2014/main" id="{0A62043C-3BDD-443F-837D-007BA51BD1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23293" y="1859254"/>
            <a:ext cx="2633328" cy="1755552"/>
          </a:xfrm>
          <a:prstGeom prst="rect">
            <a:avLst/>
          </a:prstGeom>
        </p:spPr>
      </p:pic>
    </p:spTree>
    <p:extLst>
      <p:ext uri="{BB962C8B-B14F-4D97-AF65-F5344CB8AC3E}">
        <p14:creationId xmlns:p14="http://schemas.microsoft.com/office/powerpoint/2010/main" val="332782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9538D3-BDD1-4322-9281-07D1AEE1AC8E}"/>
              </a:ext>
            </a:extLst>
          </p:cNvPr>
          <p:cNvSpPr/>
          <p:nvPr/>
        </p:nvSpPr>
        <p:spPr>
          <a:xfrm>
            <a:off x="754856" y="1016053"/>
            <a:ext cx="11068050" cy="523220"/>
          </a:xfrm>
          <a:prstGeom prst="rect">
            <a:avLst/>
          </a:prstGeom>
        </p:spPr>
        <p:txBody>
          <a:bodyPr wrap="square">
            <a:spAutoFit/>
          </a:bodyPr>
          <a:lstStyle/>
          <a:p>
            <a:r>
              <a:rPr lang="en-US" sz="2800" b="1" i="1" dirty="0">
                <a:solidFill>
                  <a:srgbClr val="002060"/>
                </a:solidFill>
                <a:latin typeface="Abadi" panose="020B0604020202020204" pitchFamily="34" charset="0"/>
              </a:rPr>
              <a:t>OUR MONOMERS INCLUDE:</a:t>
            </a:r>
          </a:p>
        </p:txBody>
      </p:sp>
      <p:sp>
        <p:nvSpPr>
          <p:cNvPr id="4" name="Rectangle 3">
            <a:extLst>
              <a:ext uri="{FF2B5EF4-FFF2-40B4-BE49-F238E27FC236}">
                <a16:creationId xmlns:a16="http://schemas.microsoft.com/office/drawing/2014/main" id="{F917483F-BB7F-405D-A1EE-0F444861B754}"/>
              </a:ext>
            </a:extLst>
          </p:cNvPr>
          <p:cNvSpPr/>
          <p:nvPr/>
        </p:nvSpPr>
        <p:spPr>
          <a:xfrm>
            <a:off x="966096" y="1673815"/>
            <a:ext cx="10925867" cy="4856714"/>
          </a:xfrm>
          <a:prstGeom prst="rect">
            <a:avLst/>
          </a:prstGeom>
        </p:spPr>
        <p:txBody>
          <a:bodyPr wrap="square">
            <a:spAutoFit/>
          </a:bodyPr>
          <a:lstStyle/>
          <a:p>
            <a:pPr marL="342900" lvl="1" indent="-342900" eaLnBrk="0" fontAlgn="base" hangingPunct="0">
              <a:lnSpc>
                <a:spcPct val="90000"/>
              </a:lnSpc>
              <a:spcBef>
                <a:spcPct val="20000"/>
              </a:spcBef>
              <a:spcAft>
                <a:spcPct val="0"/>
              </a:spcAft>
              <a:buClr>
                <a:srgbClr val="FFC000"/>
              </a:buClr>
              <a:buFont typeface="Arial" panose="020B0604020202020204" pitchFamily="34" charset="0"/>
              <a:buChar char="•"/>
            </a:pPr>
            <a:r>
              <a:rPr lang="en-US" sz="2400" dirty="0">
                <a:solidFill>
                  <a:srgbClr val="002060"/>
                </a:solidFill>
                <a:latin typeface="Arial" pitchFamily="34" charset="0"/>
                <a:cs typeface="Arial" pitchFamily="34" charset="0"/>
              </a:rPr>
              <a:t>Butyl Acrylate (BA)</a:t>
            </a:r>
          </a:p>
          <a:p>
            <a:pPr marL="342900" lvl="1" indent="-342900" eaLnBrk="0" fontAlgn="base" hangingPunct="0">
              <a:lnSpc>
                <a:spcPct val="90000"/>
              </a:lnSpc>
              <a:spcBef>
                <a:spcPct val="20000"/>
              </a:spcBef>
              <a:spcAft>
                <a:spcPct val="0"/>
              </a:spcAft>
              <a:buClr>
                <a:srgbClr val="FFC000"/>
              </a:buClr>
              <a:buFont typeface="Arial" panose="020B0604020202020204" pitchFamily="34" charset="0"/>
              <a:buChar char="•"/>
            </a:pPr>
            <a:r>
              <a:rPr lang="en-US" sz="2400" dirty="0">
                <a:solidFill>
                  <a:srgbClr val="002060"/>
                </a:solidFill>
                <a:latin typeface="Arial" pitchFamily="34" charset="0"/>
                <a:cs typeface="Arial" pitchFamily="34" charset="0"/>
              </a:rPr>
              <a:t>Butyl Methacrylate (BMA)</a:t>
            </a:r>
          </a:p>
          <a:p>
            <a:pPr marL="342900" lvl="1" indent="-342900" eaLnBrk="0" fontAlgn="base" hangingPunct="0">
              <a:lnSpc>
                <a:spcPct val="90000"/>
              </a:lnSpc>
              <a:spcBef>
                <a:spcPct val="20000"/>
              </a:spcBef>
              <a:spcAft>
                <a:spcPct val="0"/>
              </a:spcAft>
              <a:buClr>
                <a:srgbClr val="FFC000"/>
              </a:buClr>
              <a:buFont typeface="Arial" panose="020B0604020202020204" pitchFamily="34" charset="0"/>
              <a:buChar char="•"/>
            </a:pPr>
            <a:r>
              <a:rPr lang="en-US" sz="2400" dirty="0">
                <a:solidFill>
                  <a:srgbClr val="002060"/>
                </a:solidFill>
                <a:latin typeface="Arial" pitchFamily="34" charset="0"/>
                <a:cs typeface="Arial" pitchFamily="34" charset="0"/>
              </a:rPr>
              <a:t>Diacetone Acrylamide (DAAM) – crosslinking monomer with our ADH</a:t>
            </a:r>
          </a:p>
          <a:p>
            <a:pPr marL="342900" lvl="1" indent="-342900" eaLnBrk="0" fontAlgn="base" hangingPunct="0">
              <a:lnSpc>
                <a:spcPct val="90000"/>
              </a:lnSpc>
              <a:spcBef>
                <a:spcPct val="20000"/>
              </a:spcBef>
              <a:spcAft>
                <a:spcPct val="0"/>
              </a:spcAft>
              <a:buClr>
                <a:srgbClr val="FFC000"/>
              </a:buClr>
              <a:buFont typeface="Arial" panose="020B0604020202020204" pitchFamily="34" charset="0"/>
              <a:buChar char="•"/>
            </a:pPr>
            <a:r>
              <a:rPr lang="en-US" sz="2400" dirty="0">
                <a:solidFill>
                  <a:srgbClr val="002060"/>
                </a:solidFill>
                <a:latin typeface="Arial" pitchFamily="34" charset="0"/>
                <a:cs typeface="Arial" pitchFamily="34" charset="0"/>
              </a:rPr>
              <a:t>Ethyl Acrylate (EA)</a:t>
            </a:r>
          </a:p>
          <a:p>
            <a:pPr marL="342900" lvl="1" indent="-342900" eaLnBrk="0" fontAlgn="base" hangingPunct="0">
              <a:lnSpc>
                <a:spcPct val="90000"/>
              </a:lnSpc>
              <a:spcBef>
                <a:spcPct val="20000"/>
              </a:spcBef>
              <a:spcAft>
                <a:spcPct val="0"/>
              </a:spcAft>
              <a:buClr>
                <a:srgbClr val="FFC000"/>
              </a:buClr>
              <a:buFont typeface="Arial" panose="020B0604020202020204" pitchFamily="34" charset="0"/>
              <a:buChar char="•"/>
            </a:pPr>
            <a:r>
              <a:rPr lang="en-US" sz="2400" dirty="0">
                <a:solidFill>
                  <a:srgbClr val="002060"/>
                </a:solidFill>
                <a:latin typeface="Arial" pitchFamily="34" charset="0"/>
                <a:cs typeface="Arial" pitchFamily="34" charset="0"/>
              </a:rPr>
              <a:t>2-Ethylhexyl Acrylate (2-EHA)</a:t>
            </a:r>
          </a:p>
          <a:p>
            <a:pPr marL="342900" lvl="1" indent="-342900" eaLnBrk="0" fontAlgn="base" hangingPunct="0">
              <a:lnSpc>
                <a:spcPct val="90000"/>
              </a:lnSpc>
              <a:spcBef>
                <a:spcPct val="20000"/>
              </a:spcBef>
              <a:spcAft>
                <a:spcPct val="0"/>
              </a:spcAft>
              <a:buClr>
                <a:srgbClr val="FFC000"/>
              </a:buClr>
              <a:buFont typeface="Arial" panose="020B0604020202020204" pitchFamily="34" charset="0"/>
              <a:buChar char="•"/>
            </a:pPr>
            <a:r>
              <a:rPr lang="en-US" sz="2400" dirty="0">
                <a:solidFill>
                  <a:srgbClr val="002060"/>
                </a:solidFill>
                <a:latin typeface="Arial" pitchFamily="34" charset="0"/>
                <a:cs typeface="Arial" pitchFamily="34" charset="0"/>
              </a:rPr>
              <a:t>Glacial Acrylic Acid (GAA)</a:t>
            </a:r>
          </a:p>
          <a:p>
            <a:pPr marL="342900" lvl="1" indent="-342900" eaLnBrk="0" fontAlgn="base" hangingPunct="0">
              <a:lnSpc>
                <a:spcPct val="90000"/>
              </a:lnSpc>
              <a:spcBef>
                <a:spcPct val="20000"/>
              </a:spcBef>
              <a:spcAft>
                <a:spcPct val="0"/>
              </a:spcAft>
              <a:buClr>
                <a:srgbClr val="FFC000"/>
              </a:buClr>
              <a:buFont typeface="Arial" panose="020B0604020202020204" pitchFamily="34" charset="0"/>
              <a:buChar char="•"/>
            </a:pPr>
            <a:r>
              <a:rPr lang="en-US" sz="2400" dirty="0">
                <a:solidFill>
                  <a:srgbClr val="002060"/>
                </a:solidFill>
                <a:latin typeface="Arial" pitchFamily="34" charset="0"/>
                <a:cs typeface="Arial" pitchFamily="34" charset="0"/>
              </a:rPr>
              <a:t>Methyl Acrylate (MA)</a:t>
            </a:r>
          </a:p>
          <a:p>
            <a:pPr marL="342900" lvl="1" indent="-342900" eaLnBrk="0" fontAlgn="base" hangingPunct="0">
              <a:lnSpc>
                <a:spcPct val="90000"/>
              </a:lnSpc>
              <a:spcBef>
                <a:spcPct val="20000"/>
              </a:spcBef>
              <a:spcAft>
                <a:spcPct val="0"/>
              </a:spcAft>
              <a:buClr>
                <a:srgbClr val="FFC000"/>
              </a:buClr>
              <a:buFont typeface="Arial" panose="020B0604020202020204" pitchFamily="34" charset="0"/>
              <a:buChar char="•"/>
            </a:pPr>
            <a:r>
              <a:rPr lang="en-US" sz="2400" dirty="0">
                <a:solidFill>
                  <a:srgbClr val="002060"/>
                </a:solidFill>
                <a:latin typeface="Arial" pitchFamily="34" charset="0"/>
                <a:cs typeface="Arial" pitchFamily="34" charset="0"/>
              </a:rPr>
              <a:t>Methacrylic Acid (MAA)</a:t>
            </a:r>
          </a:p>
          <a:p>
            <a:pPr marL="342900" lvl="1" indent="-342900" eaLnBrk="0" fontAlgn="base" hangingPunct="0">
              <a:lnSpc>
                <a:spcPct val="90000"/>
              </a:lnSpc>
              <a:spcBef>
                <a:spcPct val="20000"/>
              </a:spcBef>
              <a:spcAft>
                <a:spcPct val="0"/>
              </a:spcAft>
              <a:buClr>
                <a:srgbClr val="FFC000"/>
              </a:buClr>
              <a:buFont typeface="Arial" panose="020B0604020202020204" pitchFamily="34" charset="0"/>
              <a:buChar char="•"/>
            </a:pPr>
            <a:r>
              <a:rPr lang="en-US" sz="2400" dirty="0">
                <a:solidFill>
                  <a:srgbClr val="002060"/>
                </a:solidFill>
                <a:latin typeface="Arial" pitchFamily="34" charset="0"/>
                <a:cs typeface="Arial" pitchFamily="34" charset="0"/>
              </a:rPr>
              <a:t>Methyl Methacrylate (MMA)</a:t>
            </a:r>
          </a:p>
          <a:p>
            <a:pPr marL="342900" lvl="1" indent="-342900" eaLnBrk="0" fontAlgn="base" hangingPunct="0">
              <a:lnSpc>
                <a:spcPct val="90000"/>
              </a:lnSpc>
              <a:spcBef>
                <a:spcPct val="20000"/>
              </a:spcBef>
              <a:spcAft>
                <a:spcPct val="0"/>
              </a:spcAft>
              <a:buClr>
                <a:srgbClr val="FFC000"/>
              </a:buClr>
              <a:buFont typeface="Arial" panose="020B0604020202020204" pitchFamily="34" charset="0"/>
              <a:buChar char="•"/>
            </a:pPr>
            <a:r>
              <a:rPr lang="en-US" sz="2400" dirty="0">
                <a:solidFill>
                  <a:srgbClr val="002060"/>
                </a:solidFill>
                <a:latin typeface="Arial" pitchFamily="34" charset="0"/>
                <a:cs typeface="Arial" pitchFamily="34" charset="0"/>
              </a:rPr>
              <a:t>Vinyl Acetate Monomer (VAM)</a:t>
            </a:r>
          </a:p>
          <a:p>
            <a:pPr marL="342900" lvl="1" indent="-342900" eaLnBrk="0" fontAlgn="base" hangingPunct="0">
              <a:lnSpc>
                <a:spcPct val="90000"/>
              </a:lnSpc>
              <a:spcBef>
                <a:spcPct val="20000"/>
              </a:spcBef>
              <a:spcAft>
                <a:spcPct val="0"/>
              </a:spcAft>
              <a:buClr>
                <a:srgbClr val="FFC000"/>
              </a:buClr>
              <a:buFont typeface="Arial" panose="020B0604020202020204" pitchFamily="34" charset="0"/>
              <a:buChar char="•"/>
            </a:pPr>
            <a:r>
              <a:rPr lang="en-US" sz="2400" dirty="0">
                <a:solidFill>
                  <a:srgbClr val="002060"/>
                </a:solidFill>
                <a:latin typeface="Arial" pitchFamily="34" charset="0"/>
                <a:cs typeface="Arial" pitchFamily="34" charset="0"/>
              </a:rPr>
              <a:t>Vinyl Neodecanoate (Shivena 10)</a:t>
            </a:r>
          </a:p>
          <a:p>
            <a:pPr lvl="1"/>
            <a:endParaRPr lang="en-US" sz="2400" dirty="0"/>
          </a:p>
        </p:txBody>
      </p:sp>
      <p:sp>
        <p:nvSpPr>
          <p:cNvPr id="5" name="Rectangle 4">
            <a:extLst>
              <a:ext uri="{FF2B5EF4-FFF2-40B4-BE49-F238E27FC236}">
                <a16:creationId xmlns:a16="http://schemas.microsoft.com/office/drawing/2014/main" id="{51F290F9-382E-4BE8-BE60-0779165B4CC1}"/>
              </a:ext>
            </a:extLst>
          </p:cNvPr>
          <p:cNvSpPr/>
          <p:nvPr/>
        </p:nvSpPr>
        <p:spPr>
          <a:xfrm>
            <a:off x="228389" y="203867"/>
            <a:ext cx="8003025" cy="584775"/>
          </a:xfrm>
          <a:prstGeom prst="rect">
            <a:avLst/>
          </a:prstGeom>
        </p:spPr>
        <p:txBody>
          <a:bodyPr wrap="none">
            <a:spAutoFit/>
          </a:bodyPr>
          <a:lstStyle/>
          <a:p>
            <a:pPr algn="ctr" fontAlgn="base">
              <a:spcBef>
                <a:spcPct val="0"/>
              </a:spcBef>
              <a:spcAft>
                <a:spcPct val="0"/>
              </a:spcAft>
            </a:pPr>
            <a:r>
              <a:rPr lang="en-US" sz="3200" b="1" dirty="0" err="1">
                <a:solidFill>
                  <a:srgbClr val="000066"/>
                </a:solidFill>
                <a:latin typeface="Arial" pitchFamily="34" charset="0"/>
                <a:ea typeface="+mj-ea"/>
                <a:cs typeface="Arial" pitchFamily="34" charset="0"/>
              </a:rPr>
              <a:t>Gantrade’s</a:t>
            </a:r>
            <a:r>
              <a:rPr lang="en-US" sz="3200" b="1" dirty="0">
                <a:solidFill>
                  <a:srgbClr val="000066"/>
                </a:solidFill>
                <a:latin typeface="Arial" pitchFamily="34" charset="0"/>
                <a:ea typeface="+mj-ea"/>
                <a:cs typeface="Arial" pitchFamily="34" charset="0"/>
              </a:rPr>
              <a:t> Vinyl and Acrylic Monomers </a:t>
            </a:r>
          </a:p>
        </p:txBody>
      </p:sp>
    </p:spTree>
    <p:extLst>
      <p:ext uri="{BB962C8B-B14F-4D97-AF65-F5344CB8AC3E}">
        <p14:creationId xmlns:p14="http://schemas.microsoft.com/office/powerpoint/2010/main" val="4037826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F6ABF-028A-47A3-967B-7F04B1F51B95}"/>
              </a:ext>
            </a:extLst>
          </p:cNvPr>
          <p:cNvSpPr>
            <a:spLocks noGrp="1"/>
          </p:cNvSpPr>
          <p:nvPr>
            <p:ph type="title"/>
          </p:nvPr>
        </p:nvSpPr>
        <p:spPr>
          <a:xfrm>
            <a:off x="307261" y="60979"/>
            <a:ext cx="10515600" cy="1325563"/>
          </a:xfrm>
        </p:spPr>
        <p:txBody>
          <a:bodyPr>
            <a:normAutofit/>
          </a:bodyPr>
          <a:lstStyle/>
          <a:p>
            <a:r>
              <a:rPr lang="en-US" sz="4000" b="1" dirty="0"/>
              <a:t>Sodium </a:t>
            </a:r>
            <a:r>
              <a:rPr lang="en-US" sz="3600" b="1" dirty="0"/>
              <a:t>Polyacrylate</a:t>
            </a:r>
            <a:r>
              <a:rPr lang="en-US" sz="4000" b="1" dirty="0"/>
              <a:t> Gum Thickeners</a:t>
            </a:r>
            <a:r>
              <a:rPr lang="en-US" sz="4000" dirty="0"/>
              <a:t>  </a:t>
            </a:r>
          </a:p>
        </p:txBody>
      </p:sp>
      <p:sp>
        <p:nvSpPr>
          <p:cNvPr id="3" name="Rectangle 2">
            <a:extLst>
              <a:ext uri="{FF2B5EF4-FFF2-40B4-BE49-F238E27FC236}">
                <a16:creationId xmlns:a16="http://schemas.microsoft.com/office/drawing/2014/main" id="{88FB32B9-545F-4699-9220-E1334368766A}"/>
              </a:ext>
            </a:extLst>
          </p:cNvPr>
          <p:cNvSpPr/>
          <p:nvPr/>
        </p:nvSpPr>
        <p:spPr>
          <a:xfrm>
            <a:off x="58992" y="1690688"/>
            <a:ext cx="4719485" cy="4657384"/>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n-US" b="1" i="0" u="none" strike="noStrike" baseline="0" dirty="0">
                <a:solidFill>
                  <a:srgbClr val="000000"/>
                </a:solidFill>
              </a:rPr>
              <a:t>SODIUM POLYACRYLATE THICKENERS</a:t>
            </a:r>
          </a:p>
          <a:p>
            <a:pPr>
              <a:lnSpc>
                <a:spcPct val="90000"/>
              </a:lnSpc>
              <a:spcAft>
                <a:spcPts val="600"/>
              </a:spcAft>
            </a:pPr>
            <a:r>
              <a:rPr lang="en-US" b="1" i="0" u="none" strike="noStrike" baseline="0" dirty="0">
                <a:solidFill>
                  <a:srgbClr val="000000"/>
                </a:solidFill>
              </a:rPr>
              <a:t> </a:t>
            </a:r>
            <a:endParaRPr lang="en-US" b="0" i="0" u="none" strike="noStrike" baseline="0" dirty="0">
              <a:solidFill>
                <a:srgbClr val="000000"/>
              </a:solidFill>
            </a:endParaRPr>
          </a:p>
          <a:p>
            <a:pPr>
              <a:lnSpc>
                <a:spcPct val="90000"/>
              </a:lnSpc>
              <a:spcAft>
                <a:spcPts val="600"/>
              </a:spcAft>
            </a:pPr>
            <a:r>
              <a:rPr lang="en-US" sz="1750" dirty="0">
                <a:solidFill>
                  <a:srgbClr val="000000"/>
                </a:solidFill>
              </a:rPr>
              <a:t>Sodium polyacrylate thickeners are versatile, aqueous polymer solutions designed to provide thickening, suspending, coating, and unique rheological properties for a host of applications. Uses include primary and secondary thickening of coatings, adhesives, grouts, dispersions, suspensions; thickening of liquid solutions applied by spray application; and as protective colloids and particle coatings in specialty products. </a:t>
            </a:r>
          </a:p>
          <a:p>
            <a:pPr>
              <a:lnSpc>
                <a:spcPct val="90000"/>
              </a:lnSpc>
              <a:spcAft>
                <a:spcPts val="600"/>
              </a:spcAft>
            </a:pPr>
            <a:r>
              <a:rPr lang="en-US" sz="1750" dirty="0">
                <a:solidFill>
                  <a:srgbClr val="000000"/>
                </a:solidFill>
              </a:rPr>
              <a:t>The broad product selection provides the formulator with a high degree of flexibility in determining the best choice for each application. Sodium polyacrylate thickeners are neutralized, viscous solutions. Paragum thickeners are used in the thickening of natural and synthetic latexes for a wide variety of applications. These product may be used to thicken styrene-butadiene, acrylonitrile, butadiene, acrylic, neoprene, vinyl acetate, and ethylene-vinyl acetate latex compounds. They are a great thickener for latexes that have an alkaline reaction.</a:t>
            </a:r>
          </a:p>
        </p:txBody>
      </p:sp>
      <p:graphicFrame>
        <p:nvGraphicFramePr>
          <p:cNvPr id="6" name="Table 5">
            <a:extLst>
              <a:ext uri="{FF2B5EF4-FFF2-40B4-BE49-F238E27FC236}">
                <a16:creationId xmlns:a16="http://schemas.microsoft.com/office/drawing/2014/main" id="{9D0D3389-C909-490D-929D-A240A55152AB}"/>
              </a:ext>
            </a:extLst>
          </p:cNvPr>
          <p:cNvGraphicFramePr>
            <a:graphicFrameLocks noGrp="1"/>
          </p:cNvGraphicFramePr>
          <p:nvPr>
            <p:extLst>
              <p:ext uri="{D42A27DB-BD31-4B8C-83A1-F6EECF244321}">
                <p14:modId xmlns:p14="http://schemas.microsoft.com/office/powerpoint/2010/main" val="2852295267"/>
              </p:ext>
            </p:extLst>
          </p:nvPr>
        </p:nvGraphicFramePr>
        <p:xfrm>
          <a:off x="4828483" y="1031768"/>
          <a:ext cx="7005485" cy="5765253"/>
        </p:xfrm>
        <a:graphic>
          <a:graphicData uri="http://schemas.openxmlformats.org/drawingml/2006/table">
            <a:tbl>
              <a:tblPr/>
              <a:tblGrid>
                <a:gridCol w="1578419">
                  <a:extLst>
                    <a:ext uri="{9D8B030D-6E8A-4147-A177-3AD203B41FA5}">
                      <a16:colId xmlns:a16="http://schemas.microsoft.com/office/drawing/2014/main" val="2534681039"/>
                    </a:ext>
                  </a:extLst>
                </a:gridCol>
                <a:gridCol w="829170">
                  <a:extLst>
                    <a:ext uri="{9D8B030D-6E8A-4147-A177-3AD203B41FA5}">
                      <a16:colId xmlns:a16="http://schemas.microsoft.com/office/drawing/2014/main" val="2532436232"/>
                    </a:ext>
                  </a:extLst>
                </a:gridCol>
                <a:gridCol w="1251247">
                  <a:extLst>
                    <a:ext uri="{9D8B030D-6E8A-4147-A177-3AD203B41FA5}">
                      <a16:colId xmlns:a16="http://schemas.microsoft.com/office/drawing/2014/main" val="3123203127"/>
                    </a:ext>
                  </a:extLst>
                </a:gridCol>
                <a:gridCol w="3346649">
                  <a:extLst>
                    <a:ext uri="{9D8B030D-6E8A-4147-A177-3AD203B41FA5}">
                      <a16:colId xmlns:a16="http://schemas.microsoft.com/office/drawing/2014/main" val="2417824894"/>
                    </a:ext>
                  </a:extLst>
                </a:gridCol>
              </a:tblGrid>
              <a:tr h="599127">
                <a:tc>
                  <a:txBody>
                    <a:bodyPr/>
                    <a:lstStyle/>
                    <a:p>
                      <a:pPr algn="ctr" fontAlgn="ctr"/>
                      <a:r>
                        <a:rPr lang="en-US" sz="900" b="1" i="0" u="none" strike="noStrike">
                          <a:solidFill>
                            <a:srgbClr val="000000"/>
                          </a:solidFill>
                          <a:effectLst/>
                          <a:latin typeface="Arial" panose="020B0604020202020204" pitchFamily="34" charset="0"/>
                        </a:rPr>
                        <a:t>Product</a:t>
                      </a:r>
                    </a:p>
                  </a:txBody>
                  <a:tcPr marL="7518" marR="7518" marT="7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US" sz="900" b="1" i="0" u="none" strike="noStrike">
                          <a:solidFill>
                            <a:srgbClr val="000000"/>
                          </a:solidFill>
                          <a:effectLst/>
                          <a:latin typeface="Arial" panose="020B0604020202020204" pitchFamily="34" charset="0"/>
                        </a:rPr>
                        <a:t>Active</a:t>
                      </a:r>
                    </a:p>
                  </a:txBody>
                  <a:tcPr marL="7518" marR="7518" marT="7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9DB"/>
                    </a:solidFill>
                  </a:tcPr>
                </a:tc>
                <a:tc>
                  <a:txBody>
                    <a:bodyPr/>
                    <a:lstStyle/>
                    <a:p>
                      <a:pPr algn="ctr" fontAlgn="ctr"/>
                      <a:r>
                        <a:rPr lang="en-US" sz="900" b="1" i="0" u="none" strike="noStrike">
                          <a:solidFill>
                            <a:srgbClr val="000000"/>
                          </a:solidFill>
                          <a:effectLst/>
                          <a:latin typeface="Arial" panose="020B0604020202020204" pitchFamily="34" charset="0"/>
                        </a:rPr>
                        <a:t>FDA Clearances</a:t>
                      </a:r>
                    </a:p>
                  </a:txBody>
                  <a:tcPr marL="7518" marR="7518" marT="7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9DB"/>
                    </a:solidFill>
                  </a:tcPr>
                </a:tc>
                <a:tc>
                  <a:txBody>
                    <a:bodyPr/>
                    <a:lstStyle/>
                    <a:p>
                      <a:pPr algn="ctr" fontAlgn="ctr"/>
                      <a:r>
                        <a:rPr lang="en-US" sz="900" b="1" i="0" u="none" strike="noStrike">
                          <a:solidFill>
                            <a:srgbClr val="000000"/>
                          </a:solidFill>
                          <a:effectLst/>
                          <a:latin typeface="Arial" panose="020B0604020202020204" pitchFamily="34" charset="0"/>
                        </a:rPr>
                        <a:t>Application Information</a:t>
                      </a:r>
                    </a:p>
                  </a:txBody>
                  <a:tcPr marL="7518" marR="7518" marT="75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9DB"/>
                    </a:solidFill>
                  </a:tcPr>
                </a:tc>
                <a:extLst>
                  <a:ext uri="{0D108BD9-81ED-4DB2-BD59-A6C34878D82A}">
                    <a16:rowId xmlns:a16="http://schemas.microsoft.com/office/drawing/2014/main" val="205944532"/>
                  </a:ext>
                </a:extLst>
              </a:tr>
              <a:tr h="574014">
                <a:tc>
                  <a:txBody>
                    <a:bodyPr/>
                    <a:lstStyle/>
                    <a:p>
                      <a:pPr algn="ctr" fontAlgn="ctr"/>
                      <a:r>
                        <a:rPr lang="en-US" sz="900" b="0" i="0" u="none" strike="noStrike" dirty="0">
                          <a:solidFill>
                            <a:srgbClr val="000000"/>
                          </a:solidFill>
                          <a:effectLst/>
                          <a:latin typeface="Arial" panose="020B0604020202020204" pitchFamily="34" charset="0"/>
                        </a:rPr>
                        <a:t>Paragum T-111</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15</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175.105, 175.320, 175.300, 176.170</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Thickening of coatings, adhesives, sizes, and dispersions used in upholstery,  drapery, carpet, paper, paint, wallpaper, printing, and textile.</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54695"/>
                  </a:ext>
                </a:extLst>
              </a:tr>
              <a:tr h="574014">
                <a:tc>
                  <a:txBody>
                    <a:bodyPr/>
                    <a:lstStyle/>
                    <a:p>
                      <a:pPr algn="ctr" fontAlgn="ctr"/>
                      <a:r>
                        <a:rPr lang="en-US" sz="900" b="0" i="0" u="none" strike="noStrike" dirty="0">
                          <a:solidFill>
                            <a:srgbClr val="000000"/>
                          </a:solidFill>
                          <a:effectLst/>
                          <a:latin typeface="Arial" panose="020B0604020202020204" pitchFamily="34" charset="0"/>
                        </a:rPr>
                        <a:t>Paragum 184</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13</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175.105, 175.300, 175.320, 176.170, 173.340, 176.200</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Thickening of specialty formulations including defoamers, textiles and  paper coatings.</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9926867"/>
                  </a:ext>
                </a:extLst>
              </a:tr>
              <a:tr h="574014">
                <a:tc>
                  <a:txBody>
                    <a:bodyPr/>
                    <a:lstStyle/>
                    <a:p>
                      <a:pPr algn="ctr" fontAlgn="ctr"/>
                      <a:r>
                        <a:rPr lang="en-US" sz="900" b="0" i="0" u="none" strike="noStrike" dirty="0">
                          <a:solidFill>
                            <a:srgbClr val="000000"/>
                          </a:solidFill>
                          <a:effectLst/>
                          <a:latin typeface="Arial" panose="020B0604020202020204" pitchFamily="34" charset="0"/>
                        </a:rPr>
                        <a:t>Paragum 241</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13</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Thickening of suspensions, slurries, dispersions of inorganic color pigments,  mineral fillers, and clays.</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862901"/>
                  </a:ext>
                </a:extLst>
              </a:tr>
              <a:tr h="574014">
                <a:tc>
                  <a:txBody>
                    <a:bodyPr/>
                    <a:lstStyle/>
                    <a:p>
                      <a:pPr algn="ctr" fontAlgn="ctr"/>
                      <a:r>
                        <a:rPr lang="en-US" sz="900" b="0" i="0" u="none" strike="noStrike" dirty="0">
                          <a:solidFill>
                            <a:srgbClr val="000000"/>
                          </a:solidFill>
                          <a:effectLst/>
                          <a:latin typeface="Arial" panose="020B0604020202020204" pitchFamily="34" charset="0"/>
                        </a:rPr>
                        <a:t>Paragum 341 (APEO-free)</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13</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175.105, 175.320, 175.300, 176.170</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Thickening of liquid products applied by spraying, including defoamers  and cleaning products.</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7315702"/>
                  </a:ext>
                </a:extLst>
              </a:tr>
              <a:tr h="574014">
                <a:tc>
                  <a:txBody>
                    <a:bodyPr/>
                    <a:lstStyle/>
                    <a:p>
                      <a:pPr algn="ctr" fontAlgn="ctr"/>
                      <a:r>
                        <a:rPr lang="en-US" sz="900" b="0" i="0" u="none" strike="noStrike" dirty="0">
                          <a:solidFill>
                            <a:srgbClr val="000000"/>
                          </a:solidFill>
                          <a:effectLst/>
                          <a:latin typeface="Arial" panose="020B0604020202020204" pitchFamily="34" charset="0"/>
                        </a:rPr>
                        <a:t>Paragum 247</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13</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175.105, 176,180</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Secondary thickening agents used to impart unique rheology properties  to a formulation.</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352211"/>
                  </a:ext>
                </a:extLst>
              </a:tr>
              <a:tr h="574014">
                <a:tc>
                  <a:txBody>
                    <a:bodyPr/>
                    <a:lstStyle/>
                    <a:p>
                      <a:pPr algn="ctr" fontAlgn="ctr"/>
                      <a:r>
                        <a:rPr lang="en-US" sz="900" b="0" i="0" u="none" strike="noStrike" dirty="0">
                          <a:solidFill>
                            <a:srgbClr val="000000"/>
                          </a:solidFill>
                          <a:effectLst/>
                          <a:latin typeface="Arial" panose="020B0604020202020204" pitchFamily="34" charset="0"/>
                        </a:rPr>
                        <a:t>Paragum 288</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10.5</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Particle coatings and temporary coating vehicles removable by water rinse.</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8457838"/>
                  </a:ext>
                </a:extLst>
              </a:tr>
              <a:tr h="574014">
                <a:tc>
                  <a:txBody>
                    <a:bodyPr/>
                    <a:lstStyle/>
                    <a:p>
                      <a:pPr algn="ctr" fontAlgn="ctr"/>
                      <a:r>
                        <a:rPr lang="en-US" sz="900" b="0" i="0" u="none" strike="noStrike" dirty="0">
                          <a:solidFill>
                            <a:srgbClr val="000000"/>
                          </a:solidFill>
                          <a:effectLst/>
                          <a:latin typeface="Arial" panose="020B0604020202020204" pitchFamily="34" charset="0"/>
                        </a:rPr>
                        <a:t>Paragum 390 (APEO-free)</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14.5</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rPr>
                        <a:t>175.105, 175.320, 175.300, 176.170</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Superior thickening efficiency in carpet compounds.</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0547326"/>
                  </a:ext>
                </a:extLst>
              </a:tr>
              <a:tr h="574014">
                <a:tc>
                  <a:txBody>
                    <a:bodyPr/>
                    <a:lstStyle/>
                    <a:p>
                      <a:pPr algn="ctr" fontAlgn="ctr"/>
                      <a:r>
                        <a:rPr lang="en-US" sz="900" b="0" i="0" u="none" strike="noStrike" dirty="0">
                          <a:solidFill>
                            <a:srgbClr val="000000"/>
                          </a:solidFill>
                          <a:effectLst/>
                          <a:latin typeface="Arial" panose="020B0604020202020204" pitchFamily="34" charset="0"/>
                        </a:rPr>
                        <a:t>Paragum 277</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12.5</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176.18</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rPr>
                        <a:t>Specially-formulated to incorporate the performance attributes of the  products above with the added benefit of built-in added thickening efficiency  for EVA  (VAE) lattices.</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9581024"/>
                  </a:ext>
                </a:extLst>
              </a:tr>
              <a:tr h="57401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Arial" panose="020B0604020202020204" pitchFamily="34" charset="0"/>
                          <a:ea typeface="+mn-ea"/>
                          <a:cs typeface="Arial" panose="020B0604020202020204" pitchFamily="34" charset="0"/>
                        </a:rPr>
                        <a:t>T-Gum 104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13.5</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176.170. 176-180, 176.200</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Superior thickening in defoamers or other coatings</a:t>
                      </a:r>
                    </a:p>
                  </a:txBody>
                  <a:tcPr marL="7518" marR="7518" marT="7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14953"/>
                  </a:ext>
                </a:extLst>
              </a:tr>
            </a:tbl>
          </a:graphicData>
        </a:graphic>
      </p:graphicFrame>
    </p:spTree>
    <p:extLst>
      <p:ext uri="{BB962C8B-B14F-4D97-AF65-F5344CB8AC3E}">
        <p14:creationId xmlns:p14="http://schemas.microsoft.com/office/powerpoint/2010/main" val="4244936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F6ABF-028A-47A3-967B-7F04B1F51B95}"/>
              </a:ext>
            </a:extLst>
          </p:cNvPr>
          <p:cNvSpPr>
            <a:spLocks noGrp="1"/>
          </p:cNvSpPr>
          <p:nvPr>
            <p:ph type="title"/>
          </p:nvPr>
        </p:nvSpPr>
        <p:spPr>
          <a:xfrm>
            <a:off x="115530" y="0"/>
            <a:ext cx="11579942" cy="1325563"/>
          </a:xfrm>
        </p:spPr>
        <p:txBody>
          <a:bodyPr>
            <a:noAutofit/>
          </a:bodyPr>
          <a:lstStyle/>
          <a:p>
            <a:r>
              <a:rPr lang="en-US" sz="2400" b="1" dirty="0"/>
              <a:t>Polyacrylate Rheology Modifiers:  ASE (Alkali Soluble (Swellable) </a:t>
            </a:r>
            <a:br>
              <a:rPr lang="en-US" sz="2400" b="1" dirty="0"/>
            </a:br>
            <a:r>
              <a:rPr lang="en-US" sz="2400" b="1" dirty="0"/>
              <a:t>Emulsions) and HASE (Hydrophobically Modified) </a:t>
            </a:r>
            <a:endParaRPr lang="en-US" sz="2400" dirty="0"/>
          </a:p>
        </p:txBody>
      </p:sp>
      <p:sp>
        <p:nvSpPr>
          <p:cNvPr id="3" name="Rectangle 2">
            <a:extLst>
              <a:ext uri="{FF2B5EF4-FFF2-40B4-BE49-F238E27FC236}">
                <a16:creationId xmlns:a16="http://schemas.microsoft.com/office/drawing/2014/main" id="{DD18020B-6470-4155-9223-40A04D5F191D}"/>
              </a:ext>
            </a:extLst>
          </p:cNvPr>
          <p:cNvSpPr/>
          <p:nvPr/>
        </p:nvSpPr>
        <p:spPr>
          <a:xfrm>
            <a:off x="115530" y="978976"/>
            <a:ext cx="4381517" cy="5118073"/>
          </a:xfrm>
          <a:prstGeom prst="rect">
            <a:avLst/>
          </a:prstGeom>
        </p:spPr>
        <p:txBody>
          <a:bodyPr vert="horz" lIns="91440" tIns="45720" rIns="91440" bIns="45720" rtlCol="0" anchor="ctr">
            <a:normAutofit fontScale="77500" lnSpcReduction="20000"/>
          </a:bodyPr>
          <a:lstStyle/>
          <a:p>
            <a:pPr>
              <a:lnSpc>
                <a:spcPct val="90000"/>
              </a:lnSpc>
              <a:spcAft>
                <a:spcPts val="600"/>
              </a:spcAft>
            </a:pPr>
            <a:r>
              <a:rPr lang="en-US" sz="2100" b="1" i="0" u="none" strike="noStrike" baseline="0" dirty="0">
                <a:solidFill>
                  <a:srgbClr val="000000"/>
                </a:solidFill>
              </a:rPr>
              <a:t>POLYACRYLATE RHEOLOGY MODIFIERS</a:t>
            </a:r>
          </a:p>
          <a:p>
            <a:pPr>
              <a:lnSpc>
                <a:spcPct val="90000"/>
              </a:lnSpc>
              <a:spcAft>
                <a:spcPts val="600"/>
              </a:spcAft>
            </a:pPr>
            <a:endParaRPr lang="en-US" sz="2100" b="0" i="0" u="none" strike="noStrike" baseline="0" dirty="0">
              <a:solidFill>
                <a:srgbClr val="000000"/>
              </a:solidFill>
            </a:endParaRPr>
          </a:p>
          <a:p>
            <a:pPr>
              <a:spcAft>
                <a:spcPts val="400"/>
              </a:spcAft>
            </a:pPr>
            <a:r>
              <a:rPr lang="en-US" b="1" dirty="0"/>
              <a:t>ASE</a:t>
            </a:r>
            <a:r>
              <a:rPr lang="en-US" dirty="0"/>
              <a:t> thickeners contain a balance of methacrylic acid and acrylate ester. They are supplied in liquid form. Thickening is triggered by a change from low to high pH with bases such as ammonium hydroxide or caustic. ASE Rheology Modifiers are supplied at low pH and a low viscosity. When subject to a pH &gt;8 in the coating formulation, ASE copolymers solubilize, swell and thicken the formulated coating through volume exclusion. ASE thickeners are steeply shear thinning and well suited to high-viscosity, thick-film applications such as caulks, mastics,  finishes,  sealers,  paints, coatings and adhesives..</a:t>
            </a:r>
          </a:p>
          <a:p>
            <a:r>
              <a:rPr lang="en-US" b="1" dirty="0"/>
              <a:t> </a:t>
            </a:r>
            <a:endParaRPr lang="en-US" dirty="0"/>
          </a:p>
          <a:p>
            <a:pPr>
              <a:spcAft>
                <a:spcPts val="600"/>
              </a:spcAft>
            </a:pPr>
            <a:r>
              <a:rPr lang="en-US" b="1" dirty="0"/>
              <a:t>HASE</a:t>
            </a:r>
            <a:r>
              <a:rPr lang="en-US" dirty="0"/>
              <a:t> rheology modifiers retain the pH dependent behavior and easy handling advantages of their ASE counterparts, but in addition to absorbing water, HASE rheology modifiers also thicken via hydrophobe association. Associative thickening, offers performance properties over a wider range of shear levels and facilitates a wider range of rheology profiles than is possible with thickeners such as ASE and cellulosic offerings.  They are compatible with multiple binder chemistries,, where they offer a range of key performance properties, including flow and leveling, sag resistance and film build.</a:t>
            </a:r>
          </a:p>
        </p:txBody>
      </p:sp>
      <p:graphicFrame>
        <p:nvGraphicFramePr>
          <p:cNvPr id="6" name="Table 5">
            <a:extLst>
              <a:ext uri="{FF2B5EF4-FFF2-40B4-BE49-F238E27FC236}">
                <a16:creationId xmlns:a16="http://schemas.microsoft.com/office/drawing/2014/main" id="{94927604-A1B7-4044-A823-821728E3FE5C}"/>
              </a:ext>
            </a:extLst>
          </p:cNvPr>
          <p:cNvGraphicFramePr>
            <a:graphicFrameLocks noGrp="1"/>
          </p:cNvGraphicFramePr>
          <p:nvPr>
            <p:extLst>
              <p:ext uri="{D42A27DB-BD31-4B8C-83A1-F6EECF244321}">
                <p14:modId xmlns:p14="http://schemas.microsoft.com/office/powerpoint/2010/main" val="3788897911"/>
              </p:ext>
            </p:extLst>
          </p:nvPr>
        </p:nvGraphicFramePr>
        <p:xfrm>
          <a:off x="4497047" y="1179872"/>
          <a:ext cx="7579423" cy="5611521"/>
        </p:xfrm>
        <a:graphic>
          <a:graphicData uri="http://schemas.openxmlformats.org/drawingml/2006/table">
            <a:tbl>
              <a:tblPr firstRow="1" bandRow="1"/>
              <a:tblGrid>
                <a:gridCol w="1682483">
                  <a:extLst>
                    <a:ext uri="{9D8B030D-6E8A-4147-A177-3AD203B41FA5}">
                      <a16:colId xmlns:a16="http://schemas.microsoft.com/office/drawing/2014/main" val="1898971649"/>
                    </a:ext>
                  </a:extLst>
                </a:gridCol>
                <a:gridCol w="1044679">
                  <a:extLst>
                    <a:ext uri="{9D8B030D-6E8A-4147-A177-3AD203B41FA5}">
                      <a16:colId xmlns:a16="http://schemas.microsoft.com/office/drawing/2014/main" val="554370846"/>
                    </a:ext>
                  </a:extLst>
                </a:gridCol>
                <a:gridCol w="1231622">
                  <a:extLst>
                    <a:ext uri="{9D8B030D-6E8A-4147-A177-3AD203B41FA5}">
                      <a16:colId xmlns:a16="http://schemas.microsoft.com/office/drawing/2014/main" val="609735455"/>
                    </a:ext>
                  </a:extLst>
                </a:gridCol>
                <a:gridCol w="3620639">
                  <a:extLst>
                    <a:ext uri="{9D8B030D-6E8A-4147-A177-3AD203B41FA5}">
                      <a16:colId xmlns:a16="http://schemas.microsoft.com/office/drawing/2014/main" val="1530131066"/>
                    </a:ext>
                  </a:extLst>
                </a:gridCol>
              </a:tblGrid>
              <a:tr h="405884">
                <a:tc>
                  <a:txBody>
                    <a:bodyPr/>
                    <a:lstStyle/>
                    <a:p>
                      <a:pPr algn="ctr" rtl="0" fontAlgn="ctr"/>
                      <a:r>
                        <a:rPr lang="en-US" sz="1100" b="1" i="0" u="none" strike="noStrike">
                          <a:solidFill>
                            <a:srgbClr val="FFFFFF"/>
                          </a:solidFill>
                          <a:effectLst/>
                          <a:latin typeface="Arial" panose="020B0604020202020204" pitchFamily="34" charset="0"/>
                        </a:rPr>
                        <a:t>Product</a:t>
                      </a:r>
                    </a:p>
                  </a:txBody>
                  <a:tcPr marL="9141" marR="9141" marT="9141" marB="0" anchor="ctr">
                    <a:lnL>
                      <a:noFill/>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54A4"/>
                    </a:solidFill>
                  </a:tcPr>
                </a:tc>
                <a:tc>
                  <a:txBody>
                    <a:bodyPr/>
                    <a:lstStyle/>
                    <a:p>
                      <a:pPr algn="ctr" rtl="0" fontAlgn="ctr"/>
                      <a:r>
                        <a:rPr lang="en-US" sz="1100" b="1" i="0" u="none" strike="noStrike">
                          <a:solidFill>
                            <a:srgbClr val="FFFFFF"/>
                          </a:solidFill>
                          <a:effectLst/>
                          <a:latin typeface="Arial" panose="020B0604020202020204" pitchFamily="34" charset="0"/>
                        </a:rPr>
                        <a:t>Active</a:t>
                      </a:r>
                    </a:p>
                  </a:txBody>
                  <a:tcPr marL="9141" marR="9141" marT="914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54A4"/>
                    </a:solidFill>
                  </a:tcPr>
                </a:tc>
                <a:tc>
                  <a:txBody>
                    <a:bodyPr/>
                    <a:lstStyle/>
                    <a:p>
                      <a:pPr algn="ctr" rtl="0" fontAlgn="ctr"/>
                      <a:r>
                        <a:rPr lang="en-US" sz="1100" b="1" i="0" u="none" strike="noStrike">
                          <a:solidFill>
                            <a:srgbClr val="FFFFFF"/>
                          </a:solidFill>
                          <a:effectLst/>
                          <a:latin typeface="Arial" panose="020B0604020202020204" pitchFamily="34" charset="0"/>
                        </a:rPr>
                        <a:t>FDA Clearances</a:t>
                      </a:r>
                    </a:p>
                  </a:txBody>
                  <a:tcPr marL="9141" marR="9141" marT="914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54A4"/>
                    </a:solidFill>
                  </a:tcPr>
                </a:tc>
                <a:tc>
                  <a:txBody>
                    <a:bodyPr/>
                    <a:lstStyle/>
                    <a:p>
                      <a:pPr algn="ctr" rtl="0" fontAlgn="ctr"/>
                      <a:r>
                        <a:rPr lang="en-US" sz="1100" b="1" i="0" u="none" strike="noStrike">
                          <a:solidFill>
                            <a:srgbClr val="FFFFFF"/>
                          </a:solidFill>
                          <a:effectLst/>
                          <a:latin typeface="Arial" panose="020B0604020202020204" pitchFamily="34" charset="0"/>
                        </a:rPr>
                        <a:t>Application Information</a:t>
                      </a:r>
                    </a:p>
                  </a:txBody>
                  <a:tcPr marL="9141" marR="9141" marT="9141" marB="0" anchor="ctr">
                    <a:lnL w="6350" cap="flat" cmpd="sng" algn="ctr">
                      <a:solidFill>
                        <a:srgbClr val="FFFFFF"/>
                      </a:solidFill>
                      <a:prstDash val="solid"/>
                      <a:round/>
                      <a:headEnd type="none" w="med" len="med"/>
                      <a:tailEnd type="none" w="med" len="med"/>
                    </a:lnL>
                    <a:lnR>
                      <a:noFill/>
                    </a:lnR>
                    <a:lnT>
                      <a:noFill/>
                    </a:lnT>
                    <a:lnB>
                      <a:noFill/>
                    </a:lnB>
                    <a:solidFill>
                      <a:srgbClr val="0054A4"/>
                    </a:solidFill>
                  </a:tcPr>
                </a:tc>
                <a:extLst>
                  <a:ext uri="{0D108BD9-81ED-4DB2-BD59-A6C34878D82A}">
                    <a16:rowId xmlns:a16="http://schemas.microsoft.com/office/drawing/2014/main" val="1137638501"/>
                  </a:ext>
                </a:extLst>
              </a:tr>
              <a:tr h="301668">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Paragum 500</a:t>
                      </a:r>
                    </a:p>
                  </a:txBody>
                  <a:tcPr marL="9141" marR="9141" marT="9141"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35</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a:noFill/>
                    </a:lnT>
                    <a:lnB w="6350" cap="flat" cmpd="sng" algn="ctr">
                      <a:solidFill>
                        <a:srgbClr val="231F20"/>
                      </a:solidFill>
                      <a:prstDash val="solid"/>
                      <a:round/>
                      <a:headEnd type="none" w="med" len="med"/>
                      <a:tailEnd type="none" w="med" len="med"/>
                    </a:lnB>
                  </a:tcPr>
                </a:tc>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175.105</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a:noFill/>
                    </a:lnT>
                    <a:lnB w="6350" cap="flat" cmpd="sng" algn="ctr">
                      <a:solidFill>
                        <a:srgbClr val="231F20"/>
                      </a:solidFill>
                      <a:prstDash val="solid"/>
                      <a:round/>
                      <a:headEnd type="none" w="med" len="med"/>
                      <a:tailEnd type="none" w="med" len="med"/>
                    </a:lnB>
                  </a:tcPr>
                </a:tc>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Excellent all-purpose in situ acid type thickener, short rheology, clear gel. Workhorse acrylic coatings thickener used in defoamers.</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a:noFill/>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882660130"/>
                  </a:ext>
                </a:extLst>
              </a:tr>
              <a:tr h="639903">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Paragum 511</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rtl="0" fontAlgn="ctr"/>
                      <a:r>
                        <a:rPr lang="en-US" sz="1000" b="0" i="0" u="none" strike="noStrike">
                          <a:solidFill>
                            <a:srgbClr val="231F20"/>
                          </a:solidFill>
                          <a:effectLst/>
                          <a:latin typeface="Arial" panose="020B0604020202020204" pitchFamily="34" charset="0"/>
                          <a:cs typeface="Arial" panose="020B0604020202020204" pitchFamily="34" charset="0"/>
                        </a:rPr>
                        <a:t>20</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rtl="0" fontAlgn="ctr"/>
                      <a:r>
                        <a:rPr lang="en-US" sz="1000" b="0" i="0" u="none" strike="noStrike">
                          <a:solidFill>
                            <a:srgbClr val="231F20"/>
                          </a:solidFill>
                          <a:effectLst/>
                          <a:latin typeface="Arial" panose="020B0604020202020204" pitchFamily="34" charset="0"/>
                          <a:cs typeface="Arial" panose="020B0604020202020204" pitchFamily="34" charset="0"/>
                        </a:rPr>
                        <a:t>175.105</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Superior all-purpose in situ acid type thickener, stringy rheology, clear gel.  Used in conjunction with Paragum 500 to achieve the exact blend of  rheological properties.</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427521622"/>
                  </a:ext>
                </a:extLst>
              </a:tr>
              <a:tr h="447932">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Paragum 109</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35</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175.105, 176.170, 176.180, 176.200, 173.34</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Intermediate rheology in situ type thickener. Gentle thickening action.</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483070832"/>
                  </a:ext>
                </a:extLst>
              </a:tr>
              <a:tr h="365659">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Paragum 525 (HASE)</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a:noFill/>
                    </a:lnB>
                  </a:tcPr>
                </a:tc>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30</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a:noFill/>
                    </a:lnB>
                  </a:tcPr>
                </a:tc>
                <a:tc rowSpan="2">
                  <a:txBody>
                    <a:bodyPr/>
                    <a:lstStyle/>
                    <a:p>
                      <a:pPr algn="ctr" rtl="0" fontAlgn="ctr"/>
                      <a:r>
                        <a:rPr lang="en-US" sz="1000" b="0" i="0" u="none" strike="noStrike">
                          <a:solidFill>
                            <a:srgbClr val="231F20"/>
                          </a:solidFill>
                          <a:effectLst/>
                          <a:latin typeface="Arial" panose="020B0604020202020204" pitchFamily="34" charset="0"/>
                          <a:cs typeface="Arial" panose="020B0604020202020204" pitchFamily="34" charset="0"/>
                        </a:rPr>
                        <a:t>175.105, 176.170,176.18</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rowSpan="2">
                  <a:txBody>
                    <a:bodyPr/>
                    <a:lstStyle/>
                    <a:p>
                      <a:pPr algn="ctr" rtl="0" fontAlgn="ctr"/>
                      <a:r>
                        <a:rPr lang="en-US" sz="1000" b="0" i="0" u="none" strike="noStrike">
                          <a:solidFill>
                            <a:srgbClr val="231F20"/>
                          </a:solidFill>
                          <a:effectLst/>
                          <a:latin typeface="Arial" panose="020B0604020202020204" pitchFamily="34" charset="0"/>
                          <a:cs typeface="Arial" panose="020B0604020202020204" pitchFamily="34" charset="0"/>
                        </a:rPr>
                        <a:t>Associative in situ acid type thickener. High-efficiency and effective in diverse  applications including carpet, wood, and tile adhesives.</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643710994"/>
                  </a:ext>
                </a:extLst>
              </a:tr>
              <a:tr h="182829">
                <a:tc>
                  <a:txBody>
                    <a:bodyPr/>
                    <a:lstStyle/>
                    <a:p>
                      <a:pPr algn="l" rtl="0" fontAlgn="ctr"/>
                      <a:r>
                        <a:rPr lang="en-US" sz="1000" b="0" i="0" u="none" strike="noStrike">
                          <a:solidFill>
                            <a:srgbClr val="231F20"/>
                          </a:solidFill>
                          <a:effectLst/>
                          <a:latin typeface="Arial" panose="020B0604020202020204" pitchFamily="34" charset="0"/>
                          <a:cs typeface="Arial" panose="020B0604020202020204" pitchFamily="34" charset="0"/>
                        </a:rPr>
                        <a:t> </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a:noFill/>
                    </a:lnT>
                    <a:lnB w="6350" cap="flat" cmpd="sng" algn="ctr">
                      <a:solidFill>
                        <a:srgbClr val="231F20"/>
                      </a:solidFill>
                      <a:prstDash val="solid"/>
                      <a:round/>
                      <a:headEnd type="none" w="med" len="med"/>
                      <a:tailEnd type="none" w="med" len="med"/>
                    </a:lnB>
                  </a:tcPr>
                </a:tc>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 </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a:noFill/>
                    </a:lnT>
                    <a:lnB w="6350" cap="flat" cmpd="sng" algn="ctr">
                      <a:solidFill>
                        <a:srgbClr val="231F2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51824396"/>
                  </a:ext>
                </a:extLst>
              </a:tr>
              <a:tr h="301668">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Paragum 530 (HASE)</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35</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175.105, 176.170, 176.18</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l" rtl="0" fontAlgn="ctr"/>
                      <a:r>
                        <a:rPr lang="en-US" sz="1000" b="0" i="0" u="none" strike="noStrike" dirty="0">
                          <a:solidFill>
                            <a:srgbClr val="231F20"/>
                          </a:solidFill>
                          <a:effectLst/>
                          <a:latin typeface="Arial" panose="020B0604020202020204" pitchFamily="34" charset="0"/>
                          <a:cs typeface="Arial" panose="020B0604020202020204" pitchFamily="34" charset="0"/>
                        </a:rPr>
                        <a:t>Associative in situ acid type thickener. High-efficiency and effective in diverse  applications including carpet, wood, and tile adhesives.</a:t>
                      </a:r>
                    </a:p>
                  </a:txBody>
                  <a:tcPr marL="493639"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4019214138"/>
                  </a:ext>
                </a:extLst>
              </a:tr>
              <a:tr h="740459">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Paragum 600 (APEO-free)</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35</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175.105, 176.170, 176.18</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Used as an in situ thickener by adding directly to the material. Performs  effectively in a broad range of lattices, coatings, adhesives, dispersions, and  solutions. Ease of handling and processing, safety, thickening, efficiency, and  consistency, combined with its short, smooth flow characteristics, give the  formulator latitude and flexibility in product design.</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883302018"/>
                  </a:ext>
                </a:extLst>
              </a:tr>
              <a:tr h="740459">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Paragum 601 (APEO-free)</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20</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175.105, 176.170, 176.180, 176.200, 173.34</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Used as an in situ thickener by adding directly to the material. Performs  effectively in a broad range of lattices, coatings, adhesives, dispersions, and  solutions. Ease of handling and processing, safety, thickening, efficiency, and  consistency, combined with its unique stringy or viscoelastic flow characteristics,  give the formulator latitude and flexibility in product design.</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993558405"/>
                  </a:ext>
                </a:extLst>
              </a:tr>
              <a:tr h="447932">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Paragum 630 (HASE)</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30</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175.105, 176.170,176.180, 175.300,175.32</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rtl="0" fontAlgn="ctr"/>
                      <a:r>
                        <a:rPr lang="en-US" sz="1000" b="0" i="0" u="none" strike="noStrike" dirty="0">
                          <a:solidFill>
                            <a:srgbClr val="231F20"/>
                          </a:solidFill>
                          <a:effectLst/>
                          <a:latin typeface="Arial" panose="020B0604020202020204" pitchFamily="34" charset="0"/>
                          <a:cs typeface="Arial" panose="020B0604020202020204" pitchFamily="34" charset="0"/>
                        </a:rPr>
                        <a:t>APEO-free. Hydrophobically modified anionic thickener designed to give high-  efficiency and pseudoplastic rheological behavior. Used in tile adhesives,  mastics, paint, water treatment and most textile applications.</a:t>
                      </a:r>
                    </a:p>
                  </a:txBody>
                  <a:tcPr marL="9141" marR="9141" marT="9141"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452997462"/>
                  </a:ext>
                </a:extLst>
              </a:tr>
            </a:tbl>
          </a:graphicData>
        </a:graphic>
      </p:graphicFrame>
    </p:spTree>
    <p:extLst>
      <p:ext uri="{BB962C8B-B14F-4D97-AF65-F5344CB8AC3E}">
        <p14:creationId xmlns:p14="http://schemas.microsoft.com/office/powerpoint/2010/main" val="4101455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9792873" y="788094"/>
            <a:ext cx="6350" cy="3175"/>
          </a:xfrm>
          <a:custGeom>
            <a:avLst/>
            <a:gdLst/>
            <a:ahLst/>
            <a:cxnLst/>
            <a:rect l="l" t="t" r="r" b="b"/>
            <a:pathLst>
              <a:path w="6350" h="3175">
                <a:moveTo>
                  <a:pt x="6248" y="0"/>
                </a:moveTo>
                <a:lnTo>
                  <a:pt x="0" y="2908"/>
                </a:lnTo>
                <a:lnTo>
                  <a:pt x="6248" y="2908"/>
                </a:lnTo>
                <a:lnTo>
                  <a:pt x="6248" y="0"/>
                </a:lnTo>
                <a:close/>
              </a:path>
            </a:pathLst>
          </a:custGeom>
          <a:solidFill>
            <a:srgbClr val="2A327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Times New Roman"/>
              <a:ea typeface="+mn-ea"/>
              <a:cs typeface="+mn-cs"/>
            </a:endParaRPr>
          </a:p>
        </p:txBody>
      </p:sp>
      <p:graphicFrame>
        <p:nvGraphicFramePr>
          <p:cNvPr id="4" name="Table 3">
            <a:extLst>
              <a:ext uri="{FF2B5EF4-FFF2-40B4-BE49-F238E27FC236}">
                <a16:creationId xmlns:a16="http://schemas.microsoft.com/office/drawing/2014/main" id="{57A680DC-411E-45D3-BD35-41FCAF279994}"/>
              </a:ext>
            </a:extLst>
          </p:cNvPr>
          <p:cNvGraphicFramePr>
            <a:graphicFrameLocks noGrp="1"/>
          </p:cNvGraphicFramePr>
          <p:nvPr>
            <p:extLst>
              <p:ext uri="{D42A27DB-BD31-4B8C-83A1-F6EECF244321}">
                <p14:modId xmlns:p14="http://schemas.microsoft.com/office/powerpoint/2010/main" val="1277462409"/>
              </p:ext>
            </p:extLst>
          </p:nvPr>
        </p:nvGraphicFramePr>
        <p:xfrm>
          <a:off x="850616" y="1337479"/>
          <a:ext cx="10416085" cy="5084262"/>
        </p:xfrm>
        <a:graphic>
          <a:graphicData uri="http://schemas.openxmlformats.org/drawingml/2006/table">
            <a:tbl>
              <a:tblPr firstRow="1" bandRow="1"/>
              <a:tblGrid>
                <a:gridCol w="2177460">
                  <a:extLst>
                    <a:ext uri="{9D8B030D-6E8A-4147-A177-3AD203B41FA5}">
                      <a16:colId xmlns:a16="http://schemas.microsoft.com/office/drawing/2014/main" val="3582431442"/>
                    </a:ext>
                  </a:extLst>
                </a:gridCol>
                <a:gridCol w="1930453">
                  <a:extLst>
                    <a:ext uri="{9D8B030D-6E8A-4147-A177-3AD203B41FA5}">
                      <a16:colId xmlns:a16="http://schemas.microsoft.com/office/drawing/2014/main" val="2350655682"/>
                    </a:ext>
                  </a:extLst>
                </a:gridCol>
                <a:gridCol w="1869651">
                  <a:extLst>
                    <a:ext uri="{9D8B030D-6E8A-4147-A177-3AD203B41FA5}">
                      <a16:colId xmlns:a16="http://schemas.microsoft.com/office/drawing/2014/main" val="455000061"/>
                    </a:ext>
                  </a:extLst>
                </a:gridCol>
                <a:gridCol w="4438521">
                  <a:extLst>
                    <a:ext uri="{9D8B030D-6E8A-4147-A177-3AD203B41FA5}">
                      <a16:colId xmlns:a16="http://schemas.microsoft.com/office/drawing/2014/main" val="2362000974"/>
                    </a:ext>
                  </a:extLst>
                </a:gridCol>
              </a:tblGrid>
              <a:tr h="354053">
                <a:tc>
                  <a:txBody>
                    <a:bodyPr/>
                    <a:lstStyle/>
                    <a:p>
                      <a:pPr algn="ctr" fontAlgn="ctr"/>
                      <a:r>
                        <a:rPr lang="en-US" sz="1600" b="1" i="0" u="none" strike="noStrike" dirty="0">
                          <a:solidFill>
                            <a:srgbClr val="FFFFFF"/>
                          </a:solidFill>
                          <a:effectLst/>
                          <a:latin typeface="Arial Narrow" panose="020B0606020202030204" pitchFamily="34" charset="0"/>
                        </a:rPr>
                        <a:t>Product</a:t>
                      </a:r>
                    </a:p>
                  </a:txBody>
                  <a:tcPr marL="9525" marR="9525" marT="9525" marB="0" anchor="ctr">
                    <a:lnL>
                      <a:noFill/>
                    </a:lnL>
                    <a:lnR w="6350" cap="flat" cmpd="sng" algn="ctr">
                      <a:solidFill>
                        <a:srgbClr val="FFFFFF"/>
                      </a:solidFill>
                      <a:prstDash val="solid"/>
                      <a:round/>
                      <a:headEnd type="none" w="med" len="med"/>
                      <a:tailEnd type="none" w="med" len="med"/>
                    </a:lnR>
                    <a:lnT>
                      <a:noFill/>
                    </a:lnT>
                    <a:lnB>
                      <a:noFill/>
                    </a:lnB>
                    <a:solidFill>
                      <a:srgbClr val="0054A4"/>
                    </a:solidFill>
                  </a:tcPr>
                </a:tc>
                <a:tc>
                  <a:txBody>
                    <a:bodyPr/>
                    <a:lstStyle/>
                    <a:p>
                      <a:pPr algn="ctr" fontAlgn="ctr"/>
                      <a:r>
                        <a:rPr lang="en-US" sz="1400" b="1" i="0" u="none" strike="noStrike" dirty="0">
                          <a:solidFill>
                            <a:srgbClr val="FFFFFF"/>
                          </a:solidFill>
                          <a:effectLst/>
                          <a:latin typeface="Arial Narrow" panose="020B0606020202030204" pitchFamily="34" charset="0"/>
                        </a:rPr>
                        <a:t>Active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54A4"/>
                    </a:solidFill>
                  </a:tcPr>
                </a:tc>
                <a:tc>
                  <a:txBody>
                    <a:bodyPr/>
                    <a:lstStyle/>
                    <a:p>
                      <a:pPr algn="ctr" fontAlgn="ctr"/>
                      <a:r>
                        <a:rPr lang="en-US" sz="1400" b="1" i="0" u="none" strike="noStrike" dirty="0">
                          <a:solidFill>
                            <a:srgbClr val="FFFFFF"/>
                          </a:solidFill>
                          <a:effectLst/>
                          <a:latin typeface="Arial Narrow" panose="020B0606020202030204" pitchFamily="34" charset="0"/>
                        </a:rPr>
                        <a:t>Chemical Name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54A4"/>
                    </a:solidFill>
                  </a:tcPr>
                </a:tc>
                <a:tc>
                  <a:txBody>
                    <a:bodyPr/>
                    <a:lstStyle/>
                    <a:p>
                      <a:pPr algn="ctr" fontAlgn="ctr"/>
                      <a:r>
                        <a:rPr lang="en-US" sz="1400" b="1" i="0" u="none" strike="noStrike" dirty="0">
                          <a:solidFill>
                            <a:srgbClr val="FFFFFF"/>
                          </a:solidFill>
                          <a:effectLst/>
                          <a:latin typeface="Arial Narrow" panose="020B0606020202030204" pitchFamily="34" charset="0"/>
                        </a:rPr>
                        <a:t>Applications</a:t>
                      </a:r>
                    </a:p>
                  </a:txBody>
                  <a:tcPr marL="9525" marR="9525" marT="9525" marB="0" anchor="ctr">
                    <a:lnL w="6350" cap="flat" cmpd="sng" algn="ctr">
                      <a:solidFill>
                        <a:srgbClr val="FFFFFF"/>
                      </a:solidFill>
                      <a:prstDash val="solid"/>
                      <a:round/>
                      <a:headEnd type="none" w="med" len="med"/>
                      <a:tailEnd type="none" w="med" len="med"/>
                    </a:lnL>
                    <a:lnR>
                      <a:noFill/>
                    </a:lnR>
                    <a:lnT>
                      <a:noFill/>
                    </a:lnT>
                    <a:lnB>
                      <a:noFill/>
                    </a:lnB>
                    <a:solidFill>
                      <a:srgbClr val="0054A4"/>
                    </a:solidFill>
                  </a:tcPr>
                </a:tc>
                <a:extLst>
                  <a:ext uri="{0D108BD9-81ED-4DB2-BD59-A6C34878D82A}">
                    <a16:rowId xmlns:a16="http://schemas.microsoft.com/office/drawing/2014/main" val="158485777"/>
                  </a:ext>
                </a:extLst>
              </a:tr>
              <a:tr h="395240">
                <a:tc>
                  <a:txBody>
                    <a:bodyPr/>
                    <a:lstStyle/>
                    <a:p>
                      <a:pPr algn="ctr" fontAlgn="ctr"/>
                      <a:r>
                        <a:rPr lang="en-US" sz="1200" b="0" i="0" u="none" strike="noStrike" dirty="0">
                          <a:solidFill>
                            <a:schemeClr val="tx1"/>
                          </a:solidFill>
                          <a:effectLst/>
                          <a:latin typeface="Lucida Sans" panose="020B0602030504020204" pitchFamily="34" charset="0"/>
                        </a:rPr>
                        <a:t>Stanfax 969 (3 mole)</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a:noFill/>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Lucida Sans" panose="020B0602030504020204" pitchFamily="34" charset="0"/>
                        </a:rPr>
                        <a:t>60</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a:noFill/>
                    </a:lnT>
                    <a:lnB w="6350" cap="flat" cmpd="sng" algn="ctr">
                      <a:solidFill>
                        <a:srgbClr val="231F20"/>
                      </a:solidFill>
                      <a:prstDash val="solid"/>
                      <a:round/>
                      <a:headEnd type="none" w="med" len="med"/>
                      <a:tailEnd type="none" w="med" len="med"/>
                    </a:lnB>
                  </a:tcPr>
                </a:tc>
                <a:tc rowSpan="5">
                  <a:txBody>
                    <a:bodyPr/>
                    <a:lstStyle/>
                    <a:p>
                      <a:pPr algn="ctr" fontAlgn="ctr"/>
                      <a:r>
                        <a:rPr lang="en-US" sz="1200" b="0" i="0" u="none" strike="noStrike" dirty="0">
                          <a:solidFill>
                            <a:schemeClr val="tx1"/>
                          </a:solidFill>
                          <a:effectLst/>
                          <a:latin typeface="Lucida Sans" panose="020B0602030504020204" pitchFamily="34" charset="0"/>
                        </a:rPr>
                        <a:t>Ammonium Laureth Sulfate</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a:noFill/>
                    </a:lnT>
                    <a:lnB w="6350" cap="flat" cmpd="sng" algn="ctr">
                      <a:solidFill>
                        <a:srgbClr val="231F20"/>
                      </a:solidFill>
                      <a:prstDash val="solid"/>
                      <a:round/>
                      <a:headEnd type="none" w="med" len="med"/>
                      <a:tailEnd type="none" w="med" len="med"/>
                    </a:lnB>
                  </a:tcPr>
                </a:tc>
                <a:tc row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231F20"/>
                          </a:solidFill>
                          <a:effectLst/>
                          <a:latin typeface="Lucida Sans" panose="020B0602030504020204" pitchFamily="34" charset="0"/>
                        </a:rPr>
                        <a:t>Emulsion Polymerization, Paints &amp; Coatings, Adhesives, Sealants &amp; Related Products </a:t>
                      </a:r>
                    </a:p>
                    <a:p>
                      <a:pPr algn="ctr" fontAlgn="ctr"/>
                      <a:r>
                        <a:rPr lang="en-US" sz="1200" b="0" i="0" u="none" strike="noStrike" dirty="0">
                          <a:solidFill>
                            <a:schemeClr val="tx1"/>
                          </a:solidFill>
                          <a:effectLst/>
                          <a:latin typeface="Lucida Sans" panose="020B0602030504020204" pitchFamily="34" charset="0"/>
                        </a:rPr>
                        <a:t>.</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a:noFill/>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359469906"/>
                  </a:ext>
                </a:extLst>
              </a:tr>
              <a:tr h="395240">
                <a:tc>
                  <a:txBody>
                    <a:bodyPr/>
                    <a:lstStyle/>
                    <a:p>
                      <a:pPr algn="ctr" fontAlgn="ctr"/>
                      <a:r>
                        <a:rPr lang="en-US" sz="1200" b="0" i="0" u="none" strike="noStrike" dirty="0">
                          <a:solidFill>
                            <a:schemeClr val="tx1"/>
                          </a:solidFill>
                          <a:effectLst/>
                          <a:latin typeface="Lucida Sans" panose="020B0602030504020204" pitchFamily="34" charset="0"/>
                        </a:rPr>
                        <a:t>Stanfax 1012 (12 mole)</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Lucida Sans" panose="020B0602030504020204" pitchFamily="34" charset="0"/>
                        </a:rPr>
                        <a:t>30</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33098814"/>
                  </a:ext>
                </a:extLst>
              </a:tr>
              <a:tr h="395240">
                <a:tc>
                  <a:txBody>
                    <a:bodyPr/>
                    <a:lstStyle/>
                    <a:p>
                      <a:pPr algn="ctr" fontAlgn="ctr"/>
                      <a:r>
                        <a:rPr lang="en-US" sz="1200" b="0" i="0" u="none" strike="noStrike" dirty="0">
                          <a:solidFill>
                            <a:schemeClr val="tx1"/>
                          </a:solidFill>
                          <a:effectLst/>
                          <a:latin typeface="Lucida Sans" panose="020B0602030504020204" pitchFamily="34" charset="0"/>
                        </a:rPr>
                        <a:t>Stanfax 1026 (3 mole)</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Lucida Sans" panose="020B0602030504020204" pitchFamily="34" charset="0"/>
                        </a:rPr>
                        <a:t>27</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35240929"/>
                  </a:ext>
                </a:extLst>
              </a:tr>
              <a:tr h="395240">
                <a:tc>
                  <a:txBody>
                    <a:bodyPr/>
                    <a:lstStyle/>
                    <a:p>
                      <a:pPr algn="ctr" fontAlgn="ctr"/>
                      <a:r>
                        <a:rPr lang="en-US" sz="1200" b="0" i="0" u="none" strike="noStrike" dirty="0">
                          <a:solidFill>
                            <a:schemeClr val="tx1"/>
                          </a:solidFill>
                          <a:effectLst/>
                          <a:latin typeface="Lucida Sans" panose="020B0602030504020204" pitchFamily="34" charset="0"/>
                        </a:rPr>
                        <a:t>Stanfax 1045 (2 mole)</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Lucida Sans" panose="020B0602030504020204" pitchFamily="34" charset="0"/>
                        </a:rPr>
                        <a:t>25</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55903024"/>
                  </a:ext>
                </a:extLst>
              </a:tr>
              <a:tr h="395240">
                <a:tc>
                  <a:txBody>
                    <a:bodyPr/>
                    <a:lstStyle/>
                    <a:p>
                      <a:pPr algn="ctr" fontAlgn="ctr"/>
                      <a:r>
                        <a:rPr lang="en-US" sz="1200" b="0" i="0" u="none" strike="noStrike" dirty="0">
                          <a:solidFill>
                            <a:schemeClr val="tx1"/>
                          </a:solidFill>
                          <a:effectLst/>
                          <a:latin typeface="Lucida Sans" panose="020B0602030504020204" pitchFamily="34" charset="0"/>
                        </a:rPr>
                        <a:t>Stanfax 1094 (11 mole)</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Lucida Sans" panose="020B0602030504020204" pitchFamily="34" charset="0"/>
                        </a:rPr>
                        <a:t>30</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22615036"/>
                  </a:ext>
                </a:extLst>
              </a:tr>
              <a:tr h="395240">
                <a:tc>
                  <a:txBody>
                    <a:bodyPr/>
                    <a:lstStyle/>
                    <a:p>
                      <a:pPr algn="ctr" fontAlgn="ctr"/>
                      <a:r>
                        <a:rPr lang="en-US" sz="1200" b="0" i="0" u="none" strike="noStrike" dirty="0">
                          <a:solidFill>
                            <a:schemeClr val="tx1"/>
                          </a:solidFill>
                          <a:effectLst/>
                          <a:latin typeface="Lucida Sans" panose="020B0602030504020204" pitchFamily="34" charset="0"/>
                        </a:rPr>
                        <a:t>Stanfax 238</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rowSpan="3">
                  <a:txBody>
                    <a:bodyPr/>
                    <a:lstStyle/>
                    <a:p>
                      <a:pPr algn="ctr" fontAlgn="ctr"/>
                      <a:r>
                        <a:rPr lang="en-US" sz="1200" b="0" i="0" u="none" strike="noStrike">
                          <a:solidFill>
                            <a:schemeClr val="tx1"/>
                          </a:solidFill>
                          <a:effectLst/>
                          <a:latin typeface="Lucida Sans" panose="020B0602030504020204" pitchFamily="34" charset="0"/>
                        </a:rPr>
                        <a:t>27.5</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rowSpan="3">
                  <a:txBody>
                    <a:bodyPr/>
                    <a:lstStyle/>
                    <a:p>
                      <a:pPr algn="ctr" fontAlgn="ctr"/>
                      <a:r>
                        <a:rPr lang="en-US" sz="1200" b="0" i="0" u="none" strike="noStrike" dirty="0">
                          <a:solidFill>
                            <a:schemeClr val="tx1"/>
                          </a:solidFill>
                          <a:effectLst/>
                          <a:latin typeface="Lucida Sans" panose="020B0602030504020204" pitchFamily="34" charset="0"/>
                        </a:rPr>
                        <a:t>Ammonium Lauryl Sulfate</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rowSpan="3">
                  <a:txBody>
                    <a:bodyPr/>
                    <a:lstStyle/>
                    <a:p>
                      <a:pPr algn="ctr" fontAlgn="ctr"/>
                      <a:r>
                        <a:rPr lang="en-US" sz="1200" b="0" i="0" u="none" strike="noStrike" dirty="0">
                          <a:solidFill>
                            <a:schemeClr val="tx1"/>
                          </a:solidFill>
                          <a:effectLst/>
                          <a:latin typeface="Lucida Sans" panose="020B0602030504020204" pitchFamily="34" charset="0"/>
                        </a:rPr>
                        <a:t>ditto</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706391450"/>
                  </a:ext>
                </a:extLst>
              </a:tr>
              <a:tr h="395240">
                <a:tc>
                  <a:txBody>
                    <a:bodyPr/>
                    <a:lstStyle/>
                    <a:p>
                      <a:pPr algn="ctr" fontAlgn="ctr"/>
                      <a:r>
                        <a:rPr lang="en-US" sz="1200" b="0" i="0" u="none" strike="noStrike" dirty="0">
                          <a:solidFill>
                            <a:schemeClr val="tx1"/>
                          </a:solidFill>
                          <a:effectLst/>
                          <a:latin typeface="Lucida Sans" panose="020B0602030504020204" pitchFamily="34" charset="0"/>
                        </a:rPr>
                        <a:t>Stanfax 998 HV</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47917503"/>
                  </a:ext>
                </a:extLst>
              </a:tr>
              <a:tr h="395240">
                <a:tc>
                  <a:txBody>
                    <a:bodyPr/>
                    <a:lstStyle/>
                    <a:p>
                      <a:pPr algn="ctr" fontAlgn="ctr"/>
                      <a:r>
                        <a:rPr lang="en-US" sz="1200" b="0" i="0" u="none" strike="noStrike" dirty="0">
                          <a:solidFill>
                            <a:schemeClr val="tx1"/>
                          </a:solidFill>
                          <a:effectLst/>
                          <a:latin typeface="Lucida Sans" panose="020B0602030504020204" pitchFamily="34" charset="0"/>
                        </a:rPr>
                        <a:t>Stanfax 998</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11624887"/>
                  </a:ext>
                </a:extLst>
              </a:tr>
              <a:tr h="522762">
                <a:tc>
                  <a:txBody>
                    <a:bodyPr/>
                    <a:lstStyle/>
                    <a:p>
                      <a:pPr algn="ctr" fontAlgn="ctr"/>
                      <a:r>
                        <a:rPr lang="en-US" sz="1200" b="0" i="0" u="none" strike="noStrike" dirty="0">
                          <a:solidFill>
                            <a:schemeClr val="tx1"/>
                          </a:solidFill>
                          <a:effectLst/>
                          <a:latin typeface="Lucida Sans" panose="020B0602030504020204" pitchFamily="34" charset="0"/>
                        </a:rPr>
                        <a:t>Stanfax 1061</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Lucida Sans" panose="020B0602030504020204" pitchFamily="34" charset="0"/>
                        </a:rPr>
                        <a:t>30</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Lucida Sans" panose="020B0602030504020204" pitchFamily="34" charset="0"/>
                        </a:rPr>
                        <a:t>Ammonium Decyl Sulfate</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Lucida Sans" panose="020B0602030504020204" pitchFamily="34" charset="0"/>
                        </a:rPr>
                        <a:t>ditto and penetrants.</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803010216"/>
                  </a:ext>
                </a:extLst>
              </a:tr>
              <a:tr h="546525">
                <a:tc>
                  <a:txBody>
                    <a:bodyPr/>
                    <a:lstStyle/>
                    <a:p>
                      <a:pPr algn="ctr" fontAlgn="ctr"/>
                      <a:r>
                        <a:rPr lang="en-US" sz="1200" b="0" i="0" u="none" strike="noStrike" dirty="0">
                          <a:solidFill>
                            <a:schemeClr val="tx1"/>
                          </a:solidFill>
                          <a:effectLst/>
                          <a:latin typeface="Lucida Sans" panose="020B0602030504020204" pitchFamily="34" charset="0"/>
                        </a:rPr>
                        <a:t>Stanfax 1033 (2 mole)</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Lucida Sans" panose="020B0602030504020204" pitchFamily="34" charset="0"/>
                        </a:rPr>
                        <a:t>32</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Lucida Sans" panose="020B0602030504020204" pitchFamily="34" charset="0"/>
                        </a:rPr>
                        <a:t>Ammonium Octyl/Decyl</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Lucida Sans" panose="020B0602030504020204" pitchFamily="34" charset="0"/>
                        </a:rPr>
                        <a:t>ditto and high foaming ether sulfate agent.</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257155598"/>
                  </a:ext>
                </a:extLst>
              </a:tr>
              <a:tr h="499002">
                <a:tc>
                  <a:txBody>
                    <a:bodyPr/>
                    <a:lstStyle/>
                    <a:p>
                      <a:pPr algn="ctr" fontAlgn="ctr"/>
                      <a:r>
                        <a:rPr lang="en-US" sz="1200" b="0" i="0" u="none" strike="noStrike" dirty="0">
                          <a:solidFill>
                            <a:schemeClr val="tx1"/>
                          </a:solidFill>
                          <a:effectLst/>
                          <a:latin typeface="Lucida Sans" panose="020B0602030504020204" pitchFamily="34" charset="0"/>
                        </a:rPr>
                        <a:t>Stanfax 967</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Lucida Sans" panose="020B0602030504020204" pitchFamily="34" charset="0"/>
                        </a:rPr>
                        <a:t>30</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Lucida Sans" panose="020B0602030504020204" pitchFamily="34" charset="0"/>
                        </a:rPr>
                        <a:t>Sodium Decyl Sulfate</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Lucida Sans" panose="020B0602030504020204" pitchFamily="34" charset="0"/>
                        </a:rPr>
                        <a:t>ditto and Emulsifier dispersant, wetting agent</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779600641"/>
                  </a:ext>
                </a:extLst>
              </a:tr>
            </a:tbl>
          </a:graphicData>
        </a:graphic>
      </p:graphicFrame>
      <p:sp>
        <p:nvSpPr>
          <p:cNvPr id="14" name="Title 1">
            <a:extLst>
              <a:ext uri="{FF2B5EF4-FFF2-40B4-BE49-F238E27FC236}">
                <a16:creationId xmlns:a16="http://schemas.microsoft.com/office/drawing/2014/main" id="{C3DAE84D-AF02-4A54-8186-21CDA5672F6F}"/>
              </a:ext>
            </a:extLst>
          </p:cNvPr>
          <p:cNvSpPr txBox="1">
            <a:spLocks/>
          </p:cNvSpPr>
          <p:nvPr/>
        </p:nvSpPr>
        <p:spPr>
          <a:xfrm>
            <a:off x="366252" y="153543"/>
            <a:ext cx="10515600" cy="733561"/>
          </a:xfrm>
        </p:spPr>
        <p:txBody>
          <a:bodyPr>
            <a:normAutofit/>
          </a:bodyPr>
          <a:lstStyle>
            <a:lvl1pPr algn="l" rtl="0" eaLnBrk="0" fontAlgn="base" hangingPunct="0">
              <a:spcBef>
                <a:spcPct val="0"/>
              </a:spcBef>
              <a:spcAft>
                <a:spcPct val="0"/>
              </a:spcAft>
              <a:defRPr sz="3200">
                <a:solidFill>
                  <a:srgbClr val="000066"/>
                </a:solidFill>
                <a:latin typeface="Arial" pitchFamily="34" charset="0"/>
                <a:ea typeface="+mj-ea"/>
                <a:cs typeface="Arial" pitchFamily="34" charset="0"/>
              </a:defRPr>
            </a:lvl1pPr>
            <a:lvl2pPr algn="l" rtl="0" eaLnBrk="0" fontAlgn="base" hangingPunct="0">
              <a:spcBef>
                <a:spcPct val="0"/>
              </a:spcBef>
              <a:spcAft>
                <a:spcPct val="0"/>
              </a:spcAft>
              <a:defRPr sz="3200">
                <a:solidFill>
                  <a:srgbClr val="000066"/>
                </a:solidFill>
                <a:latin typeface="Arial" charset="0"/>
                <a:cs typeface="Arial" charset="0"/>
              </a:defRPr>
            </a:lvl2pPr>
            <a:lvl3pPr algn="l" rtl="0" eaLnBrk="0" fontAlgn="base" hangingPunct="0">
              <a:spcBef>
                <a:spcPct val="0"/>
              </a:spcBef>
              <a:spcAft>
                <a:spcPct val="0"/>
              </a:spcAft>
              <a:defRPr sz="3200">
                <a:solidFill>
                  <a:srgbClr val="000066"/>
                </a:solidFill>
                <a:latin typeface="Arial" charset="0"/>
                <a:cs typeface="Arial" charset="0"/>
              </a:defRPr>
            </a:lvl3pPr>
            <a:lvl4pPr algn="l" rtl="0" eaLnBrk="0" fontAlgn="base" hangingPunct="0">
              <a:spcBef>
                <a:spcPct val="0"/>
              </a:spcBef>
              <a:spcAft>
                <a:spcPct val="0"/>
              </a:spcAft>
              <a:defRPr sz="3200">
                <a:solidFill>
                  <a:srgbClr val="000066"/>
                </a:solidFill>
                <a:latin typeface="Arial" charset="0"/>
                <a:cs typeface="Arial" charset="0"/>
              </a:defRPr>
            </a:lvl4pPr>
            <a:lvl5pPr algn="l" rtl="0" eaLnBrk="0" fontAlgn="base" hangingPunct="0">
              <a:spcBef>
                <a:spcPct val="0"/>
              </a:spcBef>
              <a:spcAft>
                <a:spcPct val="0"/>
              </a:spcAft>
              <a:defRPr sz="3200">
                <a:solidFill>
                  <a:srgbClr val="000066"/>
                </a:solidFill>
                <a:latin typeface="Arial" charset="0"/>
                <a:cs typeface="Arial" charset="0"/>
              </a:defRPr>
            </a:lvl5pPr>
            <a:lvl6pPr marL="457200" algn="l" rtl="0" eaLnBrk="1" fontAlgn="base" hangingPunct="1">
              <a:spcBef>
                <a:spcPct val="0"/>
              </a:spcBef>
              <a:spcAft>
                <a:spcPct val="0"/>
              </a:spcAft>
              <a:defRPr sz="3200">
                <a:solidFill>
                  <a:schemeClr val="tx2"/>
                </a:solidFill>
                <a:latin typeface="Times New Roman" pitchFamily="18" charset="0"/>
              </a:defRPr>
            </a:lvl6pPr>
            <a:lvl7pPr marL="914400" algn="l" rtl="0" eaLnBrk="1" fontAlgn="base" hangingPunct="1">
              <a:spcBef>
                <a:spcPct val="0"/>
              </a:spcBef>
              <a:spcAft>
                <a:spcPct val="0"/>
              </a:spcAft>
              <a:defRPr sz="3200">
                <a:solidFill>
                  <a:schemeClr val="tx2"/>
                </a:solidFill>
                <a:latin typeface="Times New Roman" pitchFamily="18" charset="0"/>
              </a:defRPr>
            </a:lvl7pPr>
            <a:lvl8pPr marL="1371600" algn="l" rtl="0" eaLnBrk="1" fontAlgn="base" hangingPunct="1">
              <a:spcBef>
                <a:spcPct val="0"/>
              </a:spcBef>
              <a:spcAft>
                <a:spcPct val="0"/>
              </a:spcAft>
              <a:defRPr sz="3200">
                <a:solidFill>
                  <a:schemeClr val="tx2"/>
                </a:solidFill>
                <a:latin typeface="Times New Roman" pitchFamily="18" charset="0"/>
              </a:defRPr>
            </a:lvl8pPr>
            <a:lvl9pPr marL="1828800" algn="l" rtl="0" eaLnBrk="1" fontAlgn="base" hangingPunct="1">
              <a:spcBef>
                <a:spcPct val="0"/>
              </a:spcBef>
              <a:spcAft>
                <a:spcPct val="0"/>
              </a:spcAft>
              <a:defRPr sz="3200">
                <a:solidFill>
                  <a:schemeClr val="tx2"/>
                </a:solidFill>
                <a:latin typeface="Times New Roman" pitchFamily="18" charset="0"/>
              </a:defRPr>
            </a:lvl9pPr>
          </a:lstStyle>
          <a:p>
            <a:r>
              <a:rPr lang="en-US" sz="3600" b="1" kern="0" dirty="0"/>
              <a:t>Anionic Surfactants Quick Reference</a:t>
            </a:r>
            <a:endParaRPr lang="en-US" sz="3600" kern="0" dirty="0"/>
          </a:p>
        </p:txBody>
      </p:sp>
    </p:spTree>
    <p:extLst>
      <p:ext uri="{BB962C8B-B14F-4D97-AF65-F5344CB8AC3E}">
        <p14:creationId xmlns:p14="http://schemas.microsoft.com/office/powerpoint/2010/main" val="1935758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ntrade Group PowerPoint Template">
  <a:themeElements>
    <a:clrScheme name="Gantrade 4.2018">
      <a:dk1>
        <a:srgbClr val="000000"/>
      </a:dk1>
      <a:lt1>
        <a:srgbClr val="FFFFFF"/>
      </a:lt1>
      <a:dk2>
        <a:srgbClr val="000000"/>
      </a:dk2>
      <a:lt2>
        <a:srgbClr val="808080"/>
      </a:lt2>
      <a:accent1>
        <a:srgbClr val="161645"/>
      </a:accent1>
      <a:accent2>
        <a:srgbClr val="161645"/>
      </a:accent2>
      <a:accent3>
        <a:srgbClr val="FFFFFF"/>
      </a:accent3>
      <a:accent4>
        <a:srgbClr val="000000"/>
      </a:accent4>
      <a:accent5>
        <a:srgbClr val="DAEDEF"/>
      </a:accent5>
      <a:accent6>
        <a:srgbClr val="2D2D8A"/>
      </a:accent6>
      <a:hlink>
        <a:srgbClr val="002060"/>
      </a:hlink>
      <a:folHlink>
        <a:srgbClr val="FFC000"/>
      </a:folHlink>
    </a:clrScheme>
    <a:fontScheme name="Gantrade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antra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ntrad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ntrad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ntrad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ntrad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ntrad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ntrad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ntrad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ntrad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ntrad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ntrad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ntrad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399</TotalTime>
  <Words>3333</Words>
  <Application>Microsoft Office PowerPoint</Application>
  <PresentationFormat>Widescreen</PresentationFormat>
  <Paragraphs>825</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Abadi</vt:lpstr>
      <vt:lpstr>Arial</vt:lpstr>
      <vt:lpstr>Arial Narrow</vt:lpstr>
      <vt:lpstr>Calibri</vt:lpstr>
      <vt:lpstr>Calibri Light</vt:lpstr>
      <vt:lpstr>Lucida Sans</vt:lpstr>
      <vt:lpstr>Times New Roman</vt:lpstr>
      <vt:lpstr>Office Theme</vt:lpstr>
      <vt:lpstr>Gantrade Group PowerPoint Template</vt:lpstr>
      <vt:lpstr>PowerPoint Presentation</vt:lpstr>
      <vt:lpstr>PowerPoint Presentation</vt:lpstr>
      <vt:lpstr>PowerPoint Presentation</vt:lpstr>
      <vt:lpstr>The Tiarco-RST Value Proposition</vt:lpstr>
      <vt:lpstr>PowerPoint Presentation</vt:lpstr>
      <vt:lpstr>PowerPoint Presentation</vt:lpstr>
      <vt:lpstr>Sodium Polyacrylate Gum Thickeners  </vt:lpstr>
      <vt:lpstr>Polyacrylate Rheology Modifiers:  ASE (Alkali Soluble (Swellable)  Emulsions) and HASE (Hydrophobically Modified) </vt:lpstr>
      <vt:lpstr>PowerPoint Presentation</vt:lpstr>
      <vt:lpstr>PowerPoint Presentation</vt:lpstr>
      <vt:lpstr>Specialty Surfactant Blends Tiarco-RST</vt:lpstr>
      <vt:lpstr>Thickeners Cross-References Tiarco-RST</vt:lpstr>
      <vt:lpstr>Thickeners Cross-References Tiarco-RST</vt:lpstr>
      <vt:lpstr>Surfactants Cross-Reference</vt:lpstr>
      <vt:lpstr>Surfactants Cross-Reference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Gantrade Corporation + Tiarco-RST:  Creating Customer Benefits  Serving the Emulsion Polymerization,  Paint &amp; Coatings, Adhesives &amp; Sealant Inks and Related Markets  2020</dc:title>
  <dc:creator>Joanne Gentilesco</dc:creator>
  <cp:lastModifiedBy>George Kwiatkowski</cp:lastModifiedBy>
  <cp:revision>47</cp:revision>
  <dcterms:created xsi:type="dcterms:W3CDTF">2020-05-04T22:19:31Z</dcterms:created>
  <dcterms:modified xsi:type="dcterms:W3CDTF">2020-05-08T16:13:07Z</dcterms:modified>
</cp:coreProperties>
</file>